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376" autoAdjust="0"/>
  </p:normalViewPr>
  <p:slideViewPr>
    <p:cSldViewPr snapToGrid="0">
      <p:cViewPr varScale="1">
        <p:scale>
          <a:sx n="61" d="100"/>
          <a:sy n="61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8920-1DE1-4779-BD58-FBDFB5DD43FF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A3DB-60A7-49F6-A0BA-B67E3186D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38743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2745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&lt;!DOCTYPE HTML PUBLIC "-//W3C//DTD HTML 4.01 Transitional//EN"&gt;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  &lt;head&gt;</a:t>
            </a:r>
          </a:p>
          <a:p>
            <a:r>
              <a:rPr lang="en-US" altLang="zh-CN" dirty="0" smtClean="0"/>
              <a:t>    &lt;title&gt;test2.html&lt;/title&gt;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 	&lt;!-- </a:t>
            </a:r>
            <a:r>
              <a:rPr lang="zh-CN" altLang="en-US" dirty="0" smtClean="0"/>
              <a:t>演示滤镜用法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 	&lt;style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	a:link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{opacity: 0.5;}</a:t>
            </a:r>
          </a:p>
          <a:p>
            <a:r>
              <a:rPr lang="en-US" altLang="zh-CN" dirty="0" smtClean="0"/>
              <a:t> 	a:hover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{opacity: 0.5;}</a:t>
            </a:r>
          </a:p>
          <a:p>
            <a:r>
              <a:rPr lang="en-US" altLang="zh-CN" dirty="0" smtClean="0"/>
              <a:t> 	&lt;/style&gt;</a:t>
            </a:r>
          </a:p>
          <a:p>
            <a:r>
              <a:rPr lang="en-US" altLang="zh-CN" dirty="0" smtClean="0"/>
              <a:t>  &lt;/head&gt;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&lt;body&gt;</a:t>
            </a:r>
          </a:p>
          <a:p>
            <a:r>
              <a:rPr lang="en-US" altLang="zh-CN" dirty="0" smtClean="0"/>
              <a:t>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="images/2.jpg"&gt;&lt;/a&gt;</a:t>
            </a:r>
          </a:p>
          <a:p>
            <a:r>
              <a:rPr lang="en-US" altLang="zh-CN" dirty="0" smtClean="0"/>
              <a:t>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="images/3.jpg"&gt;&lt;/a&gt;</a:t>
            </a:r>
          </a:p>
          <a:p>
            <a:r>
              <a:rPr lang="en-US" altLang="zh-CN" dirty="0" smtClean="0"/>
              <a:t>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="images/4.jpg"&gt;&lt;/a&gt;</a:t>
            </a:r>
          </a:p>
          <a:p>
            <a:r>
              <a:rPr lang="en-US" altLang="zh-CN" dirty="0" smtClean="0"/>
              <a:t>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="images/cat1.jpg"&gt;&lt;/a&gt;</a:t>
            </a:r>
          </a:p>
          <a:p>
            <a:r>
              <a:rPr lang="en-US" altLang="zh-CN" dirty="0" smtClean="0"/>
              <a:t>  &lt;/body&gt;</a:t>
            </a:r>
          </a:p>
          <a:p>
            <a:r>
              <a:rPr lang="en-US" altLang="zh-CN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3544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67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* 因为案例是变化的，只能看笔记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23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5780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如何对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选择器分类</a:t>
            </a:r>
          </a:p>
          <a:p>
            <a:r>
              <a:rPr lang="en-US" altLang="zh-CN" dirty="0" smtClean="0"/>
              <a:t>p.cla1{};</a:t>
            </a:r>
          </a:p>
          <a:p>
            <a:r>
              <a:rPr lang="en-US" altLang="zh-CN" dirty="0" smtClean="0"/>
              <a:t>p.cla2{};</a:t>
            </a:r>
          </a:p>
          <a:p>
            <a:r>
              <a:rPr lang="zh-CN" altLang="en-US" dirty="0" smtClean="0"/>
              <a:t>引用的时候  </a:t>
            </a:r>
            <a:r>
              <a:rPr lang="en-US" altLang="zh-CN" dirty="0" smtClean="0"/>
              <a:t>&lt;p class=“cla1”&gt;&lt;/p&gt; </a:t>
            </a:r>
            <a:r>
              <a:rPr lang="zh-CN" altLang="en-US" dirty="0" smtClean="0"/>
              <a:t>实际上这是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选择器和类选择器的组合使用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****</a:t>
            </a:r>
            <a:r>
              <a:rPr lang="zh-CN" altLang="en-US" dirty="0" smtClean="0"/>
              <a:t>超链接****</a:t>
            </a:r>
          </a:p>
          <a:p>
            <a:r>
              <a:rPr lang="en-US" altLang="zh-CN" dirty="0" smtClean="0"/>
              <a:t>/*</a:t>
            </a:r>
            <a:r>
              <a:rPr lang="zh-CN" altLang="en-US" dirty="0" smtClean="0"/>
              <a:t>这里指定超链接的默认样式*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a:link {</a:t>
            </a:r>
          </a:p>
          <a:p>
            <a:r>
              <a:rPr lang="en-US" altLang="zh-CN" dirty="0" smtClean="0"/>
              <a:t>font-size: 24px;</a:t>
            </a:r>
          </a:p>
          <a:p>
            <a:r>
              <a:rPr lang="en-US" altLang="zh-CN" dirty="0" smtClean="0"/>
              <a:t>text-decoration: none;</a:t>
            </a:r>
          </a:p>
          <a:p>
            <a:r>
              <a:rPr lang="en-US" altLang="zh-CN" dirty="0" smtClean="0"/>
              <a:t>color: black;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a:hover{</a:t>
            </a:r>
          </a:p>
          <a:p>
            <a:r>
              <a:rPr lang="en-US" altLang="zh-CN" dirty="0" smtClean="0"/>
              <a:t>text-decoration: underline;</a:t>
            </a:r>
          </a:p>
          <a:p>
            <a:r>
              <a:rPr lang="en-US" altLang="zh-CN" dirty="0" smtClean="0"/>
              <a:t>color: blue;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a:visited{</a:t>
            </a:r>
          </a:p>
          <a:p>
            <a:r>
              <a:rPr lang="en-US" altLang="zh-CN" dirty="0" err="1" smtClean="0"/>
              <a:t>color:red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11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0865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1298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div #one .cla1 p{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&lt;div&gt;</a:t>
            </a:r>
          </a:p>
          <a:p>
            <a:r>
              <a:rPr lang="en-US" altLang="zh-CN" smtClean="0"/>
              <a:t> 	&lt;div id=“one”&gt;</a:t>
            </a:r>
          </a:p>
          <a:p>
            <a:r>
              <a:rPr lang="en-US" altLang="zh-CN" smtClean="0"/>
              <a:t>		&lt;div class=“cla1”&gt;</a:t>
            </a:r>
          </a:p>
          <a:p>
            <a:r>
              <a:rPr lang="en-US" altLang="zh-CN" smtClean="0"/>
              <a:t>			&lt;p&gt;xxx&lt;/p&gt;  --</a:t>
            </a:r>
            <a:r>
              <a:rPr lang="zh-CN" altLang="en-US" smtClean="0"/>
              <a:t>当引用的层叠关系完全和父子选择器一致 </a:t>
            </a:r>
            <a:r>
              <a:rPr lang="en-US" altLang="zh-CN" smtClean="0"/>
              <a:t>xxx </a:t>
            </a:r>
            <a:r>
              <a:rPr lang="zh-CN" altLang="en-US" smtClean="0"/>
              <a:t>就会被修饰限制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		&lt;/div&gt;</a:t>
            </a:r>
          </a:p>
          <a:p>
            <a:r>
              <a:rPr lang="en-US" altLang="zh-CN" smtClean="0"/>
              <a:t>	&lt;/div&gt;</a:t>
            </a:r>
          </a:p>
          <a:p>
            <a:r>
              <a:rPr lang="en-US" altLang="zh-CN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824441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1708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16171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74436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50476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b="1" smtClean="0">
                <a:solidFill>
                  <a:srgbClr val="000000"/>
                </a:solidFill>
              </a:rPr>
              <a:t>以在</a:t>
            </a:r>
            <a:r>
              <a:rPr kumimoji="1" lang="en-US" altLang="zh-CN" b="1" smtClean="0">
                <a:solidFill>
                  <a:srgbClr val="000000"/>
                </a:solidFill>
              </a:rPr>
              <a:t>css</a:t>
            </a:r>
            <a:r>
              <a:rPr kumimoji="1" lang="zh-CN" altLang="en-US" b="1" smtClean="0">
                <a:solidFill>
                  <a:srgbClr val="000000"/>
                </a:solidFill>
              </a:rPr>
              <a:t>文件最后的那个类选择器为准</a:t>
            </a:r>
          </a:p>
        </p:txBody>
      </p:sp>
    </p:spTree>
    <p:extLst>
      <p:ext uri="{BB962C8B-B14F-4D97-AF65-F5344CB8AC3E}">
        <p14:creationId xmlns:p14="http://schemas.microsoft.com/office/powerpoint/2010/main" val="2290418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?</a:t>
            </a:r>
            <a:r>
              <a:rPr lang="zh-CN" altLang="en-US" smtClean="0"/>
              <a:t>内联的选择器优先级是否和外联的各选择器优先级一样的规则</a:t>
            </a:r>
            <a:r>
              <a:rPr lang="en-US" altLang="zh-CN" smtClean="0"/>
              <a:t>.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4465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3332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&lt;!DOCTYPE HTML PUBLIC "-//W3C//DTD HTML 4.01 Transitional//EN"&gt;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  &lt;head&gt;</a:t>
            </a:r>
          </a:p>
          <a:p>
            <a:r>
              <a:rPr lang="en-US" altLang="zh-CN" dirty="0" smtClean="0"/>
              <a:t>    &lt;title&gt;exam1.html&lt;/title&gt;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    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="keywords" content="keyword1,keyword2,keyword3"&gt;</a:t>
            </a:r>
          </a:p>
          <a:p>
            <a:r>
              <a:rPr lang="en-US" altLang="zh-CN" dirty="0" smtClean="0"/>
              <a:t>    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="description" content="this is my page"&gt;</a:t>
            </a:r>
          </a:p>
          <a:p>
            <a:r>
              <a:rPr lang="en-US" altLang="zh-CN" dirty="0" smtClean="0"/>
              <a:t>    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="content-type" content="text/html; charset=UTF-8"&gt;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="stylesheet"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="./exam1.css"&gt;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&lt;/head&gt;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&lt;body&gt;</a:t>
            </a:r>
          </a:p>
          <a:p>
            <a:r>
              <a:rPr lang="en-US" altLang="zh-CN" dirty="0" smtClean="0"/>
              <a:t>    &lt;font class="s1"&gt;</a:t>
            </a:r>
            <a:r>
              <a:rPr lang="zh-CN" altLang="en-US" dirty="0" smtClean="0"/>
              <a:t>梁山排行榜</a:t>
            </a:r>
            <a:r>
              <a:rPr lang="en-US" altLang="zh-CN" dirty="0" smtClean="0"/>
              <a:t>&lt;/font&gt;&lt;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&lt;span class="s2"&gt;</a:t>
            </a:r>
            <a:r>
              <a:rPr lang="zh-CN" altLang="en-US" dirty="0" smtClean="0"/>
              <a:t>宋江</a:t>
            </a:r>
            <a:r>
              <a:rPr lang="en-US" altLang="zh-CN" dirty="0" smtClean="0"/>
              <a:t>&lt;/span&gt;&lt;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&lt;span class="s3"&gt;</a:t>
            </a:r>
            <a:r>
              <a:rPr lang="zh-CN" altLang="en-US" dirty="0" smtClean="0"/>
              <a:t>卢员外</a:t>
            </a:r>
            <a:r>
              <a:rPr lang="en-US" altLang="zh-CN" dirty="0" smtClean="0"/>
              <a:t>&lt;/span&gt;&lt;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&lt;span class="s4"&gt;</a:t>
            </a:r>
            <a:r>
              <a:rPr lang="zh-CN" altLang="en-US" dirty="0" smtClean="0"/>
              <a:t>吴用</a:t>
            </a:r>
            <a:r>
              <a:rPr lang="en-US" altLang="zh-CN" dirty="0" smtClean="0"/>
              <a:t>&lt;/span&gt;&lt;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&lt;span class="s3"&gt;</a:t>
            </a:r>
            <a:r>
              <a:rPr lang="zh-CN" altLang="en-US" dirty="0" smtClean="0"/>
              <a:t>豹子头</a:t>
            </a:r>
            <a:r>
              <a:rPr lang="en-US" altLang="zh-CN" dirty="0" smtClean="0"/>
              <a:t>&lt;/span&gt;&lt;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&lt;span class="s3"&gt;</a:t>
            </a:r>
            <a:r>
              <a:rPr lang="zh-CN" altLang="en-US" dirty="0" smtClean="0"/>
              <a:t>大刀关胜</a:t>
            </a:r>
            <a:r>
              <a:rPr lang="en-US" altLang="zh-CN" dirty="0" smtClean="0"/>
              <a:t>&lt;/span&gt;&lt;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sohu1</a:t>
            </a:r>
            <a:r>
              <a:rPr lang="zh-CN" altLang="en-US" dirty="0" smtClean="0"/>
              <a:t>顺平</a:t>
            </a:r>
            <a:r>
              <a:rPr lang="en-US" altLang="zh-CN" dirty="0" smtClean="0"/>
              <a:t>&lt;/a&gt;&lt;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sohu2</a:t>
            </a:r>
            <a:r>
              <a:rPr lang="zh-CN" altLang="en-US" dirty="0" smtClean="0"/>
              <a:t>顺平</a:t>
            </a:r>
            <a:r>
              <a:rPr lang="en-US" altLang="zh-CN" dirty="0" smtClean="0"/>
              <a:t>&lt;/a&gt;&lt;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sohu3</a:t>
            </a:r>
            <a:r>
              <a:rPr lang="zh-CN" altLang="en-US" dirty="0" smtClean="0"/>
              <a:t>顺平</a:t>
            </a:r>
            <a:r>
              <a:rPr lang="en-US" altLang="zh-CN" dirty="0" smtClean="0"/>
              <a:t>&lt;/a&gt;&lt;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sohu4</a:t>
            </a:r>
            <a:r>
              <a:rPr lang="zh-CN" altLang="en-US" dirty="0" smtClean="0"/>
              <a:t>顺平</a:t>
            </a:r>
            <a:r>
              <a:rPr lang="en-US" altLang="zh-CN" dirty="0" smtClean="0"/>
              <a:t>&lt;/a&gt;&lt;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sohu5</a:t>
            </a:r>
            <a:r>
              <a:rPr lang="zh-CN" altLang="en-US" dirty="0" smtClean="0"/>
              <a:t>顺平</a:t>
            </a:r>
            <a:r>
              <a:rPr lang="en-US" altLang="zh-CN" dirty="0" smtClean="0"/>
              <a:t>&lt;/a&gt;&lt;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&lt;/body&gt;</a:t>
            </a:r>
          </a:p>
          <a:p>
            <a:r>
              <a:rPr lang="en-US" altLang="zh-CN" dirty="0" smtClean="0"/>
              <a:t>&lt;/html&gt;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exam.css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.s1{</a:t>
            </a:r>
          </a:p>
          <a:p>
            <a:r>
              <a:rPr lang="en-US" altLang="zh-CN" dirty="0" smtClean="0"/>
              <a:t>font-size: 50px;</a:t>
            </a:r>
          </a:p>
          <a:p>
            <a:r>
              <a:rPr lang="en-US" altLang="zh-CN" dirty="0" smtClean="0"/>
              <a:t>color: blue;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.s2{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font-style: italic;</a:t>
            </a:r>
          </a:p>
          <a:p>
            <a:r>
              <a:rPr lang="en-US" altLang="zh-CN" dirty="0" smtClean="0"/>
              <a:t>color: red;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.s3,.s2,.s4{</a:t>
            </a:r>
          </a:p>
          <a:p>
            <a:r>
              <a:rPr lang="en-US" altLang="zh-CN" dirty="0" smtClean="0"/>
              <a:t> font-weight: bold;</a:t>
            </a:r>
          </a:p>
          <a:p>
            <a:r>
              <a:rPr lang="en-US" altLang="zh-CN" dirty="0" smtClean="0"/>
              <a:t> background-color: gray;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.s4{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font-style: italic;</a:t>
            </a:r>
          </a:p>
          <a:p>
            <a:r>
              <a:rPr lang="en-US" altLang="zh-CN" dirty="0" smtClean="0"/>
              <a:t>text-decoration: underline;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元素选择器*</a:t>
            </a:r>
            <a:r>
              <a:rPr lang="en-US" altLang="zh-CN" dirty="0" smtClean="0"/>
              <a:t>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a:link{</a:t>
            </a:r>
          </a:p>
          <a:p>
            <a:r>
              <a:rPr lang="en-US" altLang="zh-CN" dirty="0" smtClean="0"/>
              <a:t>color: red;</a:t>
            </a:r>
          </a:p>
          <a:p>
            <a:r>
              <a:rPr lang="en-US" altLang="zh-CN" dirty="0" smtClean="0"/>
              <a:t>font-size: 24px;</a:t>
            </a:r>
          </a:p>
          <a:p>
            <a:r>
              <a:rPr lang="en-US" altLang="zh-CN" dirty="0" smtClean="0"/>
              <a:t>font-family: "</a:t>
            </a:r>
            <a:r>
              <a:rPr lang="zh-CN" altLang="en-US" dirty="0" smtClean="0"/>
              <a:t>华文新魏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text-decoration: none;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a:hover{</a:t>
            </a:r>
          </a:p>
          <a:p>
            <a:r>
              <a:rPr lang="en-US" altLang="zh-CN" dirty="0" smtClean="0"/>
              <a:t>color: green;</a:t>
            </a:r>
          </a:p>
          <a:p>
            <a:r>
              <a:rPr lang="en-US" altLang="zh-CN" dirty="0" smtClean="0"/>
              <a:t>font-size: 40px;</a:t>
            </a:r>
          </a:p>
          <a:p>
            <a:r>
              <a:rPr lang="en-US" altLang="zh-CN" dirty="0" smtClean="0"/>
              <a:t>font-family: "</a:t>
            </a:r>
            <a:r>
              <a:rPr lang="zh-CN" altLang="en-US" dirty="0" smtClean="0"/>
              <a:t>宋体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text-decoration: underline;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a:visited{</a:t>
            </a:r>
          </a:p>
          <a:p>
            <a:r>
              <a:rPr lang="en-US" altLang="zh-CN" dirty="0" smtClean="0"/>
              <a:t>color: gray;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245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htm</a:t>
            </a:r>
            <a:r>
              <a:rPr lang="zh-CN" altLang="en-US" dirty="0" smtClean="0"/>
              <a:t>文件**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&lt;span  class="s1"&gt;span1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</a:t>
            </a:r>
            <a:r>
              <a:rPr lang="zh-CN" altLang="en-US" dirty="0" smtClean="0"/>
              <a:t>连接到</a:t>
            </a:r>
            <a:r>
              <a:rPr lang="en-US" altLang="zh-CN" dirty="0" err="1" smtClean="0"/>
              <a:t>sohu</a:t>
            </a:r>
            <a:r>
              <a:rPr lang="en-US" altLang="zh-CN" dirty="0" smtClean="0"/>
              <a:t>&lt;/a&gt;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 &lt;/span&gt;</a:t>
            </a:r>
          </a:p>
          <a:p>
            <a:r>
              <a:rPr lang="en-US" altLang="zh-CN" dirty="0" smtClean="0"/>
              <a:t>     &lt;span  class="s1"&gt;span1 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&lt;/span&gt;</a:t>
            </a:r>
          </a:p>
          <a:p>
            <a:r>
              <a:rPr lang="en-US" altLang="zh-CN" dirty="0" smtClean="0"/>
              <a:t>      &lt;span class="s1"&gt;span1 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&lt;/span&gt;</a:t>
            </a:r>
          </a:p>
          <a:p>
            <a:r>
              <a:rPr lang="en-US" altLang="zh-CN" dirty="0" smtClean="0"/>
              <a:t>      &lt;div class="s2"&gt;div1&lt;/div&gt;&lt;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  &lt;div class="s2"&gt;div2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="#"&gt;</a:t>
            </a:r>
            <a:r>
              <a:rPr lang="zh-CN" altLang="en-US" dirty="0" smtClean="0"/>
              <a:t>连接到百度</a:t>
            </a:r>
            <a:r>
              <a:rPr lang="en-US" altLang="zh-CN" dirty="0" smtClean="0"/>
              <a:t>&lt;/a&gt;&lt;div class="s4"&gt;div3&lt;/div&gt; &lt;/div&gt;</a:t>
            </a:r>
          </a:p>
          <a:p>
            <a:r>
              <a:rPr lang="en-US" altLang="zh-CN" dirty="0" smtClean="0"/>
              <a:t>      &lt;span class="s1"&gt;</a:t>
            </a:r>
            <a:r>
              <a:rPr lang="en-US" altLang="zh-CN" dirty="0" err="1" smtClean="0"/>
              <a:t>okok</a:t>
            </a:r>
            <a:r>
              <a:rPr lang="en-US" altLang="zh-CN" dirty="0" smtClean="0"/>
              <a:t>&lt;/span&gt;</a:t>
            </a:r>
          </a:p>
          <a:p>
            <a:r>
              <a:rPr lang="en-US" altLang="zh-CN" dirty="0" smtClean="0"/>
              <a:t>      &lt;p style="display: inline;" class="s3"&gt;p1&lt;/p&gt;&lt;span&gt;</a:t>
            </a:r>
            <a:r>
              <a:rPr lang="en-US" altLang="zh-CN" dirty="0" err="1" smtClean="0"/>
              <a:t>jjjjjjj</a:t>
            </a:r>
            <a:r>
              <a:rPr lang="en-US" altLang="zh-CN" dirty="0" smtClean="0"/>
              <a:t>&lt;/span&gt;</a:t>
            </a:r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.s1{</a:t>
            </a:r>
          </a:p>
          <a:p>
            <a:r>
              <a:rPr lang="en-US" altLang="zh-CN" dirty="0" smtClean="0"/>
              <a:t>background-color: pink;</a:t>
            </a:r>
          </a:p>
          <a:p>
            <a:r>
              <a:rPr lang="en-US" altLang="zh-CN" dirty="0" smtClean="0"/>
              <a:t>display: block;/*</a:t>
            </a:r>
            <a:r>
              <a:rPr lang="zh-CN" altLang="en-US" dirty="0" smtClean="0"/>
              <a:t>所有引用了</a:t>
            </a:r>
            <a:r>
              <a:rPr lang="en-US" altLang="zh-CN" dirty="0" smtClean="0"/>
              <a:t>s1</a:t>
            </a:r>
            <a:r>
              <a:rPr lang="zh-CN" altLang="en-US" dirty="0" smtClean="0"/>
              <a:t>的元素，都按照块元素显示*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.s2{</a:t>
            </a:r>
          </a:p>
          <a:p>
            <a:r>
              <a:rPr lang="en-US" altLang="zh-CN" dirty="0" smtClean="0"/>
              <a:t>background-color: gray;</a:t>
            </a:r>
          </a:p>
          <a:p>
            <a:r>
              <a:rPr lang="en-US" altLang="zh-CN" dirty="0" smtClean="0"/>
              <a:t>width: 100px;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.s3{</a:t>
            </a:r>
          </a:p>
          <a:p>
            <a:r>
              <a:rPr lang="en-US" altLang="zh-CN" dirty="0" smtClean="0"/>
              <a:t>background-color: pink;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.s4{</a:t>
            </a:r>
          </a:p>
          <a:p>
            <a:r>
              <a:rPr lang="en-US" altLang="zh-CN" dirty="0" smtClean="0"/>
              <a:t>background-color: black;</a:t>
            </a:r>
          </a:p>
          <a:p>
            <a:r>
              <a:rPr lang="en-US" altLang="zh-CN" dirty="0" smtClean="0"/>
              <a:t>width: 30px;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397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* 讲解</a:t>
            </a:r>
          </a:p>
        </p:txBody>
      </p:sp>
    </p:spTree>
    <p:extLst>
      <p:ext uri="{BB962C8B-B14F-4D97-AF65-F5344CB8AC3E}">
        <p14:creationId xmlns:p14="http://schemas.microsoft.com/office/powerpoint/2010/main" val="3872397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5941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?</a:t>
            </a:r>
            <a:r>
              <a:rPr lang="zh-CN" altLang="en-US" smtClean="0"/>
              <a:t>内联的选择器优先级是否和外联的各选择器优先级一样的规则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47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04670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文件</a:t>
            </a:r>
          </a:p>
          <a:p>
            <a:r>
              <a:rPr lang="zh-CN" altLang="en-US" smtClean="0"/>
              <a:t> </a:t>
            </a:r>
            <a:r>
              <a:rPr lang="en-US" altLang="zh-CN" smtClean="0"/>
              <a:t>&lt;div style="background-color: gray"&gt;</a:t>
            </a:r>
            <a:r>
              <a:rPr lang="zh-CN" altLang="en-US" smtClean="0"/>
              <a:t>我</a:t>
            </a:r>
            <a:r>
              <a:rPr lang="en-US" altLang="zh-CN" smtClean="0"/>
              <a:t>div1&lt;/div&gt;</a:t>
            </a:r>
          </a:p>
          <a:p>
            <a:r>
              <a:rPr lang="en-US" altLang="zh-CN" smtClean="0"/>
              <a:t>    &lt;span&gt;span1&lt;/span&gt;</a:t>
            </a:r>
          </a:p>
          <a:p>
            <a:r>
              <a:rPr lang="en-US" altLang="zh-CN" smtClean="0"/>
              <a:t>    &lt;span&gt;span2&lt;/span&gt;</a:t>
            </a:r>
          </a:p>
          <a:p>
            <a:r>
              <a:rPr lang="en-US" altLang="zh-CN" smtClean="0"/>
              <a:t>    &lt;div style="background-color: gray"&gt;div2&lt;/div&gt;</a:t>
            </a:r>
          </a:p>
          <a:p>
            <a:r>
              <a:rPr lang="en-US" altLang="zh-CN" smtClean="0"/>
              <a:t>    </a:t>
            </a:r>
            <a:r>
              <a:rPr lang="zh-CN" altLang="en-US" smtClean="0"/>
              <a:t>北京你好</a:t>
            </a:r>
            <a:r>
              <a:rPr lang="en-US" altLang="zh-CN" smtClean="0"/>
              <a:t>!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4841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3736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文件</a:t>
            </a:r>
          </a:p>
          <a:p>
            <a:r>
              <a:rPr lang="en-US" altLang="zh-CN" smtClean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smtClean="0"/>
              <a:t>&lt;html&gt;</a:t>
            </a:r>
          </a:p>
          <a:p>
            <a:r>
              <a:rPr lang="en-US" altLang="zh-CN" smtClean="0"/>
              <a:t>  &lt;head&gt;</a:t>
            </a:r>
          </a:p>
          <a:p>
            <a:r>
              <a:rPr lang="en-US" altLang="zh-CN" smtClean="0"/>
              <a:t>    &lt;title&gt;box1.html&lt;/title&gt;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 </a:t>
            </a:r>
          </a:p>
          <a:p>
            <a:r>
              <a:rPr lang="en-US" altLang="zh-CN" smtClean="0"/>
              <a:t>    &lt;link rel="stylesheet" type="text/css" href="./box1.css"/&gt;</a:t>
            </a:r>
          </a:p>
          <a:p>
            <a:endParaRPr lang="en-US" altLang="zh-CN" smtClean="0"/>
          </a:p>
          <a:p>
            <a:r>
              <a:rPr lang="en-US" altLang="zh-CN" smtClean="0"/>
              <a:t>  &lt;/head&gt;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&lt;body&gt;</a:t>
            </a:r>
          </a:p>
          <a:p>
            <a:r>
              <a:rPr lang="en-US" altLang="zh-CN" smtClean="0"/>
              <a:t>   &lt;div class="s1"&gt;&lt;img src="images/aa.bmp"/&gt;&lt;/div&gt;</a:t>
            </a:r>
          </a:p>
          <a:p>
            <a:r>
              <a:rPr lang="en-US" altLang="zh-CN" smtClean="0"/>
              <a:t>  &lt;/body&gt;</a:t>
            </a:r>
          </a:p>
          <a:p>
            <a:r>
              <a:rPr lang="en-US" altLang="zh-CN" smtClean="0"/>
              <a:t>&lt;/html&gt;</a:t>
            </a:r>
          </a:p>
          <a:p>
            <a:r>
              <a:rPr lang="en-US" altLang="zh-CN" smtClean="0"/>
              <a:t>css</a:t>
            </a:r>
            <a:r>
              <a:rPr lang="zh-CN" altLang="en-US" smtClean="0"/>
              <a:t>文件</a:t>
            </a:r>
          </a:p>
          <a:p>
            <a:r>
              <a:rPr lang="en-US" altLang="zh-CN" smtClean="0"/>
              <a:t>body{</a:t>
            </a:r>
          </a:p>
          <a:p>
            <a:r>
              <a:rPr lang="en-US" altLang="zh-CN" smtClean="0"/>
              <a:t>border: 1px solid red;/*</a:t>
            </a:r>
            <a:r>
              <a:rPr lang="zh-CN" altLang="en-US" smtClean="0"/>
              <a:t>这里我们给</a:t>
            </a:r>
            <a:r>
              <a:rPr lang="en-US" altLang="zh-CN" smtClean="0"/>
              <a:t>body</a:t>
            </a:r>
            <a:r>
              <a:rPr lang="zh-CN" altLang="en-US" smtClean="0"/>
              <a:t>指定了</a:t>
            </a:r>
            <a:r>
              <a:rPr lang="en-US" altLang="zh-CN" smtClean="0"/>
              <a:t>border </a:t>
            </a:r>
            <a:r>
              <a:rPr lang="zh-CN" altLang="en-US" smtClean="0"/>
              <a:t>的宽度，样式 颜色（顺序可以随意）*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width: 800px;</a:t>
            </a:r>
          </a:p>
          <a:p>
            <a:r>
              <a:rPr lang="en-US" altLang="zh-CN" smtClean="0"/>
              <a:t>height: 1000px;</a:t>
            </a:r>
          </a:p>
          <a:p>
            <a:r>
              <a:rPr lang="en-US" altLang="zh-CN" smtClean="0"/>
              <a:t>margin: 0 auto;/*0 </a:t>
            </a:r>
            <a:r>
              <a:rPr lang="zh-CN" altLang="en-US" smtClean="0"/>
              <a:t>表示上下</a:t>
            </a:r>
            <a:r>
              <a:rPr lang="en-US" altLang="zh-CN" smtClean="0"/>
              <a:t>0,auto</a:t>
            </a:r>
            <a:r>
              <a:rPr lang="zh-CN" altLang="en-US" smtClean="0"/>
              <a:t>表示左右居中*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.s1{</a:t>
            </a:r>
          </a:p>
          <a:p>
            <a:r>
              <a:rPr lang="en-US" altLang="zh-CN" smtClean="0"/>
              <a:t>width: 50px;</a:t>
            </a:r>
          </a:p>
          <a:p>
            <a:r>
              <a:rPr lang="en-US" altLang="zh-CN" smtClean="0"/>
              <a:t>height: 52px;</a:t>
            </a:r>
          </a:p>
          <a:p>
            <a:r>
              <a:rPr lang="en-US" altLang="zh-CN" smtClean="0"/>
              <a:t>border: 1px solid blue;</a:t>
            </a:r>
          </a:p>
          <a:p>
            <a:r>
              <a:rPr lang="en-US" altLang="zh-CN" smtClean="0"/>
              <a:t>margin-top: 10px;</a:t>
            </a:r>
          </a:p>
          <a:p>
            <a:r>
              <a:rPr lang="en-US" altLang="zh-CN" smtClean="0"/>
              <a:t>margin-left: 100px;</a:t>
            </a:r>
          </a:p>
          <a:p>
            <a:r>
              <a:rPr lang="en-US" altLang="zh-CN" smtClean="0"/>
              <a:t>border-top: 1px dotted red;</a:t>
            </a:r>
          </a:p>
          <a:p>
            <a:r>
              <a:rPr lang="en-US" altLang="zh-CN" smtClean="0"/>
              <a:t>/*padding-top: 5px;</a:t>
            </a:r>
          </a:p>
          <a:p>
            <a:r>
              <a:rPr lang="en-US" altLang="zh-CN" smtClean="0"/>
              <a:t>padding-left: 50px;*/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.s1 img{</a:t>
            </a:r>
          </a:p>
          <a:p>
            <a:r>
              <a:rPr lang="en-US" altLang="zh-CN" smtClean="0"/>
              <a:t>width: 40px;</a:t>
            </a:r>
          </a:p>
          <a:p>
            <a:r>
              <a:rPr lang="en-US" altLang="zh-CN" smtClean="0"/>
              <a:t>margin-left: 5px;</a:t>
            </a:r>
          </a:p>
          <a:p>
            <a:r>
              <a:rPr lang="en-US" altLang="zh-CN" smtClean="0"/>
              <a:t>margin-top: 5px;</a:t>
            </a:r>
          </a:p>
          <a:p>
            <a:r>
              <a:rPr lang="en-US" altLang="zh-CN" smtClean="0"/>
              <a:t>}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*****</a:t>
            </a:r>
            <a:r>
              <a:rPr lang="en-US" altLang="zh-CN" smtClean="0"/>
              <a:t>youku</a:t>
            </a:r>
            <a:r>
              <a:rPr lang="zh-CN" altLang="en-US" smtClean="0"/>
              <a:t>案例的</a:t>
            </a:r>
            <a:r>
              <a:rPr lang="en-US" altLang="zh-CN" smtClean="0"/>
              <a:t>html****</a:t>
            </a:r>
          </a:p>
          <a:p>
            <a:r>
              <a:rPr lang="en-US" altLang="zh-CN" smtClean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smtClean="0"/>
              <a:t>&lt;html&gt;</a:t>
            </a:r>
          </a:p>
          <a:p>
            <a:r>
              <a:rPr lang="en-US" altLang="zh-CN" smtClean="0"/>
              <a:t>  &lt;head&gt;</a:t>
            </a:r>
          </a:p>
          <a:p>
            <a:r>
              <a:rPr lang="en-US" altLang="zh-CN" smtClean="0"/>
              <a:t>    &lt;title&gt;youku.html&lt;/title&gt;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    &lt;meta http-equiv="keywords" content="keyword1,keyword2,keyword3"/&gt;</a:t>
            </a:r>
          </a:p>
          <a:p>
            <a:r>
              <a:rPr lang="en-US" altLang="zh-CN" smtClean="0"/>
              <a:t>    &lt;meta http-equiv="description" content="this is my page"/&gt;</a:t>
            </a:r>
          </a:p>
          <a:p>
            <a:r>
              <a:rPr lang="en-US" altLang="zh-CN" smtClean="0"/>
              <a:t>    &lt;meta http-equiv="content-type" content="text/html; charset=UTF-8"/&gt;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&lt;link rel="stylesheet" type="text/css" href="./youku.css"/&gt;</a:t>
            </a:r>
          </a:p>
          <a:p>
            <a:endParaRPr lang="en-US" altLang="zh-CN" smtClean="0"/>
          </a:p>
          <a:p>
            <a:r>
              <a:rPr lang="en-US" altLang="zh-CN" smtClean="0"/>
              <a:t>  &lt;/head&gt;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&lt;body&gt;</a:t>
            </a:r>
          </a:p>
          <a:p>
            <a:r>
              <a:rPr lang="en-US" altLang="zh-CN" smtClean="0"/>
              <a:t>   &lt;div class="div1"&gt;</a:t>
            </a:r>
          </a:p>
          <a:p>
            <a:r>
              <a:rPr lang="en-US" altLang="zh-CN" smtClean="0"/>
              <a:t>   &lt;div&gt;</a:t>
            </a:r>
          </a:p>
          <a:p>
            <a:r>
              <a:rPr lang="en-US" altLang="zh-CN" smtClean="0"/>
              <a:t>   &lt;span class="span1"&gt;&lt;font class="font1"&gt;</a:t>
            </a:r>
            <a:r>
              <a:rPr lang="zh-CN" altLang="en-US" smtClean="0"/>
              <a:t>优酷牛人</a:t>
            </a:r>
            <a:r>
              <a:rPr lang="en-US" altLang="zh-CN" smtClean="0"/>
              <a:t>&lt;/font&gt; &lt;a href="#"&gt;</a:t>
            </a:r>
            <a:r>
              <a:rPr lang="zh-CN" altLang="en-US" smtClean="0"/>
              <a:t>更多牛人</a:t>
            </a:r>
            <a:r>
              <a:rPr lang="en-US" altLang="zh-CN" smtClean="0"/>
              <a:t>&lt;/a&gt;&lt;/span&gt;</a:t>
            </a:r>
          </a:p>
          <a:p>
            <a:r>
              <a:rPr lang="en-US" altLang="zh-CN" smtClean="0"/>
              <a:t>   &lt;ul class="faceul"&gt;</a:t>
            </a:r>
          </a:p>
          <a:p>
            <a:r>
              <a:rPr lang="en-US" altLang="zh-CN" smtClean="0"/>
              <a:t>   &lt;li&gt;&lt;img src="images/1.png" /&gt;&lt;br/&gt;&lt;a href="#"&gt;</a:t>
            </a:r>
            <a:r>
              <a:rPr lang="zh-CN" altLang="en-US" smtClean="0"/>
              <a:t>张三</a:t>
            </a:r>
            <a:r>
              <a:rPr lang="en-US" altLang="zh-CN" smtClean="0"/>
              <a:t>&lt;/a&gt;&lt;/li&gt;</a:t>
            </a:r>
          </a:p>
          <a:p>
            <a:r>
              <a:rPr lang="en-US" altLang="zh-CN" smtClean="0"/>
              <a:t>   &lt;li&gt;&lt;img src="images/2.png" /&gt;&lt;br/&gt;&lt;a href="#"&gt;</a:t>
            </a:r>
            <a:r>
              <a:rPr lang="zh-CN" altLang="en-US" smtClean="0"/>
              <a:t>张三</a:t>
            </a:r>
            <a:r>
              <a:rPr lang="en-US" altLang="zh-CN" smtClean="0"/>
              <a:t>&lt;/a&gt;&lt;/li&gt;</a:t>
            </a:r>
          </a:p>
          <a:p>
            <a:r>
              <a:rPr lang="en-US" altLang="zh-CN" smtClean="0"/>
              <a:t>   &lt;li&gt;&lt;img src="images/3.png" /&gt;&lt;br/&gt;&lt;a href="#"&gt;</a:t>
            </a:r>
            <a:r>
              <a:rPr lang="zh-CN" altLang="en-US" smtClean="0"/>
              <a:t>张三</a:t>
            </a:r>
            <a:r>
              <a:rPr lang="en-US" altLang="zh-CN" smtClean="0"/>
              <a:t>&lt;/a&gt;&lt;/li&gt;</a:t>
            </a:r>
          </a:p>
          <a:p>
            <a:r>
              <a:rPr lang="en-US" altLang="zh-CN" smtClean="0"/>
              <a:t>   &lt;/ul&gt;</a:t>
            </a:r>
          </a:p>
          <a:p>
            <a:r>
              <a:rPr lang="en-US" altLang="zh-CN" smtClean="0"/>
              <a:t>   &lt;/div&gt;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 &lt;div&gt;</a:t>
            </a:r>
          </a:p>
          <a:p>
            <a:r>
              <a:rPr lang="en-US" altLang="zh-CN" smtClean="0"/>
              <a:t>   &lt;span class="span1"&gt;&lt;font class="font1"&gt;</a:t>
            </a:r>
            <a:r>
              <a:rPr lang="zh-CN" altLang="en-US" smtClean="0"/>
              <a:t>优酷牛人</a:t>
            </a:r>
            <a:r>
              <a:rPr lang="en-US" altLang="zh-CN" smtClean="0"/>
              <a:t>&lt;/font&gt; &lt;a href="#"&gt;</a:t>
            </a:r>
            <a:r>
              <a:rPr lang="zh-CN" altLang="en-US" smtClean="0"/>
              <a:t>更多牛</a:t>
            </a:r>
            <a:r>
              <a:rPr lang="en-US" altLang="zh-CN" smtClean="0"/>
              <a:t>&lt;/a&gt;&lt;/span&gt;</a:t>
            </a:r>
          </a:p>
          <a:p>
            <a:r>
              <a:rPr lang="en-US" altLang="zh-CN" smtClean="0"/>
              <a:t>   &lt;ul class="faceul"&gt;</a:t>
            </a:r>
          </a:p>
          <a:p>
            <a:r>
              <a:rPr lang="en-US" altLang="zh-CN" smtClean="0"/>
              <a:t>   &lt;li&gt;&lt;img src="images/1.png" /&gt;&lt;br/&gt;&lt;a href="#"&gt;</a:t>
            </a:r>
            <a:r>
              <a:rPr lang="zh-CN" altLang="en-US" smtClean="0"/>
              <a:t>张三</a:t>
            </a:r>
            <a:r>
              <a:rPr lang="en-US" altLang="zh-CN" smtClean="0"/>
              <a:t>&lt;/a&gt;&lt;/li&gt;</a:t>
            </a:r>
          </a:p>
          <a:p>
            <a:r>
              <a:rPr lang="en-US" altLang="zh-CN" smtClean="0"/>
              <a:t>   &lt;li&gt;&lt;img src="images/2.png" /&gt;&lt;br/&gt;&lt;a href="#"&gt;</a:t>
            </a:r>
            <a:r>
              <a:rPr lang="zh-CN" altLang="en-US" smtClean="0"/>
              <a:t>张三</a:t>
            </a:r>
            <a:r>
              <a:rPr lang="en-US" altLang="zh-CN" smtClean="0"/>
              <a:t>&lt;/a&gt;&lt;/li&gt;</a:t>
            </a:r>
          </a:p>
          <a:p>
            <a:r>
              <a:rPr lang="en-US" altLang="zh-CN" smtClean="0"/>
              <a:t>   &lt;li&gt;&lt;img src="images/3.png" /&gt;&lt;br/&gt;&lt;a href="#"&gt;</a:t>
            </a:r>
            <a:r>
              <a:rPr lang="zh-CN" altLang="en-US" smtClean="0"/>
              <a:t>张三</a:t>
            </a:r>
            <a:r>
              <a:rPr lang="en-US" altLang="zh-CN" smtClean="0"/>
              <a:t>&lt;/a&gt;&lt;/li&gt;</a:t>
            </a:r>
          </a:p>
          <a:p>
            <a:r>
              <a:rPr lang="en-US" altLang="zh-CN" smtClean="0"/>
              <a:t>   &lt;/ul&gt;</a:t>
            </a:r>
          </a:p>
          <a:p>
            <a:r>
              <a:rPr lang="en-US" altLang="zh-CN" smtClean="0"/>
              <a:t>   &lt;/div&gt;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 &lt;div&gt;</a:t>
            </a:r>
          </a:p>
          <a:p>
            <a:r>
              <a:rPr lang="en-US" altLang="zh-CN" smtClean="0"/>
              <a:t>   &lt;span class="span1"&gt;&lt;font class="font1"&gt;</a:t>
            </a:r>
            <a:r>
              <a:rPr lang="zh-CN" altLang="en-US" smtClean="0"/>
              <a:t>优酷牛人</a:t>
            </a:r>
            <a:r>
              <a:rPr lang="en-US" altLang="zh-CN" smtClean="0"/>
              <a:t>&lt;/font&gt; &lt;a href="#"&gt;</a:t>
            </a:r>
            <a:r>
              <a:rPr lang="zh-CN" altLang="en-US" smtClean="0"/>
              <a:t>更多牛人</a:t>
            </a:r>
            <a:r>
              <a:rPr lang="en-US" altLang="zh-CN" smtClean="0"/>
              <a:t>&lt;/a&gt;&lt;/span&gt;</a:t>
            </a:r>
          </a:p>
          <a:p>
            <a:r>
              <a:rPr lang="en-US" altLang="zh-CN" smtClean="0"/>
              <a:t>   &lt;ul class="faceul"&gt;</a:t>
            </a:r>
          </a:p>
          <a:p>
            <a:r>
              <a:rPr lang="en-US" altLang="zh-CN" smtClean="0"/>
              <a:t>   &lt;li&gt;&lt;img src="images/1.png" /&gt;&lt;br/&gt;&lt;a href="#"&gt;</a:t>
            </a:r>
            <a:r>
              <a:rPr lang="zh-CN" altLang="en-US" smtClean="0"/>
              <a:t>张三</a:t>
            </a:r>
            <a:r>
              <a:rPr lang="en-US" altLang="zh-CN" smtClean="0"/>
              <a:t>&lt;/a&gt;&lt;/li&gt;</a:t>
            </a:r>
          </a:p>
          <a:p>
            <a:r>
              <a:rPr lang="en-US" altLang="zh-CN" smtClean="0"/>
              <a:t>   &lt;li&gt;&lt;img src="images/2.png" /&gt;&lt;br/&gt;&lt;a href="#"&gt;</a:t>
            </a:r>
            <a:r>
              <a:rPr lang="zh-CN" altLang="en-US" smtClean="0"/>
              <a:t>张三</a:t>
            </a:r>
            <a:r>
              <a:rPr lang="en-US" altLang="zh-CN" smtClean="0"/>
              <a:t>&lt;/a&gt;&lt;/li&gt;</a:t>
            </a:r>
          </a:p>
          <a:p>
            <a:r>
              <a:rPr lang="en-US" altLang="zh-CN" smtClean="0"/>
              <a:t>   &lt;li&gt;&lt;img src="images/3.png" /&gt;&lt;br/&gt;&lt;a href="#"&gt;</a:t>
            </a:r>
            <a:r>
              <a:rPr lang="zh-CN" altLang="en-US" smtClean="0"/>
              <a:t>张三</a:t>
            </a:r>
            <a:r>
              <a:rPr lang="en-US" altLang="zh-CN" smtClean="0"/>
              <a:t>&lt;/a&gt;&lt;/li&gt;</a:t>
            </a:r>
          </a:p>
          <a:p>
            <a:r>
              <a:rPr lang="en-US" altLang="zh-CN" smtClean="0"/>
              <a:t>   &lt;/ul&gt;</a:t>
            </a:r>
          </a:p>
          <a:p>
            <a:r>
              <a:rPr lang="en-US" altLang="zh-CN" smtClean="0"/>
              <a:t>   &lt;/div&gt;</a:t>
            </a:r>
          </a:p>
          <a:p>
            <a:r>
              <a:rPr lang="en-US" altLang="zh-CN" smtClean="0"/>
              <a:t>   &lt;/div&gt;</a:t>
            </a:r>
          </a:p>
          <a:p>
            <a:r>
              <a:rPr lang="en-US" altLang="zh-CN" smtClean="0"/>
              <a:t>  &lt;/body&gt;</a:t>
            </a:r>
          </a:p>
          <a:p>
            <a:r>
              <a:rPr lang="en-US" altLang="zh-CN" smtClean="0"/>
              <a:t>&lt;/html&gt;</a:t>
            </a:r>
          </a:p>
          <a:p>
            <a:endParaRPr lang="en-US" altLang="zh-CN" smtClean="0"/>
          </a:p>
          <a:p>
            <a:r>
              <a:rPr lang="en-US" altLang="zh-CN" smtClean="0"/>
              <a:t>***youku</a:t>
            </a:r>
            <a:r>
              <a:rPr lang="zh-CN" altLang="en-US" smtClean="0"/>
              <a:t>案例的</a:t>
            </a:r>
            <a:r>
              <a:rPr lang="en-US" altLang="zh-CN" smtClean="0"/>
              <a:t>css******</a:t>
            </a:r>
          </a:p>
          <a:p>
            <a:r>
              <a:rPr lang="en-US" altLang="zh-CN" smtClean="0"/>
              <a:t>body{</a:t>
            </a:r>
          </a:p>
          <a:p>
            <a:r>
              <a:rPr lang="en-US" altLang="zh-CN" smtClean="0"/>
              <a:t>margin: 0 auto;</a:t>
            </a:r>
          </a:p>
          <a:p>
            <a:r>
              <a:rPr lang="en-US" altLang="zh-CN" smtClean="0"/>
              <a:t>width: 1000px;</a:t>
            </a:r>
          </a:p>
          <a:p>
            <a:r>
              <a:rPr lang="en-US" altLang="zh-CN" smtClean="0"/>
              <a:t>height: 1000px;</a:t>
            </a:r>
          </a:p>
          <a:p>
            <a:r>
              <a:rPr lang="en-US" altLang="zh-CN" smtClean="0"/>
              <a:t>border: 1px solid blue;</a:t>
            </a:r>
          </a:p>
          <a:p>
            <a:r>
              <a:rPr lang="en-US" altLang="zh-CN" smtClean="0"/>
              <a:t>font-size: 12px;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.div1{</a:t>
            </a:r>
          </a:p>
          <a:p>
            <a:r>
              <a:rPr lang="en-US" altLang="zh-CN" smtClean="0"/>
              <a:t>width: 330px;</a:t>
            </a:r>
          </a:p>
          <a:p>
            <a:r>
              <a:rPr lang="en-US" altLang="zh-CN" smtClean="0"/>
              <a:t>height: 370px;</a:t>
            </a:r>
          </a:p>
          <a:p>
            <a:r>
              <a:rPr lang="en-US" altLang="zh-CN" smtClean="0"/>
              <a:t>/*border: 1px solid gray;*/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/*</a:t>
            </a:r>
            <a:r>
              <a:rPr lang="zh-CN" altLang="en-US" smtClean="0"/>
              <a:t>定义几个常用的字体样式*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.font1{</a:t>
            </a:r>
          </a:p>
          <a:p>
            <a:r>
              <a:rPr lang="en-US" altLang="zh-CN" smtClean="0"/>
              <a:t>font-weight: bold;</a:t>
            </a:r>
          </a:p>
          <a:p>
            <a:r>
              <a:rPr lang="en-US" altLang="zh-CN" smtClean="0"/>
              <a:t>font-size: 20px;</a:t>
            </a:r>
          </a:p>
          <a:p>
            <a:r>
              <a:rPr lang="en-US" altLang="zh-CN" smtClean="0"/>
              <a:t>margin: 2px 0 0 2px;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.span1{</a:t>
            </a:r>
          </a:p>
          <a:p>
            <a:r>
              <a:rPr lang="en-US" altLang="zh-CN" smtClean="0"/>
              <a:t>/*background-color: pink;*/</a:t>
            </a:r>
          </a:p>
          <a:p>
            <a:r>
              <a:rPr lang="en-US" altLang="zh-CN" smtClean="0"/>
              <a:t>display: block;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.span1 a{</a:t>
            </a:r>
          </a:p>
          <a:p>
            <a:r>
              <a:rPr lang="en-US" altLang="zh-CN" smtClean="0"/>
              <a:t>	margin-top:4px;</a:t>
            </a:r>
          </a:p>
          <a:p>
            <a:r>
              <a:rPr lang="en-US" altLang="zh-CN" smtClean="0"/>
              <a:t>float: right;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.faceul{</a:t>
            </a:r>
          </a:p>
          <a:p>
            <a:r>
              <a:rPr lang="en-US" altLang="zh-CN" smtClean="0"/>
              <a:t>width: 350px;</a:t>
            </a:r>
          </a:p>
          <a:p>
            <a:r>
              <a:rPr lang="en-US" altLang="zh-CN" smtClean="0"/>
              <a:t>height: 65px;</a:t>
            </a:r>
          </a:p>
          <a:p>
            <a:r>
              <a:rPr lang="en-US" altLang="zh-CN" smtClean="0"/>
              <a:t>/*background-color: green;*/</a:t>
            </a:r>
          </a:p>
          <a:p>
            <a:r>
              <a:rPr lang="en-US" altLang="zh-CN" smtClean="0"/>
              <a:t>list-style-type: none;</a:t>
            </a:r>
          </a:p>
          <a:p>
            <a:r>
              <a:rPr lang="en-US" altLang="zh-CN" smtClean="0"/>
              <a:t>padding: 0;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.faceul li{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width: 100px;</a:t>
            </a:r>
          </a:p>
          <a:p>
            <a:r>
              <a:rPr lang="en-US" altLang="zh-CN" smtClean="0"/>
              <a:t>height: 78px;</a:t>
            </a:r>
          </a:p>
          <a:p>
            <a:endParaRPr lang="en-US" altLang="zh-CN" smtClean="0"/>
          </a:p>
          <a:p>
            <a:r>
              <a:rPr lang="en-US" altLang="zh-CN" smtClean="0"/>
              <a:t>margin-left: 6px;</a:t>
            </a:r>
          </a:p>
          <a:p>
            <a:r>
              <a:rPr lang="en-US" altLang="zh-CN" smtClean="0"/>
              <a:t>text-align: center;/*text-align </a:t>
            </a:r>
            <a:r>
              <a:rPr lang="zh-CN" altLang="en-US" smtClean="0"/>
              <a:t>表示放在该元素的其他元素会左右居中</a:t>
            </a:r>
            <a:r>
              <a:rPr lang="en-US" altLang="zh-CN" smtClean="0"/>
              <a:t>.*/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.faceul img{</a:t>
            </a:r>
          </a:p>
          <a:p>
            <a:r>
              <a:rPr lang="en-US" altLang="zh-CN" smtClean="0"/>
              <a:t>margin-top: 2px;</a:t>
            </a:r>
          </a:p>
          <a:p>
            <a:r>
              <a:rPr lang="en-US" altLang="zh-CN" smtClean="0"/>
              <a:t>width: 60px;</a:t>
            </a:r>
          </a:p>
          <a:p>
            <a:r>
              <a:rPr lang="en-US" altLang="zh-CN" smtClean="0"/>
              <a:t>height: 60px;</a:t>
            </a:r>
          </a:p>
          <a:p>
            <a:r>
              <a:rPr lang="en-US" altLang="zh-CN" smtClean="0"/>
              <a:t>padding-bottom: 2px;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/*</a:t>
            </a:r>
            <a:r>
              <a:rPr lang="zh-CN" altLang="en-US" smtClean="0"/>
              <a:t>定义几种超链接样式*</a:t>
            </a:r>
            <a:r>
              <a:rPr lang="en-US" altLang="zh-CN" smtClean="0"/>
              <a:t>/</a:t>
            </a:r>
          </a:p>
          <a:p>
            <a:endParaRPr lang="en-US" altLang="zh-CN" smtClean="0"/>
          </a:p>
          <a:p>
            <a:r>
              <a:rPr lang="en-US" altLang="zh-CN" smtClean="0"/>
              <a:t>a:link{</a:t>
            </a:r>
          </a:p>
          <a:p>
            <a:r>
              <a:rPr lang="en-US" altLang="zh-CN" smtClean="0"/>
              <a:t>	text-decoration: none;</a:t>
            </a:r>
          </a:p>
          <a:p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093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4940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1719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7283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文件</a:t>
            </a:r>
          </a:p>
          <a:p>
            <a:r>
              <a:rPr lang="en-US" altLang="zh-CN" smtClean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smtClean="0"/>
              <a:t>&lt;html&gt;</a:t>
            </a:r>
          </a:p>
          <a:p>
            <a:r>
              <a:rPr lang="en-US" altLang="zh-CN" smtClean="0"/>
              <a:t>  &lt;head&gt;</a:t>
            </a:r>
          </a:p>
          <a:p>
            <a:r>
              <a:rPr lang="en-US" altLang="zh-CN" smtClean="0"/>
              <a:t>    &lt;title&gt;box2.html&lt;/title&gt;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    &lt;meta http-equiv="keywords" content="keyword1,keyword2,keyword3"/&gt;</a:t>
            </a:r>
          </a:p>
          <a:p>
            <a:r>
              <a:rPr lang="en-US" altLang="zh-CN" smtClean="0"/>
              <a:t>    &lt;meta http-equiv="description" content="this is my page"/&gt;</a:t>
            </a:r>
          </a:p>
          <a:p>
            <a:r>
              <a:rPr lang="en-US" altLang="zh-CN" smtClean="0"/>
              <a:t>    &lt;meta http-equiv="content-type" content="text/html; charset=UTF-8"/&gt;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&lt;link rel="stylesheet" type="text/css" href="./box2.css"/&gt;</a:t>
            </a:r>
          </a:p>
          <a:p>
            <a:endParaRPr lang="en-US" altLang="zh-CN" smtClean="0"/>
          </a:p>
          <a:p>
            <a:r>
              <a:rPr lang="en-US" altLang="zh-CN" smtClean="0"/>
              <a:t>  &lt;/head&gt;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&lt;body&gt;</a:t>
            </a:r>
          </a:p>
          <a:p>
            <a:r>
              <a:rPr lang="en-US" altLang="zh-CN" smtClean="0"/>
              <a:t>   &lt;div class="div1"&gt;</a:t>
            </a:r>
          </a:p>
          <a:p>
            <a:r>
              <a:rPr lang="en-US" altLang="zh-CN" smtClean="0"/>
              <a:t>   &lt;ul class="faceul"&gt;</a:t>
            </a:r>
          </a:p>
          <a:p>
            <a:r>
              <a:rPr lang="en-US" altLang="zh-CN" smtClean="0"/>
              <a:t>   &lt;li&gt;&lt;img src="images/aa.bmp"/&gt; &lt;a href="#"&gt;</a:t>
            </a:r>
            <a:r>
              <a:rPr lang="zh-CN" altLang="en-US" smtClean="0"/>
              <a:t>小龙女</a:t>
            </a:r>
            <a:r>
              <a:rPr lang="en-US" altLang="zh-CN" smtClean="0"/>
              <a:t>&lt;/a&gt;&lt;/li&gt;</a:t>
            </a:r>
          </a:p>
          <a:p>
            <a:r>
              <a:rPr lang="en-US" altLang="zh-CN" smtClean="0"/>
              <a:t>   &lt;li&gt;&lt;img src="images/aa.bmp"/&gt;&lt;/li&gt;</a:t>
            </a:r>
          </a:p>
          <a:p>
            <a:r>
              <a:rPr lang="en-US" altLang="zh-CN" smtClean="0"/>
              <a:t>  &lt;li&gt;&lt;img src="images/aa.bmp"/&gt;&lt;/li&gt;</a:t>
            </a:r>
          </a:p>
          <a:p>
            <a:r>
              <a:rPr lang="en-US" altLang="zh-CN" smtClean="0"/>
              <a:t>  &lt;li&gt;&lt;img src="images/aa.bmp"/&gt;&lt;/li&gt;</a:t>
            </a:r>
          </a:p>
          <a:p>
            <a:r>
              <a:rPr lang="en-US" altLang="zh-CN" smtClean="0"/>
              <a:t>   &lt;li&gt;&lt;img src="images/aa.bmp"/&gt;&lt;/li&gt;</a:t>
            </a:r>
          </a:p>
          <a:p>
            <a:r>
              <a:rPr lang="en-US" altLang="zh-CN" smtClean="0"/>
              <a:t>   &lt;li&gt;&lt;img src="images/aa.bmp"/&gt;&lt;/li&gt;</a:t>
            </a:r>
          </a:p>
          <a:p>
            <a:r>
              <a:rPr lang="en-US" altLang="zh-CN" smtClean="0"/>
              <a:t>  &lt;li&gt;&lt;img src="images/aa.bmp"/&gt;&lt;/li&gt;</a:t>
            </a:r>
          </a:p>
          <a:p>
            <a:r>
              <a:rPr lang="en-US" altLang="zh-CN" smtClean="0"/>
              <a:t>  &lt;li&gt;&lt;img src="images/aa.bmp"/&gt;&lt;/li&gt;</a:t>
            </a:r>
          </a:p>
          <a:p>
            <a:r>
              <a:rPr lang="en-US" altLang="zh-CN" smtClean="0"/>
              <a:t>   &lt;li&gt;&lt;img src="images/aa.bmp"/&gt;&lt;/li&gt;</a:t>
            </a:r>
          </a:p>
          <a:p>
            <a:r>
              <a:rPr lang="en-US" altLang="zh-CN" smtClean="0"/>
              <a:t>   &lt;li&gt;&lt;img src="images/aa.bmp"/&gt;&lt;/li&gt;</a:t>
            </a:r>
          </a:p>
          <a:p>
            <a:r>
              <a:rPr lang="en-US" altLang="zh-CN" smtClean="0"/>
              <a:t>  &lt;li&gt;&lt;img src="images/aa.bmp"/&gt;&lt;/li&gt;</a:t>
            </a:r>
          </a:p>
          <a:p>
            <a:r>
              <a:rPr lang="en-US" altLang="zh-CN" smtClean="0"/>
              <a:t>  &lt;li&gt;&lt;img src="images/aa.bmp"/&gt;&lt;/li&gt;</a:t>
            </a:r>
          </a:p>
          <a:p>
            <a:r>
              <a:rPr lang="en-US" altLang="zh-CN" smtClean="0"/>
              <a:t>   &lt;/ul&gt;</a:t>
            </a:r>
          </a:p>
          <a:p>
            <a:r>
              <a:rPr lang="en-US" altLang="zh-CN" smtClean="0"/>
              <a:t>   &lt;/div&gt;</a:t>
            </a:r>
          </a:p>
          <a:p>
            <a:r>
              <a:rPr lang="en-US" altLang="zh-CN" smtClean="0"/>
              <a:t>  &lt;/body&gt;</a:t>
            </a:r>
          </a:p>
          <a:p>
            <a:r>
              <a:rPr lang="en-US" altLang="zh-CN" smtClean="0"/>
              <a:t>&lt;/html&gt;</a:t>
            </a:r>
          </a:p>
          <a:p>
            <a:endParaRPr lang="zh-CN" altLang="en-US" smtClean="0"/>
          </a:p>
          <a:p>
            <a:r>
              <a:rPr lang="en-US" altLang="zh-CN" smtClean="0"/>
              <a:t>css</a:t>
            </a:r>
            <a:r>
              <a:rPr lang="zh-CN" altLang="en-US" smtClean="0"/>
              <a:t>文件</a:t>
            </a:r>
          </a:p>
          <a:p>
            <a:r>
              <a:rPr lang="en-US" altLang="zh-CN" smtClean="0"/>
              <a:t>body{</a:t>
            </a:r>
          </a:p>
          <a:p>
            <a:r>
              <a:rPr lang="en-US" altLang="zh-CN" smtClean="0"/>
              <a:t>	margin: 0px;</a:t>
            </a:r>
          </a:p>
          <a:p>
            <a:r>
              <a:rPr lang="en-US" altLang="zh-CN" smtClean="0"/>
              <a:t>	padding: 0px;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/*div1 </a:t>
            </a:r>
            <a:r>
              <a:rPr lang="zh-CN" altLang="en-US" smtClean="0"/>
              <a:t>用于控制显示的位置</a:t>
            </a:r>
            <a:r>
              <a:rPr lang="en-US" altLang="zh-CN" smtClean="0"/>
              <a:t>.*/</a:t>
            </a:r>
          </a:p>
          <a:p>
            <a:r>
              <a:rPr lang="en-US" altLang="zh-CN" smtClean="0"/>
              <a:t>.div1{</a:t>
            </a:r>
          </a:p>
          <a:p>
            <a:r>
              <a:rPr lang="en-US" altLang="zh-CN" smtClean="0"/>
              <a:t> width: 500px;</a:t>
            </a:r>
          </a:p>
          <a:p>
            <a:r>
              <a:rPr lang="en-US" altLang="zh-CN" smtClean="0"/>
              <a:t> height: 370px;</a:t>
            </a:r>
          </a:p>
          <a:p>
            <a:r>
              <a:rPr lang="en-US" altLang="zh-CN" smtClean="0"/>
              <a:t> border: 1px solid #b4b4b4;</a:t>
            </a:r>
          </a:p>
          <a:p>
            <a:r>
              <a:rPr lang="en-US" altLang="zh-CN" smtClean="0"/>
              <a:t> margin-left: 200px;</a:t>
            </a:r>
          </a:p>
          <a:p>
            <a:r>
              <a:rPr lang="en-US" altLang="zh-CN" smtClean="0"/>
              <a:t> margin-top: 20px;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/*faceul </a:t>
            </a:r>
            <a:r>
              <a:rPr lang="zh-CN" altLang="en-US" smtClean="0"/>
              <a:t>用于控制显示图片区域的宽度和高度*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.faceul{</a:t>
            </a:r>
          </a:p>
          <a:p>
            <a:r>
              <a:rPr lang="en-US" altLang="zh-CN" smtClean="0"/>
              <a:t>width: 180px;</a:t>
            </a:r>
          </a:p>
          <a:p>
            <a:r>
              <a:rPr lang="en-US" altLang="zh-CN" smtClean="0"/>
              <a:t>height: 350px;</a:t>
            </a:r>
          </a:p>
          <a:p>
            <a:r>
              <a:rPr lang="en-US" altLang="zh-CN" smtClean="0"/>
              <a:t>border: 1px solid red;</a:t>
            </a:r>
          </a:p>
          <a:p>
            <a:r>
              <a:rPr lang="en-US" altLang="zh-CN" smtClean="0"/>
              <a:t>list-style-type: none;</a:t>
            </a:r>
          </a:p>
          <a:p>
            <a:r>
              <a:rPr lang="en-US" altLang="zh-CN" smtClean="0"/>
              <a:t>padding: 0;</a:t>
            </a:r>
          </a:p>
          <a:p>
            <a:r>
              <a:rPr lang="en-US" altLang="zh-CN" smtClean="0"/>
              <a:t>margin-left: 200px;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  <a:r>
              <a:rPr lang="zh-CN" altLang="en-US" smtClean="0"/>
              <a:t>这个用于控制单个单个图片区域的大小</a:t>
            </a:r>
            <a:r>
              <a:rPr lang="en-US" altLang="zh-CN" smtClean="0"/>
              <a:t>.*/</a:t>
            </a:r>
          </a:p>
          <a:p>
            <a:r>
              <a:rPr lang="en-US" altLang="zh-CN" smtClean="0"/>
              <a:t>.faceul li{</a:t>
            </a:r>
          </a:p>
          <a:p>
            <a:r>
              <a:rPr lang="en-US" altLang="zh-CN" smtClean="0"/>
              <a:t> width: 50px;</a:t>
            </a:r>
          </a:p>
          <a:p>
            <a:r>
              <a:rPr lang="en-US" altLang="zh-CN" smtClean="0"/>
              <a:t> height: 65px;</a:t>
            </a:r>
          </a:p>
          <a:p>
            <a:r>
              <a:rPr lang="en-US" altLang="zh-CN" smtClean="0"/>
              <a:t> border: 1px solid blue;</a:t>
            </a:r>
          </a:p>
          <a:p>
            <a:r>
              <a:rPr lang="en-US" altLang="zh-CN" smtClean="0"/>
              <a:t> float: left;/*</a:t>
            </a:r>
            <a:r>
              <a:rPr lang="zh-CN" altLang="en-US" smtClean="0"/>
              <a:t>左浮动*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margin-left: 5px;</a:t>
            </a:r>
          </a:p>
          <a:p>
            <a:r>
              <a:rPr lang="en-US" altLang="zh-CN" smtClean="0"/>
              <a:t> margin-top: 5px;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.faceul a{</a:t>
            </a:r>
          </a:p>
          <a:p>
            <a:r>
              <a:rPr lang="en-US" altLang="zh-CN" smtClean="0"/>
              <a:t>font-size: 12px;</a:t>
            </a:r>
          </a:p>
          <a:p>
            <a:r>
              <a:rPr lang="en-US" altLang="zh-CN" smtClean="0"/>
              <a:t>margin-left: 5px;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.faceul img{</a:t>
            </a:r>
          </a:p>
          <a:p>
            <a:r>
              <a:rPr lang="en-US" altLang="zh-CN" smtClean="0"/>
              <a:t> width: 40px;</a:t>
            </a:r>
          </a:p>
          <a:p>
            <a:r>
              <a:rPr lang="en-US" altLang="zh-CN" smtClean="0"/>
              <a:t> margin-left: 5px;</a:t>
            </a:r>
          </a:p>
          <a:p>
            <a:r>
              <a:rPr lang="en-US" altLang="zh-CN" smtClean="0"/>
              <a:t> margin-top: 5px;</a:t>
            </a:r>
          </a:p>
          <a:p>
            <a:r>
              <a:rPr lang="en-US" altLang="zh-CN" smtClean="0"/>
              <a:t> margin-bottom: 4px;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a:link{</a:t>
            </a:r>
          </a:p>
          <a:p>
            <a:r>
              <a:rPr lang="en-US" altLang="zh-CN" smtClean="0"/>
              <a:t>text-decoration: none;</a:t>
            </a:r>
          </a:p>
          <a:p>
            <a:r>
              <a:rPr lang="en-US" altLang="zh-CN" smtClean="0"/>
              <a:t>color: black;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a:hover{</a:t>
            </a:r>
          </a:p>
          <a:p>
            <a:r>
              <a:rPr lang="en-US" altLang="zh-CN" smtClean="0"/>
              <a:t>text-decoration: underline;</a:t>
            </a:r>
          </a:p>
          <a:p>
            <a:r>
              <a:rPr lang="en-US" altLang="zh-CN" smtClean="0"/>
              <a:t>color: blue;</a:t>
            </a:r>
          </a:p>
          <a:p>
            <a:r>
              <a:rPr lang="en-US" altLang="zh-CN" smtClean="0"/>
              <a:t>}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79497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84130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427381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4452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****快速体验案例******</a:t>
            </a:r>
          </a:p>
          <a:p>
            <a:r>
              <a:rPr lang="en-US" altLang="zh-CN" dirty="0" smtClean="0"/>
              <a:t>.div1{</a:t>
            </a:r>
          </a:p>
          <a:p>
            <a:r>
              <a:rPr lang="en-US" altLang="zh-CN" dirty="0" smtClean="0"/>
              <a:t>width:300px;</a:t>
            </a:r>
          </a:p>
          <a:p>
            <a:r>
              <a:rPr lang="en-US" altLang="zh-CN" dirty="0" smtClean="0"/>
              <a:t>height:400px;</a:t>
            </a:r>
          </a:p>
          <a:p>
            <a:r>
              <a:rPr lang="en-US" altLang="zh-CN" dirty="0" smtClean="0"/>
              <a:t>border:1px solid red;</a:t>
            </a:r>
          </a:p>
          <a:p>
            <a:r>
              <a:rPr lang="en-US" altLang="zh-CN" dirty="0" smtClean="0"/>
              <a:t>background-color :</a:t>
            </a:r>
            <a:r>
              <a:rPr lang="en-US" altLang="zh-CN" dirty="0" smtClean="0"/>
              <a:t>pink;</a:t>
            </a:r>
          </a:p>
          <a:p>
            <a:r>
              <a:rPr lang="en-US" altLang="zh-CN" dirty="0" smtClean="0"/>
              <a:t>margin:10px </a:t>
            </a:r>
            <a:r>
              <a:rPr lang="en-US" altLang="zh-CN" dirty="0" smtClean="0"/>
              <a:t>0 0 30px;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**********test1.html***************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&lt;link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="my.css"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="stylesheet"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&lt;div class="div1"&gt;</a:t>
            </a:r>
          </a:p>
          <a:p>
            <a:r>
              <a:rPr lang="zh-CN" altLang="en-US" dirty="0" smtClean="0"/>
              <a:t>韩顺平</a:t>
            </a:r>
          </a:p>
          <a:p>
            <a:r>
              <a:rPr lang="en-US" altLang="zh-CN" dirty="0" smtClean="0"/>
              <a:t>&lt;/div&gt;</a:t>
            </a:r>
          </a:p>
          <a:p>
            <a:r>
              <a:rPr lang="en-US" altLang="zh-CN" dirty="0" smtClean="0"/>
              <a:t>&lt;/body&gt;</a:t>
            </a:r>
          </a:p>
          <a:p>
            <a:r>
              <a:rPr lang="en-US" altLang="zh-CN" dirty="0" smtClean="0"/>
              <a:t>&lt;/html&gt;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3960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27255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float2.html</a:t>
            </a:r>
          </a:p>
          <a:p>
            <a:r>
              <a:rPr lang="en-US" altLang="zh-CN" smtClean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smtClean="0"/>
              <a:t>&lt;html&gt;</a:t>
            </a:r>
          </a:p>
          <a:p>
            <a:r>
              <a:rPr lang="en-US" altLang="zh-CN" smtClean="0"/>
              <a:t>  &lt;head&gt;</a:t>
            </a:r>
          </a:p>
          <a:p>
            <a:r>
              <a:rPr lang="en-US" altLang="zh-CN" smtClean="0"/>
              <a:t>    &lt;title&gt;float1.html&lt;/title&gt;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    &lt;meta http-equiv="keywords" content="keyword1,keyword2,keyword3"/&gt;</a:t>
            </a:r>
          </a:p>
          <a:p>
            <a:r>
              <a:rPr lang="en-US" altLang="zh-CN" smtClean="0"/>
              <a:t>    &lt;meta http-equiv="description" content="this is my page"/&gt;</a:t>
            </a:r>
          </a:p>
          <a:p>
            <a:r>
              <a:rPr lang="en-US" altLang="zh-CN" smtClean="0"/>
              <a:t>    &lt;meta http-equiv="content-type" content="text/html; charset=UTF-8"/&gt;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&lt;link rel="stylesheet" type="text/css" href="./float2.css"/&gt;</a:t>
            </a:r>
          </a:p>
          <a:p>
            <a:endParaRPr lang="en-US" altLang="zh-CN" smtClean="0"/>
          </a:p>
          <a:p>
            <a:r>
              <a:rPr lang="en-US" altLang="zh-CN" smtClean="0"/>
              <a:t>  &lt;/head&gt;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&lt;body&gt;</a:t>
            </a:r>
          </a:p>
          <a:p>
            <a:r>
              <a:rPr lang="en-US" altLang="zh-CN" smtClean="0"/>
              <a:t>  &lt;div class="div3"&gt;</a:t>
            </a:r>
          </a:p>
          <a:p>
            <a:r>
              <a:rPr lang="en-US" altLang="zh-CN" smtClean="0"/>
              <a:t>    &lt;div class="div1" &gt;div1&lt;/div&gt;</a:t>
            </a:r>
          </a:p>
          <a:p>
            <a:r>
              <a:rPr lang="en-US" altLang="zh-CN" smtClean="0"/>
              <a:t>    &lt;div class="div1 "&gt;div2&lt;/div&gt;</a:t>
            </a:r>
          </a:p>
          <a:p>
            <a:r>
              <a:rPr lang="en-US" altLang="zh-CN" smtClean="0"/>
              <a:t>    &lt;div class="div1 div1_spe"&gt;div3&lt;/div&gt;</a:t>
            </a:r>
          </a:p>
          <a:p>
            <a:r>
              <a:rPr lang="en-US" altLang="zh-CN" smtClean="0"/>
              <a:t>    &lt;div class="div1 "&gt;div4&lt;/div&gt;</a:t>
            </a:r>
          </a:p>
          <a:p>
            <a:r>
              <a:rPr lang="en-US" altLang="zh-CN" smtClean="0"/>
              <a:t>  &lt;div&gt;</a:t>
            </a:r>
          </a:p>
          <a:p>
            <a:r>
              <a:rPr lang="en-US" altLang="zh-CN" smtClean="0"/>
              <a:t>  &lt;/body&gt;</a:t>
            </a:r>
          </a:p>
          <a:p>
            <a:r>
              <a:rPr lang="en-US" altLang="zh-CN" smtClean="0"/>
              <a:t>&lt;/html&gt;</a:t>
            </a:r>
          </a:p>
          <a:p>
            <a:r>
              <a:rPr lang="en-US" altLang="zh-CN" smtClean="0"/>
              <a:t>***float2.css***</a:t>
            </a:r>
          </a:p>
          <a:p>
            <a:r>
              <a:rPr lang="en-US" altLang="zh-CN" smtClean="0"/>
              <a:t>.div1{</a:t>
            </a:r>
          </a:p>
          <a:p>
            <a:r>
              <a:rPr lang="en-US" altLang="zh-CN" smtClean="0"/>
              <a:t> width: 150px;</a:t>
            </a:r>
          </a:p>
          <a:p>
            <a:r>
              <a:rPr lang="en-US" altLang="zh-CN" smtClean="0"/>
              <a:t> height: 100px;</a:t>
            </a:r>
          </a:p>
          <a:p>
            <a:r>
              <a:rPr lang="en-US" altLang="zh-CN" smtClean="0"/>
              <a:t> border: 1px solid blue;</a:t>
            </a:r>
          </a:p>
          <a:p>
            <a:r>
              <a:rPr lang="en-US" altLang="zh-CN" smtClean="0"/>
              <a:t> background-color: pink;</a:t>
            </a:r>
          </a:p>
          <a:p>
            <a:r>
              <a:rPr lang="en-US" altLang="zh-CN" smtClean="0"/>
              <a:t> margin-top: 5px;</a:t>
            </a:r>
          </a:p>
          <a:p>
            <a:r>
              <a:rPr lang="en-US" altLang="zh-CN" smtClean="0"/>
              <a:t> float: left;/*</a:t>
            </a:r>
            <a:r>
              <a:rPr lang="zh-CN" altLang="en-US" smtClean="0"/>
              <a:t>左浮动</a:t>
            </a:r>
            <a:r>
              <a:rPr lang="en-US" altLang="zh-CN" smtClean="0"/>
              <a:t>:</a:t>
            </a:r>
            <a:r>
              <a:rPr lang="zh-CN" altLang="en-US" smtClean="0"/>
              <a:t>是指让该元素，尽量向左边移动</a:t>
            </a:r>
            <a:r>
              <a:rPr lang="en-US" altLang="zh-CN" smtClean="0"/>
              <a:t>,</a:t>
            </a:r>
            <a:r>
              <a:rPr lang="zh-CN" altLang="en-US" smtClean="0"/>
              <a:t>让出自己右边空间</a:t>
            </a:r>
            <a:r>
              <a:rPr lang="en-US" altLang="zh-CN" smtClean="0"/>
              <a:t>.</a:t>
            </a:r>
            <a:r>
              <a:rPr lang="zh-CN" altLang="en-US" smtClean="0"/>
              <a:t>给下一个元素显示</a:t>
            </a:r>
            <a:r>
              <a:rPr lang="en-US" altLang="zh-CN" smtClean="0"/>
              <a:t>. */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.div3{</a:t>
            </a:r>
          </a:p>
          <a:p>
            <a:r>
              <a:rPr lang="en-US" altLang="zh-CN" smtClean="0"/>
              <a:t>width: 600px;</a:t>
            </a:r>
          </a:p>
          <a:p>
            <a:r>
              <a:rPr lang="en-US" altLang="zh-CN" smtClean="0"/>
              <a:t>height: 600px;</a:t>
            </a:r>
          </a:p>
          <a:p>
            <a:r>
              <a:rPr lang="en-US" altLang="zh-CN" smtClean="0"/>
              <a:t>border: 1px solid green;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.div1_spe{</a:t>
            </a:r>
          </a:p>
          <a:p>
            <a:r>
              <a:rPr lang="en-US" altLang="zh-CN" smtClean="0"/>
              <a:t>height: 120px;</a:t>
            </a:r>
          </a:p>
          <a:p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1587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***</a:t>
            </a:r>
            <a:r>
              <a:rPr lang="en-US" altLang="zh-CN" smtClean="0"/>
              <a:t>html</a:t>
            </a:r>
            <a:r>
              <a:rPr lang="zh-CN" altLang="en-US" smtClean="0"/>
              <a:t>文件****</a:t>
            </a:r>
          </a:p>
          <a:p>
            <a:r>
              <a:rPr lang="en-US" altLang="zh-CN" smtClean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smtClean="0"/>
              <a:t>&lt;html&gt;</a:t>
            </a:r>
          </a:p>
          <a:p>
            <a:r>
              <a:rPr lang="en-US" altLang="zh-CN" smtClean="0"/>
              <a:t>  &lt;head&gt;</a:t>
            </a:r>
          </a:p>
          <a:p>
            <a:r>
              <a:rPr lang="en-US" altLang="zh-CN" smtClean="0"/>
              <a:t>    &lt;title&gt;myFloat2.html&lt;/title&gt;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    &lt;meta http-equiv="keywords" content="keyword1,keyword2,keyword3"/&gt;</a:t>
            </a:r>
          </a:p>
          <a:p>
            <a:r>
              <a:rPr lang="en-US" altLang="zh-CN" smtClean="0"/>
              <a:t>    &lt;meta http-equiv="description" content="this is my page"/&gt;</a:t>
            </a:r>
          </a:p>
          <a:p>
            <a:r>
              <a:rPr lang="en-US" altLang="zh-CN" smtClean="0"/>
              <a:t>    &lt;meta http-equiv="content-type" content="text/html; charset=UTF-8"/&gt;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&lt;!--&lt;link rel="stylesheet" type="text/css" href="./styles.css"/&gt;--&gt;</a:t>
            </a:r>
          </a:p>
          <a:p>
            <a:endParaRPr lang="en-US" altLang="zh-CN" smtClean="0"/>
          </a:p>
          <a:p>
            <a:r>
              <a:rPr lang="en-US" altLang="zh-CN" smtClean="0"/>
              <a:t>  &lt;/head&gt;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&lt;body&gt;</a:t>
            </a:r>
          </a:p>
          <a:p>
            <a:r>
              <a:rPr lang="en-US" altLang="zh-CN" smtClean="0"/>
              <a:t>    &lt;img style="float: left;margin-right: 5px;" src="images/4.jpg"/&gt; abc lkasjlfksalkakfl;afaskflsafkfsalfdkalskfsa</a:t>
            </a:r>
          </a:p>
          <a:p>
            <a:r>
              <a:rPr lang="en-US" altLang="zh-CN" smtClean="0"/>
              <a:t>    asfdsal;kf;lsakf;lsafksajl;kjfsl;fkjsalf;sakf;lsakflsa;fksaf</a:t>
            </a:r>
          </a:p>
          <a:p>
            <a:r>
              <a:rPr lang="en-US" altLang="zh-CN" smtClean="0"/>
              <a:t>    safkjsajf;lsajf;lsakjf;lsakjf;lsajfk;lsajfsa;lkjfaslfsa;fksa;lfkjsa;lf</a:t>
            </a:r>
          </a:p>
          <a:p>
            <a:r>
              <a:rPr lang="en-US" altLang="zh-CN" smtClean="0"/>
              <a:t>    sf;lslkfsafkjsajf;lsajf;lsakjf;lsakjf;lsajfk;lsajfsa;lkjfaslfsa;fksa;lfkjsa;lf</a:t>
            </a:r>
          </a:p>
          <a:p>
            <a:r>
              <a:rPr lang="en-US" altLang="zh-CN" smtClean="0"/>
              <a:t>    sf;lslkfsafkjsajf;lsajf;lsakjf;lsakjf;lsajfk;lsajfsa;lkjfaslfsa;fksa;lfkjsa;lf</a:t>
            </a:r>
          </a:p>
          <a:p>
            <a:r>
              <a:rPr lang="en-US" altLang="zh-CN" smtClean="0"/>
              <a:t>    sf;lslkfasfdsal;kf;lsakf;lsafksajl;kjfsl;fkjsalf;sakf;lsakflsa;fksaf</a:t>
            </a:r>
          </a:p>
          <a:p>
            <a:r>
              <a:rPr lang="en-US" altLang="zh-CN" smtClean="0"/>
              <a:t>    safkjsajf;lsajf;lsakjf;lsakjf;lsajfk;lsajfsa;lkjfaslfsa;fksa;lfkjsa;lf</a:t>
            </a:r>
          </a:p>
          <a:p>
            <a:r>
              <a:rPr lang="en-US" altLang="zh-CN" smtClean="0"/>
              <a:t>    sf;lslkfsafkjsajf;lsajf;lsakjf;lsakjf;lsajfk;lsajfsa;lkjfaslfsa;fksa;lfkjsa;lf</a:t>
            </a:r>
          </a:p>
          <a:p>
            <a:r>
              <a:rPr lang="en-US" altLang="zh-CN" smtClean="0"/>
              <a:t>    sf;lslkfsafkjsajf;lsajf;lsakjf;lsakjf;lsajfk;lsajfsa;lkjfaslfsa;fksa;lfkjsa;lf</a:t>
            </a:r>
          </a:p>
          <a:p>
            <a:r>
              <a:rPr lang="en-US" altLang="zh-CN" smtClean="0"/>
              <a:t>    sf;lslkf</a:t>
            </a:r>
          </a:p>
          <a:p>
            <a:r>
              <a:rPr lang="en-US" altLang="zh-CN" smtClean="0"/>
              <a:t>    asfdsal;kf;lsakf;lsafksajl;kjfsl;fkjsalf;sakf;lsakflsa;fksaf</a:t>
            </a:r>
          </a:p>
          <a:p>
            <a:r>
              <a:rPr lang="en-US" altLang="zh-CN" smtClean="0"/>
              <a:t>    safkjsajf;lsajf;lsakjf;lsakjf;lsajfk;lsajfsa;lkjfaslfsa;fksa;lfkjsa;lf</a:t>
            </a:r>
          </a:p>
          <a:p>
            <a:r>
              <a:rPr lang="en-US" altLang="zh-CN" smtClean="0"/>
              <a:t>    sf;lslkfsafkjsajf;lsajf;lsakjf;lsakjf;lsajfk;lsajfsa;lkjfaslfsa;fksa;lfkjsa;lf</a:t>
            </a:r>
          </a:p>
          <a:p>
            <a:r>
              <a:rPr lang="en-US" altLang="zh-CN" smtClean="0"/>
              <a:t>    sf;lslkfsafkjsajf;lsajf;lsakjf;lsakjf;lsajfk;lsajfsa;lkjfaslfsa;fksa;lfkjsa;lf</a:t>
            </a:r>
          </a:p>
          <a:p>
            <a:r>
              <a:rPr lang="en-US" altLang="zh-CN" smtClean="0"/>
              <a:t>    sf;lslkfasfdsal;kf;lsakf;lsafksajl;kjfsl;fkjsalf;sakf;lsakflsa;fksaf</a:t>
            </a:r>
          </a:p>
          <a:p>
            <a:r>
              <a:rPr lang="en-US" altLang="zh-CN" smtClean="0"/>
              <a:t>    safkjsajf;lsajf;lsakjf;lsakjf;lsajfk;lsajfsa;lkjfaslfsa;fksa;lfkjsa;lf</a:t>
            </a:r>
          </a:p>
          <a:p>
            <a:r>
              <a:rPr lang="en-US" altLang="zh-CN" smtClean="0"/>
              <a:t>    sf;lslkfsafkjsajf;lsajf;lsakjf;lsakjf;lsajfk;lsajfsa;lkjfaslfsa;fksa;lfkjsa;lf</a:t>
            </a:r>
          </a:p>
          <a:p>
            <a:r>
              <a:rPr lang="en-US" altLang="zh-CN" smtClean="0"/>
              <a:t>    sf;lslkfsafkjsajf;lsajf;lsakjf;lsakjf;lsajfk;lsajfsa;lkjfaslfsa;fksa;lfkjsa;lf</a:t>
            </a:r>
          </a:p>
          <a:p>
            <a:r>
              <a:rPr lang="en-US" altLang="zh-CN" smtClean="0"/>
              <a:t>    sf;lslkfasfdsal;kf;lsakf;lsafksajl;kjfsl;fkjsalf;sakf;lsakflsa;fksaf</a:t>
            </a:r>
          </a:p>
          <a:p>
            <a:r>
              <a:rPr lang="en-US" altLang="zh-CN" smtClean="0"/>
              <a:t>    safkjsajf;lsajf;lsakjf;lsakjf;lsajfk;lsajfsa;lkjfaslfsa;fksa;lfkjsa;lf</a:t>
            </a:r>
          </a:p>
          <a:p>
            <a:r>
              <a:rPr lang="en-US" altLang="zh-CN" smtClean="0"/>
              <a:t>    sf;lslkfsafkjsajf;lsajf;lsakjf;lsakjf;lsajfk;lsajfsa;lkjfaslfsa;fksa;lfkjsa;lf</a:t>
            </a:r>
          </a:p>
          <a:p>
            <a:r>
              <a:rPr lang="en-US" altLang="zh-CN" smtClean="0"/>
              <a:t>    sf;lslkfsafkjsajf;lsajf;lsakjf;lsakjf;lsajfk;lsajfsa;lkjfaslfsa;fksa;lfkjsa;lf</a:t>
            </a:r>
          </a:p>
          <a:p>
            <a:r>
              <a:rPr lang="en-US" altLang="zh-CN" smtClean="0"/>
              <a:t>    sf;lslkf</a:t>
            </a:r>
          </a:p>
          <a:p>
            <a:r>
              <a:rPr lang="en-US" altLang="zh-CN" smtClean="0"/>
              <a:t>  &lt;/body&gt;</a:t>
            </a:r>
          </a:p>
          <a:p>
            <a:r>
              <a:rPr lang="en-US" altLang="zh-CN" smtClean="0"/>
              <a:t>&lt;/html&gt;</a:t>
            </a:r>
          </a:p>
          <a:p>
            <a:r>
              <a:rPr lang="zh-CN" altLang="en-US" smtClean="0"/>
              <a:t>*** </a:t>
            </a:r>
            <a:r>
              <a:rPr lang="en-US" altLang="zh-CN" smtClean="0"/>
              <a:t>css</a:t>
            </a:r>
            <a:r>
              <a:rPr lang="zh-CN" altLang="en-US" smtClean="0"/>
              <a:t>文件*****</a:t>
            </a:r>
          </a:p>
          <a:p>
            <a:r>
              <a:rPr lang="zh-CN" altLang="en-US" smtClean="0"/>
              <a:t>该案例不需要</a:t>
            </a:r>
            <a:r>
              <a:rPr lang="en-US" altLang="zh-CN" smtClean="0"/>
              <a:t>...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061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31624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8991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29217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smtClean="0"/>
              <a:t>&lt;html&gt;</a:t>
            </a:r>
          </a:p>
          <a:p>
            <a:r>
              <a:rPr lang="en-US" altLang="zh-CN" smtClean="0"/>
              <a:t>  &lt;head&gt;</a:t>
            </a:r>
          </a:p>
          <a:p>
            <a:r>
              <a:rPr lang="en-US" altLang="zh-CN" smtClean="0"/>
              <a:t>    &lt;title&gt;relative.html&lt;/title&gt;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    &lt;meta http-equiv="keywords" content="keyword1,keyword2,keyword3"/&gt;</a:t>
            </a:r>
          </a:p>
          <a:p>
            <a:r>
              <a:rPr lang="en-US" altLang="zh-CN" smtClean="0"/>
              <a:t>    &lt;meta http-equiv="description" content="this is my page"/&gt;</a:t>
            </a:r>
          </a:p>
          <a:p>
            <a:r>
              <a:rPr lang="en-US" altLang="zh-CN" smtClean="0"/>
              <a:t>    &lt;meta http-equiv="content-type" content="text/html; charset=UTF-8"/&gt;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&lt;link rel="stylesheet" type="text/css" href="./relative.css"/&gt;</a:t>
            </a:r>
          </a:p>
          <a:p>
            <a:endParaRPr lang="en-US" altLang="zh-CN" smtClean="0"/>
          </a:p>
          <a:p>
            <a:r>
              <a:rPr lang="en-US" altLang="zh-CN" smtClean="0"/>
              <a:t>  &lt;/head&gt;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&lt;body&gt;</a:t>
            </a:r>
          </a:p>
          <a:p>
            <a:r>
              <a:rPr lang="en-US" altLang="zh-CN" smtClean="0"/>
              <a:t>   &lt;div class="s1"&gt;</a:t>
            </a:r>
            <a:r>
              <a:rPr lang="zh-CN" altLang="en-US" smtClean="0"/>
              <a:t>内容</a:t>
            </a:r>
            <a:r>
              <a:rPr lang="en-US" altLang="zh-CN" smtClean="0"/>
              <a:t>1&lt;/div&gt;</a:t>
            </a:r>
          </a:p>
          <a:p>
            <a:r>
              <a:rPr lang="en-US" altLang="zh-CN" smtClean="0"/>
              <a:t>    &lt;div id="special" class="s1"&gt;</a:t>
            </a:r>
            <a:r>
              <a:rPr lang="zh-CN" altLang="en-US" smtClean="0"/>
              <a:t>内容</a:t>
            </a:r>
            <a:r>
              <a:rPr lang="en-US" altLang="zh-CN" smtClean="0"/>
              <a:t>2&lt;/div&gt;</a:t>
            </a:r>
          </a:p>
          <a:p>
            <a:r>
              <a:rPr lang="en-US" altLang="zh-CN" smtClean="0"/>
              <a:t>     &lt;div class="s1"&gt;</a:t>
            </a:r>
            <a:r>
              <a:rPr lang="zh-CN" altLang="en-US" smtClean="0"/>
              <a:t>内容</a:t>
            </a:r>
            <a:r>
              <a:rPr lang="en-US" altLang="zh-CN" smtClean="0"/>
              <a:t>3&lt;/div&gt;</a:t>
            </a:r>
          </a:p>
          <a:p>
            <a:r>
              <a:rPr lang="en-US" altLang="zh-CN" smtClean="0"/>
              <a:t>      &lt;div class="s1"&gt;</a:t>
            </a:r>
            <a:r>
              <a:rPr lang="zh-CN" altLang="en-US" smtClean="0"/>
              <a:t>内容</a:t>
            </a:r>
            <a:r>
              <a:rPr lang="en-US" altLang="zh-CN" smtClean="0"/>
              <a:t>4&lt;/div&gt;</a:t>
            </a:r>
          </a:p>
          <a:p>
            <a:r>
              <a:rPr lang="en-US" altLang="zh-CN" smtClean="0"/>
              <a:t> &lt;!--       &lt;div class="s2"&gt;abc &lt;div id="special" class="s1"&gt;</a:t>
            </a:r>
            <a:r>
              <a:rPr lang="zh-CN" altLang="en-US" smtClean="0"/>
              <a:t>内容</a:t>
            </a:r>
            <a:r>
              <a:rPr lang="en-US" altLang="zh-CN" smtClean="0"/>
              <a:t>2&lt;/div&gt;&lt;/div&gt;</a:t>
            </a:r>
          </a:p>
          <a:p>
            <a:r>
              <a:rPr lang="en-US" altLang="zh-CN" smtClean="0"/>
              <a:t>  --&gt;</a:t>
            </a:r>
          </a:p>
          <a:p>
            <a:r>
              <a:rPr lang="en-US" altLang="zh-CN" smtClean="0"/>
              <a:t>  &lt;/body&gt;</a:t>
            </a:r>
          </a:p>
          <a:p>
            <a:r>
              <a:rPr lang="en-US" altLang="zh-CN" smtClean="0"/>
              <a:t>&lt;/html&gt;</a:t>
            </a:r>
          </a:p>
          <a:p>
            <a:r>
              <a:rPr lang="zh-CN" altLang="en-US" smtClean="0"/>
              <a:t>***对应的</a:t>
            </a:r>
            <a:r>
              <a:rPr lang="en-US" altLang="zh-CN" smtClean="0"/>
              <a:t>css</a:t>
            </a:r>
            <a:r>
              <a:rPr lang="zh-CN" altLang="en-US" smtClean="0"/>
              <a:t>文件***</a:t>
            </a:r>
          </a:p>
          <a:p>
            <a:endParaRPr lang="zh-CN" altLang="en-US" smtClean="0"/>
          </a:p>
          <a:p>
            <a:r>
              <a:rPr lang="en-US" altLang="zh-CN" smtClean="0"/>
              <a:t>.s1{</a:t>
            </a:r>
          </a:p>
          <a:p>
            <a:r>
              <a:rPr lang="en-US" altLang="zh-CN" smtClean="0"/>
              <a:t>width: 100px;</a:t>
            </a:r>
          </a:p>
          <a:p>
            <a:r>
              <a:rPr lang="en-US" altLang="zh-CN" smtClean="0"/>
              <a:t>height: 60px;</a:t>
            </a:r>
          </a:p>
          <a:p>
            <a:r>
              <a:rPr lang="en-US" altLang="zh-CN" smtClean="0"/>
              <a:t>background-color: gray;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margin-left: 10px;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#special{</a:t>
            </a:r>
          </a:p>
          <a:p>
            <a:r>
              <a:rPr lang="en-US" altLang="zh-CN" smtClean="0"/>
              <a:t>/*position: relative;*//*</a:t>
            </a:r>
            <a:r>
              <a:rPr lang="zh-CN" altLang="en-US" smtClean="0"/>
              <a:t>这里我们使用了相对定位*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/*position:absolute;*//*</a:t>
            </a:r>
            <a:r>
              <a:rPr lang="zh-CN" altLang="en-US" smtClean="0"/>
              <a:t>绝对定位*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left: 40px;/*</a:t>
            </a:r>
            <a:r>
              <a:rPr lang="zh-CN" altLang="en-US" smtClean="0"/>
              <a:t>原来的位置，向右移动大小</a:t>
            </a:r>
            <a:r>
              <a:rPr lang="en-US" altLang="zh-CN" smtClean="0"/>
              <a:t>(</a:t>
            </a:r>
            <a:r>
              <a:rPr lang="zh-CN" altLang="en-US" smtClean="0"/>
              <a:t>如果希望向左移动 则值就是负数</a:t>
            </a:r>
            <a:r>
              <a:rPr lang="en-US" altLang="zh-CN" smtClean="0"/>
              <a:t>)*/</a:t>
            </a:r>
          </a:p>
          <a:p>
            <a:r>
              <a:rPr lang="en-US" altLang="zh-CN" smtClean="0"/>
              <a:t>top: 100px;/*</a:t>
            </a:r>
            <a:r>
              <a:rPr lang="zh-CN" altLang="en-US" smtClean="0"/>
              <a:t>在原来的位置，向下移动大小</a:t>
            </a:r>
            <a:r>
              <a:rPr lang="en-US" altLang="zh-CN" smtClean="0"/>
              <a:t>(</a:t>
            </a:r>
            <a:r>
              <a:rPr lang="zh-CN" altLang="en-US" smtClean="0"/>
              <a:t>如果希望向上移动</a:t>
            </a:r>
            <a:r>
              <a:rPr lang="en-US" altLang="zh-CN" smtClean="0"/>
              <a:t>,</a:t>
            </a:r>
            <a:r>
              <a:rPr lang="zh-CN" altLang="en-US" smtClean="0"/>
              <a:t>则值是负数</a:t>
            </a:r>
            <a:r>
              <a:rPr lang="en-US" altLang="zh-CN" smtClean="0"/>
              <a:t>)*/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.s2{</a:t>
            </a:r>
          </a:p>
          <a:p>
            <a:r>
              <a:rPr lang="en-US" altLang="zh-CN" smtClean="0"/>
              <a:t>width: 300px;</a:t>
            </a:r>
          </a:p>
          <a:p>
            <a:r>
              <a:rPr lang="en-US" altLang="zh-CN" smtClean="0"/>
              <a:t>height: 100px;</a:t>
            </a:r>
          </a:p>
          <a:p>
            <a:r>
              <a:rPr lang="en-US" altLang="zh-CN" smtClean="0"/>
              <a:t>background-color: green;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8298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84341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17556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003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97255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**</a:t>
            </a:r>
            <a:r>
              <a:rPr lang="en-US" altLang="zh-CN" smtClean="0"/>
              <a:t>html</a:t>
            </a:r>
            <a:r>
              <a:rPr lang="zh-CN" altLang="en-US" smtClean="0"/>
              <a:t>文件****</a:t>
            </a:r>
          </a:p>
          <a:p>
            <a:r>
              <a:rPr lang="en-US" altLang="zh-CN" smtClean="0"/>
              <a:t>&lt;style&gt;</a:t>
            </a:r>
          </a:p>
          <a:p>
            <a:r>
              <a:rPr lang="en-US" altLang="zh-CN" smtClean="0"/>
              <a:t>#idParentDiv{width:100%;height:120px;padding:6px;background-color:gray;position:relative;}</a:t>
            </a:r>
          </a:p>
          <a:p>
            <a:r>
              <a:rPr lang="en-US" altLang="zh-CN" smtClean="0"/>
              <a:t>#idDiv1{width:160px;height:80px;background-color:#FFD700;padding:6px;position:absolute;left:9px;top:9px;z-index:6;}</a:t>
            </a:r>
          </a:p>
          <a:p>
            <a:r>
              <a:rPr lang="en-US" altLang="zh-CN" smtClean="0"/>
              <a:t>#idDiv2{width:120px;height:80px;background-color:thistle;padding:6px;position:absolute;right:9px;bottom:9px;z-index:4;}</a:t>
            </a:r>
          </a:p>
          <a:p>
            <a:r>
              <a:rPr lang="en-US" altLang="zh-CN" smtClean="0"/>
              <a:t>#idDiv3{width:140px;height:80px;background-color:lightskyblue;padding:6px;position:absolute;left:150px;top:25px;z-index:5;}</a:t>
            </a:r>
          </a:p>
          <a:p>
            <a:r>
              <a:rPr lang="en-US" altLang="zh-CN" smtClean="0"/>
              <a:t>#idCodeDiv{width:100%;padding:4px;font-family:verdana,tahoma;margin:12px 0px 0px 0px;background-color:#EEEEEE;font-weight:bold;}</a:t>
            </a:r>
          </a:p>
          <a:p>
            <a:r>
              <a:rPr lang="en-US" altLang="zh-CN" smtClean="0"/>
              <a:t>&lt;/style&gt;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&lt;div id=idParentDiv&gt;</a:t>
            </a:r>
          </a:p>
          <a:p>
            <a:r>
              <a:rPr lang="en-US" altLang="zh-CN" smtClean="0"/>
              <a:t>&lt;div id=idDiv1&gt;&lt;img src="1.bmp" style="border:1px solid #FFFFFF;"&gt;&lt;br&gt;z-index : 6 ; &lt;/div&gt;</a:t>
            </a:r>
          </a:p>
          <a:p>
            <a:r>
              <a:rPr lang="en-US" altLang="zh-CN" smtClean="0"/>
              <a:t>&lt;div id=idDiv2&gt;&lt;img src="2.bmp" style="border:1px solid #FFFFFF;"&gt;&lt;br&gt;z-index : 4 ; &lt;/div&gt;</a:t>
            </a:r>
          </a:p>
          <a:p>
            <a:r>
              <a:rPr lang="en-US" altLang="zh-CN" smtClean="0"/>
              <a:t>&lt;div id=idDiv3&gt;&lt;img src="3.bmp" style="border:1px solid #FFFFFF;"&gt;&lt;br&gt;z-index : 5 ; &lt;/div&gt;</a:t>
            </a:r>
          </a:p>
          <a:p>
            <a:r>
              <a:rPr lang="en-US" altLang="zh-CN" smtClean="0"/>
              <a:t>&lt;/div&gt;</a:t>
            </a:r>
          </a:p>
          <a:p>
            <a:endParaRPr lang="zh-CN" altLang="en-US" smtClean="0"/>
          </a:p>
          <a:p>
            <a:r>
              <a:rPr lang="zh-CN" altLang="en-US" smtClean="0"/>
              <a:t>***使用了内联</a:t>
            </a:r>
            <a:r>
              <a:rPr lang="en-US" altLang="zh-CN" smtClean="0"/>
              <a:t>css,</a:t>
            </a:r>
            <a:r>
              <a:rPr lang="zh-CN" altLang="en-US" smtClean="0"/>
              <a:t>所以没有单独的</a:t>
            </a:r>
            <a:r>
              <a:rPr lang="en-US" altLang="zh-CN" smtClean="0"/>
              <a:t>css</a:t>
            </a:r>
            <a:r>
              <a:rPr lang="zh-CN" altLang="en-US" smtClean="0"/>
              <a:t>文件了***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12274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/*</a:t>
            </a:r>
            <a:r>
              <a:rPr lang="zh-CN" altLang="en-US" smtClean="0"/>
              <a:t>先画一个装所有图片的</a:t>
            </a:r>
            <a:r>
              <a:rPr lang="en-US" altLang="zh-CN" smtClean="0"/>
              <a:t>div</a:t>
            </a:r>
            <a:r>
              <a:rPr lang="zh-CN" altLang="en-US" smtClean="0"/>
              <a:t>块，所有的图片都要存放到这里*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.face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width:600px;</a:t>
            </a:r>
          </a:p>
          <a:p>
            <a:r>
              <a:rPr lang="en-US" altLang="zh-CN" smtClean="0"/>
              <a:t>    height:200px;</a:t>
            </a:r>
          </a:p>
          <a:p>
            <a:r>
              <a:rPr lang="en-US" altLang="zh-CN" smtClean="0"/>
              <a:t>    border:1px solid #b4b4b4;</a:t>
            </a:r>
          </a:p>
          <a:p>
            <a:r>
              <a:rPr lang="en-US" altLang="zh-CN" smtClean="0"/>
              <a:t>    margin:10px 0 0 10px;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/*</a:t>
            </a:r>
            <a:r>
              <a:rPr lang="zh-CN" altLang="en-US" smtClean="0"/>
              <a:t>为存放所有</a:t>
            </a:r>
            <a:r>
              <a:rPr lang="en-US" altLang="zh-CN" smtClean="0"/>
              <a:t>li</a:t>
            </a:r>
            <a:r>
              <a:rPr lang="zh-CN" altLang="en-US" smtClean="0"/>
              <a:t>的块*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.faceul{</a:t>
            </a:r>
          </a:p>
          <a:p>
            <a:r>
              <a:rPr lang="en-US" altLang="zh-CN" smtClean="0"/>
              <a:t>    width:500px;</a:t>
            </a:r>
          </a:p>
          <a:p>
            <a:r>
              <a:rPr lang="en-US" altLang="zh-CN" smtClean="0"/>
              <a:t>    height:180px;</a:t>
            </a:r>
          </a:p>
          <a:p>
            <a:r>
              <a:rPr lang="en-US" altLang="zh-CN" smtClean="0"/>
              <a:t>    border:1px solid red;</a:t>
            </a:r>
          </a:p>
          <a:p>
            <a:r>
              <a:rPr lang="en-US" altLang="zh-CN" smtClean="0"/>
              <a:t>    margin:5px 0 0 5px; /*</a:t>
            </a:r>
            <a:r>
              <a:rPr lang="zh-CN" altLang="en-US" smtClean="0"/>
              <a:t>距离 最外层</a:t>
            </a:r>
            <a:r>
              <a:rPr lang="en-US" altLang="zh-CN" smtClean="0"/>
              <a:t>div</a:t>
            </a:r>
            <a:r>
              <a:rPr lang="zh-CN" altLang="en-US" smtClean="0"/>
              <a:t>的上，右</a:t>
            </a:r>
            <a:r>
              <a:rPr lang="en-US" altLang="zh-CN" smtClean="0"/>
              <a:t>,</a:t>
            </a:r>
            <a:r>
              <a:rPr lang="zh-CN" altLang="en-US" smtClean="0"/>
              <a:t>下</a:t>
            </a:r>
            <a:r>
              <a:rPr lang="en-US" altLang="zh-CN" smtClean="0"/>
              <a:t>,</a:t>
            </a:r>
            <a:r>
              <a:rPr lang="zh-CN" altLang="en-US" smtClean="0"/>
              <a:t>左*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padding-left:0px;/*</a:t>
            </a:r>
            <a:r>
              <a:rPr lang="zh-CN" altLang="en-US" smtClean="0"/>
              <a:t>这个属性相当重要</a:t>
            </a:r>
            <a:r>
              <a:rPr lang="en-US" altLang="zh-CN" smtClean="0"/>
              <a:t>,</a:t>
            </a:r>
            <a:r>
              <a:rPr lang="zh-CN" altLang="en-US" smtClean="0"/>
              <a:t>如果</a:t>
            </a:r>
            <a:r>
              <a:rPr lang="en-US" altLang="zh-CN" smtClean="0"/>
              <a:t>ul</a:t>
            </a:r>
            <a:r>
              <a:rPr lang="zh-CN" altLang="en-US" smtClean="0"/>
              <a:t>中的</a:t>
            </a:r>
            <a:r>
              <a:rPr lang="en-US" altLang="zh-CN" smtClean="0"/>
              <a:t>padding-left</a:t>
            </a:r>
            <a:r>
              <a:rPr lang="zh-CN" altLang="en-US" smtClean="0"/>
              <a:t>不清</a:t>
            </a:r>
            <a:r>
              <a:rPr lang="en-US" altLang="zh-CN" smtClean="0"/>
              <a:t>0</a:t>
            </a:r>
            <a:r>
              <a:rPr lang="zh-CN" altLang="en-US" smtClean="0"/>
              <a:t>，你会发现</a:t>
            </a:r>
            <a:r>
              <a:rPr lang="en-US" altLang="zh-CN" smtClean="0"/>
              <a:t>ul</a:t>
            </a:r>
            <a:r>
              <a:rPr lang="zh-CN" altLang="en-US" smtClean="0"/>
              <a:t>中的</a:t>
            </a:r>
            <a:r>
              <a:rPr lang="en-US" altLang="zh-CN" smtClean="0"/>
              <a:t>li</a:t>
            </a:r>
            <a:r>
              <a:rPr lang="zh-CN" altLang="en-US" smtClean="0"/>
              <a:t>会左边空出一块</a:t>
            </a:r>
            <a:r>
              <a:rPr lang="en-US" altLang="zh-CN" smtClean="0"/>
              <a:t>.*/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.faceul li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width:52px;/*li</a:t>
            </a:r>
            <a:r>
              <a:rPr lang="zh-CN" altLang="en-US" smtClean="0"/>
              <a:t>的宽*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height:50px;</a:t>
            </a:r>
          </a:p>
          <a:p>
            <a:r>
              <a:rPr lang="en-US" altLang="zh-CN" smtClean="0"/>
              <a:t>    border:1px solid red;</a:t>
            </a:r>
          </a:p>
          <a:p>
            <a:r>
              <a:rPr lang="en-US" altLang="zh-CN" smtClean="0"/>
              <a:t>    float:left;</a:t>
            </a:r>
          </a:p>
          <a:p>
            <a:r>
              <a:rPr lang="en-US" altLang="zh-CN" smtClean="0"/>
              <a:t>    list-style-type:none;</a:t>
            </a:r>
          </a:p>
          <a:p>
            <a:r>
              <a:rPr lang="en-US" altLang="zh-CN" smtClean="0"/>
              <a:t>    margin:5px 0 0 14px; /*</a:t>
            </a:r>
            <a:r>
              <a:rPr lang="zh-CN" altLang="en-US" smtClean="0"/>
              <a:t>这里尤为重要，各个</a:t>
            </a:r>
            <a:r>
              <a:rPr lang="en-US" altLang="zh-CN" smtClean="0"/>
              <a:t>li</a:t>
            </a:r>
            <a:r>
              <a:rPr lang="zh-CN" altLang="en-US" smtClean="0"/>
              <a:t>的距离，你可以改变</a:t>
            </a:r>
            <a:r>
              <a:rPr lang="en-US" altLang="zh-CN" smtClean="0"/>
              <a:t>14px,</a:t>
            </a:r>
            <a:r>
              <a:rPr lang="zh-CN" altLang="en-US" smtClean="0"/>
              <a:t>这样各个</a:t>
            </a:r>
            <a:r>
              <a:rPr lang="en-US" altLang="zh-CN" smtClean="0"/>
              <a:t>li</a:t>
            </a:r>
            <a:r>
              <a:rPr lang="zh-CN" altLang="en-US" smtClean="0"/>
              <a:t>的左右间隔就变化了*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.faceul img{</a:t>
            </a:r>
          </a:p>
          <a:p>
            <a:r>
              <a:rPr lang="en-US" altLang="zh-CN" smtClean="0"/>
              <a:t> width:40px;</a:t>
            </a:r>
          </a:p>
          <a:p>
            <a:r>
              <a:rPr lang="en-US" altLang="zh-CN" smtClean="0"/>
              <a:t> height:40px;</a:t>
            </a:r>
          </a:p>
          <a:p>
            <a:r>
              <a:rPr lang="en-US" altLang="zh-CN" smtClean="0"/>
              <a:t> margin:5px 0 0 5px;</a:t>
            </a:r>
          </a:p>
          <a:p>
            <a:r>
              <a:rPr lang="en-US" altLang="zh-CN" smtClean="0"/>
              <a:t> }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74708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文件</a:t>
            </a:r>
          </a:p>
          <a:p>
            <a:endParaRPr lang="zh-CN" altLang="en-US" smtClean="0"/>
          </a:p>
          <a:p>
            <a:r>
              <a:rPr lang="en-US" altLang="zh-CN" smtClean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smtClean="0"/>
              <a:t>&lt;html&gt;</a:t>
            </a:r>
          </a:p>
          <a:p>
            <a:r>
              <a:rPr lang="en-US" altLang="zh-CN" smtClean="0"/>
              <a:t>  &lt;head&gt;</a:t>
            </a:r>
          </a:p>
          <a:p>
            <a:r>
              <a:rPr lang="en-US" altLang="zh-CN" smtClean="0"/>
              <a:t>    &lt;title&gt;sohu.html&lt;/title&gt;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    &lt;meta http-equiv="keywords" content="keyword1,keyword2,keyword3"/&gt;</a:t>
            </a:r>
          </a:p>
          <a:p>
            <a:r>
              <a:rPr lang="en-US" altLang="zh-CN" smtClean="0"/>
              <a:t>    &lt;meta http-equiv="description" content="this is my page"/&gt;</a:t>
            </a:r>
          </a:p>
          <a:p>
            <a:r>
              <a:rPr lang="en-US" altLang="zh-CN" smtClean="0"/>
              <a:t>    &lt;meta http-equiv="content-type" content="text/html; charset=UTF-8"/&gt;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&lt;link rel="stylesheet" type="text/css" href="./sohu.css"/&gt;</a:t>
            </a:r>
          </a:p>
          <a:p>
            <a:endParaRPr lang="en-US" altLang="zh-CN" smtClean="0"/>
          </a:p>
          <a:p>
            <a:r>
              <a:rPr lang="en-US" altLang="zh-CN" smtClean="0"/>
              <a:t>  &lt;/head&gt;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&lt;body&gt;</a:t>
            </a:r>
          </a:p>
          <a:p>
            <a:r>
              <a:rPr lang="en-US" altLang="zh-CN" smtClean="0"/>
              <a:t>   &lt;!-- </a:t>
            </a:r>
            <a:r>
              <a:rPr lang="zh-CN" altLang="en-US" smtClean="0"/>
              <a:t>最</a:t>
            </a:r>
            <a:r>
              <a:rPr lang="en-US" altLang="zh-CN" smtClean="0"/>
              <a:t>top </a:t>
            </a:r>
            <a:r>
              <a:rPr lang="zh-CN" altLang="en-US" smtClean="0"/>
              <a:t>的</a:t>
            </a:r>
            <a:r>
              <a:rPr lang="en-US" altLang="zh-CN" smtClean="0"/>
              <a:t>div --&gt;</a:t>
            </a:r>
          </a:p>
          <a:p>
            <a:r>
              <a:rPr lang="en-US" altLang="zh-CN" smtClean="0"/>
              <a:t>   &lt;div class="top"&gt;</a:t>
            </a:r>
          </a:p>
          <a:p>
            <a:r>
              <a:rPr lang="en-US" altLang="zh-CN" smtClean="0"/>
              <a:t>   &lt;div class="login"&gt;</a:t>
            </a:r>
            <a:r>
              <a:rPr lang="zh-CN" altLang="en-US" smtClean="0"/>
              <a:t>登录部分</a:t>
            </a:r>
            <a:r>
              <a:rPr lang="en-US" altLang="zh-CN" smtClean="0"/>
              <a:t>&lt;/div&gt;</a:t>
            </a:r>
          </a:p>
          <a:p>
            <a:r>
              <a:rPr lang="en-US" altLang="zh-CN" smtClean="0"/>
              <a:t>   &lt;div class="indexpage"&gt;</a:t>
            </a:r>
            <a:r>
              <a:rPr lang="zh-CN" altLang="en-US" smtClean="0"/>
              <a:t>设为首页</a:t>
            </a:r>
            <a:r>
              <a:rPr lang="en-US" altLang="zh-CN" smtClean="0"/>
              <a:t>&lt;/div&gt;</a:t>
            </a:r>
          </a:p>
          <a:p>
            <a:r>
              <a:rPr lang="en-US" altLang="zh-CN" smtClean="0"/>
              <a:t>   &lt;div class="myhref"&gt;</a:t>
            </a:r>
            <a:r>
              <a:rPr lang="zh-CN" altLang="en-US" smtClean="0"/>
              <a:t>链接</a:t>
            </a:r>
            <a:r>
              <a:rPr lang="en-US" altLang="zh-CN" smtClean="0"/>
              <a:t>&lt;/div&gt;</a:t>
            </a:r>
          </a:p>
          <a:p>
            <a:r>
              <a:rPr lang="en-US" altLang="zh-CN" smtClean="0"/>
              <a:t>   &lt;/div&gt;</a:t>
            </a:r>
          </a:p>
          <a:p>
            <a:r>
              <a:rPr lang="en-US" altLang="zh-CN" smtClean="0"/>
              <a:t>   </a:t>
            </a:r>
          </a:p>
          <a:p>
            <a:r>
              <a:rPr lang="en-US" altLang="zh-CN" smtClean="0"/>
              <a:t>   &lt;!-- logo div --&gt;</a:t>
            </a:r>
          </a:p>
          <a:p>
            <a:r>
              <a:rPr lang="en-US" altLang="zh-CN" smtClean="0"/>
              <a:t>   &lt;div class="logo"&gt;&lt;img src="images/sohulog.png"/&gt;&lt;/div&gt;</a:t>
            </a:r>
          </a:p>
          <a:p>
            <a:r>
              <a:rPr lang="en-US" altLang="zh-CN" smtClean="0"/>
              <a:t>   &lt;div class="navi"&gt;</a:t>
            </a:r>
            <a:r>
              <a:rPr lang="zh-CN" altLang="en-US" smtClean="0"/>
              <a:t>导航栏</a:t>
            </a:r>
            <a:r>
              <a:rPr lang="en-US" altLang="zh-CN" smtClean="0"/>
              <a:t>&lt;/div&gt;</a:t>
            </a:r>
          </a:p>
          <a:p>
            <a:r>
              <a:rPr lang="en-US" altLang="zh-CN" smtClean="0"/>
              <a:t>   &lt;!-- </a:t>
            </a:r>
            <a:r>
              <a:rPr lang="zh-CN" altLang="en-US" smtClean="0"/>
              <a:t>广告部分 </a:t>
            </a:r>
            <a:r>
              <a:rPr lang="en-US" altLang="zh-CN" smtClean="0"/>
              <a:t>--&gt;</a:t>
            </a:r>
          </a:p>
          <a:p>
            <a:r>
              <a:rPr lang="en-US" altLang="zh-CN" smtClean="0"/>
              <a:t>   &lt;div class="ad"&gt;</a:t>
            </a:r>
          </a:p>
          <a:p>
            <a:r>
              <a:rPr lang="en-US" altLang="zh-CN" smtClean="0"/>
              <a:t>   &lt;div class="stuad"&gt;</a:t>
            </a:r>
            <a:r>
              <a:rPr lang="zh-CN" altLang="en-US" smtClean="0"/>
              <a:t>招生广告</a:t>
            </a:r>
            <a:r>
              <a:rPr lang="en-US" altLang="zh-CN" smtClean="0"/>
              <a:t>&lt;/div&gt;</a:t>
            </a:r>
          </a:p>
          <a:p>
            <a:r>
              <a:rPr lang="en-US" altLang="zh-CN" smtClean="0"/>
              <a:t>   &lt;div class="ad2"&gt;</a:t>
            </a:r>
            <a:r>
              <a:rPr lang="zh-CN" altLang="en-US" smtClean="0"/>
              <a:t>广告</a:t>
            </a:r>
            <a:r>
              <a:rPr lang="en-US" altLang="zh-CN" smtClean="0"/>
              <a:t>2&lt;/div&gt;</a:t>
            </a:r>
          </a:p>
          <a:p>
            <a:r>
              <a:rPr lang="en-US" altLang="zh-CN" smtClean="0"/>
              <a:t>   &lt;div class="housead"&gt;</a:t>
            </a:r>
            <a:r>
              <a:rPr lang="zh-CN" altLang="en-US" smtClean="0"/>
              <a:t>房地产广告</a:t>
            </a:r>
            <a:r>
              <a:rPr lang="en-US" altLang="zh-CN" smtClean="0"/>
              <a:t>&lt;/div&gt;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 &lt;div class="picad"&gt;</a:t>
            </a:r>
          </a:p>
          <a:p>
            <a:r>
              <a:rPr lang="en-US" altLang="zh-CN" smtClean="0"/>
              <a:t>   </a:t>
            </a:r>
          </a:p>
          <a:p>
            <a:r>
              <a:rPr lang="en-US" altLang="zh-CN" smtClean="0"/>
              <a:t>   &lt;img src="images/xiongmao.jpg"/&gt;</a:t>
            </a:r>
          </a:p>
          <a:p>
            <a:r>
              <a:rPr lang="en-US" altLang="zh-CN" smtClean="0"/>
              <a:t>   </a:t>
            </a:r>
          </a:p>
          <a:p>
            <a:r>
              <a:rPr lang="en-US" altLang="zh-CN" smtClean="0"/>
              <a:t>   &lt;/div&gt;</a:t>
            </a:r>
          </a:p>
          <a:p>
            <a:r>
              <a:rPr lang="en-US" altLang="zh-CN" smtClean="0"/>
              <a:t>   &lt;/div&gt;</a:t>
            </a:r>
          </a:p>
          <a:p>
            <a:r>
              <a:rPr lang="en-US" altLang="zh-CN" smtClean="0"/>
              <a:t>  &lt;/body&gt;</a:t>
            </a:r>
          </a:p>
          <a:p>
            <a:r>
              <a:rPr lang="en-US" altLang="zh-CN" smtClean="0"/>
              <a:t>&lt;/html&gt;</a:t>
            </a:r>
          </a:p>
          <a:p>
            <a:endParaRPr lang="zh-CN" altLang="en-US" smtClean="0"/>
          </a:p>
          <a:p>
            <a:r>
              <a:rPr lang="zh-CN" altLang="en-US" smtClean="0"/>
              <a:t>****</a:t>
            </a:r>
            <a:r>
              <a:rPr lang="en-US" altLang="zh-CN" smtClean="0"/>
              <a:t>css </a:t>
            </a:r>
            <a:r>
              <a:rPr lang="zh-CN" altLang="en-US" smtClean="0"/>
              <a:t>文件*****</a:t>
            </a:r>
          </a:p>
          <a:p>
            <a:r>
              <a:rPr lang="en-US" altLang="zh-CN" smtClean="0"/>
              <a:t>body{</a:t>
            </a:r>
          </a:p>
          <a:p>
            <a:r>
              <a:rPr lang="en-US" altLang="zh-CN" smtClean="0"/>
              <a:t>width: 950px;</a:t>
            </a:r>
          </a:p>
          <a:p>
            <a:endParaRPr lang="en-US" altLang="zh-CN" smtClean="0"/>
          </a:p>
          <a:p>
            <a:r>
              <a:rPr lang="en-US" altLang="zh-CN" smtClean="0"/>
              <a:t>height: 800px;</a:t>
            </a:r>
          </a:p>
          <a:p>
            <a:r>
              <a:rPr lang="en-US" altLang="zh-CN" smtClean="0"/>
              <a:t>margin: 0 auto;</a:t>
            </a:r>
          </a:p>
          <a:p>
            <a:endParaRPr lang="en-US" altLang="zh-CN" smtClean="0"/>
          </a:p>
          <a:p>
            <a:r>
              <a:rPr lang="en-US" altLang="zh-CN" smtClean="0"/>
              <a:t>font-size: 12px;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.top{</a:t>
            </a:r>
          </a:p>
          <a:p>
            <a:r>
              <a:rPr lang="en-US" altLang="zh-CN" smtClean="0"/>
              <a:t>width: 950px;</a:t>
            </a:r>
          </a:p>
          <a:p>
            <a:r>
              <a:rPr lang="en-US" altLang="zh-CN" smtClean="0"/>
              <a:t>height: 22px;</a:t>
            </a:r>
          </a:p>
          <a:p>
            <a:r>
              <a:rPr lang="en-US" altLang="zh-CN" smtClean="0"/>
              <a:t>background-color: pink;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  <a:r>
              <a:rPr lang="zh-CN" altLang="en-US" smtClean="0"/>
              <a:t>登录部分*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.login{</a:t>
            </a:r>
          </a:p>
          <a:p>
            <a:r>
              <a:rPr lang="en-US" altLang="zh-CN" smtClean="0"/>
              <a:t>width: 416px;</a:t>
            </a:r>
          </a:p>
          <a:p>
            <a:r>
              <a:rPr lang="en-US" altLang="zh-CN" smtClean="0"/>
              <a:t>height: 22px;</a:t>
            </a:r>
          </a:p>
          <a:p>
            <a:r>
              <a:rPr lang="en-US" altLang="zh-CN" smtClean="0"/>
              <a:t>background-color: green;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/*</a:t>
            </a:r>
            <a:r>
              <a:rPr lang="zh-CN" altLang="en-US" smtClean="0"/>
              <a:t>设为首页*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.indexpage{</a:t>
            </a:r>
          </a:p>
          <a:p>
            <a:r>
              <a:rPr lang="en-US" altLang="zh-CN" smtClean="0"/>
              <a:t>width: 105px;</a:t>
            </a:r>
          </a:p>
          <a:p>
            <a:r>
              <a:rPr lang="en-US" altLang="zh-CN" smtClean="0"/>
              <a:t>height: 20px;</a:t>
            </a:r>
          </a:p>
          <a:p>
            <a:r>
              <a:rPr lang="en-US" altLang="zh-CN" smtClean="0"/>
              <a:t>background-color: gray;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margin-left: 80px;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  <a:r>
              <a:rPr lang="zh-CN" altLang="en-US" smtClean="0"/>
              <a:t>超链接*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.myhref{</a:t>
            </a:r>
          </a:p>
          <a:p>
            <a:r>
              <a:rPr lang="en-US" altLang="zh-CN" smtClean="0"/>
              <a:t>width: 250px;</a:t>
            </a:r>
          </a:p>
          <a:p>
            <a:r>
              <a:rPr lang="en-US" altLang="zh-CN" smtClean="0"/>
              <a:t>height: 20px;</a:t>
            </a:r>
          </a:p>
          <a:p>
            <a:r>
              <a:rPr lang="en-US" altLang="zh-CN" smtClean="0"/>
              <a:t>float: right;</a:t>
            </a:r>
          </a:p>
          <a:p>
            <a:r>
              <a:rPr lang="en-US" altLang="zh-CN" smtClean="0"/>
              <a:t>background-color: #b4b4b4;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/*logo*/</a:t>
            </a:r>
          </a:p>
          <a:p>
            <a:r>
              <a:rPr lang="en-US" altLang="zh-CN" smtClean="0"/>
              <a:t>.logo{</a:t>
            </a:r>
          </a:p>
          <a:p>
            <a:r>
              <a:rPr lang="en-US" altLang="zh-CN" smtClean="0"/>
              <a:t>width: 137px;</a:t>
            </a:r>
          </a:p>
          <a:p>
            <a:r>
              <a:rPr lang="en-US" altLang="zh-CN" smtClean="0"/>
              <a:t>height: 68px;</a:t>
            </a:r>
          </a:p>
          <a:p>
            <a:r>
              <a:rPr lang="en-US" altLang="zh-CN" smtClean="0"/>
              <a:t>background-color: yellow;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margin-top: 5px;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.logo img{</a:t>
            </a:r>
          </a:p>
          <a:p>
            <a:r>
              <a:rPr lang="en-US" altLang="zh-CN" smtClean="0"/>
              <a:t>	width: 137px;</a:t>
            </a:r>
          </a:p>
          <a:p>
            <a:r>
              <a:rPr lang="en-US" altLang="zh-CN" smtClean="0"/>
              <a:t>	height: 68px;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  <a:r>
              <a:rPr lang="zh-CN" altLang="en-US" smtClean="0"/>
              <a:t>导航*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.navi{</a:t>
            </a:r>
          </a:p>
          <a:p>
            <a:r>
              <a:rPr lang="en-US" altLang="zh-CN" smtClean="0"/>
              <a:t>width: 807px;</a:t>
            </a:r>
          </a:p>
          <a:p>
            <a:r>
              <a:rPr lang="en-US" altLang="zh-CN" smtClean="0"/>
              <a:t>height: 68px;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margin-left: 6px;</a:t>
            </a:r>
          </a:p>
          <a:p>
            <a:r>
              <a:rPr lang="en-US" altLang="zh-CN" smtClean="0"/>
              <a:t>background-color: #7CF574;</a:t>
            </a:r>
          </a:p>
          <a:p>
            <a:r>
              <a:rPr lang="en-US" altLang="zh-CN" smtClean="0"/>
              <a:t>margin-top: 5px;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  <a:r>
              <a:rPr lang="zh-CN" altLang="en-US" smtClean="0"/>
              <a:t>广告*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.ad{</a:t>
            </a:r>
          </a:p>
          <a:p>
            <a:r>
              <a:rPr lang="en-US" altLang="zh-CN" smtClean="0"/>
              <a:t>width: 950px;</a:t>
            </a:r>
          </a:p>
          <a:p>
            <a:r>
              <a:rPr lang="en-US" altLang="zh-CN" smtClean="0"/>
              <a:t>height: 212px;</a:t>
            </a:r>
          </a:p>
          <a:p>
            <a:r>
              <a:rPr lang="en-US" altLang="zh-CN" smtClean="0"/>
              <a:t>margin-top: 5px;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border: 1px solid silver;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/*</a:t>
            </a:r>
            <a:r>
              <a:rPr lang="zh-CN" altLang="en-US" smtClean="0"/>
              <a:t>学生广告*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.stuad{</a:t>
            </a:r>
          </a:p>
          <a:p>
            <a:r>
              <a:rPr lang="en-US" altLang="zh-CN" smtClean="0"/>
              <a:t>width: 126px;</a:t>
            </a:r>
          </a:p>
          <a:p>
            <a:r>
              <a:rPr lang="en-US" altLang="zh-CN" smtClean="0"/>
              <a:t>height: 196px;</a:t>
            </a:r>
          </a:p>
          <a:p>
            <a:r>
              <a:rPr lang="en-US" altLang="zh-CN" smtClean="0"/>
              <a:t>background-color: #FC7E8C;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margin: 5px 0 0 4px;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  <a:r>
              <a:rPr lang="zh-CN" altLang="en-US" smtClean="0"/>
              <a:t>广告</a:t>
            </a:r>
            <a:r>
              <a:rPr lang="en-US" altLang="zh-CN" smtClean="0"/>
              <a:t>2*/</a:t>
            </a:r>
          </a:p>
          <a:p>
            <a:r>
              <a:rPr lang="en-US" altLang="zh-CN" smtClean="0"/>
              <a:t>.ad2{</a:t>
            </a:r>
          </a:p>
          <a:p>
            <a:r>
              <a:rPr lang="en-US" altLang="zh-CN" smtClean="0"/>
              <a:t>width: 453px;</a:t>
            </a:r>
          </a:p>
          <a:p>
            <a:r>
              <a:rPr lang="en-US" altLang="zh-CN" smtClean="0"/>
              <a:t>height: 196px;</a:t>
            </a:r>
          </a:p>
          <a:p>
            <a:r>
              <a:rPr lang="en-US" altLang="zh-CN" smtClean="0"/>
              <a:t>margin: 5px 0 0 14px;</a:t>
            </a:r>
          </a:p>
          <a:p>
            <a:r>
              <a:rPr lang="en-US" altLang="zh-CN" smtClean="0"/>
              <a:t>background-color: #FC7E8C;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  <a:r>
              <a:rPr lang="zh-CN" altLang="en-US" smtClean="0"/>
              <a:t>房地产广告*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.housead{</a:t>
            </a:r>
          </a:p>
          <a:p>
            <a:r>
              <a:rPr lang="en-US" altLang="zh-CN" smtClean="0"/>
              <a:t>height: 196px;</a:t>
            </a:r>
          </a:p>
          <a:p>
            <a:r>
              <a:rPr lang="en-US" altLang="zh-CN" smtClean="0"/>
              <a:t>width: 150px;</a:t>
            </a:r>
          </a:p>
          <a:p>
            <a:r>
              <a:rPr lang="en-US" altLang="zh-CN" smtClean="0"/>
              <a:t>background-color: #7CF574;</a:t>
            </a:r>
          </a:p>
          <a:p>
            <a:r>
              <a:rPr lang="en-US" altLang="zh-CN" smtClean="0"/>
              <a:t>margin: 5px 0 0 12px;</a:t>
            </a:r>
          </a:p>
          <a:p>
            <a:r>
              <a:rPr lang="en-US" altLang="zh-CN" smtClean="0"/>
              <a:t>float: left;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  <a:r>
              <a:rPr lang="zh-CN" altLang="en-US" smtClean="0"/>
              <a:t>图片广告*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.picad{</a:t>
            </a:r>
          </a:p>
          <a:p>
            <a:r>
              <a:rPr lang="en-US" altLang="zh-CN" smtClean="0"/>
              <a:t> height: 212px;</a:t>
            </a:r>
          </a:p>
          <a:p>
            <a:r>
              <a:rPr lang="en-US" altLang="zh-CN" smtClean="0"/>
              <a:t> width: 180px;</a:t>
            </a:r>
          </a:p>
          <a:p>
            <a:r>
              <a:rPr lang="en-US" altLang="zh-CN" smtClean="0"/>
              <a:t> float: right;</a:t>
            </a:r>
          </a:p>
          <a:p>
            <a:r>
              <a:rPr lang="en-US" altLang="zh-CN" smtClean="0"/>
              <a:t> border-left: 1px solid silver;</a:t>
            </a:r>
          </a:p>
          <a:p>
            <a:r>
              <a:rPr lang="en-US" altLang="zh-CN" smtClean="0"/>
              <a:t> text-align: center;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.picad img{</a:t>
            </a:r>
          </a:p>
          <a:p>
            <a:r>
              <a:rPr lang="en-US" altLang="zh-CN" smtClean="0"/>
              <a:t>margin-top: 8px;</a:t>
            </a:r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9116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103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971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792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581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6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8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2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5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8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0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0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1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309E-62C6-442E-89D7-ABDCC14A0FD3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35A3-5DAD-4CB7-96FD-20683B71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0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648075" y="2924175"/>
            <a:ext cx="45354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5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3000" b="1">
                <a:latin typeface="Arial Black" panose="020B0A04020102020204" pitchFamily="34" charset="0"/>
                <a:ea typeface="华文新魏" panose="02010800040101010101" pitchFamily="2" charset="-122"/>
              </a:rPr>
              <a:t>div+css </a:t>
            </a:r>
            <a:r>
              <a:rPr lang="zh-CN" altLang="en-US" sz="3000" b="1">
                <a:latin typeface="Arial Black" panose="020B0A04020102020204" pitchFamily="34" charset="0"/>
                <a:ea typeface="华文新魏" panose="02010800040101010101" pitchFamily="2" charset="-122"/>
              </a:rPr>
              <a:t>开山篇</a:t>
            </a:r>
          </a:p>
        </p:txBody>
      </p:sp>
    </p:spTree>
    <p:extLst>
      <p:ext uri="{BB962C8B-B14F-4D97-AF65-F5344CB8AC3E}">
        <p14:creationId xmlns:p14="http://schemas.microsoft.com/office/powerpoint/2010/main" val="33728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初始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 –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使用</a:t>
            </a:r>
            <a:r>
              <a:rPr lang="en-US" altLang="zh-CN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的必要性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2116139" y="1693863"/>
            <a:ext cx="4237037" cy="29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请看一个问题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案例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[HtmlPage1.htm]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	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这是一个栏目风格不同的页面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如果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我希望统一设置它们的样式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该怎么办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20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 b="1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pic>
        <p:nvPicPr>
          <p:cNvPr id="11269" name="Picture 8" descr="思考题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4183063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未命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4" y="2276476"/>
            <a:ext cx="21685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初始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 –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使用</a:t>
            </a:r>
            <a:r>
              <a:rPr lang="en-US" altLang="zh-CN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的必要性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2116138" y="1693863"/>
            <a:ext cx="4514850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解决之道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-css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600" b="1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对案例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[HtmlPage1.htm]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，进行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改造，使用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css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来统一设置所有栏目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的样式。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endParaRPr kumimoji="1" lang="zh-CN" altLang="en-US" sz="1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 b="1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pic>
        <p:nvPicPr>
          <p:cNvPr id="13317" name="Picture 8" descr="思考题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967163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4" y="2276475"/>
            <a:ext cx="19526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初始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 –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使用</a:t>
            </a:r>
            <a:r>
              <a:rPr lang="en-US" altLang="zh-CN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的必要性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2116139" y="1693864"/>
            <a:ext cx="83407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请再思考一个问题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汶川大地震时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所有的网站的图片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都变成黑白的了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这个是怎么实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现的呢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案例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[HTMLPage2.htm]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这里用到了滤镜技术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.</a:t>
            </a: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</p:txBody>
      </p:sp>
      <p:pic>
        <p:nvPicPr>
          <p:cNvPr id="15365" name="Picture 8" descr="思考题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573463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3573463"/>
            <a:ext cx="59055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1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2116139" y="1622425"/>
            <a:ext cx="16779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选择器   </a:t>
            </a:r>
            <a:endParaRPr lang="zh-CN" altLang="en-US" sz="2200">
              <a:ea typeface="华文细黑" panose="02010600040101010101" pitchFamily="2" charset="-122"/>
            </a:endParaRP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2187575" y="2181226"/>
            <a:ext cx="8182048" cy="2462213"/>
          </a:xfrm>
          <a:prstGeom prst="rect">
            <a:avLst/>
          </a:prstGeom>
          <a:solidFill>
            <a:srgbClr val="99CCFF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华文新魏" panose="02010800040101010101" pitchFamily="2" charset="-122"/>
              </a:rPr>
              <a:t>选择器是</a:t>
            </a:r>
            <a:r>
              <a:rPr lang="en-US" altLang="zh-CN" sz="2200">
                <a:ea typeface="华文新魏" panose="02010800040101010101" pitchFamily="2" charset="-122"/>
              </a:rPr>
              <a:t>css</a:t>
            </a:r>
            <a:r>
              <a:rPr lang="zh-CN" altLang="en-US" sz="2200">
                <a:ea typeface="华文新魏" panose="02010800040101010101" pitchFamily="2" charset="-122"/>
              </a:rPr>
              <a:t>中非常重要的概念</a:t>
            </a:r>
            <a:r>
              <a:rPr lang="en-US" altLang="zh-CN" sz="2200">
                <a:ea typeface="华文新魏" panose="02010800040101010101" pitchFamily="2" charset="-122"/>
              </a:rPr>
              <a:t>.css</a:t>
            </a:r>
            <a:r>
              <a:rPr lang="zh-CN" altLang="en-US" sz="2200">
                <a:ea typeface="华文新魏" panose="02010800040101010101" pitchFamily="2" charset="-122"/>
              </a:rPr>
              <a:t>中有四种不同的选择器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华文新魏" panose="02010800040101010101" pitchFamily="2" charset="-122"/>
              </a:rPr>
              <a:t>   ①类选择器，又叫</a:t>
            </a:r>
            <a:r>
              <a:rPr lang="en-US" altLang="zh-CN" sz="2200">
                <a:ea typeface="华文新魏" panose="02010800040101010101" pitchFamily="2" charset="-122"/>
              </a:rPr>
              <a:t>class</a:t>
            </a:r>
            <a:r>
              <a:rPr lang="zh-CN" altLang="en-US" sz="2200">
                <a:ea typeface="华文新魏" panose="02010800040101010101" pitchFamily="2" charset="-122"/>
              </a:rPr>
              <a:t>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华文新魏" panose="02010800040101010101" pitchFamily="2" charset="-122"/>
              </a:rPr>
              <a:t>   ②</a:t>
            </a:r>
            <a:r>
              <a:rPr lang="en-US" altLang="zh-CN" sz="2200">
                <a:ea typeface="华文新魏" panose="02010800040101010101" pitchFamily="2" charset="-122"/>
              </a:rPr>
              <a:t>id</a:t>
            </a:r>
            <a:r>
              <a:rPr lang="zh-CN" altLang="en-US" sz="2200">
                <a:ea typeface="华文新魏" panose="02010800040101010101" pitchFamily="2" charset="-122"/>
              </a:rPr>
              <a:t>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华文新魏" panose="02010800040101010101" pitchFamily="2" charset="-122"/>
              </a:rPr>
              <a:t>   ③</a:t>
            </a:r>
            <a:r>
              <a:rPr lang="en-US" altLang="zh-CN" sz="2200">
                <a:ea typeface="华文新魏" panose="02010800040101010101" pitchFamily="2" charset="-122"/>
              </a:rPr>
              <a:t>html</a:t>
            </a:r>
            <a:r>
              <a:rPr lang="zh-CN" altLang="en-US" sz="2200">
                <a:ea typeface="华文新魏" panose="02010800040101010101" pitchFamily="2" charset="-122"/>
              </a:rPr>
              <a:t>元素选择器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华文新魏" panose="02010800040101010101" pitchFamily="2" charset="-122"/>
              </a:rPr>
              <a:t>   ④通配符选择器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华文新魏" panose="02010800040101010101" pitchFamily="2" charset="-122"/>
              </a:rPr>
              <a:t>   简单的说</a:t>
            </a:r>
            <a:r>
              <a:rPr lang="en-US" altLang="zh-CN" sz="2200">
                <a:ea typeface="华文新魏" panose="02010800040101010101" pitchFamily="2" charset="-122"/>
              </a:rPr>
              <a:t>,</a:t>
            </a:r>
            <a:r>
              <a:rPr lang="zh-CN" altLang="en-US" sz="2200">
                <a:ea typeface="华文新魏" panose="02010800040101010101" pitchFamily="2" charset="-122"/>
              </a:rPr>
              <a:t>选择器就是在</a:t>
            </a:r>
            <a:r>
              <a:rPr lang="en-US" altLang="zh-CN" sz="2200">
                <a:ea typeface="华文新魏" panose="02010800040101010101" pitchFamily="2" charset="-122"/>
              </a:rPr>
              <a:t>css</a:t>
            </a:r>
            <a:r>
              <a:rPr lang="zh-CN" altLang="en-US" sz="2200">
                <a:ea typeface="华文新魏" panose="02010800040101010101" pitchFamily="2" charset="-122"/>
              </a:rPr>
              <a:t>中创建，而在网页页面</a:t>
            </a:r>
            <a:r>
              <a:rPr lang="en-US" altLang="zh-CN" sz="2200">
                <a:ea typeface="华文新魏" panose="02010800040101010101" pitchFamily="2" charset="-122"/>
              </a:rPr>
              <a:t>(html,jsp,php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ea typeface="华文新魏" panose="02010800040101010101" pitchFamily="2" charset="-122"/>
              </a:rPr>
              <a:t>,asp.net)</a:t>
            </a:r>
            <a:r>
              <a:rPr lang="zh-CN" altLang="en-US" sz="2200">
                <a:ea typeface="华文新魏" panose="02010800040101010101" pitchFamily="2" charset="-122"/>
              </a:rPr>
              <a:t>中使用</a:t>
            </a:r>
            <a:r>
              <a:rPr lang="zh-CN" altLang="en-US" sz="1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89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2116138" y="1622425"/>
            <a:ext cx="2100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类选择器  </a:t>
            </a:r>
            <a:endParaRPr lang="zh-CN" altLang="en-US" sz="2200">
              <a:ea typeface="华文细黑" panose="02010600040101010101" pitchFamily="2" charset="-122"/>
            </a:endParaRP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2424114" y="4437063"/>
            <a:ext cx="3671887" cy="1446550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.</a:t>
            </a:r>
            <a:r>
              <a:rPr lang="zh-CN" altLang="en-US" sz="2200" b="1" i="1">
                <a:ea typeface="华文细黑" panose="02010600040101010101" pitchFamily="2" charset="-122"/>
              </a:rPr>
              <a:t>类选择器名</a:t>
            </a:r>
            <a:r>
              <a:rPr lang="en-US" altLang="zh-CN" sz="2200" b="1" i="1">
                <a:ea typeface="华文细黑" panose="0201060004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>
                <a:ea typeface="华文细黑" panose="02010600040101010101" pitchFamily="2" charset="-122"/>
              </a:rPr>
              <a:t> </a:t>
            </a:r>
            <a:r>
              <a:rPr lang="zh-CN" altLang="en-US" sz="2200" b="1" i="1">
                <a:ea typeface="华文细黑" panose="02010600040101010101" pitchFamily="2" charset="-122"/>
              </a:rPr>
              <a:t>属性名</a:t>
            </a:r>
            <a:r>
              <a:rPr lang="en-US" altLang="zh-CN" sz="2200" b="1" i="1">
                <a:ea typeface="华文细黑" panose="02010600040101010101" pitchFamily="2" charset="-122"/>
              </a:rPr>
              <a:t>:</a:t>
            </a:r>
            <a:r>
              <a:rPr lang="zh-CN" altLang="en-US" sz="2200" b="1" i="1">
                <a:ea typeface="华文细黑" panose="02010600040101010101" pitchFamily="2" charset="-122"/>
              </a:rPr>
              <a:t>属性值</a:t>
            </a:r>
            <a:r>
              <a:rPr lang="en-US" altLang="zh-CN" sz="2200" b="1" i="1">
                <a:ea typeface="华文细黑" panose="0201060004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>
                <a:ea typeface="华文细黑" panose="02010600040101010101" pitchFamily="2" charset="-122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>
                <a:ea typeface="华文细黑" panose="02010600040101010101" pitchFamily="2" charset="-122"/>
              </a:rPr>
              <a:t>}</a:t>
            </a:r>
          </a:p>
        </p:txBody>
      </p:sp>
      <p:pic>
        <p:nvPicPr>
          <p:cNvPr id="194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3284538"/>
            <a:ext cx="51847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2351089" y="2133600"/>
            <a:ext cx="7839075" cy="762000"/>
          </a:xfrm>
          <a:prstGeom prst="rect">
            <a:avLst/>
          </a:prstGeom>
          <a:solidFill>
            <a:srgbClr val="99CCFF">
              <a:alpha val="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华文新魏" panose="02010800040101010101" pitchFamily="2" charset="-122"/>
              </a:rPr>
              <a:t>我们在</a:t>
            </a:r>
            <a:r>
              <a:rPr lang="en-US" altLang="zh-CN" sz="2200">
                <a:ea typeface="华文新魏" panose="02010800040101010101" pitchFamily="2" charset="-122"/>
              </a:rPr>
              <a:t>HtmlPage1.html</a:t>
            </a:r>
            <a:r>
              <a:rPr lang="zh-CN" altLang="en-US" sz="2200">
                <a:ea typeface="华文新魏" panose="02010800040101010101" pitchFamily="2" charset="-122"/>
              </a:rPr>
              <a:t>就使用到了类选择器</a:t>
            </a:r>
            <a:r>
              <a:rPr lang="en-US" altLang="zh-CN" sz="2200">
                <a:ea typeface="华文新魏" panose="02010800040101010101" pitchFamily="2" charset="-122"/>
              </a:rPr>
              <a:t>,</a:t>
            </a:r>
            <a:r>
              <a:rPr lang="zh-CN" altLang="en-US" sz="2200">
                <a:ea typeface="华文新魏" panose="02010800040101010101" pitchFamily="2" charset="-122"/>
              </a:rPr>
              <a:t>这里再给大家举一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华文新魏" panose="02010800040101010101" pitchFamily="2" charset="-122"/>
              </a:rPr>
              <a:t>个例子</a:t>
            </a:r>
            <a:r>
              <a:rPr lang="en-US" altLang="zh-CN" sz="2200">
                <a:ea typeface="华文新魏" panose="02010800040101010101" pitchFamily="2" charset="-122"/>
              </a:rPr>
              <a:t>:  [HTMLPage.htm]</a:t>
            </a:r>
          </a:p>
        </p:txBody>
      </p:sp>
    </p:spTree>
    <p:extLst>
      <p:ext uri="{BB962C8B-B14F-4D97-AF65-F5344CB8AC3E}">
        <p14:creationId xmlns:p14="http://schemas.microsoft.com/office/powerpoint/2010/main" val="41807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2116139" y="1692275"/>
            <a:ext cx="7773987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id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我们在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[</a:t>
            </a:r>
            <a:r>
              <a:rPr kumimoji="1" lang="en-US" altLang="zh-CN" sz="2200">
                <a:solidFill>
                  <a:srgbClr val="000000"/>
                </a:solidFill>
                <a:ea typeface="华文细黑" panose="02010600040101010101" pitchFamily="2" charset="-122"/>
              </a:rPr>
              <a:t>HTMLPage.htm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]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中给大家演示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选择器的用法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如图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  <a:endParaRPr lang="en-US" altLang="zh-CN" sz="2200">
              <a:ea typeface="华文细黑" panose="02010600040101010101" pitchFamily="2" charset="-122"/>
            </a:endParaRP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2566989" y="4868863"/>
            <a:ext cx="3671887" cy="1107996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#</a:t>
            </a:r>
            <a:r>
              <a:rPr lang="en-US" altLang="zh-CN" sz="2200" b="1" i="1">
                <a:ea typeface="华文细黑" panose="02010600040101010101" pitchFamily="2" charset="-122"/>
              </a:rPr>
              <a:t>id</a:t>
            </a:r>
            <a:r>
              <a:rPr lang="zh-CN" altLang="en-US" sz="2200" b="1" i="1">
                <a:ea typeface="华文细黑" panose="02010600040101010101" pitchFamily="2" charset="-122"/>
              </a:rPr>
              <a:t>选择器名</a:t>
            </a:r>
            <a:r>
              <a:rPr lang="en-US" altLang="zh-CN" sz="2200" b="1" i="1">
                <a:ea typeface="华文细黑" panose="0201060004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>
                <a:ea typeface="华文细黑" panose="02010600040101010101" pitchFamily="2" charset="-122"/>
              </a:rPr>
              <a:t> </a:t>
            </a:r>
            <a:r>
              <a:rPr lang="zh-CN" altLang="en-US" sz="2200" b="1" i="1">
                <a:ea typeface="华文细黑" panose="02010600040101010101" pitchFamily="2" charset="-122"/>
              </a:rPr>
              <a:t>属性名</a:t>
            </a:r>
            <a:r>
              <a:rPr lang="en-US" altLang="zh-CN" sz="2200" b="1" i="1">
                <a:ea typeface="华文细黑" panose="02010600040101010101" pitchFamily="2" charset="-122"/>
              </a:rPr>
              <a:t>:</a:t>
            </a:r>
            <a:r>
              <a:rPr lang="zh-CN" altLang="en-US" sz="2200" b="1" i="1">
                <a:ea typeface="华文细黑" panose="02010600040101010101" pitchFamily="2" charset="-122"/>
              </a:rPr>
              <a:t>属性值</a:t>
            </a:r>
            <a:r>
              <a:rPr lang="en-US" altLang="zh-CN" sz="2200" b="1" i="1">
                <a:ea typeface="华文细黑" panose="0201060004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>
                <a:ea typeface="华文细黑" panose="02010600040101010101" pitchFamily="2" charset="-122"/>
              </a:rPr>
              <a:t>}</a:t>
            </a:r>
          </a:p>
        </p:txBody>
      </p:sp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141663"/>
            <a:ext cx="5113338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3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2043113" y="1620838"/>
            <a:ext cx="81153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html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我们在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[</a:t>
            </a:r>
            <a:r>
              <a:rPr kumimoji="1" lang="en-US" altLang="zh-CN" sz="2200">
                <a:solidFill>
                  <a:srgbClr val="000000"/>
                </a:solidFill>
                <a:ea typeface="华文细黑" panose="02010600040101010101" pitchFamily="2" charset="-122"/>
              </a:rPr>
              <a:t>HTMLPage.htm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]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中给大家演示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html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选择器的用法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如图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如果我们希望网页中默认字体是 橙色，我们应当怎么处理。 </a:t>
            </a:r>
            <a:endParaRPr lang="zh-CN" altLang="en-US" sz="2100">
              <a:ea typeface="华文细黑" panose="02010600040101010101" pitchFamily="2" charset="-122"/>
            </a:endParaRP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7608889" y="3357563"/>
            <a:ext cx="2592387" cy="1107996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>
                <a:ea typeface="华文细黑" panose="02010600040101010101" pitchFamily="2" charset="-122"/>
              </a:rPr>
              <a:t>html</a:t>
            </a:r>
            <a:r>
              <a:rPr lang="zh-CN" altLang="en-US" sz="2200" b="1" i="1">
                <a:ea typeface="华文细黑" panose="02010600040101010101" pitchFamily="2" charset="-122"/>
              </a:rPr>
              <a:t>元素名称</a:t>
            </a:r>
            <a:r>
              <a:rPr lang="en-US" altLang="zh-CN" sz="2200" b="1" i="1">
                <a:ea typeface="华文细黑" panose="0201060004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>
                <a:ea typeface="华文细黑" panose="02010600040101010101" pitchFamily="2" charset="-122"/>
              </a:rPr>
              <a:t> </a:t>
            </a:r>
            <a:r>
              <a:rPr lang="zh-CN" altLang="en-US" sz="2200" b="1" i="1">
                <a:ea typeface="华文细黑" panose="02010600040101010101" pitchFamily="2" charset="-122"/>
              </a:rPr>
              <a:t>属性名</a:t>
            </a:r>
            <a:r>
              <a:rPr lang="en-US" altLang="zh-CN" sz="2200" b="1" i="1">
                <a:ea typeface="华文细黑" panose="02010600040101010101" pitchFamily="2" charset="-122"/>
              </a:rPr>
              <a:t>:</a:t>
            </a:r>
            <a:r>
              <a:rPr lang="zh-CN" altLang="en-US" sz="2200" b="1" i="1">
                <a:ea typeface="华文细黑" panose="02010600040101010101" pitchFamily="2" charset="-122"/>
              </a:rPr>
              <a:t>属性值</a:t>
            </a:r>
            <a:r>
              <a:rPr lang="en-US" altLang="zh-CN" sz="2200" b="1" i="1">
                <a:ea typeface="华文细黑" panose="0201060004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i="1">
                <a:ea typeface="华文细黑" panose="02010600040101010101" pitchFamily="2" charset="-122"/>
              </a:rPr>
              <a:t>}</a:t>
            </a:r>
          </a:p>
        </p:txBody>
      </p:sp>
      <p:pic>
        <p:nvPicPr>
          <p:cNvPr id="235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3284538"/>
            <a:ext cx="4968875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2208214" y="4854575"/>
            <a:ext cx="7822975" cy="1446550"/>
          </a:xfrm>
          <a:prstGeom prst="rect">
            <a:avLst/>
          </a:prstGeom>
          <a:solidFill>
            <a:srgbClr val="CC99FF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再比如，我们希望所有的超链接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    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(1)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默认样式是 黑色，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24px,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没有下划线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    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(2)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当鼠标移动到超链接时，自动出现下划线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    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(3)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点击后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超链接变成 红色。这又该怎么实现呢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? </a:t>
            </a:r>
            <a:r>
              <a:rPr kumimoji="1" lang="en-US" altLang="zh-CN" sz="2200">
                <a:solidFill>
                  <a:srgbClr val="FF0000"/>
                </a:solidFill>
                <a:ea typeface="华文新魏" panose="02010800040101010101" pitchFamily="2" charset="-122"/>
              </a:rPr>
              <a:t>[test.html]</a:t>
            </a:r>
            <a:endParaRPr lang="en-US" altLang="zh-CN" sz="220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2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通配符选择器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如果希望所有的元素都符合某一种样式，可以使用通配符选择器。</a:t>
            </a:r>
            <a:endParaRPr lang="zh-CN" altLang="en-US" sz="22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2447926" y="3640139"/>
            <a:ext cx="7718425" cy="1006475"/>
          </a:xfrm>
          <a:prstGeom prst="rect">
            <a:avLst/>
          </a:prstGeom>
          <a:solidFill>
            <a:srgbClr val="99CCFF">
              <a:alpha val="2313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* </a:t>
            </a:r>
            <a:r>
              <a:rPr lang="en-US" altLang="zh-CN" sz="2000"/>
              <a:t>{ margin: 0; padding: 0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ea typeface="华文细黑" panose="02010600040101010101" pitchFamily="2" charset="-122"/>
              </a:rPr>
              <a:t>可以让所有</a:t>
            </a:r>
            <a:r>
              <a:rPr lang="en-US" altLang="zh-CN" sz="2000" b="1">
                <a:ea typeface="华文细黑" panose="02010600040101010101" pitchFamily="2" charset="-122"/>
              </a:rPr>
              <a:t>html</a:t>
            </a:r>
            <a:r>
              <a:rPr lang="zh-CN" altLang="en-US" sz="2000" b="1">
                <a:ea typeface="华文细黑" panose="02010600040101010101" pitchFamily="2" charset="-122"/>
              </a:rPr>
              <a:t>元素的外边距和内边距都默认为</a:t>
            </a:r>
            <a:r>
              <a:rPr lang="en-US" altLang="zh-CN" sz="2000" b="1">
                <a:ea typeface="华文细黑" panose="02010600040101010101" pitchFamily="2" charset="-122"/>
              </a:rPr>
              <a:t>0</a:t>
            </a:r>
            <a:r>
              <a:rPr lang="zh-CN" altLang="en-US" sz="2000" b="1">
                <a:ea typeface="华文细黑" panose="02010600040101010101" pitchFamily="2" charset="-122"/>
              </a:rPr>
              <a:t>，有时特别有用。</a:t>
            </a:r>
          </a:p>
        </p:txBody>
      </p:sp>
    </p:spTree>
    <p:extLst>
      <p:ext uri="{BB962C8B-B14F-4D97-AF65-F5344CB8AC3E}">
        <p14:creationId xmlns:p14="http://schemas.microsoft.com/office/powerpoint/2010/main" val="39735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7651" name="Line 5"/>
          <p:cNvSpPr>
            <a:spLocks noChangeShapeType="1"/>
          </p:cNvSpPr>
          <p:nvPr/>
        </p:nvSpPr>
        <p:spPr bwMode="auto">
          <a:xfrm>
            <a:off x="2135188" y="1557338"/>
            <a:ext cx="8280400" cy="0"/>
          </a:xfrm>
          <a:prstGeom prst="line">
            <a:avLst/>
          </a:prstGeom>
          <a:noFill/>
          <a:ln w="25400">
            <a:solidFill>
              <a:srgbClr val="33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2063750" y="1557339"/>
            <a:ext cx="83820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选择器深入探讨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我前面讲的都非常简单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实际上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的选择器使用还有很多您需要注意的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地方，如果不注意根本就不能驾驭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    ①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父子选择器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    请大家看一个图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:  [</a:t>
            </a:r>
            <a:r>
              <a:rPr kumimoji="1" lang="en-US" altLang="zh-CN" sz="2000">
                <a:solidFill>
                  <a:srgbClr val="000000"/>
                </a:solidFill>
                <a:ea typeface="华文细黑" panose="02010600040101010101" pitchFamily="2" charset="-122"/>
              </a:rPr>
              <a:t>HTMLPage.htm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]	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					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如果希望特别强调</a:t>
            </a:r>
            <a:r>
              <a:rPr kumimoji="1" lang="zh-CN" altLang="en-US" sz="2000" b="1" i="1">
                <a:solidFill>
                  <a:srgbClr val="FF0000"/>
                </a:solidFill>
                <a:ea typeface="华文细黑" panose="02010600040101010101" pitchFamily="2" charset="-122"/>
              </a:rPr>
              <a:t>非常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两个字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					如何处理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?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方案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					a.id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选择器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					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b.class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					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c.</a:t>
            </a:r>
            <a:r>
              <a:rPr kumimoji="1" lang="zh-CN" altLang="en-US" sz="2000" b="1">
                <a:solidFill>
                  <a:srgbClr val="FF0000"/>
                </a:solidFill>
                <a:ea typeface="华文细黑" panose="02010600040101010101" pitchFamily="2" charset="-122"/>
              </a:rPr>
              <a:t>父子选择器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ea typeface="华文细黑" panose="02010600040101010101" pitchFamily="2" charset="-122"/>
            </a:endParaRPr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4581525"/>
            <a:ext cx="41052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2116139" y="1549400"/>
            <a:ext cx="732313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选择器深入探讨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①父子选择器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2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		   类选择器和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选择器都可以有父子选择器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ea typeface="华文细黑" panose="02010600040101010101" pitchFamily="2" charset="-122"/>
            </a:endParaRPr>
          </a:p>
        </p:txBody>
      </p:sp>
      <p:pic>
        <p:nvPicPr>
          <p:cNvPr id="29700" name="Picture 7" descr="强烈注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900363"/>
            <a:ext cx="17653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2547939" y="5372100"/>
            <a:ext cx="2327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* 父子选择器可以扩展的</a:t>
            </a:r>
            <a:r>
              <a:rPr lang="en-US" altLang="zh-CN" sz="1400"/>
              <a:t>.... </a:t>
            </a:r>
          </a:p>
        </p:txBody>
      </p:sp>
    </p:spTree>
    <p:extLst>
      <p:ext uri="{BB962C8B-B14F-4D97-AF65-F5344CB8AC3E}">
        <p14:creationId xmlns:p14="http://schemas.microsoft.com/office/powerpoint/2010/main" val="799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136775" y="836613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内容介绍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2116138" y="1709739"/>
            <a:ext cx="4195762" cy="885825"/>
          </a:xfrm>
          <a:prstGeom prst="rect">
            <a:avLst/>
          </a:prstGeom>
          <a:solidFill>
            <a:srgbClr val="99CC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1.div+css </a:t>
            </a:r>
            <a:r>
              <a:rPr lang="zh-CN" altLang="en-US" sz="26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简介     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6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为什么需要</a:t>
            </a:r>
            <a:r>
              <a:rPr lang="en-US" altLang="zh-CN" sz="26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div+css</a:t>
            </a:r>
          </a:p>
        </p:txBody>
      </p:sp>
    </p:spTree>
    <p:extLst>
      <p:ext uri="{BB962C8B-B14F-4D97-AF65-F5344CB8AC3E}">
        <p14:creationId xmlns:p14="http://schemas.microsoft.com/office/powerpoint/2010/main" val="19260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2043113" y="1693863"/>
            <a:ext cx="8316700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选择器深入探讨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②一个元素可以同时有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选择器和类选择器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   请看一个案例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				            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要实现新闻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1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和其它的新闻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				              样式不 一样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这怎么实现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ea typeface="华文细黑" panose="02010600040101010101" pitchFamily="2" charset="-122"/>
            </a:endParaRPr>
          </a:p>
        </p:txBody>
      </p:sp>
      <p:pic>
        <p:nvPicPr>
          <p:cNvPr id="317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3644900"/>
            <a:ext cx="4392613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0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2043113" y="1549400"/>
            <a:ext cx="8258992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选择器深入探讨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③一个元素可以同时有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选择器和类选择器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   当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选择器和类选择器发生冲突时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选择器优先级 高于 类选择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   </a:t>
            </a:r>
            <a:r>
              <a:rPr kumimoji="1" lang="zh-CN" altLang="en-US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优先级</a:t>
            </a:r>
            <a:r>
              <a:rPr kumimoji="1" lang="en-US" altLang="zh-CN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: id</a:t>
            </a:r>
            <a:r>
              <a:rPr kumimoji="1" lang="zh-CN" altLang="en-US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选择器 </a:t>
            </a:r>
            <a:r>
              <a:rPr kumimoji="1" lang="en-US" altLang="zh-CN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&gt; </a:t>
            </a:r>
            <a:r>
              <a:rPr kumimoji="1" lang="zh-CN" altLang="en-US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类选择器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   比如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 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选择器指定字体为红色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而类选择器指定字体和蓝色，则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页面显示红色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2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5843" name="Line 5"/>
          <p:cNvSpPr>
            <a:spLocks noChangeShapeType="1"/>
          </p:cNvSpPr>
          <p:nvPr/>
        </p:nvSpPr>
        <p:spPr bwMode="auto">
          <a:xfrm>
            <a:off x="2135188" y="1557338"/>
            <a:ext cx="8280400" cy="0"/>
          </a:xfrm>
          <a:prstGeom prst="line">
            <a:avLst/>
          </a:prstGeom>
          <a:noFill/>
          <a:ln w="25400">
            <a:solidFill>
              <a:srgbClr val="33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2043114" y="1549401"/>
            <a:ext cx="8691803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选择器深入探讨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④一个元素最多有一个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但是可以有多个类选择器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2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   请看一个案例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  				      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要实现新闻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3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有下划线并是斜体该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				        怎么实现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				      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方案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 a.id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 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b.</a:t>
            </a:r>
            <a:r>
              <a:rPr kumimoji="1" lang="zh-CN" altLang="en-US" sz="2200" b="1">
                <a:solidFill>
                  <a:srgbClr val="FF0000"/>
                </a:solidFill>
                <a:ea typeface="华文细黑" panose="02010600040101010101" pitchFamily="2" charset="-122"/>
              </a:rPr>
              <a:t>类选择器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200" b="1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3644901"/>
            <a:ext cx="416242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2351089" y="5589589"/>
            <a:ext cx="7096125" cy="427037"/>
          </a:xfrm>
          <a:prstGeom prst="rect">
            <a:avLst/>
          </a:prstGeom>
          <a:solidFill>
            <a:srgbClr val="CC99FF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/>
              <a:t>☞</a:t>
            </a:r>
            <a:r>
              <a:rPr lang="zh-CN" altLang="en-US" sz="1800" b="1"/>
              <a:t> </a:t>
            </a:r>
            <a:r>
              <a:rPr lang="zh-CN" altLang="en-US" sz="2200" b="1"/>
              <a:t>当一个元素被多个类选择器修饰时，它们用空格隔开</a:t>
            </a:r>
            <a:r>
              <a:rPr lang="en-US" altLang="zh-CN" sz="2200" b="1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396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2043114" y="1873250"/>
            <a:ext cx="8366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选择器深入探讨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    ⑤一个元素最多有一个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但是可以有多个类选择器，当类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选择器发生冲突的时候，又以哪个为准呢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?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我们用一个案例来说明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7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2116139" y="1701800"/>
            <a:ext cx="850264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选择器深入探讨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⑥当一个元素被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类选择器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,html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选择器同时限定时，优先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级是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 </a:t>
            </a:r>
            <a:r>
              <a:rPr kumimoji="1" lang="en-US" altLang="zh-CN" sz="2200" b="1">
                <a:solidFill>
                  <a:srgbClr val="FF0000"/>
                </a:solidFill>
                <a:ea typeface="华文细黑" panose="02010600040101010101" pitchFamily="2" charset="-122"/>
              </a:rPr>
              <a:t>id</a:t>
            </a:r>
            <a:r>
              <a:rPr kumimoji="1" lang="zh-CN" altLang="en-US" sz="2200" b="1">
                <a:solidFill>
                  <a:srgbClr val="FF0000"/>
                </a:solidFill>
                <a:ea typeface="华文细黑" panose="02010600040101010101" pitchFamily="2" charset="-122"/>
              </a:rPr>
              <a:t>选择器</a:t>
            </a:r>
            <a:r>
              <a:rPr kumimoji="1" lang="en-US" altLang="zh-CN" sz="2200" b="1">
                <a:solidFill>
                  <a:srgbClr val="FF0000"/>
                </a:solidFill>
                <a:ea typeface="华文细黑" panose="02010600040101010101" pitchFamily="2" charset="-122"/>
              </a:rPr>
              <a:t>&gt;</a:t>
            </a:r>
            <a:r>
              <a:rPr kumimoji="1" lang="zh-CN" altLang="en-US" sz="2200" b="1">
                <a:solidFill>
                  <a:srgbClr val="FF0000"/>
                </a:solidFill>
                <a:ea typeface="华文细黑" panose="02010600040101010101" pitchFamily="2" charset="-122"/>
              </a:rPr>
              <a:t>类选择器</a:t>
            </a:r>
            <a:r>
              <a:rPr kumimoji="1" lang="en-US" altLang="zh-CN" sz="2200" b="1">
                <a:solidFill>
                  <a:srgbClr val="FF0000"/>
                </a:solidFill>
                <a:ea typeface="华文细黑" panose="02010600040101010101" pitchFamily="2" charset="-122"/>
              </a:rPr>
              <a:t>&gt;html</a:t>
            </a:r>
            <a:r>
              <a:rPr kumimoji="1" lang="zh-CN" altLang="en-US" sz="2200" b="1">
                <a:solidFill>
                  <a:srgbClr val="FF0000"/>
                </a:solidFill>
                <a:ea typeface="华文细黑" panose="02010600040101010101" pitchFamily="2" charset="-122"/>
              </a:rPr>
              <a:t>选择器</a:t>
            </a:r>
            <a:r>
              <a:rPr kumimoji="1" lang="en-US" altLang="zh-CN" sz="2200" b="1">
                <a:solidFill>
                  <a:srgbClr val="FF0000"/>
                </a:solidFill>
                <a:ea typeface="华文细黑" panose="02010600040101010101" pitchFamily="2" charset="-122"/>
              </a:rPr>
              <a:t>&gt;</a:t>
            </a:r>
            <a:r>
              <a:rPr kumimoji="1" lang="zh-CN" altLang="en-US" sz="2200" b="1">
                <a:solidFill>
                  <a:srgbClr val="FF0000"/>
                </a:solidFill>
                <a:ea typeface="华文细黑" panose="02010600040101010101" pitchFamily="2" charset="-122"/>
              </a:rPr>
              <a:t>通配符选择器</a:t>
            </a:r>
            <a:r>
              <a:rPr kumimoji="1" lang="en-US" altLang="zh-CN" sz="2200" b="1">
                <a:solidFill>
                  <a:srgbClr val="FF0000"/>
                </a:solidFill>
                <a:ea typeface="华文细黑" panose="02010600040101010101" pitchFamily="2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FF0000"/>
              </a:solidFill>
              <a:ea typeface="华文细黑" panose="02010600040101010101" pitchFamily="2" charset="-122"/>
            </a:endParaRPr>
          </a:p>
        </p:txBody>
      </p:sp>
      <p:pic>
        <p:nvPicPr>
          <p:cNvPr id="39940" name="Picture 7" descr="强烈注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429000"/>
            <a:ext cx="17653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9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2043114" y="1670051"/>
            <a:ext cx="858119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选择器深入探讨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⑦在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文件中，如果有多个类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/id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选择器它们都有相同的部分，我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们可以把相同的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样式放在一起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见案例。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41988" name="Picture 7" descr="强烈注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575050"/>
            <a:ext cx="17653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4367214" y="3429001"/>
            <a:ext cx="2611437" cy="3108543"/>
          </a:xfrm>
          <a:prstGeom prst="rect">
            <a:avLst/>
          </a:prstGeom>
          <a:solidFill>
            <a:srgbClr val="99CCFF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700"/>
              <a:t>案例</a:t>
            </a:r>
            <a:r>
              <a:rPr lang="en-US" altLang="zh-CN" sz="700"/>
              <a:t>: my.css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/*</a:t>
            </a:r>
            <a:r>
              <a:rPr lang="zh-CN" altLang="en-US" sz="700"/>
              <a:t>招生广告*</a:t>
            </a:r>
            <a:r>
              <a:rPr lang="en-US" altLang="zh-CN" sz="700"/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.ad_stu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width: 136px;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height: 196px;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background-color: #FC7E8C;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margin: 5px 0 0 5px;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float: left;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7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/*</a:t>
            </a:r>
            <a:r>
              <a:rPr lang="zh-CN" altLang="en-US" sz="700"/>
              <a:t>广告</a:t>
            </a:r>
            <a:r>
              <a:rPr lang="en-US" altLang="zh-CN" sz="700"/>
              <a:t>2*/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.ad_2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background: #7CF574;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height: 196px;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width: 457px;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float: left;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margin: 5px 0 0 6px;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7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/*</a:t>
            </a:r>
            <a:r>
              <a:rPr lang="zh-CN" altLang="en-US" sz="700"/>
              <a:t>房地产广告*</a:t>
            </a:r>
            <a:r>
              <a:rPr lang="en-US" altLang="zh-CN" sz="700"/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.ad_house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background: #7CF574;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height: 196px;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width: 152px;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float: left;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margin: 5px 0 0 6px;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7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700"/>
          </a:p>
        </p:txBody>
      </p:sp>
      <p:sp>
        <p:nvSpPr>
          <p:cNvPr id="41990" name="Text Box 9"/>
          <p:cNvSpPr txBox="1">
            <a:spLocks noChangeArrowheads="1"/>
          </p:cNvSpPr>
          <p:nvPr/>
        </p:nvSpPr>
        <p:spPr bwMode="auto">
          <a:xfrm>
            <a:off x="7319964" y="3429001"/>
            <a:ext cx="2611437" cy="3025775"/>
          </a:xfrm>
          <a:prstGeom prst="rect">
            <a:avLst/>
          </a:prstGeom>
          <a:solidFill>
            <a:srgbClr val="99CCFF">
              <a:alpha val="1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/>
              <a:t>案例</a:t>
            </a:r>
            <a:r>
              <a:rPr lang="en-US" altLang="zh-CN" sz="800"/>
              <a:t>: my.css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/*</a:t>
            </a:r>
            <a:r>
              <a:rPr lang="zh-CN" altLang="en-US" sz="800"/>
              <a:t>招生广告*</a:t>
            </a:r>
            <a:r>
              <a:rPr lang="en-US" altLang="zh-CN" sz="800"/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.ad_stu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width: 136px;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background-color: #FC7E8C;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margin: 5px 0 0 5px;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/*</a:t>
            </a:r>
            <a:r>
              <a:rPr lang="zh-CN" altLang="en-US" sz="800"/>
              <a:t>广告</a:t>
            </a:r>
            <a:r>
              <a:rPr lang="en-US" altLang="zh-CN" sz="800"/>
              <a:t>2*/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.ad_2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background: #7CF574;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width: 457px;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margin: 5px 0 0 6px;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/*</a:t>
            </a:r>
            <a:r>
              <a:rPr lang="zh-CN" altLang="en-US" sz="800"/>
              <a:t>房地产广告*</a:t>
            </a:r>
            <a:r>
              <a:rPr lang="en-US" altLang="zh-CN" sz="800"/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.ad_house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background: #7CF574;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width: 152px;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margin: 5px 0 0 6px;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.ad_stu , .ad_2, .ad_house{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height: 196px;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float:left;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481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的三种选择器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2043114" y="1622425"/>
            <a:ext cx="34115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选择器</a:t>
            </a:r>
            <a:r>
              <a:rPr kumimoji="1" lang="en-US" altLang="zh-CN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课堂小练习</a:t>
            </a:r>
            <a:endParaRPr lang="zh-CN" altLang="en-US" sz="1800"/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2116139" y="2174875"/>
            <a:ext cx="69881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/>
              <a:t>选择器练习</a:t>
            </a:r>
            <a:r>
              <a:rPr lang="en-US" altLang="zh-CN" sz="2200" b="1"/>
              <a:t>,</a:t>
            </a:r>
            <a:r>
              <a:rPr lang="zh-CN" altLang="en-US" sz="2200" b="1"/>
              <a:t>请使用适当的</a:t>
            </a:r>
            <a:r>
              <a:rPr lang="en-US" altLang="zh-CN" sz="2200" b="1"/>
              <a:t>css</a:t>
            </a:r>
            <a:r>
              <a:rPr lang="zh-CN" altLang="en-US" sz="2200" b="1"/>
              <a:t>选择器，完成下面的页面</a:t>
            </a:r>
            <a:r>
              <a:rPr lang="en-US" altLang="zh-CN" sz="2200" b="1"/>
              <a:t>.</a:t>
            </a:r>
          </a:p>
        </p:txBody>
      </p:sp>
      <p:pic>
        <p:nvPicPr>
          <p:cNvPr id="440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781300"/>
            <a:ext cx="2908300" cy="3671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5448301" y="2852739"/>
            <a:ext cx="4968875" cy="2289175"/>
          </a:xfrm>
          <a:prstGeom prst="rect">
            <a:avLst/>
          </a:prstGeom>
          <a:solidFill>
            <a:srgbClr val="CC99FF">
              <a:alpha val="2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</a:rPr>
              <a:t>练习</a:t>
            </a:r>
            <a:r>
              <a:rPr kumimoji="1" lang="en-US" altLang="zh-CN" sz="1800" b="1">
                <a:solidFill>
                  <a:srgbClr val="000000"/>
                </a:solidFill>
              </a:rPr>
              <a:t>2.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</a:rPr>
              <a:t>网页所有的超链接</a:t>
            </a:r>
            <a:r>
              <a:rPr kumimoji="1" lang="en-US" altLang="zh-CN" sz="1800" b="1">
                <a:solidFill>
                  <a:srgbClr val="000000"/>
                </a:solidFill>
              </a:rPr>
              <a:t>,</a:t>
            </a:r>
            <a:r>
              <a:rPr kumimoji="1" lang="zh-CN" altLang="en-US" sz="1800" b="1">
                <a:solidFill>
                  <a:srgbClr val="000000"/>
                </a:solidFill>
              </a:rPr>
              <a:t>要求这样的格式</a:t>
            </a:r>
            <a:r>
              <a:rPr kumimoji="1" lang="en-US" altLang="zh-CN" sz="1800" b="1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</a:rPr>
              <a:t>(1)</a:t>
            </a:r>
            <a:r>
              <a:rPr kumimoji="1" lang="zh-CN" altLang="en-US" sz="1800" b="1">
                <a:solidFill>
                  <a:srgbClr val="000000"/>
                </a:solidFill>
              </a:rPr>
              <a:t>默认样式是 红色，</a:t>
            </a:r>
            <a:r>
              <a:rPr kumimoji="1" lang="en-US" altLang="zh-CN" sz="1800" b="1">
                <a:solidFill>
                  <a:srgbClr val="000000"/>
                </a:solidFill>
              </a:rPr>
              <a:t>24px, </a:t>
            </a:r>
            <a:r>
              <a:rPr kumimoji="1" lang="zh-CN" altLang="en-US" sz="1800" b="1">
                <a:solidFill>
                  <a:srgbClr val="000000"/>
                </a:solidFill>
              </a:rPr>
              <a:t>华文新魏字体没有下划线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</a:rPr>
              <a:t>(2)</a:t>
            </a:r>
            <a:r>
              <a:rPr kumimoji="1" lang="zh-CN" altLang="en-US" sz="1800" b="1">
                <a:solidFill>
                  <a:srgbClr val="000000"/>
                </a:solidFill>
              </a:rPr>
              <a:t>当鼠标移动到超链接时，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</a:rPr>
              <a:t>自动出现下划线</a:t>
            </a:r>
            <a:r>
              <a:rPr kumimoji="1" lang="en-US" altLang="zh-CN" sz="1800" b="1">
                <a:solidFill>
                  <a:srgbClr val="000000"/>
                </a:solidFill>
              </a:rPr>
              <a:t>,</a:t>
            </a:r>
            <a:r>
              <a:rPr kumimoji="1" lang="zh-CN" altLang="en-US" sz="1800" b="1">
                <a:solidFill>
                  <a:srgbClr val="000000"/>
                </a:solidFill>
              </a:rPr>
              <a:t>字体大小变成</a:t>
            </a:r>
            <a:r>
              <a:rPr kumimoji="1" lang="en-US" altLang="zh-CN" sz="1800" b="1">
                <a:solidFill>
                  <a:srgbClr val="000000"/>
                </a:solidFill>
              </a:rPr>
              <a:t>40px,</a:t>
            </a:r>
            <a:r>
              <a:rPr kumimoji="1" lang="zh-CN" altLang="en-US" sz="1800" b="1">
                <a:solidFill>
                  <a:srgbClr val="000000"/>
                </a:solidFill>
              </a:rPr>
              <a:t>字体变成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</a:rPr>
              <a:t>宋体</a:t>
            </a:r>
            <a:r>
              <a:rPr kumimoji="1" lang="en-US" altLang="zh-CN" sz="1800" b="1">
                <a:solidFill>
                  <a:srgbClr val="000000"/>
                </a:solidFill>
              </a:rPr>
              <a:t>.green</a:t>
            </a:r>
            <a:r>
              <a:rPr kumimoji="1" lang="zh-CN" altLang="en-US" sz="1800" b="1">
                <a:solidFill>
                  <a:srgbClr val="000000"/>
                </a:solidFill>
              </a:rPr>
              <a:t>色</a:t>
            </a:r>
            <a:r>
              <a:rPr kumimoji="1" lang="en-US" altLang="zh-CN" sz="1800" b="1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</a:rPr>
              <a:t>(3)</a:t>
            </a:r>
            <a:r>
              <a:rPr kumimoji="1" lang="zh-CN" altLang="en-US" sz="1800" b="1">
                <a:solidFill>
                  <a:srgbClr val="000000"/>
                </a:solidFill>
              </a:rPr>
              <a:t>点击后</a:t>
            </a:r>
            <a:r>
              <a:rPr kumimoji="1" lang="en-US" altLang="zh-CN" sz="1800" b="1">
                <a:solidFill>
                  <a:srgbClr val="000000"/>
                </a:solidFill>
              </a:rPr>
              <a:t>,</a:t>
            </a:r>
            <a:r>
              <a:rPr kumimoji="1" lang="zh-CN" altLang="en-US" sz="1800" b="1">
                <a:solidFill>
                  <a:srgbClr val="000000"/>
                </a:solidFill>
              </a:rPr>
              <a:t>超链接变成 灰色。 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1803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块元素和行内元素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6083" name="Text Box 6"/>
          <p:cNvSpPr txBox="1">
            <a:spLocks noChangeArrowheads="1"/>
          </p:cNvSpPr>
          <p:nvPr/>
        </p:nvSpPr>
        <p:spPr bwMode="auto">
          <a:xfrm>
            <a:off x="2043113" y="1484314"/>
            <a:ext cx="854075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sz="20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块元素和行内元素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概念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行内元素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(inline element),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又叫内联元素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内联元素只能容纳文本或者其他内联元素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常见内联元素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&lt;span&gt; &lt;a&gt;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块元素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(block element):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块元素一般都从新行开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可以容纳文本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其它内联元素和其它块元素，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即使内容不能占满一行，块元素也要把整行占满。常见块元素</a:t>
            </a:r>
            <a:r>
              <a:rPr kumimoji="1" lang="en-US" altLang="zh-CN" sz="1800" b="1">
                <a:solidFill>
                  <a:srgbClr val="000000"/>
                </a:solidFill>
              </a:rPr>
              <a:t>&lt;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div&gt; </a:t>
            </a:r>
            <a:r>
              <a:rPr kumimoji="1" lang="en-US" altLang="zh-CN" sz="1800" b="1">
                <a:solidFill>
                  <a:srgbClr val="000000"/>
                </a:solidFill>
              </a:rPr>
              <a:t>&lt;p&gt;</a:t>
            </a: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举例说明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:[</a:t>
            </a:r>
            <a:r>
              <a:rPr kumimoji="1" lang="en-US" altLang="zh-CN" sz="2100">
                <a:solidFill>
                  <a:srgbClr val="000000"/>
                </a:solidFill>
                <a:ea typeface="华文细黑" panose="02010600040101010101" pitchFamily="2" charset="-122"/>
              </a:rPr>
              <a:t>HTMLPage3.htm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]</a:t>
            </a:r>
            <a:endParaRPr lang="zh-CN" altLang="en-US" sz="2100">
              <a:ea typeface="华文细黑" panose="02010600040101010101" pitchFamily="2" charset="-122"/>
            </a:endParaRPr>
          </a:p>
        </p:txBody>
      </p:sp>
      <p:pic>
        <p:nvPicPr>
          <p:cNvPr id="46084" name="Picture 8" descr="暴风截屏201104060207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5300664"/>
            <a:ext cx="4032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7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块元素和行内元素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2043114" y="1550989"/>
            <a:ext cx="8142287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块元素和行内元素</a:t>
            </a:r>
            <a:r>
              <a:rPr kumimoji="1" lang="en-US" altLang="zh-CN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区别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   ①行内元素只占内容的宽度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块元素内容不管内容多少要占全行。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   ②行内元素只能容纳文本和其它行内元素，块元素可以容纳文本，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行内元素和块元素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.(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与浏览器类版本和类型有关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③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一些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属性对行内元素不生效，比如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margin,left,right,width,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height.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建议</a:t>
            </a:r>
            <a:r>
              <a:rPr kumimoji="1" lang="zh-CN" altLang="en-US" sz="2100">
                <a:solidFill>
                  <a:srgbClr val="FF0000"/>
                </a:solidFill>
                <a:ea typeface="华文细黑" panose="02010600040101010101" pitchFamily="2" charset="-122"/>
              </a:rPr>
              <a:t>尽可能使用块元素</a:t>
            </a:r>
            <a:r>
              <a:rPr kumimoji="1" lang="zh-CN" altLang="en-US" sz="2100" b="1">
                <a:solidFill>
                  <a:srgbClr val="99CC00"/>
                </a:solidFill>
                <a:ea typeface="华文细黑" panose="02010600040101010101" pitchFamily="2" charset="-122"/>
              </a:rPr>
              <a:t>定位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。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与浏览器类版本和类型有关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1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3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块元素和行内元素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50179" name="Text Box 6"/>
          <p:cNvSpPr txBox="1">
            <a:spLocks noChangeArrowheads="1"/>
          </p:cNvSpPr>
          <p:nvPr/>
        </p:nvSpPr>
        <p:spPr bwMode="auto">
          <a:xfrm>
            <a:off x="2043114" y="1550988"/>
            <a:ext cx="5354637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块元素和行内元素</a:t>
            </a:r>
            <a:r>
              <a:rPr kumimoji="1" lang="en-US" altLang="zh-CN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相互转换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100" b="1">
                <a:solidFill>
                  <a:srgbClr val="FF0000"/>
                </a:solidFill>
                <a:ea typeface="华文细黑" panose="02010600040101010101" pitchFamily="2" charset="-122"/>
              </a:rPr>
              <a:t>请注意</a:t>
            </a:r>
            <a:r>
              <a:rPr kumimoji="1" lang="en-US" altLang="zh-CN" sz="2100" b="1">
                <a:solidFill>
                  <a:srgbClr val="FF0000"/>
                </a:solidFill>
                <a:ea typeface="华文细黑" panose="02010600040101010101" pitchFamily="2" charset="-122"/>
              </a:rPr>
              <a:t>: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行内元素和块元素可以相互转换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display:inline -&gt;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转为行内元素 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比如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div)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 display:block  -&gt;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转为块元素  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比如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案例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[</a:t>
            </a:r>
            <a:r>
              <a:rPr kumimoji="1" lang="en-US" altLang="zh-CN" sz="2100">
                <a:solidFill>
                  <a:srgbClr val="000000"/>
                </a:solidFill>
                <a:ea typeface="华文细黑" panose="02010600040101010101" pitchFamily="2" charset="-122"/>
              </a:rPr>
              <a:t>HTMLPage3.htm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100">
              <a:ea typeface="华文细黑" panose="02010600040101010101" pitchFamily="2" charset="-122"/>
            </a:endParaRPr>
          </a:p>
        </p:txBody>
      </p:sp>
      <p:pic>
        <p:nvPicPr>
          <p:cNvPr id="50180" name="Picture 7" descr="强烈注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2492375"/>
            <a:ext cx="17653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8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136775" y="836613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学习目标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2135189" y="1751014"/>
            <a:ext cx="404018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了解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div+css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的基本概念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明白为什么需要 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div+css</a:t>
            </a:r>
          </a:p>
        </p:txBody>
      </p:sp>
    </p:spTree>
    <p:extLst>
      <p:ext uri="{BB962C8B-B14F-4D97-AF65-F5344CB8AC3E}">
        <p14:creationId xmlns:p14="http://schemas.microsoft.com/office/powerpoint/2010/main" val="38842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文件的相互引用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52227" name="Text Box 6"/>
          <p:cNvSpPr txBox="1">
            <a:spLocks noChangeArrowheads="1"/>
          </p:cNvSpPr>
          <p:nvPr/>
        </p:nvSpPr>
        <p:spPr bwMode="auto">
          <a:xfrm>
            <a:off x="2100263" y="1689100"/>
            <a:ext cx="68852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华文新魏" panose="02010800040101010101" pitchFamily="2" charset="-122"/>
              </a:rPr>
              <a:t>a.css  b.css   c.css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华文新魏" panose="02010800040101010101" pitchFamily="2" charset="-122"/>
              </a:rPr>
              <a:t>如果希望在</a:t>
            </a:r>
            <a:r>
              <a:rPr lang="en-US" altLang="zh-CN" sz="2400">
                <a:ea typeface="华文新魏" panose="02010800040101010101" pitchFamily="2" charset="-122"/>
              </a:rPr>
              <a:t>a.css </a:t>
            </a:r>
            <a:r>
              <a:rPr lang="zh-CN" altLang="en-US" sz="2400">
                <a:ea typeface="华文新魏" panose="02010800040101010101" pitchFamily="2" charset="-122"/>
              </a:rPr>
              <a:t>中使用到</a:t>
            </a:r>
            <a:r>
              <a:rPr lang="en-US" altLang="zh-CN" sz="2400">
                <a:ea typeface="华文新魏" panose="02010800040101010101" pitchFamily="2" charset="-122"/>
              </a:rPr>
              <a:t>b.css c.css </a:t>
            </a:r>
            <a:r>
              <a:rPr lang="zh-CN" altLang="en-US" sz="2400">
                <a:ea typeface="华文新魏" panose="02010800040101010101" pitchFamily="2" charset="-122"/>
              </a:rPr>
              <a:t>的选择器，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华文新魏" panose="02010800040101010101" pitchFamily="2" charset="-122"/>
              </a:rPr>
              <a:t>可以通过</a:t>
            </a:r>
            <a:r>
              <a:rPr lang="en-US" altLang="zh-CN" sz="2400">
                <a:ea typeface="华文新魏" panose="02010800040101010101" pitchFamily="2" charset="-122"/>
              </a:rPr>
              <a:t>@import </a:t>
            </a:r>
            <a:r>
              <a:rPr lang="zh-CN" altLang="en-US" sz="2400">
                <a:ea typeface="华文新魏" panose="02010800040101010101" pitchFamily="2" charset="-122"/>
              </a:rPr>
              <a:t>指令来完成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华文新魏" panose="02010800040101010101" pitchFamily="2" charset="-122"/>
              </a:rPr>
              <a:t>@import url(“</a:t>
            </a:r>
            <a:r>
              <a:rPr lang="zh-CN" altLang="en-US" sz="2400">
                <a:ea typeface="华文新魏" panose="02010800040101010101" pitchFamily="2" charset="-122"/>
              </a:rPr>
              <a:t>被引用的</a:t>
            </a:r>
            <a:r>
              <a:rPr lang="en-US" altLang="zh-CN" sz="2400">
                <a:ea typeface="华文新魏" panose="02010800040101010101" pitchFamily="2" charset="-122"/>
              </a:rPr>
              <a:t>css</a:t>
            </a:r>
            <a:r>
              <a:rPr lang="zh-CN" altLang="en-US" sz="2400">
                <a:ea typeface="华文新魏" panose="02010800040101010101" pitchFamily="2" charset="-122"/>
              </a:rPr>
              <a:t>文件”</a:t>
            </a:r>
            <a:r>
              <a:rPr lang="en-US" altLang="zh-CN" sz="2400">
                <a:ea typeface="华文新魏" panose="02010800040101010101" pitchFamily="2" charset="-122"/>
              </a:rPr>
              <a:t>);</a:t>
            </a:r>
          </a:p>
        </p:txBody>
      </p:sp>
      <p:pic>
        <p:nvPicPr>
          <p:cNvPr id="52228" name="Picture 7" descr="强烈注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2540000"/>
            <a:ext cx="17653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2260601" y="4437063"/>
            <a:ext cx="736441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华文新魏" panose="02010800040101010101" pitchFamily="2" charset="-122"/>
              </a:rPr>
              <a:t>如果希望在</a:t>
            </a:r>
            <a:r>
              <a:rPr lang="en-US" altLang="zh-CN" sz="2200">
                <a:ea typeface="华文新魏" panose="02010800040101010101" pitchFamily="2" charset="-122"/>
              </a:rPr>
              <a:t>html </a:t>
            </a:r>
            <a:r>
              <a:rPr lang="zh-CN" altLang="en-US" sz="2200">
                <a:ea typeface="华文新魏" panose="02010800040101010101" pitchFamily="2" charset="-122"/>
              </a:rPr>
              <a:t>或者 </a:t>
            </a:r>
            <a:r>
              <a:rPr lang="en-US" altLang="zh-CN" sz="2200">
                <a:ea typeface="华文新魏" panose="02010800040101010101" pitchFamily="2" charset="-122"/>
              </a:rPr>
              <a:t>php</a:t>
            </a:r>
            <a:r>
              <a:rPr lang="zh-CN" altLang="en-US" sz="2200">
                <a:ea typeface="华文新魏" panose="02010800040101010101" pitchFamily="2" charset="-122"/>
              </a:rPr>
              <a:t>文件中引用 某个 </a:t>
            </a:r>
            <a:r>
              <a:rPr lang="en-US" altLang="zh-CN" sz="2200">
                <a:ea typeface="华文新魏" panose="02010800040101010101" pitchFamily="2" charset="-122"/>
              </a:rPr>
              <a:t>xxx.css </a:t>
            </a:r>
            <a:r>
              <a:rPr lang="zh-CN" altLang="en-US" sz="2200">
                <a:ea typeface="华文新魏" panose="02010800040101010101" pitchFamily="2" charset="-122"/>
              </a:rPr>
              <a:t>也可以再</a:t>
            </a:r>
            <a:r>
              <a:rPr lang="en-US" altLang="zh-CN" sz="2200">
                <a:ea typeface="华文新魏" panose="02010800040101010101" pitchFamily="2" charset="-122"/>
              </a:rPr>
              <a:t>&lt;style&gt; </a:t>
            </a:r>
            <a:r>
              <a:rPr lang="zh-CN" altLang="en-US" sz="2200">
                <a:ea typeface="华文新魏" panose="02010800040101010101" pitchFamily="2" charset="-122"/>
              </a:rPr>
              <a:t>标签中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ea typeface="华文新魏" panose="02010800040101010101" pitchFamily="2" charset="-122"/>
              </a:rPr>
              <a:t>&lt;style&gt;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ea typeface="华文新魏" panose="02010800040101010101" pitchFamily="2" charset="-122"/>
              </a:rPr>
              <a:t>@import url(“</a:t>
            </a:r>
            <a:r>
              <a:rPr lang="zh-CN" altLang="en-US" sz="2200">
                <a:ea typeface="华文新魏" panose="02010800040101010101" pitchFamily="2" charset="-122"/>
              </a:rPr>
              <a:t>某个</a:t>
            </a:r>
            <a:r>
              <a:rPr lang="en-US" altLang="zh-CN" sz="2200">
                <a:ea typeface="华文新魏" panose="02010800040101010101" pitchFamily="2" charset="-122"/>
              </a:rPr>
              <a:t>css</a:t>
            </a:r>
            <a:r>
              <a:rPr lang="zh-CN" altLang="en-US" sz="2200">
                <a:ea typeface="华文新魏" panose="02010800040101010101" pitchFamily="2" charset="-122"/>
              </a:rPr>
              <a:t>文件”</a:t>
            </a:r>
            <a:r>
              <a:rPr lang="en-US" altLang="zh-CN" sz="2200">
                <a:ea typeface="华文新魏" panose="02010800040101010101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ea typeface="华文新魏" panose="02010800040101010101" pitchFamily="2" charset="-122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6193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流</a:t>
            </a:r>
          </a:p>
        </p:txBody>
      </p:sp>
      <p:sp>
        <p:nvSpPr>
          <p:cNvPr id="54275" name="Text Box 6"/>
          <p:cNvSpPr txBox="1">
            <a:spLocks noChangeArrowheads="1"/>
          </p:cNvSpPr>
          <p:nvPr/>
        </p:nvSpPr>
        <p:spPr bwMode="auto">
          <a:xfrm>
            <a:off x="2043113" y="1589088"/>
            <a:ext cx="8259762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标准流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/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非标准流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100" b="1">
                <a:solidFill>
                  <a:srgbClr val="FF0000"/>
                </a:solidFill>
                <a:ea typeface="华文细黑" panose="02010600040101010101" pitchFamily="2" charset="-122"/>
              </a:rPr>
              <a:t>流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: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在现实生活中就是流水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在网页设计中就是指元素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标签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)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的排列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方式。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   </a:t>
            </a:r>
            <a:r>
              <a:rPr kumimoji="1" lang="zh-CN" altLang="en-US" sz="2100" b="1">
                <a:solidFill>
                  <a:srgbClr val="FF0000"/>
                </a:solidFill>
                <a:ea typeface="华文细黑" panose="02010600040101010101" pitchFamily="2" charset="-122"/>
              </a:rPr>
              <a:t>标准流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: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元素在网页中就象流水，排在前面的元素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标签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)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内容前面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出现，排后面的元素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标签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)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内容后面出现。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   案例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[</a:t>
            </a:r>
            <a:r>
              <a:rPr kumimoji="1" lang="en-US" altLang="zh-CN" sz="2100" b="1">
                <a:solidFill>
                  <a:srgbClr val="FF0000"/>
                </a:solidFill>
                <a:ea typeface="华文细黑" panose="02010600040101010101" pitchFamily="2" charset="-122"/>
              </a:rPr>
              <a:t>Sfloat.htm]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FF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</a:t>
            </a:r>
            <a:r>
              <a:rPr kumimoji="1" lang="zh-CN" altLang="en-US" sz="2100" b="1">
                <a:solidFill>
                  <a:srgbClr val="FF0000"/>
                </a:solidFill>
                <a:ea typeface="华文细黑" panose="02010600040101010101" pitchFamily="2" charset="-122"/>
              </a:rPr>
              <a:t>非标准流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: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当某个元素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标签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)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脱离了标准流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[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比如因为相对定位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]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排列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，我们统称为非标准流排列。关于非标准流，我们在定位小节 讲解。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100">
              <a:ea typeface="华文细黑" panose="02010600040101010101" pitchFamily="2" charset="-122"/>
            </a:endParaRPr>
          </a:p>
        </p:txBody>
      </p:sp>
      <p:pic>
        <p:nvPicPr>
          <p:cNvPr id="542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3860801"/>
            <a:ext cx="5689600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4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盒子模型</a:t>
            </a:r>
          </a:p>
        </p:txBody>
      </p:sp>
      <p:sp>
        <p:nvSpPr>
          <p:cNvPr id="56323" name="Text Box 6"/>
          <p:cNvSpPr txBox="1">
            <a:spLocks noChangeArrowheads="1"/>
          </p:cNvSpPr>
          <p:nvPr/>
        </p:nvSpPr>
        <p:spPr bwMode="auto">
          <a:xfrm>
            <a:off x="2116138" y="1557338"/>
            <a:ext cx="8367712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盒子模型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概念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要搞清盒子模型，就必须先明白下面几个概念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在网页设计中常听的属性名：内容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(content)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、填充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(padding)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、边框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(border)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、边界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(margin)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， 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盒子模式都具备这些属性。</a:t>
            </a:r>
            <a:endParaRPr lang="zh-CN" altLang="en-US" sz="1800"/>
          </a:p>
        </p:txBody>
      </p:sp>
      <p:pic>
        <p:nvPicPr>
          <p:cNvPr id="56324" name="Picture 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3573463"/>
            <a:ext cx="4968875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5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盒子模型</a:t>
            </a:r>
          </a:p>
        </p:txBody>
      </p:sp>
      <p:sp>
        <p:nvSpPr>
          <p:cNvPr id="58371" name="Text Box 6"/>
          <p:cNvSpPr txBox="1">
            <a:spLocks noChangeArrowheads="1"/>
          </p:cNvSpPr>
          <p:nvPr/>
        </p:nvSpPr>
        <p:spPr bwMode="auto">
          <a:xfrm>
            <a:off x="2116138" y="1549400"/>
            <a:ext cx="7063152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盒子模型</a:t>
            </a:r>
            <a:r>
              <a:rPr kumimoji="1" lang="en-US" altLang="zh-CN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我们看一个案例，帮助大家理解盒子模型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:[box1.htm]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58372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2924175"/>
            <a:ext cx="35274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2708275"/>
            <a:ext cx="33845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4" name="Text Box 10"/>
          <p:cNvSpPr txBox="1">
            <a:spLocks noChangeArrowheads="1"/>
          </p:cNvSpPr>
          <p:nvPr/>
        </p:nvSpPr>
        <p:spPr bwMode="auto">
          <a:xfrm>
            <a:off x="6867526" y="6315076"/>
            <a:ext cx="2486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考虑如何实现网页布局</a:t>
            </a:r>
          </a:p>
        </p:txBody>
      </p:sp>
    </p:spTree>
    <p:extLst>
      <p:ext uri="{BB962C8B-B14F-4D97-AF65-F5344CB8AC3E}">
        <p14:creationId xmlns:p14="http://schemas.microsoft.com/office/powerpoint/2010/main" val="42148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盒子模型</a:t>
            </a:r>
          </a:p>
        </p:txBody>
      </p:sp>
      <p:sp>
        <p:nvSpPr>
          <p:cNvPr id="60419" name="Text Box 6"/>
          <p:cNvSpPr txBox="1">
            <a:spLocks noChangeArrowheads="1"/>
          </p:cNvSpPr>
          <p:nvPr/>
        </p:nvSpPr>
        <p:spPr bwMode="auto">
          <a:xfrm>
            <a:off x="2116139" y="1484314"/>
            <a:ext cx="8328025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盒子模型</a:t>
            </a:r>
            <a:r>
              <a:rPr kumimoji="1" lang="en-US" altLang="zh-CN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我们可以把盒子模型转移到我们日常生活中的盒子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箱子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上来理解，日常生活中所见的盒子也具有这些属性，所以叫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它盒子模式。那么内容就是盒子里装的东西；而填充就是怕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盒子里装的东西（贵重的）损坏而添加的泡沫或者其它抗震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的辅料；边框就是盒子本身了；至于边界则说明盒子摆放的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时候的不能全部堆在一起，要留一定空隙保持通风，同时也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为了方便取出嘛。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    与现实生活中盒子不同的是，现实生活中的东西一般不能大于盒子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则盒子会被撑坏的，而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盒子具有弹性，里面的东西大过盒子本身最多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把它撑大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但它不会损坏的。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60420" name="Picture 7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2636839"/>
            <a:ext cx="1333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9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5" y="3644901"/>
            <a:ext cx="1333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9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盒子模型</a:t>
            </a:r>
          </a:p>
        </p:txBody>
      </p:sp>
      <p:sp>
        <p:nvSpPr>
          <p:cNvPr id="62467" name="Text Box 6"/>
          <p:cNvSpPr txBox="1">
            <a:spLocks noChangeArrowheads="1"/>
          </p:cNvSpPr>
          <p:nvPr/>
        </p:nvSpPr>
        <p:spPr bwMode="auto">
          <a:xfrm>
            <a:off x="2116139" y="1549400"/>
            <a:ext cx="3521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盒子模型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进一步理解</a:t>
            </a:r>
          </a:p>
        </p:txBody>
      </p:sp>
      <p:pic>
        <p:nvPicPr>
          <p:cNvPr id="62468" name="Picture 7" descr="盒子模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76475"/>
            <a:ext cx="4968875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5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盒子模型</a:t>
            </a:r>
          </a:p>
        </p:txBody>
      </p:sp>
      <p:sp>
        <p:nvSpPr>
          <p:cNvPr id="64515" name="Text Box 6"/>
          <p:cNvSpPr txBox="1">
            <a:spLocks noChangeArrowheads="1"/>
          </p:cNvSpPr>
          <p:nvPr/>
        </p:nvSpPr>
        <p:spPr bwMode="auto">
          <a:xfrm>
            <a:off x="2116139" y="1549400"/>
            <a:ext cx="541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盒子模型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课堂小练习</a:t>
            </a:r>
            <a:endParaRPr kumimoji="1" lang="zh-CN" altLang="en-US" sz="2100" b="1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pic>
        <p:nvPicPr>
          <p:cNvPr id="645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492376"/>
            <a:ext cx="32385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7" name="Text Box 9"/>
          <p:cNvSpPr txBox="1">
            <a:spLocks noChangeArrowheads="1"/>
          </p:cNvSpPr>
          <p:nvPr/>
        </p:nvSpPr>
        <p:spPr bwMode="auto">
          <a:xfrm>
            <a:off x="2424113" y="5516563"/>
            <a:ext cx="492154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b="1"/>
              <a:t> 请用</a:t>
            </a:r>
            <a:r>
              <a:rPr lang="en-US" altLang="zh-CN" sz="2100" b="1"/>
              <a:t>css </a:t>
            </a:r>
            <a:r>
              <a:rPr lang="zh-CN" altLang="en-US" sz="2100" b="1"/>
              <a:t>的盒子模型，完成上面的网页</a:t>
            </a:r>
            <a:r>
              <a:rPr lang="en-US" altLang="zh-CN" sz="21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盒子模型</a:t>
            </a:r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2116138" y="1484314"/>
            <a:ext cx="82169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盒子模型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进一步理解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盒子模型远没有我讲的这么简单，比如大家再看一个案例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这种布局在很多大型网站上都有使用，我们可以把它看做是一个模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式来套用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它的各个边距都可调节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从而达到你想要的布局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非常实用。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但是要做成这种效果，需要用到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另外一个核心知识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-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浮动，所以我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们回头再做这个案例。</a:t>
            </a:r>
          </a:p>
        </p:txBody>
      </p:sp>
      <p:pic>
        <p:nvPicPr>
          <p:cNvPr id="66564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763838"/>
            <a:ext cx="59055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6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浮动</a:t>
            </a: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2043113" y="1622426"/>
            <a:ext cx="79432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浮动是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中很重要的概念，必须掌握。浮动涉及到左浮动、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右浮动、</a:t>
            </a:r>
            <a:r>
              <a:rPr kumimoji="1" lang="zh-CN" altLang="en-US" sz="2200" b="1" i="1">
                <a:solidFill>
                  <a:srgbClr val="000000"/>
                </a:solidFill>
                <a:ea typeface="华文细黑" panose="02010600040101010101" pitchFamily="2" charset="-122"/>
              </a:rPr>
              <a:t>清除浮动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2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   例子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请在页面中放置三个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div 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背景是粉红，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宽度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150px,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高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100px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，边框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1px,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蓝色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实线。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[</a:t>
            </a:r>
            <a:r>
              <a:rPr kumimoji="1" lang="en-US" altLang="zh-CN" sz="2200" b="1">
                <a:solidFill>
                  <a:srgbClr val="0000FF"/>
                </a:solidFill>
                <a:ea typeface="华文细黑" panose="02010600040101010101" pitchFamily="2" charset="-122"/>
              </a:rPr>
              <a:t>myFloat.htm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ea typeface="华文细黑" panose="02010600040101010101" pitchFamily="2" charset="-122"/>
            </a:endParaRPr>
          </a:p>
        </p:txBody>
      </p:sp>
      <p:pic>
        <p:nvPicPr>
          <p:cNvPr id="68612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4" y="2822575"/>
            <a:ext cx="17430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0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浮动</a:t>
            </a: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2043114" y="1557338"/>
            <a:ext cx="8448675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如果我们要实现如下图形，就可以</a:t>
            </a:r>
            <a:r>
              <a:rPr kumimoji="1" lang="zh-CN" altLang="en-US" sz="2100" b="1">
                <a:solidFill>
                  <a:srgbClr val="FF0000"/>
                </a:solidFill>
                <a:ea typeface="华文细黑" panose="02010600040101010101" pitchFamily="2" charset="-122"/>
              </a:rPr>
              <a:t>使用右浮动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当把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div1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向右浮动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时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它脱离</a:t>
            </a:r>
            <a:r>
              <a:rPr kumimoji="1" lang="zh-CN" altLang="en-US" sz="2400">
                <a:solidFill>
                  <a:srgbClr val="FF0000"/>
                </a:solidFill>
                <a:ea typeface="华文细黑" panose="02010600040101010101" pitchFamily="2" charset="-122"/>
              </a:rPr>
              <a:t>标准流</a:t>
            </a:r>
            <a:r>
              <a:rPr kumimoji="1" lang="zh-CN" altLang="en-US" sz="2100" b="1">
                <a:solidFill>
                  <a:srgbClr val="000000"/>
                </a:solidFill>
                <a:ea typeface="华文细黑" panose="02010600040101010101" pitchFamily="2" charset="-122"/>
              </a:rPr>
              <a:t>并且向右移动，直到它的右边缘碰到包含框的右边缘</a:t>
            </a:r>
            <a:r>
              <a:rPr kumimoji="1" lang="en-US" altLang="zh-CN" sz="2100" b="1">
                <a:solidFill>
                  <a:srgbClr val="000000"/>
                </a:solidFill>
                <a:ea typeface="华文细黑" panose="02010600040101010101" pitchFamily="2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100">
              <a:ea typeface="华文细黑" panose="02010600040101010101" pitchFamily="2" charset="-122"/>
            </a:endParaRPr>
          </a:p>
        </p:txBody>
      </p:sp>
      <p:pic>
        <p:nvPicPr>
          <p:cNvPr id="70660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206751"/>
            <a:ext cx="73215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5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136775" y="836613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div+css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的介绍</a:t>
            </a:r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2116138" y="1700213"/>
            <a:ext cx="8384026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div+css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是什么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sz="2100" b="1">
                <a:solidFill>
                  <a:srgbClr val="FF0000"/>
                </a:solidFill>
                <a:ea typeface="楷体_GB2312" pitchFamily="49" charset="-122"/>
              </a:rPr>
              <a:t>div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元素是用来为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HTML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文档内大块（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block-level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）的内容提供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结构和背景的元素。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kumimoji="1" lang="en-US" altLang="zh-CN" sz="2100" b="1">
                <a:solidFill>
                  <a:srgbClr val="FF0000"/>
                </a:solidFill>
                <a:ea typeface="楷体_GB2312" pitchFamily="49" charset="-122"/>
              </a:rPr>
              <a:t>css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是英语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Cascading Style Sheets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（层叠样式表单）的缩写，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它是一种用来表现 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HTML 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或 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XML 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等文件式样的计算机语言。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kumimoji="1" lang="en-US" altLang="zh-CN" sz="2100" b="1">
                <a:solidFill>
                  <a:srgbClr val="FF0000"/>
                </a:solidFill>
                <a:ea typeface="楷体_GB2312" pitchFamily="49" charset="-122"/>
              </a:rPr>
              <a:t>div+css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是网站标准（或称“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WEB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标准”）中常用术语之一，通常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为了说明与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HTML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网页设计语言中的表格（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table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）定位方式的区别，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因为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XHTML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网站设计标准中，不再使用表格定位技术，而是采用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DIV+CSS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的方式实现各种定位。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FF"/>
                </a:solidFill>
                <a:ea typeface="楷体_GB2312" pitchFamily="49" charset="-122"/>
              </a:rPr>
              <a:t>	我们可以简单的这样理解</a:t>
            </a:r>
            <a:r>
              <a:rPr kumimoji="1" lang="en-US" altLang="zh-CN" sz="2100" b="1">
                <a:solidFill>
                  <a:srgbClr val="0000FF"/>
                </a:solidFill>
                <a:ea typeface="楷体_GB2312" pitchFamily="49" charset="-122"/>
              </a:rPr>
              <a:t>div+css: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	div 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是用于存放内容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文字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图片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元素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的容器。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css 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是用于指定放在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div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中的内容如何显示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包括这些内容的位置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>
                <a:solidFill>
                  <a:srgbClr val="000000"/>
                </a:solidFill>
                <a:ea typeface="楷体_GB2312" pitchFamily="49" charset="-122"/>
              </a:rPr>
              <a:t>和外观</a:t>
            </a:r>
            <a:r>
              <a:rPr kumimoji="1" lang="en-US" altLang="zh-CN" sz="2100" b="1">
                <a:solidFill>
                  <a:srgbClr val="000000"/>
                </a:solidFill>
                <a:ea typeface="楷体_GB2312" pitchFamily="49" charset="-122"/>
              </a:rPr>
              <a:t>.</a:t>
            </a:r>
            <a:endParaRPr lang="en-US" altLang="zh-CN" sz="2100" b="1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7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浮动</a:t>
            </a:r>
          </a:p>
        </p:txBody>
      </p:sp>
      <p:sp>
        <p:nvSpPr>
          <p:cNvPr id="72707" name="Text Box 6"/>
          <p:cNvSpPr txBox="1">
            <a:spLocks noChangeArrowheads="1"/>
          </p:cNvSpPr>
          <p:nvPr/>
        </p:nvSpPr>
        <p:spPr bwMode="auto">
          <a:xfrm>
            <a:off x="2043113" y="1484313"/>
            <a:ext cx="83185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如果我们要实现如下图形，就可以</a:t>
            </a:r>
            <a:r>
              <a:rPr kumimoji="1" lang="zh-CN" altLang="en-US" sz="2200" b="1">
                <a:solidFill>
                  <a:srgbClr val="FF0000"/>
                </a:solidFill>
                <a:ea typeface="华文细黑" panose="02010600040101010101" pitchFamily="2" charset="-122"/>
              </a:rPr>
              <a:t>使用左浮动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如果把所有三个框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都向左移动，那么框 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1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向左浮动直到碰到包含框，另外两个框向左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浮动直到碰到前一个浮动框。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72708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622675"/>
            <a:ext cx="47815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4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浮动</a:t>
            </a:r>
          </a:p>
        </p:txBody>
      </p:sp>
      <p:sp>
        <p:nvSpPr>
          <p:cNvPr id="74755" name="Text Box 6"/>
          <p:cNvSpPr txBox="1">
            <a:spLocks noChangeArrowheads="1"/>
          </p:cNvSpPr>
          <p:nvPr/>
        </p:nvSpPr>
        <p:spPr bwMode="auto">
          <a:xfrm>
            <a:off x="2043113" y="1549400"/>
            <a:ext cx="8367996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如果我们的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div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框很多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外面的框无法容纳水平排列的浮动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div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元素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，那么其它浮动块向下移动，</a:t>
            </a:r>
            <a:r>
              <a:rPr kumimoji="1" lang="zh-CN" altLang="en-US" sz="2200" b="1">
                <a:solidFill>
                  <a:srgbClr val="FF0000"/>
                </a:solidFill>
                <a:ea typeface="华文细黑" panose="02010600040101010101" pitchFamily="2" charset="-122"/>
              </a:rPr>
              <a:t>直到有</a:t>
            </a:r>
            <a:r>
              <a:rPr kumimoji="1" lang="zh-CN" altLang="en-US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足够的空间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74756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068639"/>
            <a:ext cx="73437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6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浮动</a:t>
            </a:r>
          </a:p>
        </p:txBody>
      </p:sp>
      <p:sp>
        <p:nvSpPr>
          <p:cNvPr id="76803" name="Text Box 6"/>
          <p:cNvSpPr txBox="1">
            <a:spLocks noChangeArrowheads="1"/>
          </p:cNvSpPr>
          <p:nvPr/>
        </p:nvSpPr>
        <p:spPr bwMode="auto">
          <a:xfrm>
            <a:off x="2043114" y="1549400"/>
            <a:ext cx="8318303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如果浮动元素的高度不同，那么当它们向下移动时可能被其它浮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动元素“卡住”：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76804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997200"/>
            <a:ext cx="76073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7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浮动</a:t>
            </a:r>
          </a:p>
        </p:txBody>
      </p:sp>
      <p:sp>
        <p:nvSpPr>
          <p:cNvPr id="78851" name="Text Box 6"/>
          <p:cNvSpPr txBox="1">
            <a:spLocks noChangeArrowheads="1"/>
          </p:cNvSpPr>
          <p:nvPr/>
        </p:nvSpPr>
        <p:spPr bwMode="auto">
          <a:xfrm>
            <a:off x="2043114" y="1484313"/>
            <a:ext cx="847379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你可以这么理解浮动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如果一个元素右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/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左浮动则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		①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它本身会尽可能向右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/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左移动，直到碰到边框或者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		别的浮动元素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FF0000"/>
                </a:solidFill>
                <a:ea typeface="华文细黑" panose="02010600040101010101" pitchFamily="2" charset="-122"/>
              </a:rPr>
              <a:t>特别强调浮动对块元素和行内元素都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FF0000"/>
                </a:solidFill>
                <a:ea typeface="华文细黑" panose="02010600040101010101" pitchFamily="2" charset="-122"/>
              </a:rPr>
              <a:t>		生效</a:t>
            </a:r>
            <a:r>
              <a:rPr kumimoji="1" lang="en-US" altLang="zh-CN" sz="2200" b="1">
                <a:solidFill>
                  <a:srgbClr val="FF0000"/>
                </a:solidFill>
                <a:ea typeface="华文细黑" panose="02010600040101010101" pitchFamily="2" charset="-122"/>
              </a:rPr>
              <a:t>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		②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元素向右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/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左浮动，就相当于让出自己的左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/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右边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别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		的元素就会在它的左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/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右边排列。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2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 这里我们再看一个案例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【</a:t>
            </a:r>
            <a:r>
              <a:rPr kumimoji="1" lang="en-US" altLang="zh-CN" sz="2200">
                <a:solidFill>
                  <a:srgbClr val="000000"/>
                </a:solidFill>
                <a:ea typeface="华文细黑" panose="02010600040101010101" pitchFamily="2" charset="-122"/>
              </a:rPr>
              <a:t>myFloat2.htm</a:t>
            </a:r>
            <a:r>
              <a:rPr kumimoji="1" lang="en-US" altLang="zh-CN" sz="2200" b="1">
                <a:solidFill>
                  <a:srgbClr val="000000"/>
                </a:solidFill>
                <a:ea typeface="华文细黑" panose="02010600040101010101" pitchFamily="2" charset="-122"/>
              </a:rPr>
              <a:t>】</a:t>
            </a: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，来帮助大家理解上面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华文细黑" panose="02010600040101010101" pitchFamily="2" charset="-122"/>
              </a:rPr>
              <a:t>的两句话。</a:t>
            </a:r>
          </a:p>
        </p:txBody>
      </p:sp>
      <p:pic>
        <p:nvPicPr>
          <p:cNvPr id="78852" name="Picture 7" descr="总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205038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5084764"/>
            <a:ext cx="7488237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6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浮动</a:t>
            </a:r>
          </a:p>
        </p:txBody>
      </p:sp>
      <p:sp>
        <p:nvSpPr>
          <p:cNvPr id="80899" name="Text Box 6"/>
          <p:cNvSpPr txBox="1">
            <a:spLocks noChangeArrowheads="1"/>
          </p:cNvSpPr>
          <p:nvPr/>
        </p:nvSpPr>
        <p:spPr bwMode="auto">
          <a:xfrm>
            <a:off x="2043114" y="1557339"/>
            <a:ext cx="8395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浮动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清除浮动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如果不希望别的元素在某个元素的左边或者右边，可以使用清除浮动的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方法 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clear:right ; clear: left; clear:both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这里我们在看一个案例 </a:t>
            </a:r>
            <a:r>
              <a:rPr kumimoji="1" lang="en-US" altLang="zh-CN" sz="2000">
                <a:solidFill>
                  <a:srgbClr val="000000"/>
                </a:solidFill>
                <a:ea typeface="华文细黑" panose="02010600040101010101" pitchFamily="2" charset="-122"/>
              </a:rPr>
              <a:t>myFloat3.htm,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来帮助大家理解上面的两句话。</a:t>
            </a:r>
          </a:p>
        </p:txBody>
      </p:sp>
      <p:pic>
        <p:nvPicPr>
          <p:cNvPr id="80900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3706814"/>
            <a:ext cx="7559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8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浮动</a:t>
            </a:r>
          </a:p>
        </p:txBody>
      </p:sp>
      <p:sp>
        <p:nvSpPr>
          <p:cNvPr id="82947" name="Text Box 6"/>
          <p:cNvSpPr txBox="1">
            <a:spLocks noChangeArrowheads="1"/>
          </p:cNvSpPr>
          <p:nvPr/>
        </p:nvSpPr>
        <p:spPr bwMode="auto">
          <a:xfrm>
            <a:off x="2116139" y="1622425"/>
            <a:ext cx="8395247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浮动</a:t>
            </a:r>
            <a:r>
              <a:rPr kumimoji="1" lang="en-US" altLang="zh-CN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清除浮动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清除浮动是一个不太好理解的知识点，这个在后面的项目中我们再进一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步讨论。	</a:t>
            </a:r>
          </a:p>
        </p:txBody>
      </p:sp>
      <p:pic>
        <p:nvPicPr>
          <p:cNvPr id="82948" name="Picture 7" descr="困难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3213101"/>
            <a:ext cx="211137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6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定位</a:t>
            </a:r>
          </a:p>
        </p:txBody>
      </p:sp>
      <p:sp>
        <p:nvSpPr>
          <p:cNvPr id="84995" name="Text Box 6"/>
          <p:cNvSpPr txBox="1">
            <a:spLocks noChangeArrowheads="1"/>
          </p:cNvSpPr>
          <p:nvPr/>
        </p:nvSpPr>
        <p:spPr bwMode="auto">
          <a:xfrm>
            <a:off x="2116138" y="1622425"/>
            <a:ext cx="831215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定位</a:t>
            </a:r>
            <a:r>
              <a:rPr kumimoji="1" lang="en-US" altLang="zh-CN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kumimoji="1" lang="zh-CN" altLang="en-US" sz="26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基本概念</a:t>
            </a: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定位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(Positioning)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属性允许你对元素进行定位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.position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属性值：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a typeface="华文细黑" panose="02010600040101010101" pitchFamily="2" charset="-122"/>
              </a:rPr>
              <a:t>static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 (</a:t>
            </a:r>
            <a:r>
              <a:rPr kumimoji="1" lang="zh-CN" altLang="en-US" sz="2000" b="1">
                <a:solidFill>
                  <a:srgbClr val="0000CC"/>
                </a:solidFill>
                <a:ea typeface="华文细黑" panose="02010600040101010101" pitchFamily="2" charset="-122"/>
              </a:rPr>
              <a:t>默认值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)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：元素框正常生成。块级元素生成一个矩形框，作为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文档流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/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标准流的一部分，行内元素则会创建一个或多个行框，置于其父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元素中。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a typeface="华文细黑" panose="02010600040101010101" pitchFamily="2" charset="-122"/>
              </a:rPr>
              <a:t>relative</a:t>
            </a:r>
            <a:r>
              <a:rPr kumimoji="1" lang="zh-CN" altLang="en-US" sz="2000" b="1">
                <a:solidFill>
                  <a:srgbClr val="FF0000"/>
                </a:solidFill>
                <a:ea typeface="华文细黑" panose="02010600040101010101" pitchFamily="2" charset="-122"/>
              </a:rPr>
              <a:t>：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元素框偏移某个距离。元素仍保持其未定位前的形状，它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原本所占的空间仍保留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从这一角度看，好像该元素仍然在文档流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/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标准流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中一样。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a typeface="华文细黑" panose="02010600040101010101" pitchFamily="2" charset="-122"/>
              </a:rPr>
              <a:t>absolute</a:t>
            </a:r>
            <a:r>
              <a:rPr kumimoji="1" lang="zh-CN" altLang="en-US" sz="2000" b="1">
                <a:solidFill>
                  <a:srgbClr val="FF0000"/>
                </a:solidFill>
                <a:ea typeface="华文细黑" panose="02010600040101010101" pitchFamily="2" charset="-122"/>
              </a:rPr>
              <a:t>：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元素框从文档流完全删除，并相对于其包含块定位。包含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块可能是文档中的另一个元素或者是初始包含块。元素原先在正常文档流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中所占的空间会关闭，就好像元素原来不存在一样。元素定位后生成一个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块级框，而不论原来它在正常流中生成何种类型的框。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a typeface="华文细黑" panose="02010600040101010101" pitchFamily="2" charset="-122"/>
              </a:rPr>
              <a:t>fixed</a:t>
            </a:r>
            <a:r>
              <a:rPr kumimoji="1" lang="zh-CN" altLang="en-US" sz="2000" b="1">
                <a:solidFill>
                  <a:srgbClr val="FF0000"/>
                </a:solidFill>
                <a:ea typeface="华文细黑" panose="02010600040101010101" pitchFamily="2" charset="-122"/>
              </a:rPr>
              <a:t>：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元素框的表现类似于将 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position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设置为 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absolute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，不过其包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含块是视窗本身。 </a:t>
            </a:r>
          </a:p>
        </p:txBody>
      </p:sp>
    </p:spTree>
    <p:extLst>
      <p:ext uri="{BB962C8B-B14F-4D97-AF65-F5344CB8AC3E}">
        <p14:creationId xmlns:p14="http://schemas.microsoft.com/office/powerpoint/2010/main" val="18175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定位</a:t>
            </a:r>
          </a:p>
        </p:txBody>
      </p:sp>
      <p:sp>
        <p:nvSpPr>
          <p:cNvPr id="87043" name="Text Box 6"/>
          <p:cNvSpPr txBox="1">
            <a:spLocks noChangeArrowheads="1"/>
          </p:cNvSpPr>
          <p:nvPr/>
        </p:nvSpPr>
        <p:spPr bwMode="auto">
          <a:xfrm>
            <a:off x="2043113" y="1547813"/>
            <a:ext cx="2481262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定位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-relative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大家是不是有点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我还是举例说明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   [</a:t>
            </a:r>
            <a:r>
              <a:rPr kumimoji="1" lang="en-US" altLang="zh-CN" sz="2000">
                <a:solidFill>
                  <a:srgbClr val="000000"/>
                </a:solidFill>
                <a:ea typeface="华文细黑" panose="02010600040101010101" pitchFamily="2" charset="-122"/>
              </a:rPr>
              <a:t>HTMLPage6.htm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]</a:t>
            </a:r>
          </a:p>
        </p:txBody>
      </p:sp>
      <p:pic>
        <p:nvPicPr>
          <p:cNvPr id="87044" name="Picture 7" descr="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2764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2276476"/>
            <a:ext cx="41767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4868864"/>
            <a:ext cx="453548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7" name="AutoShape 10"/>
          <p:cNvSpPr>
            <a:spLocks noChangeArrowheads="1"/>
          </p:cNvSpPr>
          <p:nvPr/>
        </p:nvSpPr>
        <p:spPr bwMode="auto">
          <a:xfrm>
            <a:off x="7175501" y="3716339"/>
            <a:ext cx="1368425" cy="8651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B2B2B2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6353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定位</a:t>
            </a:r>
          </a:p>
        </p:txBody>
      </p:sp>
      <p:sp>
        <p:nvSpPr>
          <p:cNvPr id="89091" name="Text Box 6"/>
          <p:cNvSpPr txBox="1">
            <a:spLocks noChangeArrowheads="1"/>
          </p:cNvSpPr>
          <p:nvPr/>
        </p:nvSpPr>
        <p:spPr bwMode="auto">
          <a:xfrm>
            <a:off x="2043113" y="1547813"/>
            <a:ext cx="3581400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定位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-absolute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大家是不是有点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再看一个例子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    [</a:t>
            </a:r>
            <a:r>
              <a:rPr kumimoji="1" lang="en-US" altLang="zh-CN" sz="2000">
                <a:solidFill>
                  <a:srgbClr val="000000"/>
                </a:solidFill>
                <a:ea typeface="华文细黑" panose="02010600040101010101" pitchFamily="2" charset="-122"/>
              </a:rPr>
              <a:t>HTMLPage6.htm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这里我们可以使用绝对定位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.</a:t>
            </a:r>
          </a:p>
        </p:txBody>
      </p:sp>
      <p:pic>
        <p:nvPicPr>
          <p:cNvPr id="89092" name="Picture 7" descr="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2764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6" y="2276476"/>
            <a:ext cx="41767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4" name="Picture 9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6" y="4652964"/>
            <a:ext cx="3527425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5" name="AutoShape 10"/>
          <p:cNvSpPr>
            <a:spLocks noChangeArrowheads="1"/>
          </p:cNvSpPr>
          <p:nvPr/>
        </p:nvSpPr>
        <p:spPr bwMode="auto">
          <a:xfrm>
            <a:off x="7246938" y="3716338"/>
            <a:ext cx="792162" cy="7921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B2B2B2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675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8939214" y="188914"/>
            <a:ext cx="162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ea typeface="华文行楷" panose="02010800040101010101" pitchFamily="2" charset="-122"/>
              </a:rPr>
              <a:t>主讲 韩顺平</a:t>
            </a:r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定位</a:t>
            </a:r>
          </a:p>
        </p:txBody>
      </p:sp>
      <p:sp>
        <p:nvSpPr>
          <p:cNvPr id="91140" name="Text Box 6"/>
          <p:cNvSpPr txBox="1">
            <a:spLocks noChangeArrowheads="1"/>
          </p:cNvSpPr>
          <p:nvPr/>
        </p:nvSpPr>
        <p:spPr bwMode="auto">
          <a:xfrm>
            <a:off x="2043114" y="1547813"/>
            <a:ext cx="3260725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定位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-absolute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这里我们特别强调一点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absolute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定位是对离自己最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近的那个非标准流盒子而言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的。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   通过一个例子说明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   [</a:t>
            </a:r>
            <a:r>
              <a:rPr kumimoji="1" lang="en-US" altLang="zh-CN" sz="2000">
                <a:solidFill>
                  <a:srgbClr val="000000"/>
                </a:solidFill>
                <a:ea typeface="华文细黑" panose="02010600040101010101" pitchFamily="2" charset="-122"/>
              </a:rPr>
              <a:t>HTMLPage6.htm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pic>
        <p:nvPicPr>
          <p:cNvPr id="91141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2205038"/>
            <a:ext cx="417671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4149726"/>
            <a:ext cx="39243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3" name="AutoShape 9"/>
          <p:cNvSpPr>
            <a:spLocks noChangeArrowheads="1"/>
          </p:cNvSpPr>
          <p:nvPr/>
        </p:nvSpPr>
        <p:spPr bwMode="auto">
          <a:xfrm>
            <a:off x="7319963" y="3502025"/>
            <a:ext cx="863600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B2B2B2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184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36775" y="836613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div+css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的介绍</a:t>
            </a:r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2116138" y="1700213"/>
            <a:ext cx="3619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div+css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是什么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画图说明</a:t>
            </a: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div+css</a:t>
            </a:r>
            <a:endParaRPr lang="en-US" altLang="zh-CN" sz="2200" b="1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pic>
        <p:nvPicPr>
          <p:cNvPr id="14341" name="Picture 8" descr="画图说明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213101"/>
            <a:ext cx="131603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1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定位</a:t>
            </a:r>
          </a:p>
        </p:txBody>
      </p:sp>
      <p:sp>
        <p:nvSpPr>
          <p:cNvPr id="93187" name="Text Box 6"/>
          <p:cNvSpPr txBox="1">
            <a:spLocks noChangeArrowheads="1"/>
          </p:cNvSpPr>
          <p:nvPr/>
        </p:nvSpPr>
        <p:spPr bwMode="auto">
          <a:xfrm>
            <a:off x="2043114" y="1547814"/>
            <a:ext cx="6409127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定位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-static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positioning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默认值是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static,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对定位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left,right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不生效。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   案例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[</a:t>
            </a:r>
            <a:r>
              <a:rPr kumimoji="1" lang="en-US" altLang="zh-CN" sz="2000">
                <a:solidFill>
                  <a:srgbClr val="000000"/>
                </a:solidFill>
                <a:ea typeface="华文细黑" panose="02010600040101010101" pitchFamily="2" charset="-122"/>
              </a:rPr>
              <a:t>HTMLPage6.htm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].</a:t>
            </a: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7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核心内容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—</a:t>
            </a:r>
            <a:r>
              <a:rPr lang="zh-CN" altLang="en-US" sz="16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定位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043113" y="1547813"/>
            <a:ext cx="54927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z-index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设置对象的层叠顺序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284538"/>
            <a:ext cx="43529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5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综合案例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7283" name="Text Box 6"/>
          <p:cNvSpPr txBox="1">
            <a:spLocks noChangeArrowheads="1"/>
          </p:cNvSpPr>
          <p:nvPr/>
        </p:nvSpPr>
        <p:spPr bwMode="auto">
          <a:xfrm>
            <a:off x="2043113" y="1557339"/>
            <a:ext cx="8367712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盒子模型经典案例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在学习完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css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核心内容后，我们现在就可以完成一些较为综合大案例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例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[</a:t>
            </a:r>
            <a:r>
              <a:rPr kumimoji="1" lang="en-US" altLang="zh-CN" sz="2000">
                <a:solidFill>
                  <a:srgbClr val="000000"/>
                </a:solidFill>
                <a:ea typeface="华文细黑" panose="02010600040101010101" pitchFamily="2" charset="-122"/>
              </a:rPr>
              <a:t>HTMLPage4.htm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]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这种布局在很多大型网站上都有使用，我们可以把它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看做是一个模式来套用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它的各个边距都可调节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从而达到你想要的布局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常实用。</a:t>
            </a:r>
          </a:p>
        </p:txBody>
      </p:sp>
      <p:pic>
        <p:nvPicPr>
          <p:cNvPr id="97284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784600"/>
            <a:ext cx="59531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5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css</a:t>
            </a: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综合案例</a:t>
            </a:r>
            <a:endParaRPr lang="zh-CN" altLang="en-US" sz="1600" b="1">
              <a:solidFill>
                <a:srgbClr val="336666"/>
              </a:solidFill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9331" name="Text Box 6"/>
          <p:cNvSpPr txBox="1">
            <a:spLocks noChangeArrowheads="1"/>
          </p:cNvSpPr>
          <p:nvPr/>
        </p:nvSpPr>
        <p:spPr bwMode="auto">
          <a:xfrm>
            <a:off x="2043114" y="1484313"/>
            <a:ext cx="8521885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900" b="1">
                <a:solidFill>
                  <a:srgbClr val="FF0000"/>
                </a:solidFill>
              </a:rPr>
              <a:t>■</a:t>
            </a: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仿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sohu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网站首页布局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再看一个综合案例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[</a:t>
            </a:r>
            <a:r>
              <a:rPr kumimoji="1" lang="en-US" altLang="zh-CN" sz="2000">
                <a:solidFill>
                  <a:srgbClr val="000000"/>
                </a:solidFill>
                <a:ea typeface="华文细黑" panose="02010600040101010101" pitchFamily="2" charset="-122"/>
              </a:rPr>
              <a:t>HTMLPage5.htm</a:t>
            </a:r>
            <a:r>
              <a:rPr kumimoji="1"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],</a:t>
            </a: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当你掌握后，就具备编写较为复杂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的页面的基本功。</a:t>
            </a:r>
          </a:p>
        </p:txBody>
      </p:sp>
      <p:pic>
        <p:nvPicPr>
          <p:cNvPr id="99332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997201"/>
            <a:ext cx="777716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7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136775" y="836613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为什么需要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div+css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043113" y="1692275"/>
            <a:ext cx="45577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/>
              <a:t>■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000000"/>
                </a:solidFill>
                <a:ea typeface="华文细黑" panose="02010600040101010101" pitchFamily="2" charset="-122"/>
              </a:rPr>
              <a:t>div+css</a:t>
            </a:r>
            <a:r>
              <a:rPr kumimoji="1" lang="zh-CN" altLang="en-US" sz="2600" b="1">
                <a:solidFill>
                  <a:srgbClr val="000000"/>
                </a:solidFill>
                <a:ea typeface="华文细黑" panose="02010600040101010101" pitchFamily="2" charset="-122"/>
              </a:rPr>
              <a:t>的优势  </a:t>
            </a:r>
            <a:endParaRPr lang="zh-CN" altLang="en-US" sz="2200"/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2063751" y="2276476"/>
            <a:ext cx="8509061" cy="2800767"/>
          </a:xfrm>
          <a:prstGeom prst="rect">
            <a:avLst/>
          </a:prstGeom>
          <a:solidFill>
            <a:srgbClr val="99CCFF">
              <a:alpha val="1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要深刻理解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div+css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的优越性，我们不得不提到网页设计的三个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历史时期 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table 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table+css ,div+css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200" b="1">
              <a:solidFill>
                <a:srgbClr val="000000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   ①table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网页设计 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: 		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内容和样式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外观和布局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混合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    ②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table+css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网页设计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:	table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布局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,css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指定外观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    ③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div+css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网页设计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:	div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放内容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,css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指定样式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外观和布局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),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内容和样式彻底分离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2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2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136775" y="836613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为什么需要</a:t>
            </a:r>
            <a:r>
              <a:rPr lang="en-US" altLang="zh-CN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div+css</a:t>
            </a:r>
          </a:p>
        </p:txBody>
      </p:sp>
      <p:sp>
        <p:nvSpPr>
          <p:cNvPr id="18435" name="Line 5"/>
          <p:cNvSpPr>
            <a:spLocks noChangeShapeType="1"/>
          </p:cNvSpPr>
          <p:nvPr/>
        </p:nvSpPr>
        <p:spPr bwMode="auto">
          <a:xfrm>
            <a:off x="2135188" y="1557338"/>
            <a:ext cx="8280400" cy="0"/>
          </a:xfrm>
          <a:prstGeom prst="line">
            <a:avLst/>
          </a:prstGeom>
          <a:noFill/>
          <a:ln w="25400">
            <a:solidFill>
              <a:srgbClr val="33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043114" y="1557338"/>
            <a:ext cx="8579593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000000"/>
                </a:solidFill>
                <a:ea typeface="楷体_GB2312" pitchFamily="49" charset="-122"/>
              </a:rPr>
              <a:t>div+css</a:t>
            </a:r>
            <a:r>
              <a:rPr kumimoji="1" lang="zh-CN" altLang="en-US" sz="2600" b="1">
                <a:solidFill>
                  <a:srgbClr val="000000"/>
                </a:solidFill>
                <a:ea typeface="楷体_GB2312" pitchFamily="49" charset="-122"/>
              </a:rPr>
              <a:t>的优势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①符合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W3C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标准。微软等公司均为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W3C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支持者。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②搜索引擎更加友好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③样式的调整更加方便。内容和样式的分离，使页面和样式的调整变得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更加方便。现在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YAHOO,MSN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等国际门户网站，网易，新浪等国内门户网站，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和主流的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WEB2.0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网站，均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DIV+CSS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的框架模式，更加印证了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DIV+CSS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是大势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所趋。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④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CSS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的极大优势表现在简洁的代码，对于一个大型网站来说，可以节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省大量带宽，而且众所周知，搜索引擎喜欢清洁的代码。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⑤表现和结构分离，在团队开发中更容易分工合作而减少相互关联性。 </a:t>
            </a:r>
            <a:endParaRPr lang="zh-CN" altLang="en-US"/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4008439" y="4940300"/>
            <a:ext cx="6338595" cy="1107996"/>
          </a:xfrm>
          <a:prstGeom prst="rect">
            <a:avLst/>
          </a:prstGeom>
          <a:solidFill>
            <a:srgbClr val="CC99FF">
              <a:alpha val="2313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rgbClr val="FF0000"/>
                </a:solidFill>
                <a:ea typeface="华文新魏" panose="02010800040101010101" pitchFamily="2" charset="-122"/>
              </a:rPr>
              <a:t>我的观点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: div+css 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并不是要我们抛弃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table,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因为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table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在显示数据时，特别方便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因此在使用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div+css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时，该使用</a:t>
            </a:r>
            <a:r>
              <a:rPr kumimoji="1" lang="en-US" altLang="zh-CN" sz="2200">
                <a:solidFill>
                  <a:srgbClr val="000000"/>
                </a:solidFill>
                <a:ea typeface="华文新魏" panose="02010800040101010101" pitchFamily="2" charset="-122"/>
              </a:rPr>
              <a:t>table</a:t>
            </a:r>
            <a:r>
              <a:rPr kumimoji="1" lang="zh-CN" altLang="en-US" sz="2200">
                <a:solidFill>
                  <a:srgbClr val="000000"/>
                </a:solidFill>
                <a:ea typeface="华文新魏" panose="02010800040101010101" pitchFamily="2" charset="-122"/>
              </a:rPr>
              <a:t>时，就得使用。</a:t>
            </a:r>
          </a:p>
        </p:txBody>
      </p:sp>
      <p:pic>
        <p:nvPicPr>
          <p:cNvPr id="18438" name="Picture 9" descr="我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4941889"/>
            <a:ext cx="1150937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1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内容介绍</a:t>
            </a:r>
          </a:p>
        </p:txBody>
      </p:sp>
      <p:sp>
        <p:nvSpPr>
          <p:cNvPr id="7171" name="Line 5"/>
          <p:cNvSpPr>
            <a:spLocks noChangeShapeType="1"/>
          </p:cNvSpPr>
          <p:nvPr/>
        </p:nvSpPr>
        <p:spPr bwMode="auto">
          <a:xfrm>
            <a:off x="2135188" y="1484313"/>
            <a:ext cx="8280400" cy="0"/>
          </a:xfrm>
          <a:prstGeom prst="line">
            <a:avLst/>
          </a:prstGeom>
          <a:noFill/>
          <a:ln w="25400">
            <a:solidFill>
              <a:srgbClr val="33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2116138" y="1692275"/>
            <a:ext cx="7796212" cy="4457700"/>
          </a:xfrm>
          <a:prstGeom prst="rect">
            <a:avLst/>
          </a:prstGeom>
          <a:solidFill>
            <a:srgbClr val="99CCFF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1.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初识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css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2.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块级元素和行内元素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3.css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核心内容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3.1 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标准流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3.2 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盒子模型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3.3 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浮动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3.4 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定位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4.css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综合案例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4.1 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盒子模型经典案例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4.2 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仿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sohu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首页面布局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4.3 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可爱屋网站首页面</a:t>
            </a:r>
          </a:p>
        </p:txBody>
      </p:sp>
    </p:spTree>
    <p:extLst>
      <p:ext uri="{BB962C8B-B14F-4D97-AF65-F5344CB8AC3E}">
        <p14:creationId xmlns:p14="http://schemas.microsoft.com/office/powerpoint/2010/main" val="23753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36775" y="765175"/>
            <a:ext cx="8135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 b="1">
                <a:solidFill>
                  <a:srgbClr val="336666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学习目标</a:t>
            </a: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2043113" y="17922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2116139" y="1692275"/>
            <a:ext cx="5348287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掌握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css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的基本用法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掌握</a:t>
            </a:r>
            <a:r>
              <a:rPr lang="en-US" altLang="zh-CN" sz="2600">
                <a:solidFill>
                  <a:srgbClr val="000000"/>
                </a:solidFill>
                <a:ea typeface="华文新魏" panose="02010800040101010101" pitchFamily="2" charset="-122"/>
              </a:rPr>
              <a:t>css</a:t>
            </a:r>
            <a:r>
              <a:rPr lang="zh-CN" altLang="en-US" sz="2600">
                <a:solidFill>
                  <a:srgbClr val="000000"/>
                </a:solidFill>
                <a:ea typeface="华文新魏" panose="02010800040101010101" pitchFamily="2" charset="-122"/>
              </a:rPr>
              <a:t>的四种选择器用法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 b="1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8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3346</Words>
  <Application>Microsoft Office PowerPoint</Application>
  <PresentationFormat>宽屏</PresentationFormat>
  <Paragraphs>1220</Paragraphs>
  <Slides>53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华文行楷</vt:lpstr>
      <vt:lpstr>华文细黑</vt:lpstr>
      <vt:lpstr>华文新魏</vt:lpstr>
      <vt:lpstr>楷体_GB2312</vt:lpstr>
      <vt:lpstr>宋体</vt:lpstr>
      <vt:lpstr>Arial</vt:lpstr>
      <vt:lpstr>Arial Black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3</cp:revision>
  <dcterms:created xsi:type="dcterms:W3CDTF">2016-11-10T09:27:17Z</dcterms:created>
  <dcterms:modified xsi:type="dcterms:W3CDTF">2016-11-10T09:53:07Z</dcterms:modified>
</cp:coreProperties>
</file>