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90450" autoAdjust="0"/>
  </p:normalViewPr>
  <p:slideViewPr>
    <p:cSldViewPr snapToGrid="0">
      <p:cViewPr varScale="1">
        <p:scale>
          <a:sx n="67" d="100"/>
          <a:sy n="67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2C1B-8AD6-45CE-AE38-A7A0188ADEE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DC86-2A9B-4413-9630-62C256F66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2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1000" dirty="0" smtClean="0"/>
              <a:t>&lt;html&gt;</a:t>
            </a:r>
          </a:p>
          <a:p>
            <a:r>
              <a:rPr kumimoji="1" lang="en-US" altLang="zh-CN" sz="1000" dirty="0" smtClean="0"/>
              <a:t>&lt;head&gt;</a:t>
            </a:r>
          </a:p>
          <a:p>
            <a:r>
              <a:rPr kumimoji="1" lang="en-US" altLang="zh-CN" sz="1000" dirty="0" smtClean="0"/>
              <a:t>&lt;/head&gt;</a:t>
            </a:r>
          </a:p>
          <a:p>
            <a:r>
              <a:rPr kumimoji="1" lang="en-US" altLang="zh-CN" sz="1000" dirty="0" smtClean="0"/>
              <a:t>&lt;body&gt;</a:t>
            </a:r>
          </a:p>
          <a:p>
            <a:r>
              <a:rPr kumimoji="1" lang="en-US" altLang="zh-CN" sz="1000" b="1" dirty="0" smtClean="0">
                <a:solidFill>
                  <a:srgbClr val="FF0066"/>
                </a:solidFill>
              </a:rPr>
              <a:t>&lt;table border=6 </a:t>
            </a:r>
            <a:r>
              <a:rPr kumimoji="1" lang="en-US" altLang="zh-CN" sz="1000" b="1" dirty="0" err="1" smtClean="0">
                <a:solidFill>
                  <a:srgbClr val="FF0066"/>
                </a:solidFill>
              </a:rPr>
              <a:t>bgcolor</a:t>
            </a:r>
            <a:r>
              <a:rPr kumimoji="1" lang="en-US" altLang="zh-CN" sz="1000" b="1" dirty="0" smtClean="0">
                <a:solidFill>
                  <a:srgbClr val="FF0066"/>
                </a:solidFill>
              </a:rPr>
              <a:t>=yellow width=400 align=center&gt;</a:t>
            </a:r>
          </a:p>
          <a:p>
            <a:r>
              <a:rPr kumimoji="1" lang="en-US" altLang="zh-CN" sz="1000" b="1" dirty="0" smtClean="0">
                <a:solidFill>
                  <a:srgbClr val="FF5050"/>
                </a:solidFill>
              </a:rPr>
              <a:t>&lt;</a:t>
            </a:r>
            <a:r>
              <a:rPr kumimoji="1" lang="en-US" altLang="zh-CN" sz="1000" b="1" dirty="0" err="1" smtClean="0">
                <a:solidFill>
                  <a:srgbClr val="FF5050"/>
                </a:solidFill>
              </a:rPr>
              <a:t>tr</a:t>
            </a:r>
            <a:r>
              <a:rPr kumimoji="1" lang="en-US" altLang="zh-CN" sz="1000" b="1" dirty="0" smtClean="0">
                <a:solidFill>
                  <a:srgbClr val="FF5050"/>
                </a:solidFill>
              </a:rPr>
              <a:t>&gt;  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&lt;td&gt;</a:t>
            </a:r>
            <a:r>
              <a:rPr kumimoji="1" lang="zh-CN" altLang="en-US" sz="1000" b="1" dirty="0" smtClean="0"/>
              <a:t>第一行第一列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&lt;/td&gt;  </a:t>
            </a:r>
          </a:p>
          <a:p>
            <a:r>
              <a:rPr kumimoji="1" lang="en-US" altLang="zh-CN" sz="1000" b="1" dirty="0" smtClean="0">
                <a:solidFill>
                  <a:schemeClr val="accent2"/>
                </a:solidFill>
              </a:rPr>
              <a:t>         &lt;td&gt;</a:t>
            </a:r>
            <a:r>
              <a:rPr kumimoji="1" lang="zh-CN" altLang="en-US" sz="1000" b="1" dirty="0" smtClean="0"/>
              <a:t>第一行第二列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&lt;/td&gt; </a:t>
            </a:r>
          </a:p>
          <a:p>
            <a:r>
              <a:rPr kumimoji="1" lang="en-US" altLang="zh-CN" sz="1000" b="1" dirty="0" smtClean="0">
                <a:solidFill>
                  <a:schemeClr val="accent2"/>
                </a:solidFill>
              </a:rPr>
              <a:t>         &lt;td&gt;</a:t>
            </a:r>
            <a:r>
              <a:rPr kumimoji="1" lang="zh-CN" altLang="en-US" sz="1000" b="1" dirty="0" smtClean="0"/>
              <a:t>第一行第三列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&lt;/td&gt;</a:t>
            </a:r>
            <a:r>
              <a:rPr kumimoji="1" lang="en-US" altLang="zh-CN" sz="1000" b="1" dirty="0" smtClean="0">
                <a:solidFill>
                  <a:srgbClr val="FF5050"/>
                </a:solidFill>
              </a:rPr>
              <a:t>  </a:t>
            </a:r>
          </a:p>
          <a:p>
            <a:r>
              <a:rPr kumimoji="1" lang="en-US" altLang="zh-CN" sz="1000" b="1" dirty="0" smtClean="0">
                <a:solidFill>
                  <a:srgbClr val="FF5050"/>
                </a:solidFill>
              </a:rPr>
              <a:t>&lt;/</a:t>
            </a:r>
            <a:r>
              <a:rPr kumimoji="1" lang="en-US" altLang="zh-CN" sz="1000" b="1" dirty="0" err="1" smtClean="0">
                <a:solidFill>
                  <a:srgbClr val="FF5050"/>
                </a:solidFill>
              </a:rPr>
              <a:t>tr</a:t>
            </a:r>
            <a:r>
              <a:rPr kumimoji="1" lang="en-US" altLang="zh-CN" sz="1000" b="1" dirty="0" smtClean="0">
                <a:solidFill>
                  <a:srgbClr val="FF5050"/>
                </a:solidFill>
              </a:rPr>
              <a:t>&gt;</a:t>
            </a:r>
          </a:p>
          <a:p>
            <a:r>
              <a:rPr kumimoji="1" lang="en-US" altLang="zh-CN" sz="1000" b="1" dirty="0" smtClean="0">
                <a:solidFill>
                  <a:srgbClr val="FF5050"/>
                </a:solidFill>
              </a:rPr>
              <a:t>&lt;</a:t>
            </a:r>
            <a:r>
              <a:rPr kumimoji="1" lang="en-US" altLang="zh-CN" sz="1000" b="1" dirty="0" err="1" smtClean="0">
                <a:solidFill>
                  <a:srgbClr val="FF5050"/>
                </a:solidFill>
              </a:rPr>
              <a:t>tr</a:t>
            </a:r>
            <a:r>
              <a:rPr kumimoji="1" lang="en-US" altLang="zh-CN" sz="1000" b="1" dirty="0" smtClean="0">
                <a:solidFill>
                  <a:srgbClr val="FF5050"/>
                </a:solidFill>
              </a:rPr>
              <a:t>&gt;  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&lt;td&gt;</a:t>
            </a:r>
            <a:r>
              <a:rPr kumimoji="1" lang="zh-CN" altLang="en-US" sz="1000" b="1" dirty="0" smtClean="0"/>
              <a:t>第二行第一列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&lt;/td&gt;  </a:t>
            </a:r>
          </a:p>
          <a:p>
            <a:r>
              <a:rPr kumimoji="1" lang="en-US" altLang="zh-CN" sz="1000" b="1" dirty="0" smtClean="0">
                <a:solidFill>
                  <a:schemeClr val="accent2"/>
                </a:solidFill>
              </a:rPr>
              <a:t>         &lt;td&gt;</a:t>
            </a:r>
            <a:r>
              <a:rPr kumimoji="1" lang="zh-CN" altLang="en-US" sz="1000" b="1" dirty="0" smtClean="0"/>
              <a:t>第二行第二列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&lt;/td&gt; </a:t>
            </a:r>
          </a:p>
          <a:p>
            <a:r>
              <a:rPr kumimoji="1" lang="en-US" altLang="zh-CN" sz="1000" b="1" dirty="0" smtClean="0">
                <a:solidFill>
                  <a:schemeClr val="accent2"/>
                </a:solidFill>
              </a:rPr>
              <a:t>         &lt;td&gt;</a:t>
            </a:r>
            <a:r>
              <a:rPr kumimoji="1" lang="zh-CN" altLang="en-US" sz="1000" b="1" dirty="0" smtClean="0"/>
              <a:t>第二行第三列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&lt;/td&gt;</a:t>
            </a:r>
            <a:r>
              <a:rPr kumimoji="1" lang="en-US" altLang="zh-CN" sz="1000" b="1" dirty="0" smtClean="0">
                <a:solidFill>
                  <a:srgbClr val="FF5050"/>
                </a:solidFill>
              </a:rPr>
              <a:t>  </a:t>
            </a:r>
          </a:p>
          <a:p>
            <a:r>
              <a:rPr kumimoji="1" lang="en-US" altLang="zh-CN" sz="1000" b="1" dirty="0" smtClean="0">
                <a:solidFill>
                  <a:srgbClr val="FF5050"/>
                </a:solidFill>
              </a:rPr>
              <a:t>&lt;/</a:t>
            </a:r>
            <a:r>
              <a:rPr kumimoji="1" lang="en-US" altLang="zh-CN" sz="1000" b="1" dirty="0" err="1" smtClean="0">
                <a:solidFill>
                  <a:srgbClr val="FF5050"/>
                </a:solidFill>
              </a:rPr>
              <a:t>tr</a:t>
            </a:r>
            <a:r>
              <a:rPr kumimoji="1" lang="en-US" altLang="zh-CN" sz="1000" b="1" dirty="0" smtClean="0">
                <a:solidFill>
                  <a:srgbClr val="FF5050"/>
                </a:solidFill>
              </a:rPr>
              <a:t>&gt;</a:t>
            </a:r>
          </a:p>
          <a:p>
            <a:r>
              <a:rPr kumimoji="1" lang="en-US" altLang="zh-CN" sz="1000" b="1" dirty="0" smtClean="0">
                <a:solidFill>
                  <a:srgbClr val="FF5050"/>
                </a:solidFill>
              </a:rPr>
              <a:t>&lt;</a:t>
            </a:r>
            <a:r>
              <a:rPr kumimoji="1" lang="en-US" altLang="zh-CN" sz="1000" b="1" dirty="0" err="1" smtClean="0">
                <a:solidFill>
                  <a:srgbClr val="FF5050"/>
                </a:solidFill>
              </a:rPr>
              <a:t>tr</a:t>
            </a:r>
            <a:r>
              <a:rPr kumimoji="1" lang="en-US" altLang="zh-CN" sz="1000" b="1" dirty="0" smtClean="0">
                <a:solidFill>
                  <a:srgbClr val="FF5050"/>
                </a:solidFill>
              </a:rPr>
              <a:t>&gt;  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&lt;td&gt;</a:t>
            </a:r>
            <a:r>
              <a:rPr kumimoji="1" lang="zh-CN" altLang="en-US" sz="1000" b="1" dirty="0" smtClean="0"/>
              <a:t>第三行第一列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&lt;/td&gt;  </a:t>
            </a:r>
          </a:p>
          <a:p>
            <a:r>
              <a:rPr kumimoji="1" lang="en-US" altLang="zh-CN" sz="1000" b="1" dirty="0" smtClean="0">
                <a:solidFill>
                  <a:schemeClr val="accent2"/>
                </a:solidFill>
              </a:rPr>
              <a:t>         &lt;td&gt;</a:t>
            </a:r>
            <a:r>
              <a:rPr kumimoji="1" lang="zh-CN" altLang="en-US" sz="1000" b="1" dirty="0" smtClean="0"/>
              <a:t>第三行第二列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&lt;/td&gt;  </a:t>
            </a:r>
          </a:p>
          <a:p>
            <a:r>
              <a:rPr kumimoji="1" lang="en-US" altLang="zh-CN" sz="1000" b="1" dirty="0" smtClean="0">
                <a:solidFill>
                  <a:schemeClr val="accent2"/>
                </a:solidFill>
              </a:rPr>
              <a:t>         &lt;td&gt;</a:t>
            </a:r>
            <a:r>
              <a:rPr kumimoji="1" lang="zh-CN" altLang="en-US" sz="1000" b="1" dirty="0" smtClean="0"/>
              <a:t>第三行第三列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&lt;/td&gt;</a:t>
            </a:r>
            <a:r>
              <a:rPr kumimoji="1" lang="en-US" altLang="zh-CN" sz="1000" b="1" dirty="0" smtClean="0">
                <a:solidFill>
                  <a:srgbClr val="FF5050"/>
                </a:solidFill>
              </a:rPr>
              <a:t>  </a:t>
            </a:r>
          </a:p>
          <a:p>
            <a:r>
              <a:rPr kumimoji="1" lang="en-US" altLang="zh-CN" sz="1000" b="1" dirty="0" smtClean="0">
                <a:solidFill>
                  <a:srgbClr val="FF5050"/>
                </a:solidFill>
              </a:rPr>
              <a:t>&lt;/</a:t>
            </a:r>
            <a:r>
              <a:rPr kumimoji="1" lang="en-US" altLang="zh-CN" sz="1000" b="1" dirty="0" err="1" smtClean="0">
                <a:solidFill>
                  <a:srgbClr val="FF5050"/>
                </a:solidFill>
              </a:rPr>
              <a:t>tr</a:t>
            </a:r>
            <a:r>
              <a:rPr kumimoji="1" lang="en-US" altLang="zh-CN" sz="1000" b="1" dirty="0" smtClean="0">
                <a:solidFill>
                  <a:srgbClr val="FF5050"/>
                </a:solidFill>
              </a:rPr>
              <a:t>&gt;</a:t>
            </a:r>
          </a:p>
          <a:p>
            <a:r>
              <a:rPr kumimoji="1" lang="en-US" altLang="zh-CN" sz="1000" b="1" dirty="0" smtClean="0">
                <a:solidFill>
                  <a:srgbClr val="FF0066"/>
                </a:solidFill>
              </a:rPr>
              <a:t>&lt;/table&gt;</a:t>
            </a:r>
          </a:p>
          <a:p>
            <a:r>
              <a:rPr kumimoji="1" lang="en-US" altLang="zh-CN" sz="1000" dirty="0" smtClean="0"/>
              <a:t>&lt;/body&gt;</a:t>
            </a:r>
          </a:p>
          <a:p>
            <a:r>
              <a:rPr kumimoji="1" lang="en-US" altLang="zh-CN" sz="1000" dirty="0" smtClean="0"/>
              <a:t>&lt;/html&gt; </a:t>
            </a:r>
          </a:p>
          <a:p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46839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&lt;html&gt;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&lt;head&gt;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&lt;/head&gt;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&lt;body&gt;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&lt;table border=1 </a:t>
            </a:r>
            <a:r>
              <a:rPr kumimoji="1" lang="en-US" altLang="zh-CN" sz="800" dirty="0" err="1" smtClean="0"/>
              <a:t>bordercolor</a:t>
            </a:r>
            <a:r>
              <a:rPr kumimoji="1" lang="en-US" altLang="zh-CN" sz="800" dirty="0" smtClean="0"/>
              <a:t>=#E87EFA </a:t>
            </a:r>
            <a:r>
              <a:rPr kumimoji="1" lang="en-US" altLang="zh-CN" sz="800" dirty="0" err="1" smtClean="0"/>
              <a:t>cellspacing</a:t>
            </a:r>
            <a:r>
              <a:rPr kumimoji="1" lang="en-US" altLang="zh-CN" sz="800" dirty="0" smtClean="0"/>
              <a:t>=0 width=400 align=center&gt;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 &gt;  &lt;td align=center </a:t>
            </a:r>
            <a:r>
              <a:rPr kumimoji="1" lang="en-US" altLang="zh-CN" sz="800" dirty="0" err="1" smtClean="0"/>
              <a:t>colspan</a:t>
            </a:r>
            <a:r>
              <a:rPr kumimoji="1" lang="en-US" altLang="zh-CN" sz="800" dirty="0" smtClean="0"/>
              <a:t>="</a:t>
            </a:r>
            <a:r>
              <a:rPr kumimoji="1" lang="en-US" altLang="zh-CN" sz="800" dirty="0" smtClean="0"/>
              <a:t>3"&gt;</a:t>
            </a:r>
            <a:r>
              <a:rPr kumimoji="1" lang="zh-CN" altLang="en-US" sz="800" dirty="0" smtClean="0"/>
              <a:t>星期一菜谱</a:t>
            </a:r>
            <a:r>
              <a:rPr kumimoji="1" lang="en-US" altLang="zh-CN" sz="800" dirty="0" smtClean="0"/>
              <a:t>&lt;/td&gt; 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&lt;/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&gt;</a:t>
            </a:r>
            <a:endParaRPr kumimoji="1" lang="en-US" altLang="zh-CN" sz="800" dirty="0" smtClean="0"/>
          </a:p>
          <a:p>
            <a:pPr>
              <a:lnSpc>
                <a:spcPct val="80000"/>
              </a:lnSpc>
            </a:pPr>
            <a:endParaRPr kumimoji="1" lang="en-US" altLang="zh-CN" sz="800" dirty="0" smtClean="0"/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&lt;td </a:t>
            </a:r>
            <a:r>
              <a:rPr kumimoji="1" lang="en-US" altLang="zh-CN" sz="800" dirty="0" err="1" smtClean="0"/>
              <a:t>rowspan</a:t>
            </a:r>
            <a:r>
              <a:rPr kumimoji="1" lang="en-US" altLang="zh-CN" sz="800" dirty="0" smtClean="0"/>
              <a:t>=2&gt;</a:t>
            </a:r>
            <a:r>
              <a:rPr kumimoji="1" lang="zh-CN" altLang="en-US" sz="800" dirty="0" smtClean="0"/>
              <a:t>素菜</a:t>
            </a:r>
            <a:r>
              <a:rPr kumimoji="1" lang="en-US" altLang="zh-CN" sz="800" dirty="0" smtClean="0"/>
              <a:t>&lt;/td&gt;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 &lt;td&gt;</a:t>
            </a:r>
            <a:r>
              <a:rPr kumimoji="1" lang="zh-CN" altLang="en-US" sz="800" dirty="0" smtClean="0"/>
              <a:t>青草茄子</a:t>
            </a:r>
            <a:r>
              <a:rPr kumimoji="1" lang="en-US" altLang="zh-CN" sz="800" dirty="0" smtClean="0"/>
              <a:t>&lt;/td&gt;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 &lt;td&gt;</a:t>
            </a:r>
            <a:r>
              <a:rPr kumimoji="1" lang="zh-CN" altLang="en-US" sz="800" dirty="0" smtClean="0"/>
              <a:t>花椒扁豆</a:t>
            </a:r>
            <a:r>
              <a:rPr kumimoji="1" lang="en-US" altLang="zh-CN" sz="800" dirty="0" smtClean="0"/>
              <a:t>&lt;/td&gt; 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&lt;/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&gt;  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 &lt;td&gt;</a:t>
            </a:r>
            <a:r>
              <a:rPr kumimoji="1" lang="zh-CN" altLang="en-US" sz="800" dirty="0" smtClean="0"/>
              <a:t>小葱豆腐</a:t>
            </a:r>
            <a:r>
              <a:rPr kumimoji="1" lang="en-US" altLang="zh-CN" sz="800" dirty="0" smtClean="0"/>
              <a:t>&lt;/td&gt; 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 &lt;td&gt;</a:t>
            </a:r>
            <a:r>
              <a:rPr kumimoji="1" lang="zh-CN" altLang="en-US" sz="800" dirty="0" smtClean="0"/>
              <a:t>炒白菜</a:t>
            </a:r>
            <a:r>
              <a:rPr kumimoji="1" lang="en-US" altLang="zh-CN" sz="800" dirty="0" smtClean="0"/>
              <a:t>&lt;/td&gt; 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&lt;/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&lt;td </a:t>
            </a:r>
            <a:r>
              <a:rPr kumimoji="1" lang="en-US" altLang="zh-CN" sz="800" dirty="0" err="1" smtClean="0"/>
              <a:t>rowspan</a:t>
            </a:r>
            <a:r>
              <a:rPr kumimoji="1" lang="en-US" altLang="zh-CN" sz="800" dirty="0" smtClean="0"/>
              <a:t>=2&gt;</a:t>
            </a:r>
            <a:r>
              <a:rPr kumimoji="1" lang="zh-CN" altLang="en-US" sz="800" dirty="0" smtClean="0"/>
              <a:t>荤菜</a:t>
            </a:r>
            <a:r>
              <a:rPr kumimoji="1" lang="en-US" altLang="zh-CN" sz="800" dirty="0" smtClean="0"/>
              <a:t>&lt;/td&gt;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 &lt;td&gt;</a:t>
            </a:r>
            <a:r>
              <a:rPr kumimoji="1" lang="zh-CN" altLang="en-US" sz="800" dirty="0" smtClean="0"/>
              <a:t>油闷大虾</a:t>
            </a:r>
            <a:r>
              <a:rPr kumimoji="1" lang="en-US" altLang="zh-CN" sz="800" dirty="0" smtClean="0"/>
              <a:t>&lt;/td&gt;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 &lt;td&gt;</a:t>
            </a:r>
            <a:r>
              <a:rPr kumimoji="1" lang="zh-CN" altLang="en-US" sz="800" dirty="0" smtClean="0"/>
              <a:t>海参鱼翅</a:t>
            </a:r>
            <a:r>
              <a:rPr kumimoji="1" lang="en-US" altLang="zh-CN" sz="800" dirty="0" smtClean="0"/>
              <a:t>&lt;/td&gt; 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&lt;/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&gt;  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 &lt;td&gt;</a:t>
            </a:r>
            <a:r>
              <a:rPr kumimoji="1" lang="zh-CN" altLang="en-US" sz="800" dirty="0" smtClean="0"/>
              <a:t>红烧肉</a:t>
            </a:r>
            <a:r>
              <a:rPr kumimoji="1" lang="en-US" altLang="zh-CN" sz="800" dirty="0" smtClean="0"/>
              <a:t>&lt;</a:t>
            </a:r>
            <a:r>
              <a:rPr kumimoji="1" lang="en-US" altLang="zh-CN" sz="800" dirty="0" err="1" smtClean="0"/>
              <a:t>img</a:t>
            </a:r>
            <a:r>
              <a:rPr kumimoji="1" lang="en-US" altLang="zh-CN" sz="800" dirty="0" smtClean="0"/>
              <a:t> src=hongshao.jpg /&gt;&lt;/td&gt; 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         &lt;td&gt;</a:t>
            </a:r>
            <a:r>
              <a:rPr kumimoji="1" lang="zh-CN" altLang="en-US" sz="800" dirty="0" smtClean="0"/>
              <a:t>烤全羊</a:t>
            </a:r>
            <a:r>
              <a:rPr kumimoji="1" lang="en-US" altLang="zh-CN" sz="800" dirty="0" smtClean="0"/>
              <a:t>&lt;/td&gt;  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&lt;/</a:t>
            </a:r>
            <a:r>
              <a:rPr kumimoji="1" lang="en-US" altLang="zh-CN" sz="800" dirty="0" err="1" smtClean="0"/>
              <a:t>tr</a:t>
            </a:r>
            <a:r>
              <a:rPr kumimoji="1" lang="en-US" altLang="zh-CN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&lt;/table&gt;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&lt;/body&gt;</a:t>
            </a:r>
          </a:p>
          <a:p>
            <a:pPr>
              <a:lnSpc>
                <a:spcPct val="80000"/>
              </a:lnSpc>
            </a:pPr>
            <a:r>
              <a:rPr kumimoji="1" lang="en-US" altLang="zh-CN" sz="800" dirty="0" smtClean="0"/>
              <a:t>&lt;/html&gt;</a:t>
            </a:r>
          </a:p>
          <a:p>
            <a:pPr>
              <a:lnSpc>
                <a:spcPct val="80000"/>
              </a:lnSpc>
            </a:pP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97544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979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dirty="0" smtClean="0">
                <a:solidFill>
                  <a:srgbClr val="010000"/>
                </a:solidFill>
              </a:rPr>
              <a:t>&lt;html&gt;</a:t>
            </a:r>
          </a:p>
          <a:p>
            <a:r>
              <a:rPr kumimoji="1" lang="en-US" altLang="zh-CN" dirty="0" smtClean="0">
                <a:solidFill>
                  <a:srgbClr val="010000"/>
                </a:solidFill>
              </a:rPr>
              <a:t>&lt;head&gt;</a:t>
            </a:r>
          </a:p>
          <a:p>
            <a:r>
              <a:rPr kumimoji="1" lang="en-US" altLang="zh-CN" dirty="0" smtClean="0">
                <a:solidFill>
                  <a:srgbClr val="010000"/>
                </a:solidFill>
              </a:rPr>
              <a:t>&lt;/head&gt;</a:t>
            </a:r>
          </a:p>
          <a:p>
            <a:r>
              <a:rPr kumimoji="1" lang="en-US" altLang="zh-CN" dirty="0" smtClean="0">
                <a:solidFill>
                  <a:srgbClr val="010000"/>
                </a:solidFill>
              </a:rPr>
              <a:t>&lt;body&gt;</a:t>
            </a:r>
          </a:p>
          <a:p>
            <a:r>
              <a:rPr kumimoji="1" lang="en-US" altLang="zh-CN" b="1" dirty="0" smtClean="0">
                <a:solidFill>
                  <a:srgbClr val="FF0066"/>
                </a:solidFill>
              </a:rPr>
              <a:t>&lt;</a:t>
            </a:r>
            <a:r>
              <a:rPr kumimoji="1" lang="en-US" altLang="zh-CN" b="1" dirty="0" err="1" smtClean="0">
                <a:solidFill>
                  <a:srgbClr val="FF0066"/>
                </a:solidFill>
              </a:rPr>
              <a:t>ul</a:t>
            </a:r>
            <a:r>
              <a:rPr kumimoji="1" lang="en-US" altLang="zh-CN" b="1" dirty="0" smtClean="0">
                <a:solidFill>
                  <a:srgbClr val="FF0066"/>
                </a:solidFill>
              </a:rPr>
              <a:t>&gt;</a:t>
            </a:r>
            <a:r>
              <a:rPr kumimoji="1" lang="en-US" altLang="zh-CN" b="1" dirty="0" smtClean="0">
                <a:solidFill>
                  <a:srgbClr val="010000"/>
                </a:solidFill>
              </a:rPr>
              <a:t> </a:t>
            </a:r>
          </a:p>
          <a:p>
            <a:r>
              <a:rPr kumimoji="1" lang="en-US" altLang="zh-CN" dirty="0" smtClean="0">
                <a:solidFill>
                  <a:srgbClr val="010000"/>
                </a:solidFill>
              </a:rPr>
              <a:t>	</a:t>
            </a:r>
            <a:r>
              <a:rPr kumimoji="1" lang="en-US" altLang="zh-CN" b="1" dirty="0" smtClean="0">
                <a:solidFill>
                  <a:srgbClr val="FF5050"/>
                </a:solidFill>
              </a:rPr>
              <a:t>&lt;li&gt;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传奇</a:t>
            </a:r>
            <a:r>
              <a:rPr kumimoji="1" lang="en-US" altLang="zh-CN" b="1" dirty="0" smtClean="0">
                <a:solidFill>
                  <a:srgbClr val="FF5050"/>
                </a:solidFill>
              </a:rPr>
              <a:t>&lt;/li&gt; </a:t>
            </a:r>
          </a:p>
          <a:p>
            <a:r>
              <a:rPr kumimoji="1" lang="en-US" altLang="zh-CN" b="1" dirty="0" smtClean="0">
                <a:solidFill>
                  <a:srgbClr val="FF5050"/>
                </a:solidFill>
              </a:rPr>
              <a:t>	&lt;li&gt;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反恐精英</a:t>
            </a:r>
            <a:r>
              <a:rPr kumimoji="1" lang="en-US" altLang="zh-CN" b="1" dirty="0" smtClean="0">
                <a:solidFill>
                  <a:srgbClr val="FF5050"/>
                </a:solidFill>
              </a:rPr>
              <a:t>&lt;/li&gt; </a:t>
            </a:r>
          </a:p>
          <a:p>
            <a:r>
              <a:rPr kumimoji="1" lang="en-US" altLang="zh-CN" b="1" dirty="0" smtClean="0">
                <a:solidFill>
                  <a:srgbClr val="FF5050"/>
                </a:solidFill>
              </a:rPr>
              <a:t>	&lt;li&gt;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三国</a:t>
            </a:r>
            <a:r>
              <a:rPr kumimoji="1" lang="en-US" altLang="zh-CN" b="1" dirty="0" smtClean="0">
                <a:solidFill>
                  <a:srgbClr val="FF5050"/>
                </a:solidFill>
              </a:rPr>
              <a:t>&lt;/li&gt; </a:t>
            </a:r>
          </a:p>
          <a:p>
            <a:r>
              <a:rPr kumimoji="1" lang="en-US" altLang="zh-CN" b="1" dirty="0" smtClean="0">
                <a:solidFill>
                  <a:srgbClr val="FF5050"/>
                </a:solidFill>
              </a:rPr>
              <a:t>	&lt;li&gt;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生化危机</a:t>
            </a:r>
            <a:r>
              <a:rPr kumimoji="1" lang="en-US" altLang="zh-CN" b="1" dirty="0" smtClean="0">
                <a:solidFill>
                  <a:srgbClr val="FF5050"/>
                </a:solidFill>
              </a:rPr>
              <a:t>&lt;/li&gt;</a:t>
            </a:r>
            <a:r>
              <a:rPr kumimoji="1" lang="en-US" altLang="zh-CN" dirty="0" smtClean="0">
                <a:solidFill>
                  <a:srgbClr val="010000"/>
                </a:solidFill>
              </a:rPr>
              <a:t> </a:t>
            </a:r>
          </a:p>
          <a:p>
            <a:r>
              <a:rPr kumimoji="1" lang="en-US" altLang="zh-CN" b="1" dirty="0" smtClean="0">
                <a:solidFill>
                  <a:srgbClr val="FF0066"/>
                </a:solidFill>
              </a:rPr>
              <a:t>&lt;/</a:t>
            </a:r>
            <a:r>
              <a:rPr kumimoji="1" lang="en-US" altLang="zh-CN" b="1" dirty="0" err="1" smtClean="0">
                <a:solidFill>
                  <a:srgbClr val="FF0066"/>
                </a:solidFill>
              </a:rPr>
              <a:t>ul</a:t>
            </a:r>
            <a:r>
              <a:rPr kumimoji="1" lang="en-US" altLang="zh-CN" b="1" dirty="0" smtClean="0">
                <a:solidFill>
                  <a:srgbClr val="FF0066"/>
                </a:solidFill>
              </a:rPr>
              <a:t>&gt;</a:t>
            </a:r>
          </a:p>
          <a:p>
            <a:r>
              <a:rPr kumimoji="1" lang="en-US" altLang="zh-CN" dirty="0" smtClean="0">
                <a:solidFill>
                  <a:srgbClr val="010000"/>
                </a:solidFill>
              </a:rPr>
              <a:t>&lt;/body&gt;</a:t>
            </a:r>
          </a:p>
          <a:p>
            <a:r>
              <a:rPr kumimoji="1" lang="en-US" altLang="zh-CN" dirty="0" smtClean="0">
                <a:solidFill>
                  <a:srgbClr val="01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6542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mtClean="0"/>
              <a:t>&lt;html&gt;</a:t>
            </a:r>
          </a:p>
          <a:p>
            <a:r>
              <a:rPr kumimoji="1" lang="en-US" altLang="zh-CN" smtClean="0"/>
              <a:t>&lt;head&gt;</a:t>
            </a:r>
          </a:p>
          <a:p>
            <a:r>
              <a:rPr kumimoji="1" lang="en-US" altLang="zh-CN" smtClean="0"/>
              <a:t>&lt;/head&gt;</a:t>
            </a:r>
          </a:p>
          <a:p>
            <a:r>
              <a:rPr kumimoji="1" lang="en-US" altLang="zh-CN" smtClean="0"/>
              <a:t>&lt;body&gt;</a:t>
            </a:r>
          </a:p>
          <a:p>
            <a:r>
              <a:rPr kumimoji="1" lang="en-US" altLang="zh-CN" b="1" smtClean="0">
                <a:solidFill>
                  <a:srgbClr val="FF0066"/>
                </a:solidFill>
              </a:rPr>
              <a:t>&lt;ol type=”a” start=4&gt; </a:t>
            </a:r>
          </a:p>
          <a:p>
            <a:r>
              <a:rPr kumimoji="1" lang="en-US" altLang="zh-CN" b="1" smtClean="0">
                <a:solidFill>
                  <a:srgbClr val="FF0066"/>
                </a:solidFill>
              </a:rPr>
              <a:t>	</a:t>
            </a:r>
            <a:r>
              <a:rPr kumimoji="1" lang="en-US" altLang="zh-CN" b="1" smtClean="0">
                <a:solidFill>
                  <a:srgbClr val="FF5050"/>
                </a:solidFill>
              </a:rPr>
              <a:t>&lt;li&gt;</a:t>
            </a:r>
            <a:r>
              <a:rPr kumimoji="1" lang="zh-CN" altLang="en-US" b="1" smtClean="0">
                <a:solidFill>
                  <a:schemeClr val="accent2"/>
                </a:solidFill>
              </a:rPr>
              <a:t>传奇</a:t>
            </a:r>
            <a:r>
              <a:rPr kumimoji="1" lang="en-US" altLang="zh-CN" b="1" smtClean="0">
                <a:solidFill>
                  <a:srgbClr val="FF5050"/>
                </a:solidFill>
              </a:rPr>
              <a:t>&lt;/li&gt;</a:t>
            </a:r>
            <a:r>
              <a:rPr kumimoji="1" lang="en-US" altLang="zh-CN" b="1" smtClean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zh-CN" b="1" smtClean="0">
                <a:solidFill>
                  <a:schemeClr val="accent1"/>
                </a:solidFill>
              </a:rPr>
              <a:t>	</a:t>
            </a:r>
            <a:r>
              <a:rPr kumimoji="1" lang="en-US" altLang="zh-CN" b="1" smtClean="0">
                <a:solidFill>
                  <a:srgbClr val="FF5050"/>
                </a:solidFill>
              </a:rPr>
              <a:t>&lt;li&gt;</a:t>
            </a:r>
            <a:r>
              <a:rPr kumimoji="1" lang="zh-CN" altLang="en-US" b="1" smtClean="0">
                <a:solidFill>
                  <a:schemeClr val="accent2"/>
                </a:solidFill>
              </a:rPr>
              <a:t>反恐精英</a:t>
            </a:r>
            <a:r>
              <a:rPr kumimoji="1" lang="en-US" altLang="zh-CN" b="1" smtClean="0">
                <a:solidFill>
                  <a:srgbClr val="FF5050"/>
                </a:solidFill>
              </a:rPr>
              <a:t>&lt;/li&gt;</a:t>
            </a:r>
            <a:r>
              <a:rPr kumimoji="1" lang="en-US" altLang="zh-CN" b="1" smtClean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zh-CN" b="1" smtClean="0">
                <a:solidFill>
                  <a:schemeClr val="accent1"/>
                </a:solidFill>
              </a:rPr>
              <a:t>	</a:t>
            </a:r>
            <a:r>
              <a:rPr kumimoji="1" lang="en-US" altLang="zh-CN" b="1" smtClean="0">
                <a:solidFill>
                  <a:srgbClr val="FF5050"/>
                </a:solidFill>
              </a:rPr>
              <a:t>&lt;li&gt;</a:t>
            </a:r>
            <a:r>
              <a:rPr kumimoji="1" lang="zh-CN" altLang="en-US" b="1" smtClean="0">
                <a:solidFill>
                  <a:schemeClr val="accent2"/>
                </a:solidFill>
              </a:rPr>
              <a:t>三国</a:t>
            </a:r>
            <a:r>
              <a:rPr kumimoji="1" lang="en-US" altLang="zh-CN" b="1" smtClean="0">
                <a:solidFill>
                  <a:srgbClr val="FF5050"/>
                </a:solidFill>
              </a:rPr>
              <a:t>&lt;/li&gt;</a:t>
            </a:r>
            <a:r>
              <a:rPr kumimoji="1" lang="en-US" altLang="zh-CN" b="1" smtClean="0">
                <a:solidFill>
                  <a:schemeClr val="accent1"/>
                </a:solidFill>
              </a:rPr>
              <a:t> </a:t>
            </a:r>
          </a:p>
          <a:p>
            <a:r>
              <a:rPr kumimoji="1" lang="en-US" altLang="zh-CN" b="1" smtClean="0">
                <a:solidFill>
                  <a:schemeClr val="accent1"/>
                </a:solidFill>
              </a:rPr>
              <a:t>	</a:t>
            </a:r>
            <a:r>
              <a:rPr kumimoji="1" lang="en-US" altLang="zh-CN" b="1" smtClean="0">
                <a:solidFill>
                  <a:srgbClr val="FF5050"/>
                </a:solidFill>
              </a:rPr>
              <a:t>&lt;li&gt;</a:t>
            </a:r>
            <a:r>
              <a:rPr kumimoji="1" lang="zh-CN" altLang="en-US" b="1" smtClean="0">
                <a:solidFill>
                  <a:schemeClr val="accent2"/>
                </a:solidFill>
              </a:rPr>
              <a:t>生化危机</a:t>
            </a:r>
            <a:r>
              <a:rPr kumimoji="1" lang="en-US" altLang="zh-CN" b="1" smtClean="0">
                <a:solidFill>
                  <a:srgbClr val="FF5050"/>
                </a:solidFill>
              </a:rPr>
              <a:t>&lt;/li&gt;</a:t>
            </a:r>
            <a:r>
              <a:rPr kumimoji="1" lang="en-US" altLang="zh-CN" b="1" smtClean="0">
                <a:solidFill>
                  <a:srgbClr val="FF0066"/>
                </a:solidFill>
              </a:rPr>
              <a:t> </a:t>
            </a:r>
          </a:p>
          <a:p>
            <a:r>
              <a:rPr kumimoji="1" lang="en-US" altLang="zh-CN" b="1" smtClean="0">
                <a:solidFill>
                  <a:srgbClr val="FF0066"/>
                </a:solidFill>
              </a:rPr>
              <a:t>&lt;/ol&gt;</a:t>
            </a:r>
          </a:p>
          <a:p>
            <a:r>
              <a:rPr kumimoji="1" lang="en-US" altLang="zh-CN" smtClean="0"/>
              <a:t>&lt;/body&gt;</a:t>
            </a:r>
          </a:p>
          <a:p>
            <a:r>
              <a:rPr kumimoji="1" lang="en-US" altLang="zh-CN" smtClean="0"/>
              <a:t>&lt;/html&gt;</a:t>
            </a:r>
            <a:r>
              <a:rPr kumimoji="1" lang="en-US" altLang="zh-CN" smtClean="0">
                <a:solidFill>
                  <a:srgbClr val="010000"/>
                </a:solidFill>
              </a:rPr>
              <a:t> 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96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&lt;html&gt;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&lt;head&gt;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&lt;/head&gt;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     </a:t>
            </a:r>
            <a:r>
              <a:rPr kumimoji="1" lang="en-US" altLang="zh-CN" sz="1000" b="1" dirty="0" smtClean="0">
                <a:solidFill>
                  <a:srgbClr val="FF0066"/>
                </a:solidFill>
              </a:rPr>
              <a:t>&lt;frameset cols="50%,*"&gt;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b="1" dirty="0" smtClean="0">
                <a:solidFill>
                  <a:srgbClr val="FF0066"/>
                </a:solidFill>
              </a:rPr>
              <a:t>          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&lt;frame name="hello" </a:t>
            </a:r>
            <a:r>
              <a:rPr kumimoji="1" lang="en-US" altLang="zh-CN" sz="1000" b="1" dirty="0" err="1" smtClean="0">
                <a:solidFill>
                  <a:schemeClr val="accent2"/>
                </a:solidFill>
              </a:rPr>
              <a:t>src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="b.htm"&gt;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b="1" dirty="0" smtClean="0">
                <a:solidFill>
                  <a:schemeClr val="accent2"/>
                </a:solidFill>
              </a:rPr>
              <a:t>          &lt;frame name="hi" </a:t>
            </a:r>
            <a:r>
              <a:rPr kumimoji="1" lang="en-US" altLang="zh-CN" sz="1000" b="1" dirty="0" err="1" smtClean="0">
                <a:solidFill>
                  <a:schemeClr val="accent2"/>
                </a:solidFill>
              </a:rPr>
              <a:t>src</a:t>
            </a:r>
            <a:r>
              <a:rPr kumimoji="1" lang="en-US" altLang="zh-CN" sz="1000" b="1" dirty="0" smtClean="0">
                <a:solidFill>
                  <a:schemeClr val="accent2"/>
                </a:solidFill>
              </a:rPr>
              <a:t>="c.htm"&gt;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b="1" dirty="0" smtClean="0">
                <a:solidFill>
                  <a:srgbClr val="FF0066"/>
                </a:solidFill>
              </a:rPr>
              <a:t>     &lt;/frameset&gt;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&lt;/html&gt; 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****** b.html*****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&lt;html&gt;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&lt;body </a:t>
            </a:r>
            <a:r>
              <a:rPr kumimoji="1" lang="en-US" altLang="zh-CN" sz="1000" dirty="0" err="1" smtClean="0"/>
              <a:t>bgcolor</a:t>
            </a:r>
            <a:r>
              <a:rPr kumimoji="1" lang="en-US" altLang="zh-CN" sz="1000" dirty="0" smtClean="0"/>
              <a:t>=yellow&gt;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        </a:t>
            </a:r>
            <a:r>
              <a:rPr kumimoji="1" lang="zh-CN" altLang="en-US" sz="1000" dirty="0" smtClean="0"/>
              <a:t>周杰伦</a:t>
            </a:r>
            <a:r>
              <a:rPr kumimoji="1" lang="en-US" altLang="zh-CN" sz="1000" dirty="0" smtClean="0"/>
              <a:t>&lt;</a:t>
            </a:r>
            <a:r>
              <a:rPr kumimoji="1" lang="en-US" altLang="zh-CN" sz="1000" dirty="0" err="1" smtClean="0"/>
              <a:t>br</a:t>
            </a:r>
            <a:r>
              <a:rPr kumimoji="1" lang="en-US" altLang="zh-CN" sz="10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        </a:t>
            </a:r>
            <a:r>
              <a:rPr kumimoji="1" lang="zh-CN" altLang="en-US" sz="1000" dirty="0" smtClean="0"/>
              <a:t>齐秦</a:t>
            </a:r>
            <a:r>
              <a:rPr kumimoji="1" lang="en-US" altLang="zh-CN" sz="1000" dirty="0" smtClean="0"/>
              <a:t>&lt;</a:t>
            </a:r>
            <a:r>
              <a:rPr kumimoji="1" lang="en-US" altLang="zh-CN" sz="1000" dirty="0" err="1" smtClean="0"/>
              <a:t>br</a:t>
            </a:r>
            <a:r>
              <a:rPr kumimoji="1" lang="en-US" altLang="zh-CN" sz="10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&lt;/body&gt;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&lt;/html&gt;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*****c.html******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&lt;html&gt;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&lt;body&gt;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	</a:t>
            </a:r>
            <a:r>
              <a:rPr kumimoji="1" lang="zh-CN" altLang="en-US" sz="1000" dirty="0" smtClean="0"/>
              <a:t>我听见你的声音</a:t>
            </a:r>
            <a:r>
              <a:rPr kumimoji="1" lang="en-US" altLang="zh-CN" sz="1000" dirty="0" smtClean="0"/>
              <a:t>&lt;BR&gt;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	</a:t>
            </a:r>
            <a:r>
              <a:rPr kumimoji="1" lang="zh-CN" altLang="en-US" sz="1000" dirty="0" smtClean="0"/>
              <a:t>有种特别的感觉</a:t>
            </a:r>
            <a:r>
              <a:rPr kumimoji="1" lang="en-US" altLang="zh-CN" sz="1000" dirty="0" smtClean="0"/>
              <a:t>&lt;BR&gt;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	</a:t>
            </a:r>
            <a:r>
              <a:rPr kumimoji="1" lang="zh-CN" altLang="en-US" sz="1000" dirty="0" smtClean="0"/>
              <a:t>让我不断想不敢再忘记你</a:t>
            </a:r>
            <a:r>
              <a:rPr kumimoji="1" lang="en-US" altLang="zh-CN" sz="1000" dirty="0" smtClean="0"/>
              <a:t>&lt;BR&gt;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	&lt;/body&gt;</a:t>
            </a:r>
          </a:p>
          <a:p>
            <a:pPr>
              <a:lnSpc>
                <a:spcPct val="80000"/>
              </a:lnSpc>
            </a:pPr>
            <a:r>
              <a:rPr kumimoji="1" lang="en-US" altLang="zh-CN" sz="1000" dirty="0" smtClean="0"/>
              <a:t>&lt;/html&gt; </a:t>
            </a:r>
          </a:p>
          <a:p>
            <a:pPr>
              <a:lnSpc>
                <a:spcPct val="80000"/>
              </a:lnSpc>
            </a:pPr>
            <a:endParaRPr kumimoji="1" lang="en-US" altLang="zh-CN" sz="1000" dirty="0" smtClean="0"/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/>
              <a:t>* </a:t>
            </a:r>
            <a:r>
              <a:rPr lang="en-US" altLang="zh-CN" sz="1000" dirty="0" smtClean="0"/>
              <a:t>frameset/frame</a:t>
            </a:r>
            <a:r>
              <a:rPr lang="zh-CN" altLang="en-US" sz="1000" dirty="0" smtClean="0"/>
              <a:t>不能与</a:t>
            </a:r>
            <a:r>
              <a:rPr lang="en-US" altLang="zh-CN" sz="1000" dirty="0" smtClean="0"/>
              <a:t>body</a:t>
            </a:r>
            <a:r>
              <a:rPr lang="zh-CN" altLang="en-US" sz="1000" dirty="0" smtClean="0"/>
              <a:t>共存</a:t>
            </a:r>
            <a:r>
              <a:rPr lang="en-US" altLang="zh-CN" sz="1000" dirty="0" smtClean="0"/>
              <a:t>. frameset/frame </a:t>
            </a:r>
            <a:r>
              <a:rPr lang="zh-CN" altLang="en-US" sz="1000" dirty="0" smtClean="0"/>
              <a:t>通常使用在后台，不在前台页面使用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不符合搜索引擎的喜好</a:t>
            </a:r>
          </a:p>
          <a:p>
            <a:pPr>
              <a:lnSpc>
                <a:spcPct val="80000"/>
              </a:lnSpc>
            </a:pPr>
            <a:endParaRPr kumimoji="1" lang="en-US" altLang="zh-CN" sz="1000" dirty="0" smtClean="0"/>
          </a:p>
          <a:p>
            <a:pPr>
              <a:lnSpc>
                <a:spcPct val="80000"/>
              </a:lnSpc>
            </a:pPr>
            <a:endParaRPr kumimoji="1"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427985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000" dirty="0" smtClean="0"/>
              <a:t>iframe </a:t>
            </a:r>
            <a:r>
              <a:rPr lang="zh-CN" altLang="en-US" sz="1000" dirty="0" smtClean="0"/>
              <a:t>可以和</a:t>
            </a:r>
            <a:r>
              <a:rPr lang="en-US" altLang="zh-CN" sz="1000" dirty="0" smtClean="0"/>
              <a:t>body</a:t>
            </a:r>
            <a:r>
              <a:rPr lang="zh-CN" altLang="en-US" sz="1000" dirty="0" smtClean="0"/>
              <a:t>共存，常用于前台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&lt;html&gt;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&lt;head&gt;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&lt;title&gt;&lt;/title&gt;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&lt;meta http-</a:t>
            </a:r>
            <a:r>
              <a:rPr lang="en-US" altLang="zh-CN" sz="1000" dirty="0" err="1" smtClean="0"/>
              <a:t>equiv</a:t>
            </a:r>
            <a:r>
              <a:rPr lang="en-US" altLang="zh-CN" sz="1000" dirty="0" smtClean="0"/>
              <a:t>="content-type" content="text/</a:t>
            </a:r>
            <a:r>
              <a:rPr lang="en-US" altLang="zh-CN" sz="1000" dirty="0" err="1" smtClean="0"/>
              <a:t>html;charset</a:t>
            </a:r>
            <a:r>
              <a:rPr lang="en-US" altLang="zh-CN" sz="1000" dirty="0" smtClean="0"/>
              <a:t>=utf-8"/&gt;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&lt;body&gt;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&lt;!--</a:t>
            </a:r>
            <a:r>
              <a:rPr lang="zh-CN" altLang="en-US" sz="1000" dirty="0" smtClean="0"/>
              <a:t>可以指向某个</a:t>
            </a:r>
            <a:r>
              <a:rPr lang="en-US" altLang="zh-CN" sz="1000" dirty="0" err="1" smtClean="0"/>
              <a:t>url</a:t>
            </a:r>
            <a:r>
              <a:rPr lang="zh-CN" altLang="en-US" sz="1000" dirty="0" smtClean="0"/>
              <a:t>地址</a:t>
            </a:r>
            <a:r>
              <a:rPr lang="en-US" altLang="zh-CN" sz="1000" dirty="0" smtClean="0"/>
              <a:t>--&gt;</a:t>
            </a:r>
          </a:p>
          <a:p>
            <a:pPr>
              <a:lnSpc>
                <a:spcPct val="80000"/>
              </a:lnSpc>
            </a:pPr>
            <a:endParaRPr lang="en-US" altLang="zh-CN" sz="1000" dirty="0" smtClean="0"/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&lt;a </a:t>
            </a:r>
            <a:r>
              <a:rPr lang="en-US" altLang="zh-CN" sz="1000" dirty="0" err="1" smtClean="0"/>
              <a:t>href</a:t>
            </a:r>
            <a:r>
              <a:rPr lang="en-US" altLang="zh-CN" sz="1000" dirty="0" smtClean="0"/>
              <a:t>="http://www.sohu.com" target="iframe1"&gt;</a:t>
            </a:r>
            <a:r>
              <a:rPr lang="zh-CN" altLang="en-US" sz="1000" dirty="0" smtClean="0"/>
              <a:t>连接到</a:t>
            </a:r>
            <a:r>
              <a:rPr lang="en-US" altLang="zh-CN" sz="1000" dirty="0" err="1" smtClean="0"/>
              <a:t>sohu</a:t>
            </a:r>
            <a:r>
              <a:rPr lang="en-US" altLang="zh-CN" sz="1000" dirty="0" smtClean="0"/>
              <a:t>&lt;/a&gt;&lt;</a:t>
            </a:r>
            <a:r>
              <a:rPr lang="en-US" altLang="zh-CN" sz="1000" dirty="0" err="1" smtClean="0"/>
              <a:t>br</a:t>
            </a:r>
            <a:r>
              <a:rPr lang="en-US" altLang="zh-CN" sz="1000" dirty="0" smtClean="0"/>
              <a:t>/&gt;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&lt;a </a:t>
            </a:r>
            <a:r>
              <a:rPr lang="en-US" altLang="zh-CN" sz="1000" dirty="0" err="1" smtClean="0"/>
              <a:t>href</a:t>
            </a:r>
            <a:r>
              <a:rPr lang="en-US" altLang="zh-CN" sz="1000" dirty="0" smtClean="0"/>
              <a:t>="http://www.taobao.com.cn" target="iframe1"&gt;</a:t>
            </a:r>
            <a:r>
              <a:rPr lang="zh-CN" altLang="en-US" sz="1000" dirty="0" smtClean="0"/>
              <a:t>连接到</a:t>
            </a:r>
            <a:r>
              <a:rPr lang="en-US" altLang="zh-CN" sz="1000" dirty="0" err="1" smtClean="0"/>
              <a:t>taobao</a:t>
            </a:r>
            <a:r>
              <a:rPr lang="en-US" altLang="zh-CN" sz="1000" dirty="0" smtClean="0"/>
              <a:t>&lt;/a&gt;&lt;</a:t>
            </a:r>
            <a:r>
              <a:rPr lang="en-US" altLang="zh-CN" sz="1000" dirty="0" err="1" smtClean="0"/>
              <a:t>br</a:t>
            </a:r>
            <a:r>
              <a:rPr lang="en-US" altLang="zh-CN" sz="1000" dirty="0" smtClean="0"/>
              <a:t>/&gt;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&lt;a </a:t>
            </a:r>
            <a:r>
              <a:rPr lang="en-US" altLang="zh-CN" sz="1000" dirty="0" err="1" smtClean="0"/>
              <a:t>href</a:t>
            </a:r>
            <a:r>
              <a:rPr lang="en-US" altLang="zh-CN" sz="1000" dirty="0" smtClean="0"/>
              <a:t>="http://www.sina.com.cn" target="iframe1"&gt;</a:t>
            </a:r>
            <a:r>
              <a:rPr lang="zh-CN" altLang="en-US" sz="1000" dirty="0" smtClean="0"/>
              <a:t>连接到</a:t>
            </a:r>
            <a:r>
              <a:rPr lang="en-US" altLang="zh-CN" sz="1000" dirty="0" err="1" smtClean="0"/>
              <a:t>sina</a:t>
            </a:r>
            <a:r>
              <a:rPr lang="en-US" altLang="zh-CN" sz="1000" dirty="0" smtClean="0"/>
              <a:t>&lt;/a&gt;&lt;</a:t>
            </a:r>
            <a:r>
              <a:rPr lang="en-US" altLang="zh-CN" sz="1000" dirty="0" err="1" smtClean="0"/>
              <a:t>br</a:t>
            </a:r>
            <a:r>
              <a:rPr lang="en-US" altLang="zh-CN" sz="1000" dirty="0" smtClean="0"/>
              <a:t>/&gt;</a:t>
            </a:r>
          </a:p>
          <a:p>
            <a:pPr>
              <a:lnSpc>
                <a:spcPct val="80000"/>
              </a:lnSpc>
            </a:pPr>
            <a:endParaRPr lang="en-US" altLang="zh-CN" sz="1000" dirty="0" smtClean="0"/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&lt;iframe </a:t>
            </a:r>
            <a:r>
              <a:rPr lang="en-US" altLang="zh-CN" sz="1000" dirty="0" err="1" smtClean="0"/>
              <a:t>src</a:t>
            </a:r>
            <a:r>
              <a:rPr lang="en-US" altLang="zh-CN" sz="1000" dirty="0" smtClean="0"/>
              <a:t>="http://www.google.cn" name="iframe1" width="500px" height="400px"/&gt;</a:t>
            </a:r>
          </a:p>
          <a:p>
            <a:pPr>
              <a:lnSpc>
                <a:spcPct val="80000"/>
              </a:lnSpc>
            </a:pPr>
            <a:endParaRPr lang="en-US" altLang="zh-CN" sz="1000" dirty="0" smtClean="0"/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&lt;!-- 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&lt;a </a:t>
            </a:r>
            <a:r>
              <a:rPr lang="en-US" altLang="zh-CN" sz="1000" dirty="0" err="1" smtClean="0"/>
              <a:t>href</a:t>
            </a:r>
            <a:r>
              <a:rPr lang="en-US" altLang="zh-CN" sz="1000" dirty="0" smtClean="0"/>
              <a:t>="a.html" target="iframe1"&gt;</a:t>
            </a:r>
            <a:r>
              <a:rPr lang="zh-CN" altLang="en-US" sz="1000" dirty="0" smtClean="0"/>
              <a:t>连接到</a:t>
            </a:r>
            <a:r>
              <a:rPr lang="en-US" altLang="zh-CN" sz="1000" dirty="0" smtClean="0"/>
              <a:t>a.html&lt;/a&gt;&lt;</a:t>
            </a:r>
            <a:r>
              <a:rPr lang="en-US" altLang="zh-CN" sz="1000" dirty="0" err="1" smtClean="0"/>
              <a:t>br</a:t>
            </a:r>
            <a:r>
              <a:rPr lang="en-US" altLang="zh-CN" sz="1000" dirty="0" smtClean="0"/>
              <a:t>/&gt;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&lt;a </a:t>
            </a:r>
            <a:r>
              <a:rPr lang="en-US" altLang="zh-CN" sz="1000" dirty="0" err="1" smtClean="0"/>
              <a:t>href</a:t>
            </a:r>
            <a:r>
              <a:rPr lang="en-US" altLang="zh-CN" sz="1000" dirty="0" smtClean="0"/>
              <a:t>="b.html" target="iframe1"&gt;</a:t>
            </a:r>
            <a:r>
              <a:rPr lang="zh-CN" altLang="en-US" sz="1000" dirty="0" smtClean="0"/>
              <a:t>连接到</a:t>
            </a:r>
            <a:r>
              <a:rPr lang="en-US" altLang="zh-CN" sz="1000" dirty="0" smtClean="0"/>
              <a:t>b.html&lt;/a&gt;&lt;</a:t>
            </a:r>
            <a:r>
              <a:rPr lang="en-US" altLang="zh-CN" sz="1000" dirty="0" err="1" smtClean="0"/>
              <a:t>br</a:t>
            </a:r>
            <a:r>
              <a:rPr lang="en-US" altLang="zh-CN" sz="1000" dirty="0" smtClean="0"/>
              <a:t>/&gt;</a:t>
            </a:r>
          </a:p>
          <a:p>
            <a:pPr>
              <a:lnSpc>
                <a:spcPct val="80000"/>
              </a:lnSpc>
            </a:pPr>
            <a:endParaRPr lang="en-US" altLang="zh-CN" sz="1000" dirty="0" smtClean="0"/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&lt;iframe </a:t>
            </a:r>
            <a:r>
              <a:rPr lang="en-US" altLang="zh-CN" sz="1000" dirty="0" err="1" smtClean="0"/>
              <a:t>src</a:t>
            </a:r>
            <a:r>
              <a:rPr lang="en-US" altLang="zh-CN" sz="1000" dirty="0" smtClean="0"/>
              <a:t>="a.html" name="iframe1" width="500px" height="400px"/&gt;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--&gt;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&lt;/body&gt;</a:t>
            </a:r>
          </a:p>
          <a:p>
            <a:pPr>
              <a:lnSpc>
                <a:spcPct val="80000"/>
              </a:lnSpc>
            </a:pPr>
            <a:r>
              <a:rPr lang="en-US" altLang="zh-CN" sz="10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114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*播放讲解</a:t>
            </a:r>
          </a:p>
        </p:txBody>
      </p:sp>
    </p:spTree>
    <p:extLst>
      <p:ext uri="{BB962C8B-B14F-4D97-AF65-F5344CB8AC3E}">
        <p14:creationId xmlns:p14="http://schemas.microsoft.com/office/powerpoint/2010/main" val="340757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*播放讲解</a:t>
            </a:r>
          </a:p>
        </p:txBody>
      </p:sp>
    </p:spTree>
    <p:extLst>
      <p:ext uri="{BB962C8B-B14F-4D97-AF65-F5344CB8AC3E}">
        <p14:creationId xmlns:p14="http://schemas.microsoft.com/office/powerpoint/2010/main" val="370117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8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7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2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4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3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0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9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D590-AD67-44B2-8194-311A0C459C9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84CF-7818-449E-938A-A666DA3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8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3" name="Rectangle 3"/>
          <p:cNvSpPr>
            <a:spLocks noChangeArrowheads="1"/>
          </p:cNvSpPr>
          <p:nvPr/>
        </p:nvSpPr>
        <p:spPr bwMode="auto">
          <a:xfrm>
            <a:off x="2063751" y="1557338"/>
            <a:ext cx="8353425" cy="51117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form(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表单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元素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2063750" y="955675"/>
            <a:ext cx="351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-form</a:t>
            </a:r>
          </a:p>
        </p:txBody>
      </p:sp>
      <p:pic>
        <p:nvPicPr>
          <p:cNvPr id="7628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060575"/>
            <a:ext cx="7704138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CCC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9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2063750" y="1557338"/>
            <a:ext cx="8135938" cy="44640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form(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表单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小练习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2063750" y="955675"/>
            <a:ext cx="351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-form</a:t>
            </a:r>
          </a:p>
        </p:txBody>
      </p:sp>
      <p:pic>
        <p:nvPicPr>
          <p:cNvPr id="7639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65400"/>
            <a:ext cx="3105150" cy="158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39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2636839"/>
            <a:ext cx="2276475" cy="1057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ChangeArrowheads="1"/>
          </p:cNvSpPr>
          <p:nvPr/>
        </p:nvSpPr>
        <p:spPr bwMode="auto">
          <a:xfrm>
            <a:off x="2063750" y="1557339"/>
            <a:ext cx="8135938" cy="49672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input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元素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4932" name="Text Box 4"/>
          <p:cNvSpPr txBox="1">
            <a:spLocks noChangeArrowheads="1"/>
          </p:cNvSpPr>
          <p:nvPr/>
        </p:nvSpPr>
        <p:spPr bwMode="auto">
          <a:xfrm>
            <a:off x="2063751" y="955675"/>
            <a:ext cx="419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-input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</a:p>
        </p:txBody>
      </p:sp>
      <p:graphicFrame>
        <p:nvGraphicFramePr>
          <p:cNvPr id="764933" name="Object 5"/>
          <p:cNvGraphicFramePr>
            <a:graphicFrameLocks noChangeAspect="1"/>
          </p:cNvGraphicFramePr>
          <p:nvPr/>
        </p:nvGraphicFramePr>
        <p:xfrm>
          <a:off x="2514600" y="2114550"/>
          <a:ext cx="424338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Image" r:id="rId4" imgW="6095238" imgH="6349206" progId="Photoshop.Image.7">
                  <p:embed/>
                </p:oleObj>
              </mc:Choice>
              <mc:Fallback>
                <p:oleObj name="Image" r:id="rId4" imgW="6095238" imgH="634920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14550"/>
                        <a:ext cx="4243388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4934" name="Group 6"/>
          <p:cNvGrpSpPr>
            <a:grpSpLocks/>
          </p:cNvGrpSpPr>
          <p:nvPr/>
        </p:nvGrpSpPr>
        <p:grpSpPr bwMode="auto">
          <a:xfrm>
            <a:off x="4648200" y="2952750"/>
            <a:ext cx="4419600" cy="381000"/>
            <a:chOff x="1824" y="1728"/>
            <a:chExt cx="2784" cy="240"/>
          </a:xfrm>
        </p:grpSpPr>
        <p:sp>
          <p:nvSpPr>
            <p:cNvPr id="764935" name="Text Box 7"/>
            <p:cNvSpPr txBox="1">
              <a:spLocks noChangeArrowheads="1"/>
            </p:cNvSpPr>
            <p:nvPr/>
          </p:nvSpPr>
          <p:spPr bwMode="auto">
            <a:xfrm>
              <a:off x="2208" y="1728"/>
              <a:ext cx="2400" cy="1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您的姓名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: &lt;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type="</a:t>
              </a:r>
              <a:r>
                <a:rPr kumimoji="1"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</a:rPr>
                <a:t>text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"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4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name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="</a:t>
              </a:r>
              <a:r>
                <a:rPr kumimoji="1"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姓名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"&gt;&lt;br&gt;</a:t>
              </a:r>
            </a:p>
          </p:txBody>
        </p:sp>
        <p:sp>
          <p:nvSpPr>
            <p:cNvPr id="764936" name="Line 8"/>
            <p:cNvSpPr>
              <a:spLocks noChangeShapeType="1"/>
            </p:cNvSpPr>
            <p:nvPr/>
          </p:nvSpPr>
          <p:spPr bwMode="auto">
            <a:xfrm flipV="1">
              <a:off x="1824" y="1824"/>
              <a:ext cx="336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37" name="Group 9"/>
          <p:cNvGrpSpPr>
            <a:grpSpLocks/>
          </p:cNvGrpSpPr>
          <p:nvPr/>
        </p:nvGrpSpPr>
        <p:grpSpPr bwMode="auto">
          <a:xfrm>
            <a:off x="4419600" y="3257550"/>
            <a:ext cx="5029200" cy="381000"/>
            <a:chOff x="1680" y="1920"/>
            <a:chExt cx="3168" cy="240"/>
          </a:xfrm>
        </p:grpSpPr>
        <p:sp>
          <p:nvSpPr>
            <p:cNvPr id="764938" name="Text Box 10"/>
            <p:cNvSpPr txBox="1">
              <a:spLocks noChangeArrowheads="1"/>
            </p:cNvSpPr>
            <p:nvPr/>
          </p:nvSpPr>
          <p:spPr bwMode="auto">
            <a:xfrm>
              <a:off x="2448" y="1920"/>
              <a:ext cx="2400" cy="1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密码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: &lt;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type</a:t>
              </a:r>
              <a:r>
                <a:rPr kumimoji="1"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</a:rPr>
                <a:t>="password"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4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name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="</a:t>
              </a:r>
              <a:r>
                <a:rPr kumimoji="1"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密码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"&gt;&lt;br&gt;</a:t>
              </a:r>
            </a:p>
          </p:txBody>
        </p:sp>
        <p:sp>
          <p:nvSpPr>
            <p:cNvPr id="764939" name="Line 11"/>
            <p:cNvSpPr>
              <a:spLocks noChangeShapeType="1"/>
            </p:cNvSpPr>
            <p:nvPr/>
          </p:nvSpPr>
          <p:spPr bwMode="auto">
            <a:xfrm flipV="1">
              <a:off x="1680" y="1968"/>
              <a:ext cx="76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40" name="Group 12"/>
          <p:cNvGrpSpPr>
            <a:grpSpLocks/>
          </p:cNvGrpSpPr>
          <p:nvPr/>
        </p:nvGrpSpPr>
        <p:grpSpPr bwMode="auto">
          <a:xfrm>
            <a:off x="3276600" y="3714750"/>
            <a:ext cx="5334000" cy="560388"/>
            <a:chOff x="960" y="2208"/>
            <a:chExt cx="3360" cy="353"/>
          </a:xfrm>
        </p:grpSpPr>
        <p:sp>
          <p:nvSpPr>
            <p:cNvPr id="764941" name="AutoShape 13"/>
            <p:cNvSpPr>
              <a:spLocks/>
            </p:cNvSpPr>
            <p:nvPr/>
          </p:nvSpPr>
          <p:spPr bwMode="auto">
            <a:xfrm>
              <a:off x="960" y="2256"/>
              <a:ext cx="48" cy="24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4942" name="Group 14"/>
            <p:cNvGrpSpPr>
              <a:grpSpLocks/>
            </p:cNvGrpSpPr>
            <p:nvPr/>
          </p:nvGrpSpPr>
          <p:grpSpPr bwMode="auto">
            <a:xfrm>
              <a:off x="1056" y="2208"/>
              <a:ext cx="3264" cy="353"/>
              <a:chOff x="1056" y="2208"/>
              <a:chExt cx="3264" cy="353"/>
            </a:xfrm>
          </p:grpSpPr>
          <p:sp>
            <p:nvSpPr>
              <p:cNvPr id="764943" name="Text Box 15"/>
              <p:cNvSpPr txBox="1">
                <a:spLocks noChangeArrowheads="1"/>
              </p:cNvSpPr>
              <p:nvPr/>
            </p:nvSpPr>
            <p:spPr bwMode="auto">
              <a:xfrm>
                <a:off x="1488" y="2208"/>
                <a:ext cx="2832" cy="35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prstShdw prst="shdw17" dist="17961" dir="2700000">
                  <a:srgbClr val="CCCC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&lt;input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type=</a:t>
                </a:r>
                <a:r>
                  <a:rPr kumimoji="1"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"checkbox"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name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="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水果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1"&gt;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香蕉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&lt;p&gt;</a:t>
                </a: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&lt;input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type=</a:t>
                </a:r>
                <a:r>
                  <a:rPr kumimoji="1"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"checkbox"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name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="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水果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1"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checked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&gt;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苹果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&lt;p&gt;</a:t>
                </a:r>
              </a:p>
            </p:txBody>
          </p:sp>
          <p:sp>
            <p:nvSpPr>
              <p:cNvPr id="764944" name="Line 16"/>
              <p:cNvSpPr>
                <a:spLocks noChangeShapeType="1"/>
              </p:cNvSpPr>
              <p:nvPr/>
            </p:nvSpPr>
            <p:spPr bwMode="auto">
              <a:xfrm>
                <a:off x="1056" y="240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4945" name="Group 17"/>
          <p:cNvGrpSpPr>
            <a:grpSpLocks/>
          </p:cNvGrpSpPr>
          <p:nvPr/>
        </p:nvGrpSpPr>
        <p:grpSpPr bwMode="auto">
          <a:xfrm>
            <a:off x="3429000" y="5786450"/>
            <a:ext cx="5562600" cy="236538"/>
            <a:chOff x="1056" y="3504"/>
            <a:chExt cx="3504" cy="149"/>
          </a:xfrm>
        </p:grpSpPr>
        <p:sp>
          <p:nvSpPr>
            <p:cNvPr id="764946" name="Text Box 18"/>
            <p:cNvSpPr txBox="1">
              <a:spLocks noChangeArrowheads="1"/>
            </p:cNvSpPr>
            <p:nvPr/>
          </p:nvSpPr>
          <p:spPr bwMode="auto">
            <a:xfrm>
              <a:off x="1344" y="3504"/>
              <a:ext cx="3216" cy="1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&lt;input 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type=</a:t>
              </a:r>
              <a:r>
                <a:rPr kumimoji="1"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</a:rPr>
                <a:t>"Image"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4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name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="submit" </a:t>
              </a:r>
              <a:r>
                <a:rPr kumimoji="1" lang="en-US" altLang="zh-CN" sz="14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align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="top" </a:t>
              </a:r>
              <a:r>
                <a:rPr kumimoji="1" lang="en-US" altLang="zh-CN" sz="14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src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="shan.jpg"&gt;</a:t>
              </a:r>
            </a:p>
          </p:txBody>
        </p:sp>
        <p:sp>
          <p:nvSpPr>
            <p:cNvPr id="764947" name="Line 19"/>
            <p:cNvSpPr>
              <a:spLocks noChangeShapeType="1"/>
            </p:cNvSpPr>
            <p:nvPr/>
          </p:nvSpPr>
          <p:spPr bwMode="auto">
            <a:xfrm>
              <a:off x="1056" y="3552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48" name="Group 20"/>
          <p:cNvGrpSpPr>
            <a:grpSpLocks/>
          </p:cNvGrpSpPr>
          <p:nvPr/>
        </p:nvGrpSpPr>
        <p:grpSpPr bwMode="auto">
          <a:xfrm>
            <a:off x="3276600" y="4324350"/>
            <a:ext cx="5410200" cy="560388"/>
            <a:chOff x="960" y="2592"/>
            <a:chExt cx="3408" cy="353"/>
          </a:xfrm>
        </p:grpSpPr>
        <p:grpSp>
          <p:nvGrpSpPr>
            <p:cNvPr id="764949" name="Group 21"/>
            <p:cNvGrpSpPr>
              <a:grpSpLocks/>
            </p:cNvGrpSpPr>
            <p:nvPr/>
          </p:nvGrpSpPr>
          <p:grpSpPr bwMode="auto">
            <a:xfrm>
              <a:off x="1056" y="2592"/>
              <a:ext cx="3312" cy="353"/>
              <a:chOff x="1056" y="2592"/>
              <a:chExt cx="3312" cy="353"/>
            </a:xfrm>
          </p:grpSpPr>
          <p:sp>
            <p:nvSpPr>
              <p:cNvPr id="764950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592"/>
                <a:ext cx="2832" cy="35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prstShdw prst="shdw17" dist="17961" dir="2700000">
                  <a:srgbClr val="CCCC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&lt;input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type=</a:t>
                </a:r>
                <a:r>
                  <a:rPr kumimoji="1"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"radio"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name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="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水果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"&gt;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香蕉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&lt;p&gt;</a:t>
                </a:r>
              </a:p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&lt;input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type=</a:t>
                </a:r>
                <a:r>
                  <a:rPr kumimoji="1"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"radio"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name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="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水果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"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checked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&gt;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苹果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&lt;p&gt;</a:t>
                </a:r>
              </a:p>
            </p:txBody>
          </p:sp>
          <p:sp>
            <p:nvSpPr>
              <p:cNvPr id="764951" name="Line 23"/>
              <p:cNvSpPr>
                <a:spLocks noChangeShapeType="1"/>
              </p:cNvSpPr>
              <p:nvPr/>
            </p:nvSpPr>
            <p:spPr bwMode="auto">
              <a:xfrm>
                <a:off x="105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4952" name="AutoShape 24"/>
            <p:cNvSpPr>
              <a:spLocks/>
            </p:cNvSpPr>
            <p:nvPr/>
          </p:nvSpPr>
          <p:spPr bwMode="auto">
            <a:xfrm>
              <a:off x="960" y="2688"/>
              <a:ext cx="48" cy="24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4953" name="Group 25"/>
          <p:cNvGrpSpPr>
            <a:grpSpLocks/>
          </p:cNvGrpSpPr>
          <p:nvPr/>
        </p:nvGrpSpPr>
        <p:grpSpPr bwMode="auto">
          <a:xfrm>
            <a:off x="4419600" y="5010150"/>
            <a:ext cx="5181600" cy="560388"/>
            <a:chOff x="1680" y="3024"/>
            <a:chExt cx="3264" cy="353"/>
          </a:xfrm>
        </p:grpSpPr>
        <p:sp>
          <p:nvSpPr>
            <p:cNvPr id="764954" name="Text Box 26"/>
            <p:cNvSpPr txBox="1">
              <a:spLocks noChangeArrowheads="1"/>
            </p:cNvSpPr>
            <p:nvPr/>
          </p:nvSpPr>
          <p:spPr bwMode="auto">
            <a:xfrm>
              <a:off x="2064" y="3024"/>
              <a:ext cx="2880" cy="35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&lt;input 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type=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"hidden"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name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="add“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value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="hoge@hoge.jp"&gt;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这里有一个隐藏的表单元素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&lt;p&gt;</a:t>
              </a:r>
            </a:p>
          </p:txBody>
        </p:sp>
        <p:sp>
          <p:nvSpPr>
            <p:cNvPr id="764955" name="Line 27"/>
            <p:cNvSpPr>
              <a:spLocks noChangeShapeType="1"/>
            </p:cNvSpPr>
            <p:nvPr/>
          </p:nvSpPr>
          <p:spPr bwMode="auto">
            <a:xfrm>
              <a:off x="1680" y="31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6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4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4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ChangeArrowheads="1"/>
          </p:cNvSpPr>
          <p:nvPr/>
        </p:nvSpPr>
        <p:spPr bwMode="auto">
          <a:xfrm>
            <a:off x="2063750" y="1557338"/>
            <a:ext cx="8135938" cy="53006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select/option/textarea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2063751" y="955675"/>
            <a:ext cx="614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-select/option/textarea..</a:t>
            </a:r>
          </a:p>
        </p:txBody>
      </p:sp>
      <p:graphicFrame>
        <p:nvGraphicFramePr>
          <p:cNvPr id="766981" name="Object 5"/>
          <p:cNvGraphicFramePr>
            <a:graphicFrameLocks noChangeAspect="1"/>
          </p:cNvGraphicFramePr>
          <p:nvPr/>
        </p:nvGraphicFramePr>
        <p:xfrm>
          <a:off x="2208213" y="2425700"/>
          <a:ext cx="4430712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Image" r:id="rId4" imgW="6082540" imgH="6336508" progId="Photoshop.Image.7">
                  <p:embed/>
                </p:oleObj>
              </mc:Choice>
              <mc:Fallback>
                <p:oleObj name="Image" r:id="rId4" imgW="6082540" imgH="6336508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425700"/>
                        <a:ext cx="4430712" cy="438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6982" name="Group 6"/>
          <p:cNvGrpSpPr>
            <a:grpSpLocks/>
          </p:cNvGrpSpPr>
          <p:nvPr/>
        </p:nvGrpSpPr>
        <p:grpSpPr bwMode="auto">
          <a:xfrm>
            <a:off x="4189413" y="2044701"/>
            <a:ext cx="5562600" cy="2176463"/>
            <a:chOff x="1968" y="768"/>
            <a:chExt cx="3504" cy="1371"/>
          </a:xfrm>
        </p:grpSpPr>
        <p:sp>
          <p:nvSpPr>
            <p:cNvPr id="766983" name="Text Box 7"/>
            <p:cNvSpPr txBox="1">
              <a:spLocks noChangeArrowheads="1"/>
            </p:cNvSpPr>
            <p:nvPr/>
          </p:nvSpPr>
          <p:spPr bwMode="auto">
            <a:xfrm>
              <a:off x="2640" y="768"/>
              <a:ext cx="2832" cy="137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&lt;select name="like"&gt;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&lt;option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value=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网游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selected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&gt;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网游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&lt;/option&gt;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&lt;option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value=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旅游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&gt;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旅游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&lt;/option&gt;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&lt;option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value=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足球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&gt;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足球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&lt;/option&gt;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&lt;option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value=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唱歌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&gt;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唱歌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&lt;/option&gt;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&lt;option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value=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游泳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&gt;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游泳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&lt;/option&gt;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&lt;/select&gt; </a:t>
              </a:r>
            </a:p>
          </p:txBody>
        </p:sp>
        <p:sp>
          <p:nvSpPr>
            <p:cNvPr id="766984" name="Line 8"/>
            <p:cNvSpPr>
              <a:spLocks noChangeShapeType="1"/>
            </p:cNvSpPr>
            <p:nvPr/>
          </p:nvSpPr>
          <p:spPr bwMode="auto">
            <a:xfrm flipV="1">
              <a:off x="1968" y="1584"/>
              <a:ext cx="48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6985" name="Group 9"/>
          <p:cNvGrpSpPr>
            <a:grpSpLocks/>
          </p:cNvGrpSpPr>
          <p:nvPr/>
        </p:nvGrpSpPr>
        <p:grpSpPr bwMode="auto">
          <a:xfrm>
            <a:off x="4189413" y="4406904"/>
            <a:ext cx="5334000" cy="452438"/>
            <a:chOff x="1968" y="2256"/>
            <a:chExt cx="3360" cy="285"/>
          </a:xfrm>
        </p:grpSpPr>
        <p:sp>
          <p:nvSpPr>
            <p:cNvPr id="766986" name="Text Box 10"/>
            <p:cNvSpPr txBox="1">
              <a:spLocks noChangeArrowheads="1"/>
            </p:cNvSpPr>
            <p:nvPr/>
          </p:nvSpPr>
          <p:spPr bwMode="auto">
            <a:xfrm>
              <a:off x="2448" y="2256"/>
              <a:ext cx="2880" cy="28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r>
                <a:rPr kumimoji="1" lang="en-US" altLang="zh-CN" sz="14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textarea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name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="comment" </a:t>
              </a:r>
              <a:r>
                <a:rPr kumimoji="1" lang="en-US" altLang="zh-CN" sz="1400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rows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="4" cols="25"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&gt;</a:t>
              </a:r>
              <a:r>
                <a:rPr kumimoji="1"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&lt;/</a:t>
              </a:r>
              <a:r>
                <a:rPr kumimoji="1" lang="en-US" altLang="zh-CN" sz="14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textarea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766987" name="Line 11"/>
            <p:cNvSpPr>
              <a:spLocks noChangeShapeType="1"/>
            </p:cNvSpPr>
            <p:nvPr/>
          </p:nvSpPr>
          <p:spPr bwMode="auto">
            <a:xfrm flipV="1">
              <a:off x="1968" y="2400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6988" name="Group 12"/>
          <p:cNvGrpSpPr>
            <a:grpSpLocks/>
          </p:cNvGrpSpPr>
          <p:nvPr/>
        </p:nvGrpSpPr>
        <p:grpSpPr bwMode="auto">
          <a:xfrm>
            <a:off x="3275013" y="5092700"/>
            <a:ext cx="5486400" cy="560388"/>
            <a:chOff x="1392" y="2688"/>
            <a:chExt cx="3456" cy="353"/>
          </a:xfrm>
        </p:grpSpPr>
        <p:sp>
          <p:nvSpPr>
            <p:cNvPr id="766989" name="Text Box 13"/>
            <p:cNvSpPr txBox="1">
              <a:spLocks noChangeArrowheads="1"/>
            </p:cNvSpPr>
            <p:nvPr/>
          </p:nvSpPr>
          <p:spPr bwMode="auto">
            <a:xfrm>
              <a:off x="1728" y="2688"/>
              <a:ext cx="3120" cy="35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CCC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&lt;input 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type="submit"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4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value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= "</a:t>
              </a:r>
              <a:r>
                <a:rPr kumimoji="1" lang="zh-CN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提交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"&gt;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&lt;input 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type="reset"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766990" name="Line 14"/>
            <p:cNvSpPr>
              <a:spLocks noChangeShapeType="1"/>
            </p:cNvSpPr>
            <p:nvPr/>
          </p:nvSpPr>
          <p:spPr bwMode="auto">
            <a:xfrm flipV="1">
              <a:off x="1392" y="283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9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7795"/>
          </a:xfrm>
        </p:spPr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使用以下标签编写一个你认为好看的网页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&lt;p&gt; 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 &lt;h&gt; &lt;table&gt; 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&lt;table&gt;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2" y="4155441"/>
            <a:ext cx="49688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3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2063750" y="1557338"/>
            <a:ext cx="8135938" cy="46799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 dirty="0">
                <a:solidFill>
                  <a:srgbClr val="FF0000"/>
                </a:solidFill>
              </a:rPr>
              <a:t>■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ea typeface="楷体_GB2312" pitchFamily="49" charset="-122"/>
              </a:rPr>
              <a:t>html</a:t>
            </a:r>
            <a:r>
              <a:rPr kumimoji="1" lang="zh-CN" altLang="en-US" sz="2400" b="1" dirty="0">
                <a:ea typeface="楷体_GB2312" pitchFamily="49" charset="-122"/>
              </a:rPr>
              <a:t>表格	</a:t>
            </a:r>
          </a:p>
        </p:txBody>
      </p:sp>
      <p:graphicFrame>
        <p:nvGraphicFramePr>
          <p:cNvPr id="745476" name="Object 4"/>
          <p:cNvGraphicFramePr>
            <a:graphicFrameLocks noChangeAspect="1"/>
          </p:cNvGraphicFramePr>
          <p:nvPr/>
        </p:nvGraphicFramePr>
        <p:xfrm>
          <a:off x="2566988" y="2205039"/>
          <a:ext cx="4176712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4495238" imgH="1743318" progId="Paint.Picture">
                  <p:embed/>
                </p:oleObj>
              </mc:Choice>
              <mc:Fallback>
                <p:oleObj r:id="rId4" imgW="4495238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205039"/>
                        <a:ext cx="4176712" cy="246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2063751" y="955675"/>
            <a:ext cx="355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-table</a:t>
            </a:r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2474913" y="5056188"/>
            <a:ext cx="6548780" cy="110799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/>
              <a:t>&lt;table border=“</a:t>
            </a:r>
            <a:r>
              <a:rPr lang="zh-CN" altLang="en-US" sz="2200" b="1" dirty="0"/>
              <a:t>边框宽度” </a:t>
            </a:r>
            <a:r>
              <a:rPr lang="en-US" altLang="zh-CN" sz="2200" b="1" dirty="0" err="1"/>
              <a:t>cellspacing</a:t>
            </a:r>
            <a:r>
              <a:rPr lang="en-US" altLang="zh-CN" sz="2200" b="1" dirty="0"/>
              <a:t>=“</a:t>
            </a:r>
            <a:r>
              <a:rPr lang="zh-CN" altLang="en-US" sz="2200" b="1" dirty="0"/>
              <a:t>空隙大小”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 err="1"/>
              <a:t>cellpadding</a:t>
            </a:r>
            <a:r>
              <a:rPr lang="en-US" altLang="zh-CN" sz="2200" b="1" dirty="0"/>
              <a:t>=“</a:t>
            </a:r>
            <a:r>
              <a:rPr lang="zh-CN" altLang="en-US" sz="2200" b="1" dirty="0"/>
              <a:t>填充大小”</a:t>
            </a:r>
            <a:r>
              <a:rPr lang="en-US" altLang="zh-CN" sz="2200" b="1" dirty="0"/>
              <a:t>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7242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3" name="Rectangle 3"/>
          <p:cNvSpPr>
            <a:spLocks noChangeArrowheads="1"/>
          </p:cNvSpPr>
          <p:nvPr/>
        </p:nvSpPr>
        <p:spPr bwMode="auto">
          <a:xfrm>
            <a:off x="2063750" y="1557339"/>
            <a:ext cx="8135938" cy="45354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ea typeface="楷体_GB2312" pitchFamily="49" charset="-122"/>
              </a:rPr>
              <a:t>html</a:t>
            </a:r>
            <a:r>
              <a:rPr kumimoji="1" lang="zh-CN" altLang="en-US" sz="2400" b="1">
                <a:ea typeface="楷体_GB2312" pitchFamily="49" charset="-122"/>
              </a:rPr>
              <a:t>表格</a:t>
            </a:r>
            <a:r>
              <a:rPr kumimoji="1" lang="en-US" altLang="zh-CN" sz="2400" b="1">
                <a:ea typeface="楷体_GB2312" pitchFamily="49" charset="-122"/>
              </a:rPr>
              <a:t>-</a:t>
            </a:r>
            <a:r>
              <a:rPr kumimoji="1" lang="zh-CN" altLang="en-US" sz="2400" b="1">
                <a:ea typeface="楷体_GB2312" pitchFamily="49" charset="-122"/>
              </a:rPr>
              <a:t>小练习	</a:t>
            </a:r>
          </a:p>
        </p:txBody>
      </p:sp>
      <p:pic>
        <p:nvPicPr>
          <p:cNvPr id="747524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889250"/>
            <a:ext cx="5834062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2063751" y="955675"/>
            <a:ext cx="355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-table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2752726" y="2157413"/>
            <a:ext cx="2881313" cy="412750"/>
          </a:xfrm>
          <a:prstGeom prst="rect">
            <a:avLst/>
          </a:prstGeom>
          <a:solidFill>
            <a:srgbClr val="99CCFF">
              <a:alpha val="2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1">
                <a:ea typeface="华文细黑" panose="02010600040101010101" pitchFamily="2" charset="-122"/>
              </a:rPr>
              <a:t>请用</a:t>
            </a:r>
            <a:r>
              <a:rPr lang="en-US" altLang="zh-CN" sz="2100" b="1">
                <a:ea typeface="华文细黑" panose="02010600040101010101" pitchFamily="2" charset="-122"/>
              </a:rPr>
              <a:t>html</a:t>
            </a:r>
            <a:r>
              <a:rPr lang="zh-CN" altLang="en-US" sz="2100" b="1">
                <a:ea typeface="华文细黑" panose="02010600040101010101" pitchFamily="2" charset="-122"/>
              </a:rPr>
              <a:t>编写如下网页</a:t>
            </a:r>
          </a:p>
        </p:txBody>
      </p:sp>
    </p:spTree>
    <p:extLst>
      <p:ext uri="{BB962C8B-B14F-4D97-AF65-F5344CB8AC3E}">
        <p14:creationId xmlns:p14="http://schemas.microsoft.com/office/powerpoint/2010/main" val="24683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3"/>
          <p:cNvSpPr>
            <a:spLocks noChangeArrowheads="1"/>
          </p:cNvSpPr>
          <p:nvPr/>
        </p:nvSpPr>
        <p:spPr bwMode="auto">
          <a:xfrm>
            <a:off x="2063750" y="1557339"/>
            <a:ext cx="8135938" cy="49672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ea typeface="楷体_GB2312" pitchFamily="49" charset="-122"/>
              </a:rPr>
              <a:t>上机练习题	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2063751" y="955675"/>
            <a:ext cx="355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-table</a:t>
            </a:r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2752726" y="2168525"/>
            <a:ext cx="2465227" cy="369332"/>
          </a:xfrm>
          <a:prstGeom prst="rect">
            <a:avLst/>
          </a:prstGeom>
          <a:solidFill>
            <a:srgbClr val="99CCFF">
              <a:alpha val="2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请用</a:t>
            </a:r>
            <a:r>
              <a:rPr lang="en-US" altLang="zh-CN"/>
              <a:t>html</a:t>
            </a:r>
            <a:r>
              <a:rPr lang="zh-CN" altLang="en-US"/>
              <a:t>编写如下网页</a:t>
            </a:r>
          </a:p>
        </p:txBody>
      </p:sp>
      <p:pic>
        <p:nvPicPr>
          <p:cNvPr id="7495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82" y="2024579"/>
            <a:ext cx="7646987" cy="379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2063750" y="1557339"/>
            <a:ext cx="8135938" cy="49672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ea typeface="楷体_GB2312" pitchFamily="49" charset="-122"/>
              </a:rPr>
              <a:t>html</a:t>
            </a:r>
            <a:r>
              <a:rPr kumimoji="1" lang="zh-CN" altLang="en-US" sz="2400" b="1">
                <a:ea typeface="楷体_GB2312" pitchFamily="49" charset="-122"/>
              </a:rPr>
              <a:t>列表</a:t>
            </a:r>
            <a:r>
              <a:rPr kumimoji="1" lang="en-US" altLang="zh-CN" sz="2400" b="1">
                <a:ea typeface="楷体_GB2312" pitchFamily="49" charset="-122"/>
              </a:rPr>
              <a:t>-</a:t>
            </a:r>
            <a:r>
              <a:rPr kumimoji="1" lang="zh-CN" altLang="en-US" sz="2400" b="1">
                <a:ea typeface="楷体_GB2312" pitchFamily="49" charset="-122"/>
              </a:rPr>
              <a:t>无序列表	</a:t>
            </a:r>
          </a:p>
        </p:txBody>
      </p:sp>
      <p:graphicFrame>
        <p:nvGraphicFramePr>
          <p:cNvPr id="751620" name="Object 4"/>
          <p:cNvGraphicFramePr>
            <a:graphicFrameLocks noChangeAspect="1"/>
          </p:cNvGraphicFramePr>
          <p:nvPr/>
        </p:nvGraphicFramePr>
        <p:xfrm>
          <a:off x="6240464" y="2060576"/>
          <a:ext cx="367347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4" imgW="4780952" imgH="1647619" progId="Paint.Picture">
                  <p:embed/>
                </p:oleObj>
              </mc:Choice>
              <mc:Fallback>
                <p:oleObj r:id="rId4" imgW="4780952" imgH="1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2060576"/>
                        <a:ext cx="3673475" cy="247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2640013" y="4941888"/>
            <a:ext cx="7200900" cy="14843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2700000">
              <a:srgbClr val="FF00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rgbClr val="FF0066"/>
                </a:solidFill>
                <a:latin typeface="宋体" panose="02010600030101010101" pitchFamily="2" charset="-122"/>
              </a:rPr>
              <a:t>&lt;UL&gt;</a:t>
            </a:r>
            <a:r>
              <a:rPr kumimoji="1" lang="en-US" altLang="zh-CN" sz="1400" dirty="0">
                <a:latin typeface="宋体" panose="02010600030101010101" pitchFamily="2" charset="-122"/>
              </a:rPr>
              <a:t> </a:t>
            </a:r>
            <a:r>
              <a:rPr kumimoji="1" lang="zh-CN" altLang="en-US" sz="1400" dirty="0">
                <a:latin typeface="宋体" panose="02010600030101010101" pitchFamily="2" charset="-122"/>
              </a:rPr>
              <a:t>的属性设定（常用）： 例如： </a:t>
            </a:r>
            <a:r>
              <a:rPr kumimoji="1" lang="en-US" altLang="zh-CN" sz="1400" dirty="0">
                <a:solidFill>
                  <a:srgbClr val="FF0066"/>
                </a:solidFill>
                <a:latin typeface="宋体" panose="02010600030101010101" pitchFamily="2" charset="-122"/>
              </a:rPr>
              <a:t>&lt;UL type="square"&gt;</a:t>
            </a:r>
            <a:r>
              <a:rPr kumimoji="1" lang="en-US" altLang="zh-CN" sz="1400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宋体" panose="02010600030101010101" pitchFamily="2" charset="-122"/>
              </a:rPr>
              <a:t> </a:t>
            </a:r>
            <a:r>
              <a:rPr kumimoji="1" lang="en-US" altLang="zh-CN" sz="1400" dirty="0">
                <a:solidFill>
                  <a:srgbClr val="FF0066"/>
                </a:solidFill>
                <a:latin typeface="宋体" panose="02010600030101010101" pitchFamily="2" charset="-122"/>
              </a:rPr>
              <a:t>type="square"</a:t>
            </a:r>
            <a:r>
              <a:rPr kumimoji="1" lang="en-US" altLang="zh-CN" sz="1400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dirty="0">
                <a:latin typeface="宋体" panose="02010600030101010101" pitchFamily="2" charset="-122"/>
              </a:rPr>
              <a:t>设定符号款式，其值有三种，如下，默认为 </a:t>
            </a:r>
            <a:r>
              <a:rPr kumimoji="1" lang="en-US" altLang="zh-CN" sz="1400" dirty="0">
                <a:latin typeface="宋体" panose="02010600030101010101" pitchFamily="2" charset="-122"/>
              </a:rPr>
              <a:t>type="disc"</a:t>
            </a:r>
            <a:r>
              <a:rPr kumimoji="1" lang="zh-CN" altLang="en-US" sz="1400" dirty="0">
                <a:latin typeface="宋体" panose="02010600030101010101" pitchFamily="2" charset="-122"/>
              </a:rPr>
              <a:t>：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rgbClr val="FF0066"/>
                </a:solidFill>
                <a:latin typeface="宋体" panose="02010600030101010101" pitchFamily="2" charset="-122"/>
              </a:rPr>
              <a:t>type="disc"</a:t>
            </a:r>
            <a:r>
              <a:rPr kumimoji="1" lang="en-US" altLang="zh-CN" sz="1400" dirty="0">
                <a:latin typeface="宋体" panose="02010600030101010101" pitchFamily="2" charset="-122"/>
              </a:rPr>
              <a:t> </a:t>
            </a:r>
            <a:r>
              <a:rPr kumimoji="1" lang="zh-CN" altLang="en-US" sz="1400" dirty="0">
                <a:latin typeface="宋体" panose="02010600030101010101" pitchFamily="2" charset="-122"/>
              </a:rPr>
              <a:t>时的列项符号为实心圆点。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rgbClr val="FF0066"/>
                </a:solidFill>
                <a:latin typeface="宋体" panose="02010600030101010101" pitchFamily="2" charset="-122"/>
              </a:rPr>
              <a:t>type="circle"</a:t>
            </a:r>
            <a:r>
              <a:rPr kumimoji="1" lang="en-US" altLang="zh-CN" sz="1400" dirty="0">
                <a:latin typeface="宋体" panose="02010600030101010101" pitchFamily="2" charset="-122"/>
              </a:rPr>
              <a:t> </a:t>
            </a:r>
            <a:r>
              <a:rPr kumimoji="1" lang="zh-CN" altLang="en-US" sz="1400" dirty="0">
                <a:latin typeface="宋体" panose="02010600030101010101" pitchFamily="2" charset="-122"/>
              </a:rPr>
              <a:t>时的列项符号为空心圆。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solidFill>
                  <a:srgbClr val="FF0066"/>
                </a:solidFill>
                <a:latin typeface="宋体" panose="02010600030101010101" pitchFamily="2" charset="-122"/>
              </a:rPr>
              <a:t>type="square"</a:t>
            </a:r>
            <a:r>
              <a:rPr kumimoji="1" lang="en-US" altLang="zh-CN" sz="1400" dirty="0">
                <a:latin typeface="宋体" panose="02010600030101010101" pitchFamily="2" charset="-122"/>
              </a:rPr>
              <a:t> </a:t>
            </a:r>
            <a:r>
              <a:rPr kumimoji="1" lang="zh-CN" altLang="en-US" sz="1400" dirty="0">
                <a:latin typeface="宋体" panose="02010600030101010101" pitchFamily="2" charset="-122"/>
              </a:rPr>
              <a:t>时的列项符号为空心正方形。</a:t>
            </a:r>
            <a:r>
              <a:rPr kumimoji="1" lang="zh-CN" altLang="en-US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51622" name="Text Box 6"/>
          <p:cNvSpPr txBox="1">
            <a:spLocks noChangeArrowheads="1"/>
          </p:cNvSpPr>
          <p:nvPr/>
        </p:nvSpPr>
        <p:spPr bwMode="auto">
          <a:xfrm>
            <a:off x="2063751" y="955675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-ul/li</a:t>
            </a:r>
          </a:p>
        </p:txBody>
      </p:sp>
      <p:sp>
        <p:nvSpPr>
          <p:cNvPr id="751623" name="Text Box 7"/>
          <p:cNvSpPr txBox="1">
            <a:spLocks noChangeArrowheads="1"/>
          </p:cNvSpPr>
          <p:nvPr/>
        </p:nvSpPr>
        <p:spPr bwMode="auto">
          <a:xfrm>
            <a:off x="2474914" y="2297113"/>
            <a:ext cx="3260725" cy="1107996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ea typeface="华文细黑" panose="02010600040101010101" pitchFamily="2" charset="-122"/>
              </a:rPr>
              <a:t>&lt;</a:t>
            </a:r>
            <a:r>
              <a:rPr lang="en-US" altLang="zh-CN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ul type</a:t>
            </a:r>
            <a:r>
              <a:rPr lang="en-US" altLang="zh-CN" sz="2200" b="1">
                <a:ea typeface="华文细黑" panose="02010600040101010101" pitchFamily="2" charset="-122"/>
              </a:rPr>
              <a:t>=“</a:t>
            </a:r>
            <a:r>
              <a:rPr lang="zh-CN" altLang="en-US" sz="2200" b="1">
                <a:ea typeface="华文细黑" panose="02010600040101010101" pitchFamily="2" charset="-122"/>
              </a:rPr>
              <a:t>属性值”</a:t>
            </a:r>
            <a:r>
              <a:rPr lang="en-US" altLang="zh-CN" sz="2200" b="1">
                <a:ea typeface="华文细黑" panose="02010600040101010101" pitchFamily="2" charset="-122"/>
              </a:rPr>
              <a:t>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ea typeface="华文细黑" panose="02010600040101010101" pitchFamily="2" charset="-122"/>
              </a:rPr>
              <a:t>&lt;</a:t>
            </a:r>
            <a:r>
              <a:rPr lang="en-US" altLang="zh-CN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li</a:t>
            </a:r>
            <a:r>
              <a:rPr lang="en-US" altLang="zh-CN" sz="2200" b="1">
                <a:ea typeface="华文细黑" panose="02010600040101010101" pitchFamily="2" charset="-122"/>
              </a:rPr>
              <a:t>&gt;</a:t>
            </a:r>
            <a:r>
              <a:rPr lang="zh-CN" altLang="en-US" sz="2200" b="1">
                <a:ea typeface="华文细黑" panose="02010600040101010101" pitchFamily="2" charset="-122"/>
              </a:rPr>
              <a:t>列表内容</a:t>
            </a:r>
            <a:r>
              <a:rPr lang="en-US" altLang="zh-CN" sz="2200" b="1">
                <a:ea typeface="华文细黑" panose="02010600040101010101" pitchFamily="2" charset="-122"/>
              </a:rPr>
              <a:t>&lt;/</a:t>
            </a:r>
            <a:r>
              <a:rPr lang="en-US" altLang="zh-CN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li</a:t>
            </a:r>
            <a:r>
              <a:rPr lang="en-US" altLang="zh-CN" sz="2200" b="1">
                <a:ea typeface="华文细黑" panose="02010600040101010101" pitchFamily="2" charset="-122"/>
              </a:rPr>
              <a:t>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ea typeface="华文细黑" panose="02010600040101010101" pitchFamily="2" charset="-122"/>
              </a:rPr>
              <a:t>&lt;/</a:t>
            </a:r>
            <a:r>
              <a:rPr lang="en-US" altLang="zh-CN" sz="2200" b="1" i="1">
                <a:solidFill>
                  <a:srgbClr val="FF0000"/>
                </a:solidFill>
                <a:ea typeface="华文细黑" panose="02010600040101010101" pitchFamily="2" charset="-122"/>
              </a:rPr>
              <a:t>ul</a:t>
            </a:r>
            <a:r>
              <a:rPr lang="en-US" altLang="zh-CN" sz="2200" b="1">
                <a:ea typeface="华文细黑" panose="02010600040101010101" pitchFamily="2" charset="-122"/>
              </a:rPr>
              <a:t>&gt;</a:t>
            </a:r>
          </a:p>
        </p:txBody>
      </p:sp>
      <p:sp>
        <p:nvSpPr>
          <p:cNvPr id="751624" name="Line 8"/>
          <p:cNvSpPr>
            <a:spLocks noChangeShapeType="1"/>
          </p:cNvSpPr>
          <p:nvPr/>
        </p:nvSpPr>
        <p:spPr bwMode="auto">
          <a:xfrm>
            <a:off x="4295775" y="2565400"/>
            <a:ext cx="0" cy="2376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1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ChangeArrowheads="1"/>
          </p:cNvSpPr>
          <p:nvPr/>
        </p:nvSpPr>
        <p:spPr bwMode="auto">
          <a:xfrm>
            <a:off x="1919289" y="1557339"/>
            <a:ext cx="8497887" cy="49672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ea typeface="楷体_GB2312" pitchFamily="49" charset="-122"/>
              </a:rPr>
              <a:t>html</a:t>
            </a:r>
            <a:r>
              <a:rPr kumimoji="1" lang="zh-CN" altLang="en-US" sz="2400" b="1">
                <a:ea typeface="楷体_GB2312" pitchFamily="49" charset="-122"/>
              </a:rPr>
              <a:t>列表</a:t>
            </a:r>
            <a:r>
              <a:rPr kumimoji="1" lang="en-US" altLang="zh-CN" sz="2400" b="1">
                <a:ea typeface="楷体_GB2312" pitchFamily="49" charset="-122"/>
              </a:rPr>
              <a:t>-</a:t>
            </a:r>
            <a:r>
              <a:rPr kumimoji="1" lang="zh-CN" altLang="en-US" sz="2400" b="1">
                <a:ea typeface="楷体_GB2312" pitchFamily="49" charset="-122"/>
              </a:rPr>
              <a:t>有序列表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</a:p>
        </p:txBody>
      </p:sp>
      <p:graphicFrame>
        <p:nvGraphicFramePr>
          <p:cNvPr id="753668" name="Object 4"/>
          <p:cNvGraphicFramePr>
            <a:graphicFrameLocks noChangeAspect="1"/>
          </p:cNvGraphicFramePr>
          <p:nvPr/>
        </p:nvGraphicFramePr>
        <p:xfrm>
          <a:off x="2063751" y="3933826"/>
          <a:ext cx="37433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5028571" imgH="1619476" progId="Paint.Picture">
                  <p:embed/>
                </p:oleObj>
              </mc:Choice>
              <mc:Fallback>
                <p:oleObj r:id="rId4" imgW="5028571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933826"/>
                        <a:ext cx="3743325" cy="223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6311900" y="2205038"/>
            <a:ext cx="3887788" cy="4176712"/>
          </a:xfrm>
          <a:prstGeom prst="rect">
            <a:avLst/>
          </a:prstGeom>
          <a:solidFill>
            <a:srgbClr val="B2B2B2">
              <a:alpha val="0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&lt;OL&gt;</a:t>
            </a:r>
            <a:r>
              <a:rPr lang="zh-CN" altLang="en-US" sz="1400" b="1"/>
              <a:t>称为顺序列表标记。</a:t>
            </a:r>
            <a:r>
              <a:rPr lang="en-US" altLang="zh-CN" sz="1400" b="1"/>
              <a:t>&lt;LI&gt;</a:t>
            </a:r>
            <a:r>
              <a:rPr lang="zh-CN" altLang="en-US" sz="1400" b="1"/>
              <a:t>则用以标示列表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/>
              <a:t>项目。所谓顺序列表就是每一项有顺序，又称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/>
              <a:t>编号列表。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&lt;OL&gt; </a:t>
            </a:r>
            <a:r>
              <a:rPr lang="zh-CN" altLang="en-US" sz="1400" b="1"/>
              <a:t>的属性设定（常用）：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/>
              <a:t>例如： </a:t>
            </a:r>
            <a:r>
              <a:rPr lang="en-US" altLang="zh-CN" sz="1400" b="1"/>
              <a:t>&lt;ol type="i" start="4"&gt;&lt;/ol&gt;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type="i"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/>
              <a:t>设定数目款式，其值有五种，请参考 右表，内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/>
              <a:t>定为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type="1"</a:t>
            </a:r>
            <a:r>
              <a:rPr lang="zh-CN" altLang="en-US" sz="1400" b="1"/>
              <a:t>。 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start="4"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/>
              <a:t>设定开始数目，不论设定了哪一数目款式，其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/>
              <a:t>值只能是 </a:t>
            </a:r>
            <a:r>
              <a:rPr lang="en-US" altLang="zh-CN" sz="1400" b="1"/>
              <a:t>1,2,3.. </a:t>
            </a:r>
            <a:r>
              <a:rPr lang="zh-CN" altLang="en-US" sz="1400" b="1"/>
              <a:t>等整数，默认为 </a:t>
            </a:r>
            <a:r>
              <a:rPr lang="en-US" altLang="zh-CN" sz="1400" b="1"/>
              <a:t>start="1"</a:t>
            </a:r>
            <a:r>
              <a:rPr lang="zh-CN" altLang="en-US" sz="1400" b="1"/>
              <a:t>。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/>
              <a:t> </a:t>
            </a:r>
            <a:r>
              <a:rPr lang="en-US" altLang="zh-CN" sz="1400" b="1"/>
              <a:t>i</a:t>
            </a:r>
            <a:r>
              <a:rPr lang="zh-CN" altLang="en-US" sz="1400" b="1"/>
              <a:t>可以取以下值中的任意一个：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1 </a:t>
            </a:r>
            <a:r>
              <a:rPr lang="zh-CN" altLang="en-US" sz="1400" b="1"/>
              <a:t>阿拉伯数字 </a:t>
            </a:r>
            <a:r>
              <a:rPr lang="en-US" altLang="zh-CN" sz="1400" b="1"/>
              <a:t>1, 2, 3, ...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a </a:t>
            </a:r>
            <a:r>
              <a:rPr lang="zh-CN" altLang="en-US" sz="1400" b="1"/>
              <a:t>小写字母 </a:t>
            </a:r>
            <a:r>
              <a:rPr lang="en-US" altLang="zh-CN" sz="1400" b="1"/>
              <a:t>a, b, c,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A </a:t>
            </a:r>
            <a:r>
              <a:rPr lang="zh-CN" altLang="en-US" sz="1400" b="1"/>
              <a:t>大写字母 </a:t>
            </a:r>
            <a:r>
              <a:rPr lang="en-US" altLang="zh-CN" sz="1400" b="1"/>
              <a:t>A, B, C,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i </a:t>
            </a:r>
            <a:r>
              <a:rPr lang="zh-CN" altLang="en-US" sz="1400" b="1"/>
              <a:t>小写罗马数字 </a:t>
            </a:r>
            <a:r>
              <a:rPr lang="en-US" altLang="zh-CN" sz="1400" b="1"/>
              <a:t>i, ii, iii,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/>
              <a:t>I </a:t>
            </a:r>
            <a:r>
              <a:rPr lang="zh-CN" altLang="en-US" sz="1400" b="1"/>
              <a:t>大写罗马数字 </a:t>
            </a:r>
            <a:r>
              <a:rPr lang="en-US" altLang="zh-CN" sz="1400" b="1"/>
              <a:t>I, II, III, ... </a:t>
            </a:r>
            <a:r>
              <a:rPr lang="zh-CN" altLang="en-US" sz="1400" b="1"/>
              <a:t>。</a:t>
            </a:r>
            <a:r>
              <a:rPr lang="zh-CN" altLang="en-US" sz="1200"/>
              <a:t> </a:t>
            </a: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2063751" y="955675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-ol/li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1997075" y="2205038"/>
            <a:ext cx="3850734" cy="92333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a typeface="华文细黑" panose="02010600040101010101" pitchFamily="2" charset="-122"/>
              </a:rPr>
              <a:t>&lt;</a:t>
            </a:r>
            <a:r>
              <a:rPr lang="en-US" altLang="zh-CN" b="1" dirty="0" err="1">
                <a:ea typeface="华文细黑" panose="02010600040101010101" pitchFamily="2" charset="-122"/>
              </a:rPr>
              <a:t>ol</a:t>
            </a:r>
            <a:r>
              <a:rPr lang="en-US" altLang="zh-CN" b="1" dirty="0">
                <a:ea typeface="华文细黑" panose="02010600040101010101" pitchFamily="2" charset="-122"/>
              </a:rPr>
              <a:t> type=“</a:t>
            </a:r>
            <a:r>
              <a:rPr lang="zh-CN" altLang="en-US" b="1" dirty="0">
                <a:ea typeface="华文细黑" panose="02010600040101010101" pitchFamily="2" charset="-122"/>
              </a:rPr>
              <a:t>属性值” </a:t>
            </a:r>
            <a:r>
              <a:rPr lang="en-US" altLang="zh-CN" b="1" dirty="0">
                <a:ea typeface="华文细黑" panose="02010600040101010101" pitchFamily="2" charset="-122"/>
              </a:rPr>
              <a:t>start=“</a:t>
            </a:r>
            <a:r>
              <a:rPr lang="zh-CN" altLang="en-US" b="1" dirty="0">
                <a:ea typeface="华文细黑" panose="02010600040101010101" pitchFamily="2" charset="-122"/>
              </a:rPr>
              <a:t>起始值”</a:t>
            </a:r>
            <a:r>
              <a:rPr lang="en-US" altLang="zh-CN" b="1" dirty="0">
                <a:ea typeface="华文细黑" panose="02010600040101010101" pitchFamily="2" charset="-122"/>
              </a:rPr>
              <a:t>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a typeface="华文细黑" panose="02010600040101010101" pitchFamily="2" charset="-122"/>
              </a:rPr>
              <a:t>&lt;li&gt;</a:t>
            </a:r>
            <a:r>
              <a:rPr lang="zh-CN" altLang="en-US" b="1" dirty="0">
                <a:ea typeface="华文细黑" panose="02010600040101010101" pitchFamily="2" charset="-122"/>
              </a:rPr>
              <a:t>列表内容</a:t>
            </a:r>
            <a:r>
              <a:rPr lang="en-US" altLang="zh-CN" b="1" dirty="0">
                <a:ea typeface="华文细黑" panose="02010600040101010101" pitchFamily="2" charset="-122"/>
              </a:rPr>
              <a:t>&lt;/li&gt;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a typeface="华文细黑" panose="02010600040101010101" pitchFamily="2" charset="-122"/>
              </a:rPr>
              <a:t>&lt;/</a:t>
            </a:r>
            <a:r>
              <a:rPr lang="en-US" altLang="zh-CN" b="1" dirty="0" err="1">
                <a:ea typeface="华文细黑" panose="02010600040101010101" pitchFamily="2" charset="-122"/>
              </a:rPr>
              <a:t>ol</a:t>
            </a:r>
            <a:r>
              <a:rPr lang="en-US" altLang="zh-CN" b="1" dirty="0">
                <a:ea typeface="华文细黑" panose="02010600040101010101" pitchFamily="2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46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ChangeArrowheads="1"/>
          </p:cNvSpPr>
          <p:nvPr/>
        </p:nvSpPr>
        <p:spPr bwMode="auto">
          <a:xfrm>
            <a:off x="2063750" y="1557339"/>
            <a:ext cx="8135938" cy="49672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ea typeface="楷体_GB2312" pitchFamily="49" charset="-122"/>
              </a:rPr>
              <a:t>html</a:t>
            </a:r>
            <a:r>
              <a:rPr kumimoji="1" lang="zh-CN" altLang="en-US" sz="2400" b="1">
                <a:ea typeface="楷体_GB2312" pitchFamily="49" charset="-122"/>
              </a:rPr>
              <a:t>列表</a:t>
            </a:r>
            <a:r>
              <a:rPr kumimoji="1" lang="en-US" altLang="zh-CN" sz="2400" b="1">
                <a:ea typeface="楷体_GB2312" pitchFamily="49" charset="-122"/>
              </a:rPr>
              <a:t>-</a:t>
            </a:r>
            <a:r>
              <a:rPr kumimoji="1" lang="zh-CN" altLang="en-US" sz="2400" b="1">
                <a:ea typeface="楷体_GB2312" pitchFamily="49" charset="-122"/>
              </a:rPr>
              <a:t>框架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</a:p>
        </p:txBody>
      </p:sp>
      <p:graphicFrame>
        <p:nvGraphicFramePr>
          <p:cNvPr id="755716" name="Object 4"/>
          <p:cNvGraphicFramePr>
            <a:graphicFrameLocks noChangeAspect="1"/>
          </p:cNvGraphicFramePr>
          <p:nvPr/>
        </p:nvGraphicFramePr>
        <p:xfrm>
          <a:off x="2424114" y="1989139"/>
          <a:ext cx="4033837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5266667" imgH="1886213" progId="Paint.Picture">
                  <p:embed/>
                </p:oleObj>
              </mc:Choice>
              <mc:Fallback>
                <p:oleObj r:id="rId4" imgW="5266667" imgH="188621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989139"/>
                        <a:ext cx="4033837" cy="233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2063750" y="955675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-frameset</a:t>
            </a:r>
          </a:p>
        </p:txBody>
      </p:sp>
      <p:sp>
        <p:nvSpPr>
          <p:cNvPr id="755718" name="Text Box 6"/>
          <p:cNvSpPr txBox="1">
            <a:spLocks noChangeArrowheads="1"/>
          </p:cNvSpPr>
          <p:nvPr/>
        </p:nvSpPr>
        <p:spPr bwMode="auto">
          <a:xfrm>
            <a:off x="2424114" y="4508500"/>
            <a:ext cx="7074181" cy="1785104"/>
          </a:xfrm>
          <a:prstGeom prst="rect">
            <a:avLst/>
          </a:pr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/>
              <a:t>&lt;frameset frameborder=“</a:t>
            </a:r>
            <a:r>
              <a:rPr lang="zh-CN" altLang="en-US" sz="2200" b="1"/>
              <a:t>边框大小”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/>
              <a:t>cols=‘”</a:t>
            </a:r>
            <a:r>
              <a:rPr lang="zh-CN" altLang="en-US" sz="2200" b="1"/>
              <a:t>各窗口百分比，隔开”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/>
              <a:t>rows=“</a:t>
            </a:r>
            <a:r>
              <a:rPr lang="zh-CN" altLang="en-US" sz="2200" b="1"/>
              <a:t>各窗口百分比”</a:t>
            </a:r>
            <a:r>
              <a:rPr lang="en-US" altLang="zh-CN" sz="2200" b="1"/>
              <a:t>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/>
              <a:t>&lt;frame name=“</a:t>
            </a:r>
            <a:r>
              <a:rPr lang="zh-CN" altLang="en-US" sz="2200" b="1"/>
              <a:t>给</a:t>
            </a:r>
            <a:r>
              <a:rPr lang="en-US" altLang="zh-CN" sz="2200" b="1"/>
              <a:t>frame</a:t>
            </a:r>
            <a:r>
              <a:rPr lang="zh-CN" altLang="en-US" sz="2200" b="1"/>
              <a:t>取名” </a:t>
            </a:r>
            <a:r>
              <a:rPr lang="en-US" altLang="zh-CN" sz="2200" b="1"/>
              <a:t>src=“html</a:t>
            </a:r>
            <a:r>
              <a:rPr lang="zh-CN" altLang="en-US" sz="2200" b="1"/>
              <a:t>路径” </a:t>
            </a:r>
            <a:r>
              <a:rPr lang="en-US" altLang="zh-CN" sz="2200" b="1"/>
              <a:t>noresize&gt;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/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11482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1" name="Rectangle 3"/>
          <p:cNvSpPr>
            <a:spLocks noChangeArrowheads="1"/>
          </p:cNvSpPr>
          <p:nvPr/>
        </p:nvSpPr>
        <p:spPr bwMode="auto">
          <a:xfrm>
            <a:off x="2063750" y="1557339"/>
            <a:ext cx="8135938" cy="49672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iframe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浮动窗口   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2063750" y="955675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-iframe </a:t>
            </a:r>
            <a:r>
              <a:rPr lang="zh-CN" altLang="en-US" sz="2400" b="1">
                <a:ea typeface="华文细黑" panose="02010600040101010101" pitchFamily="2" charset="-122"/>
              </a:rPr>
              <a:t>浮动窗口</a:t>
            </a:r>
          </a:p>
        </p:txBody>
      </p:sp>
      <p:pic>
        <p:nvPicPr>
          <p:cNvPr id="7598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5039"/>
            <a:ext cx="6624638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CCC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9" name="Rectangle 3"/>
          <p:cNvSpPr>
            <a:spLocks noChangeArrowheads="1"/>
          </p:cNvSpPr>
          <p:nvPr/>
        </p:nvSpPr>
        <p:spPr bwMode="auto">
          <a:xfrm>
            <a:off x="2063750" y="1557339"/>
            <a:ext cx="8135938" cy="41036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1">
                <a:solidFill>
                  <a:srgbClr val="FF0000"/>
                </a:solidFill>
              </a:rPr>
              <a:t>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form(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表单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元素介绍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2063750" y="955675"/>
            <a:ext cx="351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细黑" panose="02010600040101010101" pitchFamily="2" charset="-122"/>
              </a:rPr>
              <a:t>html</a:t>
            </a:r>
            <a:r>
              <a:rPr lang="zh-CN" altLang="en-US" sz="2400" b="1">
                <a:ea typeface="华文细黑" panose="02010600040101010101" pitchFamily="2" charset="-122"/>
              </a:rPr>
              <a:t>常用标记</a:t>
            </a:r>
            <a:r>
              <a:rPr lang="en-US" altLang="zh-CN" sz="2400" b="1">
                <a:ea typeface="华文细黑" panose="02010600040101010101" pitchFamily="2" charset="-122"/>
              </a:rPr>
              <a:t>/</a:t>
            </a:r>
            <a:r>
              <a:rPr lang="zh-CN" altLang="en-US" sz="2400" b="1">
                <a:ea typeface="华文细黑" panose="02010600040101010101" pitchFamily="2" charset="-122"/>
              </a:rPr>
              <a:t>元素</a:t>
            </a:r>
            <a:r>
              <a:rPr lang="en-US" altLang="zh-CN" sz="2400" b="1">
                <a:ea typeface="华文细黑" panose="02010600040101010101" pitchFamily="2" charset="-122"/>
              </a:rPr>
              <a:t>-form</a:t>
            </a:r>
          </a:p>
        </p:txBody>
      </p:sp>
      <p:sp>
        <p:nvSpPr>
          <p:cNvPr id="761861" name="AutoShape 5"/>
          <p:cNvSpPr>
            <a:spLocks noChangeArrowheads="1"/>
          </p:cNvSpPr>
          <p:nvPr/>
        </p:nvSpPr>
        <p:spPr bwMode="auto">
          <a:xfrm>
            <a:off x="4495800" y="4386263"/>
            <a:ext cx="3124200" cy="304800"/>
          </a:xfrm>
          <a:prstGeom prst="rightArrow">
            <a:avLst>
              <a:gd name="adj1" fmla="val 50000"/>
              <a:gd name="adj2" fmla="val 2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62" name="Group 6"/>
          <p:cNvGrpSpPr>
            <a:grpSpLocks/>
          </p:cNvGrpSpPr>
          <p:nvPr/>
        </p:nvGrpSpPr>
        <p:grpSpPr bwMode="auto">
          <a:xfrm>
            <a:off x="2819400" y="4005263"/>
            <a:ext cx="1219200" cy="1295400"/>
            <a:chOff x="816" y="2304"/>
            <a:chExt cx="768" cy="816"/>
          </a:xfrm>
        </p:grpSpPr>
        <p:sp>
          <p:nvSpPr>
            <p:cNvPr id="761863" name="laptop"/>
            <p:cNvSpPr>
              <a:spLocks noEditPoints="1" noChangeArrowheads="1"/>
            </p:cNvSpPr>
            <p:nvPr/>
          </p:nvSpPr>
          <p:spPr bwMode="auto">
            <a:xfrm>
              <a:off x="816" y="2544"/>
              <a:ext cx="768" cy="576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64" name="Text Box 8"/>
            <p:cNvSpPr txBox="1">
              <a:spLocks noChangeArrowheads="1"/>
            </p:cNvSpPr>
            <p:nvPr/>
          </p:nvSpPr>
          <p:spPr bwMode="auto">
            <a:xfrm>
              <a:off x="1008" y="2304"/>
              <a:ext cx="432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客户端</a:t>
              </a:r>
            </a:p>
          </p:txBody>
        </p:sp>
      </p:grpSp>
      <p:grpSp>
        <p:nvGrpSpPr>
          <p:cNvPr id="761865" name="Group 9"/>
          <p:cNvGrpSpPr>
            <a:grpSpLocks/>
          </p:cNvGrpSpPr>
          <p:nvPr/>
        </p:nvGrpSpPr>
        <p:grpSpPr bwMode="auto">
          <a:xfrm>
            <a:off x="7924800" y="3852863"/>
            <a:ext cx="762000" cy="1447800"/>
            <a:chOff x="4032" y="2208"/>
            <a:chExt cx="480" cy="912"/>
          </a:xfrm>
        </p:grpSpPr>
        <p:sp>
          <p:nvSpPr>
            <p:cNvPr id="761866" name="tower"/>
            <p:cNvSpPr>
              <a:spLocks noEditPoints="1" noChangeArrowheads="1"/>
            </p:cNvSpPr>
            <p:nvPr/>
          </p:nvSpPr>
          <p:spPr bwMode="auto">
            <a:xfrm>
              <a:off x="4032" y="2400"/>
              <a:ext cx="432" cy="72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67" name="Text Box 11"/>
            <p:cNvSpPr txBox="1">
              <a:spLocks noChangeArrowheads="1"/>
            </p:cNvSpPr>
            <p:nvPr/>
          </p:nvSpPr>
          <p:spPr bwMode="auto">
            <a:xfrm>
              <a:off x="4080" y="2208"/>
              <a:ext cx="432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服务器</a:t>
              </a:r>
            </a:p>
          </p:txBody>
        </p:sp>
      </p:grpSp>
      <p:sp>
        <p:nvSpPr>
          <p:cNvPr id="761868" name="Rectangle 12"/>
          <p:cNvSpPr>
            <a:spLocks noChangeArrowheads="1"/>
          </p:cNvSpPr>
          <p:nvPr/>
        </p:nvSpPr>
        <p:spPr bwMode="auto">
          <a:xfrm>
            <a:off x="3916680" y="2118360"/>
            <a:ext cx="3886200" cy="2164666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&lt;form 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action="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url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" method=*</a:t>
            </a:r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&lt;input type=submit&gt; &lt;input type=reset&gt;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&lt;/form&gt;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u="sng" dirty="0">
                <a:solidFill>
                  <a:srgbClr val="000000"/>
                </a:solidFill>
                <a:latin typeface="宋体" panose="02010600030101010101" pitchFamily="2" charset="-122"/>
              </a:rPr>
              <a:t>星号</a:t>
            </a:r>
            <a:r>
              <a:rPr kumimoji="1" lang="zh-CN" altLang="en-US" sz="12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*</a:t>
            </a:r>
            <a:r>
              <a:rPr kumimoji="1" lang="zh-CN" altLang="en-US" sz="1200" u="sng" dirty="0">
                <a:solidFill>
                  <a:srgbClr val="000000"/>
                </a:solidFill>
                <a:latin typeface="宋体" panose="02010600030101010101" pitchFamily="2" charset="-122"/>
              </a:rPr>
              <a:t>部分可以为</a:t>
            </a:r>
            <a:r>
              <a:rPr kumimoji="1" lang="en-US" altLang="zh-CN" sz="12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GET</a:t>
            </a:r>
            <a:r>
              <a:rPr kumimoji="1" lang="en-US" altLang="zh-CN" sz="1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1200" u="sng" dirty="0">
                <a:solidFill>
                  <a:srgbClr val="000000"/>
                </a:solidFill>
                <a:latin typeface="宋体" panose="02010600030101010101" pitchFamily="2" charset="-122"/>
              </a:rPr>
              <a:t>也可以是</a:t>
            </a:r>
            <a:r>
              <a:rPr kumimoji="1" lang="zh-CN" altLang="en-US" sz="12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2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POST</a:t>
            </a:r>
            <a:r>
              <a:rPr kumimoji="1"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2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1256</Words>
  <Application>Microsoft Office PowerPoint</Application>
  <PresentationFormat>宽屏</PresentationFormat>
  <Paragraphs>217</Paragraphs>
  <Slides>14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华文细黑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Bitmap Image</vt:lpstr>
      <vt:lpstr>Image</vt:lpstr>
      <vt:lpstr>HTML基础2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  使用以下标签编写一个你认为好看的网页  &lt;p&gt; &lt;img&gt; &lt;h&gt; &lt;table&gt; &lt;ul&gt; &lt;ol&gt; 其中&lt;table&gt;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HTML基础2</dc:title>
  <dc:creator>Windows User</dc:creator>
  <cp:lastModifiedBy>Windows User</cp:lastModifiedBy>
  <cp:revision>8</cp:revision>
  <dcterms:created xsi:type="dcterms:W3CDTF">2016-10-27T02:27:08Z</dcterms:created>
  <dcterms:modified xsi:type="dcterms:W3CDTF">2016-10-28T12:52:40Z</dcterms:modified>
</cp:coreProperties>
</file>