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75" r:id="rId4"/>
    <p:sldId id="277" r:id="rId5"/>
    <p:sldId id="276" r:id="rId6"/>
    <p:sldId id="278" r:id="rId7"/>
    <p:sldId id="282" r:id="rId8"/>
    <p:sldId id="285" r:id="rId9"/>
    <p:sldId id="286" r:id="rId10"/>
    <p:sldId id="287" r:id="rId11"/>
    <p:sldId id="288" r:id="rId12"/>
    <p:sldId id="289" r:id="rId13"/>
    <p:sldId id="283" r:id="rId14"/>
    <p:sldId id="279" r:id="rId15"/>
    <p:sldId id="280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o Schoenhoff" initials="SS" lastIdx="4" clrIdx="0">
    <p:extLst>
      <p:ext uri="{19B8F6BF-5375-455C-9EA6-DF929625EA0E}">
        <p15:presenceInfo xmlns:p15="http://schemas.microsoft.com/office/powerpoint/2012/main" userId="Sandro Schoenhoff" providerId="None"/>
      </p:ext>
    </p:extLst>
  </p:cmAuthor>
  <p:cmAuthor id="2" name="Matthias Burk" initials="MB" lastIdx="1" clrIdx="1">
    <p:extLst>
      <p:ext uri="{19B8F6BF-5375-455C-9EA6-DF929625EA0E}">
        <p15:presenceInfo xmlns:p15="http://schemas.microsoft.com/office/powerpoint/2012/main" userId="fb7d9f952dc3db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20:57:13.135" idx="1">
    <p:pos x="6750" y="1199"/>
    <p:text>no reverse needet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20:58:00.996" idx="2">
    <p:pos x="4252" y="1346"/>
    <p:text>to many. We have to minimize weight and size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6E9F0-65CA-4E01-84DB-20A0BA085E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94ABCA4-4328-4BCA-852A-02685A527E79}">
      <dgm:prSet/>
      <dgm:spPr/>
      <dgm:t>
        <a:bodyPr/>
        <a:lstStyle/>
        <a:p>
          <a:r>
            <a:rPr lang="de-DE"/>
            <a:t>System requirements</a:t>
          </a:r>
        </a:p>
      </dgm:t>
    </dgm:pt>
    <dgm:pt modelId="{7E4C7E65-E336-49D0-AD49-1C68FEE08642}" type="parTrans" cxnId="{FEA7C2A6-FBE5-4ECE-B274-608688F86A0C}">
      <dgm:prSet/>
      <dgm:spPr/>
      <dgm:t>
        <a:bodyPr/>
        <a:lstStyle/>
        <a:p>
          <a:endParaRPr lang="de-DE"/>
        </a:p>
      </dgm:t>
    </dgm:pt>
    <dgm:pt modelId="{A2081D23-697C-44CD-87BF-2D184DAAB7DB}" type="sibTrans" cxnId="{FEA7C2A6-FBE5-4ECE-B274-608688F86A0C}">
      <dgm:prSet/>
      <dgm:spPr/>
      <dgm:t>
        <a:bodyPr/>
        <a:lstStyle/>
        <a:p>
          <a:endParaRPr lang="de-DE"/>
        </a:p>
      </dgm:t>
    </dgm:pt>
    <dgm:pt modelId="{780062EF-7AFF-4D16-A0D2-80F19EFF48C7}">
      <dgm:prSet/>
      <dgm:spPr/>
      <dgm:t>
        <a:bodyPr/>
        <a:lstStyle/>
        <a:p>
          <a:r>
            <a:rPr lang="de-DE" dirty="0"/>
            <a:t>System design</a:t>
          </a:r>
        </a:p>
      </dgm:t>
    </dgm:pt>
    <dgm:pt modelId="{544BE141-2FD7-4F1B-9D82-95F125E7B6C9}" type="parTrans" cxnId="{A8BE2660-1FC1-430F-A764-2ED5F3EE6587}">
      <dgm:prSet/>
      <dgm:spPr/>
      <dgm:t>
        <a:bodyPr/>
        <a:lstStyle/>
        <a:p>
          <a:endParaRPr lang="de-DE"/>
        </a:p>
      </dgm:t>
    </dgm:pt>
    <dgm:pt modelId="{0B6EAA6E-2129-4E2D-BCC3-2E04960D0065}" type="sibTrans" cxnId="{A8BE2660-1FC1-430F-A764-2ED5F3EE6587}">
      <dgm:prSet/>
      <dgm:spPr/>
      <dgm:t>
        <a:bodyPr/>
        <a:lstStyle/>
        <a:p>
          <a:endParaRPr lang="de-DE"/>
        </a:p>
      </dgm:t>
    </dgm:pt>
    <dgm:pt modelId="{B4B95AF0-EB22-4DDA-B6B8-EE235D288953}">
      <dgm:prSet/>
      <dgm:spPr/>
      <dgm:t>
        <a:bodyPr/>
        <a:lstStyle/>
        <a:p>
          <a:r>
            <a:rPr lang="de-DE" dirty="0"/>
            <a:t>Components</a:t>
          </a:r>
        </a:p>
      </dgm:t>
    </dgm:pt>
    <dgm:pt modelId="{E396B5AE-DC27-4780-AED2-F165BC94F204}" type="parTrans" cxnId="{E447C550-09E6-4191-A220-AA111624A384}">
      <dgm:prSet/>
      <dgm:spPr/>
      <dgm:t>
        <a:bodyPr/>
        <a:lstStyle/>
        <a:p>
          <a:endParaRPr lang="de-DE"/>
        </a:p>
      </dgm:t>
    </dgm:pt>
    <dgm:pt modelId="{FF29DB0B-FC21-4B2F-B71F-C2C8C39AB164}" type="sibTrans" cxnId="{E447C550-09E6-4191-A220-AA111624A384}">
      <dgm:prSet/>
      <dgm:spPr/>
      <dgm:t>
        <a:bodyPr/>
        <a:lstStyle/>
        <a:p>
          <a:endParaRPr lang="de-DE"/>
        </a:p>
      </dgm:t>
    </dgm:pt>
    <dgm:pt modelId="{D932D36D-3959-4047-896D-12AECCC82F93}" type="pres">
      <dgm:prSet presAssocID="{6EE6E9F0-65CA-4E01-84DB-20A0BA085EA2}" presName="linear" presStyleCnt="0">
        <dgm:presLayoutVars>
          <dgm:animLvl val="lvl"/>
          <dgm:resizeHandles val="exact"/>
        </dgm:presLayoutVars>
      </dgm:prSet>
      <dgm:spPr/>
    </dgm:pt>
    <dgm:pt modelId="{2BB7FF8C-06BD-484A-B394-DECA6B6471F7}" type="pres">
      <dgm:prSet presAssocID="{394ABCA4-4328-4BCA-852A-02685A527E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75DE48-2833-4C3E-BD90-7CE041B655C3}" type="pres">
      <dgm:prSet presAssocID="{A2081D23-697C-44CD-87BF-2D184DAAB7DB}" presName="spacer" presStyleCnt="0"/>
      <dgm:spPr/>
    </dgm:pt>
    <dgm:pt modelId="{B81E00FB-1D85-427E-9D81-2A2BFAE3774E}" type="pres">
      <dgm:prSet presAssocID="{780062EF-7AFF-4D16-A0D2-80F19EFF48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F37276-8B10-48E9-9176-2F3043547CBC}" type="pres">
      <dgm:prSet presAssocID="{0B6EAA6E-2129-4E2D-BCC3-2E04960D0065}" presName="spacer" presStyleCnt="0"/>
      <dgm:spPr/>
    </dgm:pt>
    <dgm:pt modelId="{3096007B-3D35-49BA-B6ED-C3A818F755BA}" type="pres">
      <dgm:prSet presAssocID="{B4B95AF0-EB22-4DDA-B6B8-EE235D2889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DD9B402-C635-4BDE-8428-5D51BF66D0D1}" type="presOf" srcId="{780062EF-7AFF-4D16-A0D2-80F19EFF48C7}" destId="{B81E00FB-1D85-427E-9D81-2A2BFAE3774E}" srcOrd="0" destOrd="0" presId="urn:microsoft.com/office/officeart/2005/8/layout/vList2"/>
    <dgm:cxn modelId="{A8BE2660-1FC1-430F-A764-2ED5F3EE6587}" srcId="{6EE6E9F0-65CA-4E01-84DB-20A0BA085EA2}" destId="{780062EF-7AFF-4D16-A0D2-80F19EFF48C7}" srcOrd="1" destOrd="0" parTransId="{544BE141-2FD7-4F1B-9D82-95F125E7B6C9}" sibTransId="{0B6EAA6E-2129-4E2D-BCC3-2E04960D0065}"/>
    <dgm:cxn modelId="{E447C550-09E6-4191-A220-AA111624A384}" srcId="{6EE6E9F0-65CA-4E01-84DB-20A0BA085EA2}" destId="{B4B95AF0-EB22-4DDA-B6B8-EE235D288953}" srcOrd="2" destOrd="0" parTransId="{E396B5AE-DC27-4780-AED2-F165BC94F204}" sibTransId="{FF29DB0B-FC21-4B2F-B71F-C2C8C39AB164}"/>
    <dgm:cxn modelId="{39DFEB81-C7FD-427C-837F-45D46E6A9F43}" type="presOf" srcId="{6EE6E9F0-65CA-4E01-84DB-20A0BA085EA2}" destId="{D932D36D-3959-4047-896D-12AECCC82F93}" srcOrd="0" destOrd="0" presId="urn:microsoft.com/office/officeart/2005/8/layout/vList2"/>
    <dgm:cxn modelId="{FEA7C2A6-FBE5-4ECE-B274-608688F86A0C}" srcId="{6EE6E9F0-65CA-4E01-84DB-20A0BA085EA2}" destId="{394ABCA4-4328-4BCA-852A-02685A527E79}" srcOrd="0" destOrd="0" parTransId="{7E4C7E65-E336-49D0-AD49-1C68FEE08642}" sibTransId="{A2081D23-697C-44CD-87BF-2D184DAAB7DB}"/>
    <dgm:cxn modelId="{64D7B4AB-E3CD-4D15-9661-4D3C2237C503}" type="presOf" srcId="{B4B95AF0-EB22-4DDA-B6B8-EE235D288953}" destId="{3096007B-3D35-49BA-B6ED-C3A818F755BA}" srcOrd="0" destOrd="0" presId="urn:microsoft.com/office/officeart/2005/8/layout/vList2"/>
    <dgm:cxn modelId="{5EC5F3F2-C6AE-4FA9-9329-73E71B9E438E}" type="presOf" srcId="{394ABCA4-4328-4BCA-852A-02685A527E79}" destId="{2BB7FF8C-06BD-484A-B394-DECA6B6471F7}" srcOrd="0" destOrd="0" presId="urn:microsoft.com/office/officeart/2005/8/layout/vList2"/>
    <dgm:cxn modelId="{E7EC30F5-6343-43DA-B0E0-2E90BAE0491A}" type="presParOf" srcId="{D932D36D-3959-4047-896D-12AECCC82F93}" destId="{2BB7FF8C-06BD-484A-B394-DECA6B6471F7}" srcOrd="0" destOrd="0" presId="urn:microsoft.com/office/officeart/2005/8/layout/vList2"/>
    <dgm:cxn modelId="{7A582686-941E-45FD-B5D0-E02BAE756865}" type="presParOf" srcId="{D932D36D-3959-4047-896D-12AECCC82F93}" destId="{8B75DE48-2833-4C3E-BD90-7CE041B655C3}" srcOrd="1" destOrd="0" presId="urn:microsoft.com/office/officeart/2005/8/layout/vList2"/>
    <dgm:cxn modelId="{210E1495-F9B7-45B2-8F57-D65726DD55A3}" type="presParOf" srcId="{D932D36D-3959-4047-896D-12AECCC82F93}" destId="{B81E00FB-1D85-427E-9D81-2A2BFAE3774E}" srcOrd="2" destOrd="0" presId="urn:microsoft.com/office/officeart/2005/8/layout/vList2"/>
    <dgm:cxn modelId="{1DE9FAC1-4D59-4492-ACD0-CE31DD3A04F1}" type="presParOf" srcId="{D932D36D-3959-4047-896D-12AECCC82F93}" destId="{42F37276-8B10-48E9-9176-2F3043547CBC}" srcOrd="3" destOrd="0" presId="urn:microsoft.com/office/officeart/2005/8/layout/vList2"/>
    <dgm:cxn modelId="{B28DE5D8-F7FA-470C-8547-6DB7646A5DF6}" type="presParOf" srcId="{D932D36D-3959-4047-896D-12AECCC82F93}" destId="{3096007B-3D35-49BA-B6ED-C3A818F755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7FF8C-06BD-484A-B394-DECA6B6471F7}">
      <dsp:nvSpPr>
        <dsp:cNvPr id="0" name=""/>
        <dsp:cNvSpPr/>
      </dsp:nvSpPr>
      <dsp:spPr>
        <a:xfrm>
          <a:off x="0" y="1680"/>
          <a:ext cx="100964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System requirements</a:t>
          </a:r>
        </a:p>
      </dsp:txBody>
      <dsp:txXfrm>
        <a:off x="38838" y="40518"/>
        <a:ext cx="10018823" cy="717924"/>
      </dsp:txXfrm>
    </dsp:sp>
    <dsp:sp modelId="{B81E00FB-1D85-427E-9D81-2A2BFAE3774E}">
      <dsp:nvSpPr>
        <dsp:cNvPr id="0" name=""/>
        <dsp:cNvSpPr/>
      </dsp:nvSpPr>
      <dsp:spPr>
        <a:xfrm>
          <a:off x="0" y="895200"/>
          <a:ext cx="100964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System design</a:t>
          </a:r>
        </a:p>
      </dsp:txBody>
      <dsp:txXfrm>
        <a:off x="38838" y="934038"/>
        <a:ext cx="10018823" cy="717924"/>
      </dsp:txXfrm>
    </dsp:sp>
    <dsp:sp modelId="{3096007B-3D35-49BA-B6ED-C3A818F755BA}">
      <dsp:nvSpPr>
        <dsp:cNvPr id="0" name=""/>
        <dsp:cNvSpPr/>
      </dsp:nvSpPr>
      <dsp:spPr>
        <a:xfrm>
          <a:off x="0" y="1788721"/>
          <a:ext cx="10096499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Components</a:t>
          </a:r>
        </a:p>
      </dsp:txBody>
      <dsp:txXfrm>
        <a:off x="38838" y="1827559"/>
        <a:ext cx="10018823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12647-1374-495B-A56A-C87B3E1A6961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71FE-E9FC-4B3F-9E44-35FAC87FD8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4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309062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F7F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09062" cy="3218571"/>
          </a:xfrm>
          <a:prstGeom prst="rect">
            <a:avLst/>
          </a:prstGeom>
        </p:spPr>
        <p:txBody>
          <a:bodyPr anchor="b"/>
          <a:lstStyle>
            <a:lvl1pPr>
              <a:defRPr lang="de-DE" sz="6000" b="0" kern="12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8134106" y="-6351"/>
            <a:ext cx="2565000" cy="2126614"/>
          </a:xfrm>
          <a:prstGeom prst="triangl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762" t="-517" b="-190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8141254" y="4636002"/>
            <a:ext cx="2565000" cy="2160000"/>
          </a:xfrm>
          <a:prstGeom prst="triangle">
            <a:avLst/>
          </a:prstGeom>
          <a:blipFill dpi="0" rotWithShape="0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9" t="-46103" r="-56767" b="-108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Gleichschenkliges Dreieck 13"/>
          <p:cNvSpPr/>
          <p:nvPr/>
        </p:nvSpPr>
        <p:spPr>
          <a:xfrm>
            <a:off x="8116318" y="2345598"/>
            <a:ext cx="2565000" cy="2160000"/>
          </a:xfrm>
          <a:prstGeom prst="triangl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7173" t="-14417" r="-25961" b="-5871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5" name="Gleichschenkliges Dreieck 14"/>
          <p:cNvSpPr/>
          <p:nvPr/>
        </p:nvSpPr>
        <p:spPr>
          <a:xfrm>
            <a:off x="9524598" y="19070"/>
            <a:ext cx="2565000" cy="2160000"/>
          </a:xfrm>
          <a:prstGeom prst="triangle">
            <a:avLst/>
          </a:prstGeom>
          <a:blipFill dpi="0" rotWithShape="1">
            <a:blip r:embed="rId5" cstate="print"/>
            <a:srcRect/>
            <a:stretch>
              <a:fillRect l="-9044" t="483" r="-3342" b="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>
            <a:off x="9524598" y="4705600"/>
            <a:ext cx="2565000" cy="2160000"/>
          </a:xfrm>
          <a:prstGeom prst="triangl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464" t="-46342" b="-111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rot="10800000">
            <a:off x="9524598" y="2318001"/>
            <a:ext cx="2565000" cy="2160000"/>
          </a:xfrm>
          <a:prstGeom prst="triangl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834" t="-25135" r="38" b="-5566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2" name="Fußzeilenplatzhalter 8"/>
          <p:cNvSpPr txBox="1">
            <a:spLocks/>
          </p:cNvSpPr>
          <p:nvPr userDrawn="1"/>
        </p:nvSpPr>
        <p:spPr>
          <a:xfrm>
            <a:off x="3513853" y="6402786"/>
            <a:ext cx="56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Small satellite student society at the University of Stuttgart</a:t>
            </a:r>
            <a:endParaRPr lang="de-DE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Fußzeilenplatzhalter 8"/>
          <p:cNvSpPr txBox="1">
            <a:spLocks/>
          </p:cNvSpPr>
          <p:nvPr userDrawn="1"/>
        </p:nvSpPr>
        <p:spPr>
          <a:xfrm>
            <a:off x="805799" y="6401563"/>
            <a:ext cx="1853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baseline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080475"/>
            <a:ext cx="10096499" cy="47026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8"/>
          <p:cNvSpPr txBox="1">
            <a:spLocks/>
          </p:cNvSpPr>
          <p:nvPr userDrawn="1"/>
        </p:nvSpPr>
        <p:spPr>
          <a:xfrm>
            <a:off x="3513853" y="6402786"/>
            <a:ext cx="56024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Small satellite student society at the University of Stuttgart</a:t>
            </a:r>
            <a:endParaRPr lang="de-DE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Foliennummernplatzhalter 9"/>
          <p:cNvSpPr txBox="1">
            <a:spLocks/>
          </p:cNvSpPr>
          <p:nvPr userDrawn="1"/>
        </p:nvSpPr>
        <p:spPr>
          <a:xfrm>
            <a:off x="8889655" y="6401564"/>
            <a:ext cx="2324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20.12.18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9" y="5990569"/>
            <a:ext cx="764076" cy="594780"/>
          </a:xfrm>
          <a:prstGeom prst="rect">
            <a:avLst/>
          </a:prstGeom>
        </p:spPr>
      </p:pic>
      <p:sp>
        <p:nvSpPr>
          <p:cNvPr id="16" name="Rechteck 15"/>
          <p:cNvSpPr/>
          <p:nvPr userDrawn="1"/>
        </p:nvSpPr>
        <p:spPr>
          <a:xfrm>
            <a:off x="805799" y="849853"/>
            <a:ext cx="10548000" cy="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320966"/>
            <a:ext cx="11911263" cy="0"/>
          </a:xfrm>
          <a:prstGeom prst="line">
            <a:avLst/>
          </a:prstGeom>
          <a:ln w="19050">
            <a:solidFill>
              <a:srgbClr val="FFA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3" name="Fußzeilenplatzhalter 8"/>
          <p:cNvSpPr txBox="1">
            <a:spLocks/>
          </p:cNvSpPr>
          <p:nvPr userDrawn="1"/>
        </p:nvSpPr>
        <p:spPr>
          <a:xfrm>
            <a:off x="805799" y="6401563"/>
            <a:ext cx="1853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Caladea" panose="0204050305040603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KSat e.V.</a:t>
            </a:r>
          </a:p>
        </p:txBody>
      </p:sp>
    </p:spTree>
    <p:extLst>
      <p:ext uri="{BB962C8B-B14F-4D97-AF65-F5344CB8AC3E}">
        <p14:creationId xmlns:p14="http://schemas.microsoft.com/office/powerpoint/2010/main" val="4541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58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hteck 3"/>
          <p:cNvSpPr/>
          <p:nvPr/>
        </p:nvSpPr>
        <p:spPr>
          <a:xfrm>
            <a:off x="669303" y="659876"/>
            <a:ext cx="10765410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26600" y="4515225"/>
            <a:ext cx="105272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8"/>
          </p:nvPr>
        </p:nvSpPr>
        <p:spPr>
          <a:xfrm>
            <a:off x="7891462" y="126253"/>
            <a:ext cx="4181475" cy="25685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0311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086928"/>
            <a:ext cx="5181600" cy="5090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086928"/>
            <a:ext cx="5181600" cy="5090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013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05846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8200" y="1882373"/>
            <a:ext cx="5157787" cy="3787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0612" y="105846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0612" y="1882373"/>
            <a:ext cx="5183188" cy="37875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6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92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uise Trilsbach\Dropbox\KSAT PR Corporate Design Workshop\1. Dokumentvorlagen\KSAT Logo Aktuell\KSat_Logo_neu_final_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851" y="6059829"/>
            <a:ext cx="711798" cy="553230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02" y="6028110"/>
            <a:ext cx="710698" cy="553229"/>
          </a:xfrm>
          <a:prstGeom prst="rect">
            <a:avLst/>
          </a:prstGeom>
          <a:noFill/>
        </p:spPr>
      </p:pic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096500" cy="645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A80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423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25173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1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Picture 2" descr="C:\Users\Luise Trilsbach\Dropbox\KSAT PR Corporate Design Workshop\1. Dokumentvorlagen\KSAT Logo Aktuell\KSat_Logo_neu_final_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851" y="6059829"/>
            <a:ext cx="711798" cy="55323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02" y="6028110"/>
            <a:ext cx="710698" cy="553229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838200" y="1986076"/>
            <a:ext cx="3933825" cy="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71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2517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15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9" name="Picture 2" descr="C:\Users\Luise Trilsbach\Dropbox\KSAT PR Corporate Design Workshop\1. Dokumentvorlagen\KSAT Logo Aktuell\KSat_Logo_neu_final_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851" y="6059829"/>
            <a:ext cx="711798" cy="553230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6902" y="6028110"/>
            <a:ext cx="710698" cy="553229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838200" y="1986076"/>
            <a:ext cx="3933825" cy="7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>
          <a:xfrm>
            <a:off x="838200" y="6290452"/>
            <a:ext cx="2743200" cy="365125"/>
          </a:xfrm>
          <a:prstGeom prst="rect">
            <a:avLst/>
          </a:prstGeom>
        </p:spPr>
        <p:txBody>
          <a:bodyPr/>
          <a:lstStyle/>
          <a:p>
            <a:fld id="{923593EA-9D58-4B11-B550-E741B17639CD}" type="datetime1">
              <a:rPr lang="de-DE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5"/>
          </p:nvPr>
        </p:nvSpPr>
        <p:spPr>
          <a:xfrm>
            <a:off x="4039100" y="62904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>
                <a:solidFill>
                  <a:prstClr val="white"/>
                </a:solidFill>
              </a:rPr>
              <a:t>KSat e.V. 2018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6"/>
          </p:nvPr>
        </p:nvSpPr>
        <p:spPr>
          <a:xfrm>
            <a:off x="8610600" y="6290452"/>
            <a:ext cx="2324100" cy="365125"/>
          </a:xfrm>
          <a:prstGeom prst="rect">
            <a:avLst/>
          </a:prstGeom>
        </p:spPr>
        <p:txBody>
          <a:bodyPr/>
          <a:lstStyle/>
          <a:p>
            <a:fld id="{294298B5-1FE3-4B38-9D88-9AA011A1D344}" type="slidenum">
              <a:rPr lang="de-DE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6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0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8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33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5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1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2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00FD-AE8D-4270-8BFE-28CD482A5238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A860-E30D-4C8E-BA53-F0DFEF06C5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60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 hidden="1"/>
          <p:cNvSpPr/>
          <p:nvPr/>
        </p:nvSpPr>
        <p:spPr>
          <a:xfrm>
            <a:off x="-1161786" y="6113805"/>
            <a:ext cx="14515573" cy="1215342"/>
          </a:xfrm>
          <a:prstGeom prst="ellipse">
            <a:avLst/>
          </a:prstGeom>
          <a:gradFill>
            <a:gsLst>
              <a:gs pos="0">
                <a:srgbClr val="FFA800"/>
              </a:gs>
              <a:gs pos="21000">
                <a:srgbClr val="956200"/>
              </a:gs>
              <a:gs pos="40000">
                <a:schemeClr val="tx1"/>
              </a:gs>
            </a:gsLst>
            <a:lin ang="5400000" scaled="1"/>
          </a:gradFill>
          <a:ln>
            <a:solidFill>
              <a:srgbClr val="FFA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Ellipse 7" hidden="1"/>
          <p:cNvSpPr/>
          <p:nvPr/>
        </p:nvSpPr>
        <p:spPr>
          <a:xfrm>
            <a:off x="-1161786" y="6250329"/>
            <a:ext cx="14515573" cy="1215342"/>
          </a:xfrm>
          <a:prstGeom prst="ellipse">
            <a:avLst/>
          </a:prstGeom>
          <a:gradFill flip="none" rotWithShape="1">
            <a:gsLst>
              <a:gs pos="48000">
                <a:srgbClr val="1B3158">
                  <a:lumMod val="100000"/>
                </a:srgbClr>
              </a:gs>
              <a:gs pos="0">
                <a:srgbClr val="3864B3">
                  <a:lumMod val="84000"/>
                  <a:lumOff val="16000"/>
                </a:srgbClr>
              </a:gs>
              <a:gs pos="100000">
                <a:schemeClr val="tx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3" name="Rechtwinkliges Dreieck 12"/>
          <p:cNvSpPr/>
          <p:nvPr userDrawn="1"/>
        </p:nvSpPr>
        <p:spPr>
          <a:xfrm rot="10800000">
            <a:off x="10934700" y="-8528"/>
            <a:ext cx="1253289" cy="2077959"/>
          </a:xfrm>
          <a:prstGeom prst="rtTriangle">
            <a:avLst/>
          </a:prstGeom>
          <a:solidFill>
            <a:srgbClr val="FFA800"/>
          </a:solidFill>
          <a:ln>
            <a:solidFill>
              <a:srgbClr val="FFA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31" y="12894"/>
            <a:ext cx="764076" cy="594780"/>
          </a:xfrm>
          <a:prstGeom prst="rect">
            <a:avLst/>
          </a:prstGeom>
        </p:spPr>
      </p:pic>
      <p:sp>
        <p:nvSpPr>
          <p:cNvPr id="16" name="Gleichschenkliges Dreieck 15"/>
          <p:cNvSpPr/>
          <p:nvPr userDrawn="1"/>
        </p:nvSpPr>
        <p:spPr>
          <a:xfrm rot="16200000">
            <a:off x="9337671" y="3944069"/>
            <a:ext cx="4391730" cy="1316929"/>
          </a:xfrm>
          <a:prstGeom prst="triangle">
            <a:avLst>
              <a:gd name="adj" fmla="val 50160"/>
            </a:avLst>
          </a:prstGeom>
          <a:solidFill>
            <a:srgbClr val="2F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11039551" y="4026309"/>
            <a:ext cx="1152450" cy="1152448"/>
            <a:chOff x="3832738" y="238049"/>
            <a:chExt cx="3573780" cy="3573780"/>
          </a:xfrm>
        </p:grpSpPr>
        <p:sp>
          <p:nvSpPr>
            <p:cNvPr id="20" name="Ellipse 19"/>
            <p:cNvSpPr/>
            <p:nvPr/>
          </p:nvSpPr>
          <p:spPr>
            <a:xfrm>
              <a:off x="3832738" y="238049"/>
              <a:ext cx="3573780" cy="3573780"/>
            </a:xfrm>
            <a:prstGeom prst="ellipse">
              <a:avLst/>
            </a:prstGeom>
            <a:solidFill>
              <a:srgbClr val="2F539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prstClr val="white"/>
                </a:solidFill>
              </a:endParaRPr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3238" y="357202"/>
              <a:ext cx="3347719" cy="2601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5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gif"/><Relationship Id="rId19" Type="http://schemas.openxmlformats.org/officeDocument/2006/relationships/image" Target="../media/image32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72EDF079-3B4C-456F-99A1-E18D4C3D6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Rover Control Unit - Systemdesign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2700A9-7FB7-41E1-BCD2-3DB70AD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ROACH2 RCU</a:t>
            </a:r>
          </a:p>
        </p:txBody>
      </p:sp>
    </p:spTree>
    <p:extLst>
      <p:ext uri="{BB962C8B-B14F-4D97-AF65-F5344CB8AC3E}">
        <p14:creationId xmlns:p14="http://schemas.microsoft.com/office/powerpoint/2010/main" val="288520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Systemdesign RCU - Visual Paradigm Community Edition[Matthias Burk] (not for commercial use)">
            <a:extLst>
              <a:ext uri="{FF2B5EF4-FFF2-40B4-BE49-F238E27FC236}">
                <a16:creationId xmlns:a16="http://schemas.microsoft.com/office/drawing/2014/main" id="{68E75E97-2753-4523-A514-27997F33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22698" r="38980" b="10090"/>
          <a:stretch/>
        </p:blipFill>
        <p:spPr>
          <a:xfrm>
            <a:off x="5521910" y="958788"/>
            <a:ext cx="5246703" cy="527634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FF22044-FDB8-4D84-8786-9715B2EB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D028F6-14D4-4B68-84ED-4F71260B6F46}"/>
              </a:ext>
            </a:extLst>
          </p:cNvPr>
          <p:cNvSpPr txBox="1"/>
          <p:nvPr/>
        </p:nvSpPr>
        <p:spPr>
          <a:xfrm>
            <a:off x="772357" y="1109709"/>
            <a:ext cx="4643022" cy="5024761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/>
              <a:t>Firmware: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applications</a:t>
            </a:r>
            <a:endParaRPr lang="de-DE" dirty="0"/>
          </a:p>
          <a:p>
            <a:pPr marL="1028700" lvl="1" indent="-342900"/>
            <a:r>
              <a:rPr lang="de-DE" dirty="0"/>
              <a:t>Experiment </a:t>
            </a:r>
            <a:r>
              <a:rPr lang="de-DE" dirty="0" err="1"/>
              <a:t>control</a:t>
            </a:r>
            <a:endParaRPr lang="de-DE" dirty="0"/>
          </a:p>
          <a:p>
            <a:pPr marL="1028700" lvl="1" indent="-342900"/>
            <a:r>
              <a:rPr lang="de-DE" dirty="0"/>
              <a:t>Data </a:t>
            </a:r>
            <a:r>
              <a:rPr lang="de-DE" dirty="0" err="1"/>
              <a:t>acquisition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marL="1028700" lvl="1" indent="-342900"/>
            <a:r>
              <a:rPr lang="de-DE" dirty="0"/>
              <a:t>Test </a:t>
            </a:r>
            <a:r>
              <a:rPr lang="de-DE" dirty="0" err="1"/>
              <a:t>subsystem</a:t>
            </a:r>
            <a:r>
              <a:rPr lang="de-DE" dirty="0"/>
              <a:t> (not </a:t>
            </a:r>
            <a:r>
              <a:rPr lang="de-DE" dirty="0" err="1"/>
              <a:t>running</a:t>
            </a:r>
            <a:r>
              <a:rPr lang="de-DE" dirty="0"/>
              <a:t> in final </a:t>
            </a:r>
            <a:r>
              <a:rPr lang="de-DE" dirty="0" err="1"/>
              <a:t>experiment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Driver</a:t>
            </a:r>
          </a:p>
          <a:p>
            <a:pPr marL="1028700" lvl="1" indent="-342900"/>
            <a:r>
              <a:rPr lang="de-DE" dirty="0"/>
              <a:t>I2C</a:t>
            </a:r>
          </a:p>
          <a:p>
            <a:pPr marL="1028700" lvl="1" indent="-342900"/>
            <a:r>
              <a:rPr lang="de-DE" dirty="0"/>
              <a:t>WLAN</a:t>
            </a:r>
          </a:p>
          <a:p>
            <a:pPr marL="1028700" lvl="1" indent="-342900"/>
            <a:r>
              <a:rPr lang="de-DE" dirty="0"/>
              <a:t>USB-Ethernet</a:t>
            </a:r>
          </a:p>
          <a:p>
            <a:pPr marL="1028700" lvl="1" indent="-342900"/>
            <a:r>
              <a:rPr lang="de-DE" dirty="0"/>
              <a:t>GPIO</a:t>
            </a:r>
          </a:p>
          <a:p>
            <a:pPr marL="1028700" lvl="1" indent="-342900"/>
            <a:r>
              <a:rPr lang="de-DE" dirty="0"/>
              <a:t>USB-UART</a:t>
            </a:r>
          </a:p>
          <a:p>
            <a:pPr marL="1028700" lvl="1" indent="-342900"/>
            <a:r>
              <a:rPr lang="de-DE" dirty="0"/>
              <a:t>SD </a:t>
            </a:r>
            <a:r>
              <a:rPr lang="de-DE" dirty="0" err="1"/>
              <a:t>card</a:t>
            </a:r>
            <a:endParaRPr lang="de-DE" dirty="0"/>
          </a:p>
          <a:p>
            <a:pPr marL="1028700" lvl="1" indent="-342900"/>
            <a:r>
              <a:rPr lang="de-DE" dirty="0"/>
              <a:t>DVP </a:t>
            </a:r>
            <a:r>
              <a:rPr lang="de-DE" dirty="0" err="1"/>
              <a:t>camera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7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EE69381-DEF4-4B1F-BDBA-AC2533EF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 (</a:t>
            </a:r>
            <a:r>
              <a:rPr lang="de-DE" dirty="0" err="1"/>
              <a:t>aiming</a:t>
            </a:r>
            <a:r>
              <a:rPr lang="de-DE" dirty="0"/>
              <a:t> RCU </a:t>
            </a:r>
            <a:r>
              <a:rPr lang="de-DE" dirty="0" err="1"/>
              <a:t>directly</a:t>
            </a:r>
            <a:r>
              <a:rPr lang="de-DE" dirty="0"/>
              <a:t>): </a:t>
            </a:r>
          </a:p>
          <a:p>
            <a:r>
              <a:rPr lang="en-US" dirty="0"/>
              <a:t>Validation of the rover control unit (RCU) to track the movement and current rover status</a:t>
            </a:r>
          </a:p>
          <a:p>
            <a:pPr lvl="1"/>
            <a:r>
              <a:rPr lang="en-US" dirty="0"/>
              <a:t>Components used therefore:</a:t>
            </a:r>
          </a:p>
          <a:p>
            <a:pPr lvl="2"/>
            <a:r>
              <a:rPr lang="en-US" dirty="0"/>
              <a:t>Laser distance sensors (</a:t>
            </a:r>
            <a:r>
              <a:rPr lang="en-US" dirty="0" err="1"/>
              <a:t>ToF</a:t>
            </a:r>
            <a:r>
              <a:rPr lang="en-US" dirty="0"/>
              <a:t> distance sensor arrays)</a:t>
            </a:r>
          </a:p>
          <a:p>
            <a:pPr lvl="2"/>
            <a:r>
              <a:rPr lang="en-US" dirty="0"/>
              <a:t>IMU</a:t>
            </a:r>
          </a:p>
          <a:p>
            <a:pPr lvl="2"/>
            <a:r>
              <a:rPr lang="en-US" dirty="0"/>
              <a:t>Rotation encoder</a:t>
            </a:r>
          </a:p>
          <a:p>
            <a:pPr lvl="1"/>
            <a:r>
              <a:rPr lang="en-US" dirty="0"/>
              <a:t>Task: 3D position localization</a:t>
            </a:r>
          </a:p>
          <a:p>
            <a:r>
              <a:rPr lang="en-US" dirty="0"/>
              <a:t>Capturing and saving pictures with a rover mounted camera</a:t>
            </a:r>
          </a:p>
          <a:p>
            <a:pPr lvl="1"/>
            <a:r>
              <a:rPr lang="en-US" dirty="0"/>
              <a:t>Components used therefore:</a:t>
            </a:r>
          </a:p>
          <a:p>
            <a:pPr lvl="2"/>
            <a:r>
              <a:rPr lang="en-US" dirty="0"/>
              <a:t>DVP camera (5MP)</a:t>
            </a:r>
          </a:p>
          <a:p>
            <a:pPr lvl="2"/>
            <a:r>
              <a:rPr lang="en-US" dirty="0"/>
              <a:t>LEDs for illumination</a:t>
            </a:r>
          </a:p>
          <a:p>
            <a:pPr lvl="1"/>
            <a:r>
              <a:rPr lang="en-US" dirty="0"/>
              <a:t>Tasks: Camera image stream acquisition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CCA2EF-B202-4410-91C3-87247AE4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31320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DDC28-601A-4D89-8022-A3E2979C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71D745-41AA-4A10-B393-3CEE5BAB4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Sensors, </a:t>
            </a:r>
            <a:r>
              <a:rPr lang="de-DE" dirty="0" err="1"/>
              <a:t>actors</a:t>
            </a:r>
            <a:r>
              <a:rPr lang="de-DE" dirty="0"/>
              <a:t> and interface </a:t>
            </a:r>
            <a:r>
              <a:rPr lang="de-DE" dirty="0" err="1"/>
              <a:t>to</a:t>
            </a:r>
            <a:r>
              <a:rPr lang="de-DE" dirty="0"/>
              <a:t> OBC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3235F-D9FE-415D-A057-1998C49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B02CA-EC40-4BF9-994A-AA861FC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9AF00-DC30-4603-A757-9635BBD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12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2050" name="Picture 2" descr="Ãhnliches Foto">
            <a:extLst>
              <a:ext uri="{FF2B5EF4-FFF2-40B4-BE49-F238E27FC236}">
                <a16:creationId xmlns:a16="http://schemas.microsoft.com/office/drawing/2014/main" id="{5DB481F3-5B34-4740-B451-E6BD493B6D58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9" b="13849"/>
          <a:stretch>
            <a:fillRect/>
          </a:stretch>
        </p:blipFill>
        <p:spPr bwMode="auto">
          <a:prstGeom prst="ellipse">
            <a:avLst/>
          </a:prstGeom>
          <a:ln w="63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4D6B216-98FD-43AC-BFCD-F7C1E4D28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67194"/>
              </p:ext>
            </p:extLst>
          </p:nvPr>
        </p:nvGraphicFramePr>
        <p:xfrm>
          <a:off x="838200" y="1081088"/>
          <a:ext cx="67310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153496103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35859426"/>
                    </a:ext>
                  </a:extLst>
                </a:gridCol>
                <a:gridCol w="2004153">
                  <a:extLst>
                    <a:ext uri="{9D8B030D-6E8A-4147-A177-3AD203B41FA5}">
                      <a16:colId xmlns:a16="http://schemas.microsoft.com/office/drawing/2014/main" val="2892931026"/>
                    </a:ext>
                  </a:extLst>
                </a:gridCol>
                <a:gridCol w="1361347">
                  <a:extLst>
                    <a:ext uri="{9D8B030D-6E8A-4147-A177-3AD203B41FA5}">
                      <a16:colId xmlns:a16="http://schemas.microsoft.com/office/drawing/2014/main" val="375041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noProof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Desired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/>
                        <a:t>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Acceleration, orientation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Bosch </a:t>
                      </a:r>
                      <a:r>
                        <a:rPr lang="en-PH" noProof="0" dirty="0" err="1"/>
                        <a:t>Sensortec</a:t>
                      </a:r>
                      <a:r>
                        <a:rPr lang="en-PH" noProof="0" dirty="0"/>
                        <a:t> BNO055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Distance measurement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Measure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ST VL5310X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15+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Temperature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Measure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LM75AIMM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69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Rotation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Count rotations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ENX10 EASY 128IMP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9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AD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MCP3426/7/8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94779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1D74C3-EC54-4A3E-940C-EFE8011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57DCE2-DFD2-48AC-9F71-C7ADCB1BE7C0}"/>
              </a:ext>
            </a:extLst>
          </p:cNvPr>
          <p:cNvSpPr txBox="1"/>
          <p:nvPr/>
        </p:nvSpPr>
        <p:spPr>
          <a:xfrm>
            <a:off x="-67112" y="5981459"/>
            <a:ext cx="104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Prices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Digikey</a:t>
            </a:r>
            <a:r>
              <a:rPr lang="de-DE" dirty="0"/>
              <a:t> and </a:t>
            </a:r>
            <a:r>
              <a:rPr lang="de-DE" dirty="0" err="1"/>
              <a:t>rounded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66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1D74C3-EC54-4A3E-940C-EFE8011D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Actors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97CB9E8-DD31-40CA-B980-7FE0FB5E8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859697"/>
              </p:ext>
            </p:extLst>
          </p:nvPr>
        </p:nvGraphicFramePr>
        <p:xfrm>
          <a:off x="838200" y="1081088"/>
          <a:ext cx="6731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1534961034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35859426"/>
                    </a:ext>
                  </a:extLst>
                </a:gridCol>
                <a:gridCol w="2004153">
                  <a:extLst>
                    <a:ext uri="{9D8B030D-6E8A-4147-A177-3AD203B41FA5}">
                      <a16:colId xmlns:a16="http://schemas.microsoft.com/office/drawing/2014/main" val="2892931026"/>
                    </a:ext>
                  </a:extLst>
                </a:gridCol>
                <a:gridCol w="1361347">
                  <a:extLst>
                    <a:ext uri="{9D8B030D-6E8A-4147-A177-3AD203B41FA5}">
                      <a16:colId xmlns:a16="http://schemas.microsoft.com/office/drawing/2014/main" val="375041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Desired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Motor driver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TI DRV8871DDAR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7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noProof="0" dirty="0"/>
                        <a:t>HV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7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8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5133B-2FC0-4EC1-8BD8-C2C99908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87595-9957-4DC8-ADD0-E14909249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sz="1800" b="1" dirty="0" err="1"/>
              <a:t>Please</a:t>
            </a:r>
            <a:r>
              <a:rPr lang="de-DE" sz="1800" b="1" dirty="0"/>
              <a:t> </a:t>
            </a:r>
            <a:r>
              <a:rPr lang="de-DE" sz="1800" b="1" dirty="0" err="1"/>
              <a:t>feel</a:t>
            </a:r>
            <a:r>
              <a:rPr lang="de-DE" sz="1800" b="1" dirty="0"/>
              <a:t> </a:t>
            </a:r>
            <a:r>
              <a:rPr lang="de-DE" sz="1800" b="1" dirty="0" err="1"/>
              <a:t>free</a:t>
            </a:r>
            <a:r>
              <a:rPr lang="de-DE" sz="1800" b="1" dirty="0"/>
              <a:t> </a:t>
            </a:r>
            <a:r>
              <a:rPr lang="de-DE" sz="1800" b="1" dirty="0" err="1"/>
              <a:t>to</a:t>
            </a:r>
            <a:r>
              <a:rPr lang="de-DE" sz="1800" b="1" dirty="0"/>
              <a:t> </a:t>
            </a:r>
            <a:r>
              <a:rPr lang="de-DE" sz="1800" b="1" dirty="0" err="1"/>
              <a:t>ask</a:t>
            </a:r>
            <a:r>
              <a:rPr lang="de-DE" sz="1800" b="1" dirty="0"/>
              <a:t> </a:t>
            </a:r>
            <a:r>
              <a:rPr lang="de-DE" sz="1800" b="1" dirty="0" err="1"/>
              <a:t>questions</a:t>
            </a:r>
            <a:r>
              <a:rPr lang="de-DE" sz="1800" b="1" dirty="0"/>
              <a:t>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D42A7B-1037-46EA-B5F0-7D98B5A54B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1E9DA6-4DC7-49DF-8481-0C0434F69A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962AAD-7FEF-4338-BDEC-8635BF4DA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15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E662DCA-084F-4907-A107-7342E3F6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448" y="512374"/>
            <a:ext cx="5833252" cy="5833252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2D2FC103-6669-423A-92A1-A95599A49DA5}"/>
              </a:ext>
            </a:extLst>
          </p:cNvPr>
          <p:cNvGrpSpPr/>
          <p:nvPr/>
        </p:nvGrpSpPr>
        <p:grpSpPr>
          <a:xfrm>
            <a:off x="479656" y="2681652"/>
            <a:ext cx="6038807" cy="3998546"/>
            <a:chOff x="521518" y="807522"/>
            <a:chExt cx="8419377" cy="5655530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0116CCA3-45A7-4800-A010-E27816A84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18" y="807522"/>
              <a:ext cx="1146388" cy="945449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82DCCAF-3C71-4E4B-A9EC-1245D162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24" y="2165388"/>
              <a:ext cx="1371036" cy="713816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4E1625EC-56B4-48D0-BFEF-B22FCD76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869" y="1041995"/>
              <a:ext cx="3211047" cy="597339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B828F618-255D-4CD1-860C-AEC7E8E44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886" y="2110726"/>
              <a:ext cx="1084135" cy="727853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96E3928F-344C-4201-A111-9E2B93752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4886" y="3229019"/>
              <a:ext cx="2020124" cy="864121"/>
            </a:xfrm>
            <a:prstGeom prst="rect">
              <a:avLst/>
            </a:prstGeom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7DEAB4CB-6B7B-4489-B76D-2B598C17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5931" y="4592131"/>
              <a:ext cx="745811" cy="7458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C642FC31-9524-44AB-B468-1CD58CB08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553" y="4645755"/>
              <a:ext cx="910819" cy="6613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E8E8245-137C-42D9-885C-05050ADA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453" y="4692104"/>
              <a:ext cx="1117309" cy="5775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0501DCA4-2400-4BE9-A61B-79F338A6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784" y="5799895"/>
              <a:ext cx="1028901" cy="53595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2BBD2B76-3CF6-4FC4-BED6-AD9D9E477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633" y="3366569"/>
              <a:ext cx="835387" cy="7059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</p:spPr>
        </p:pic>
        <p:pic>
          <p:nvPicPr>
            <p:cNvPr id="42" name="Picture 4" descr="C:\Users\Admin\Desktop\ESA.png">
              <a:extLst>
                <a:ext uri="{FF2B5EF4-FFF2-40B4-BE49-F238E27FC236}">
                  <a16:creationId xmlns:a16="http://schemas.microsoft.com/office/drawing/2014/main" id="{B83F789A-8A6E-4B21-BE3E-01093708A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618" y="1867663"/>
              <a:ext cx="2047354" cy="1300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http://ksat-stuttgart.de/images/Sponsoren/logo_betalayout.jpg">
              <a:extLst>
                <a:ext uri="{FF2B5EF4-FFF2-40B4-BE49-F238E27FC236}">
                  <a16:creationId xmlns:a16="http://schemas.microsoft.com/office/drawing/2014/main" id="{89F05491-C920-4C82-B961-B0D39BCA6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DF9"/>
                </a:clrFrom>
                <a:clrTo>
                  <a:srgbClr val="FFFD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33" y="3309972"/>
              <a:ext cx="1753632" cy="7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" descr="http://ksat-stuttgart.de/images/Sponsoren/Astos_Solutions_Logo_CMYK_632x394.png">
              <a:extLst>
                <a:ext uri="{FF2B5EF4-FFF2-40B4-BE49-F238E27FC236}">
                  <a16:creationId xmlns:a16="http://schemas.microsoft.com/office/drawing/2014/main" id="{35B39D6E-D4D9-44BF-BE0F-63DE07364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759" y="5502528"/>
              <a:ext cx="1248136" cy="748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ksat-stuttgart.de/images/Sponsoren/multibandantennas.png">
              <a:extLst>
                <a:ext uri="{FF2B5EF4-FFF2-40B4-BE49-F238E27FC236}">
                  <a16:creationId xmlns:a16="http://schemas.microsoft.com/office/drawing/2014/main" id="{48AE003F-3CD9-4027-8243-52F894C5D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623" y="5876970"/>
              <a:ext cx="1578383" cy="4575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  <p:pic>
          <p:nvPicPr>
            <p:cNvPr id="46" name="Picture 8" descr="http://ksat-stuttgart.de/images/Sponsoren/Vereinigung_von_Freunden_der_Universitt_Stuttgart.png">
              <a:extLst>
                <a:ext uri="{FF2B5EF4-FFF2-40B4-BE49-F238E27FC236}">
                  <a16:creationId xmlns:a16="http://schemas.microsoft.com/office/drawing/2014/main" id="{75DB8AA8-0F6F-434C-804F-DD92315FB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518" y="5876970"/>
              <a:ext cx="2524667" cy="586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10" descr="http://ksat-stuttgart.de/images/Sponsoren/Bergmaier_zugeschnitten.jpg">
              <a:extLst>
                <a:ext uri="{FF2B5EF4-FFF2-40B4-BE49-F238E27FC236}">
                  <a16:creationId xmlns:a16="http://schemas.microsoft.com/office/drawing/2014/main" id="{B948E6DC-5C08-4FB8-9FE7-4A11916C2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8445" y="4596044"/>
              <a:ext cx="1258133" cy="6862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  <p:pic>
          <p:nvPicPr>
            <p:cNvPr id="48" name="Picture 12" descr="http://ksat-stuttgart.de/images/Sponsoren/MakerBo-Logo---Black-Icon--Text-Vertical.jpg">
              <a:extLst>
                <a:ext uri="{FF2B5EF4-FFF2-40B4-BE49-F238E27FC236}">
                  <a16:creationId xmlns:a16="http://schemas.microsoft.com/office/drawing/2014/main" id="{8EFBFA0C-0442-4953-8649-BCEDDAC51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45" y="4633308"/>
              <a:ext cx="571878" cy="6862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/>
          </p:spPr>
        </p:pic>
      </p:grpSp>
    </p:spTree>
    <p:extLst>
      <p:ext uri="{BB962C8B-B14F-4D97-AF65-F5344CB8AC3E}">
        <p14:creationId xmlns:p14="http://schemas.microsoft.com/office/powerpoint/2010/main" val="12319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9792805-E5A9-469F-8624-74CC2BD4F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554588"/>
              </p:ext>
            </p:extLst>
          </p:nvPr>
        </p:nvGraphicFramePr>
        <p:xfrm>
          <a:off x="838199" y="1080476"/>
          <a:ext cx="10096499" cy="2586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E8EDF428-50CA-4333-92AA-D8B31461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9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B3A4C-B56A-4BAB-94AB-9710FFD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FC6FE-4DD2-4104-93D3-589B9A03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86F44-8CE9-4D9D-A1B8-DCB2B42D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0B8618-3FF9-4437-A843-B6DE140E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28450-11CD-4B98-99A0-11A72C0C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3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www.ksat-stuttgart.de/wp-content/uploads/2017/12/WhatsApp-Image-2017-11-12-at-19.47.32-768x576.jpeg">
            <a:extLst>
              <a:ext uri="{FF2B5EF4-FFF2-40B4-BE49-F238E27FC236}">
                <a16:creationId xmlns:a16="http://schemas.microsoft.com/office/drawing/2014/main" id="{2A8AA5DE-E3CA-455F-A295-84441D4ED260}"/>
              </a:ext>
            </a:extLst>
          </p:cNvPr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8" b="9048"/>
          <a:stretch>
            <a:fillRect/>
          </a:stretch>
        </p:blipFill>
        <p:spPr bwMode="auto">
          <a:xfrm>
            <a:off x="7857906" y="101086"/>
            <a:ext cx="4181475" cy="2568575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68A2E4C-7A46-4A35-B92B-F19D4C5E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The following tasks are mandatory for the RCU:</a:t>
            </a:r>
          </a:p>
          <a:p>
            <a:r>
              <a:rPr lang="en-NZ" dirty="0"/>
              <a:t>Control HV generator(s) and engines =&gt; control of the rover movement</a:t>
            </a:r>
          </a:p>
          <a:p>
            <a:r>
              <a:rPr lang="en-NZ" dirty="0"/>
              <a:t>Measure distances to surroundings =&gt; check if to reverse movement direction</a:t>
            </a:r>
          </a:p>
          <a:p>
            <a:r>
              <a:rPr lang="en-NZ" dirty="0"/>
              <a:t>Measure acceleration</a:t>
            </a:r>
          </a:p>
          <a:p>
            <a:r>
              <a:rPr lang="en-NZ" dirty="0"/>
              <a:t>Measure temperature</a:t>
            </a:r>
          </a:p>
          <a:p>
            <a:r>
              <a:rPr lang="en-NZ" dirty="0"/>
              <a:t>Measure supply voltages of:</a:t>
            </a:r>
          </a:p>
          <a:p>
            <a:pPr lvl="1"/>
            <a:r>
              <a:rPr lang="en-NZ" dirty="0"/>
              <a:t>Engines</a:t>
            </a:r>
          </a:p>
          <a:p>
            <a:pPr lvl="1"/>
            <a:r>
              <a:rPr lang="en-NZ" dirty="0"/>
              <a:t>HV generator(s)</a:t>
            </a:r>
          </a:p>
          <a:p>
            <a:pPr lvl="1"/>
            <a:r>
              <a:rPr lang="en-NZ" dirty="0"/>
              <a:t>Processor system</a:t>
            </a:r>
          </a:p>
          <a:p>
            <a:pPr lvl="1"/>
            <a:r>
              <a:rPr lang="en-NZ" dirty="0"/>
              <a:t>Sensors</a:t>
            </a:r>
          </a:p>
          <a:p>
            <a:pPr lvl="1"/>
            <a:r>
              <a:rPr lang="en-NZ" dirty="0"/>
              <a:t>Memory/SD card reader (if implemented)</a:t>
            </a:r>
          </a:p>
          <a:p>
            <a:r>
              <a:rPr lang="en-NZ" dirty="0"/>
              <a:t>Communicate with OBC (Ethernet or USB/UART)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2BB23A-C8D6-45EF-A9E0-BFE8610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0133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139E2F-4960-42CA-A6FB-148F78E4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localization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multiple </a:t>
            </a:r>
            <a:r>
              <a:rPr lang="de-DE" dirty="0" err="1"/>
              <a:t>ToF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r>
              <a:rPr lang="de-DE" dirty="0" err="1"/>
              <a:t>Camera</a:t>
            </a:r>
            <a:r>
              <a:rPr lang="de-DE" dirty="0"/>
              <a:t> (VGA </a:t>
            </a:r>
            <a:r>
              <a:rPr lang="de-DE" dirty="0" err="1"/>
              <a:t>with</a:t>
            </a:r>
            <a:r>
              <a:rPr lang="de-DE" dirty="0"/>
              <a:t> 30fps </a:t>
            </a:r>
            <a:r>
              <a:rPr lang="de-DE" dirty="0" err="1"/>
              <a:t>or</a:t>
            </a:r>
            <a:r>
              <a:rPr lang="de-DE" dirty="0"/>
              <a:t> CSI interface)</a:t>
            </a:r>
          </a:p>
          <a:p>
            <a:r>
              <a:rPr lang="de-DE" dirty="0" err="1"/>
              <a:t>Onboard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(SD </a:t>
            </a:r>
            <a:r>
              <a:rPr lang="de-DE" dirty="0" err="1"/>
              <a:t>card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NAND </a:t>
            </a:r>
            <a:r>
              <a:rPr lang="de-DE" dirty="0" err="1"/>
              <a:t>flash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Optional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codes</a:t>
            </a:r>
            <a:r>
              <a:rPr lang="de-DE" dirty="0"/>
              <a:t> (CRC, FEC, …)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436493-AB4E-461B-A500-AC66454A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52325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DDC28-601A-4D89-8022-A3E2979C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71D745-41AA-4A10-B393-3CEE5BAB4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Sensors, </a:t>
            </a:r>
            <a:r>
              <a:rPr lang="de-DE" dirty="0" err="1"/>
              <a:t>actors</a:t>
            </a:r>
            <a:r>
              <a:rPr lang="de-DE" dirty="0"/>
              <a:t> and interface </a:t>
            </a:r>
            <a:r>
              <a:rPr lang="de-DE" dirty="0" err="1"/>
              <a:t>to</a:t>
            </a:r>
            <a:r>
              <a:rPr lang="de-DE" dirty="0"/>
              <a:t> OBC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3235F-D9FE-415D-A057-1998C49F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93EA-9D58-4B11-B550-E741B17639CD}" type="datetime1">
              <a:rPr lang="de-DE" smtClean="0">
                <a:solidFill>
                  <a:prstClr val="white"/>
                </a:solidFill>
              </a:rPr>
              <a:pPr/>
              <a:t>19.12.2018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B02CA-EC40-4BF9-994A-AA861FC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KSat e.V. 2018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9AF00-DC30-4603-A757-9635BBDB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98B5-1FE3-4B38-9D88-9AA011A1D344}" type="slidenum">
              <a:rPr lang="de-DE" smtClean="0">
                <a:solidFill>
                  <a:prstClr val="white"/>
                </a:solidFill>
              </a:rPr>
              <a:pPr/>
              <a:t>6</a:t>
            </a:fld>
            <a:endParaRPr lang="de-DE" dirty="0">
              <a:solidFill>
                <a:prstClr val="white"/>
              </a:solidFill>
            </a:endParaRPr>
          </a:p>
        </p:txBody>
      </p:sp>
      <p:pic>
        <p:nvPicPr>
          <p:cNvPr id="10" name="Inhaltsplatzhalter 7">
            <a:extLst>
              <a:ext uri="{FF2B5EF4-FFF2-40B4-BE49-F238E27FC236}">
                <a16:creationId xmlns:a16="http://schemas.microsoft.com/office/drawing/2014/main" id="{7C0AC5E5-CC40-494C-9E07-532864D1749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r="7870"/>
          <a:stretch>
            <a:fillRect/>
          </a:stretch>
        </p:blipFill>
        <p:spPr>
          <a:xfrm>
            <a:off x="7891463" y="127000"/>
            <a:ext cx="4181475" cy="2568575"/>
          </a:xfrm>
          <a:prstGeom prst="ellipse">
            <a:avLst/>
          </a:prstGeom>
          <a:ln w="63500" cap="rnd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6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123C66-8FC5-4BAB-B143-3060958C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46AACF-9464-409C-B848-D037070E6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7" y="1081088"/>
            <a:ext cx="9084725" cy="4702175"/>
          </a:xfrm>
        </p:spPr>
      </p:pic>
    </p:spTree>
    <p:extLst>
      <p:ext uri="{BB962C8B-B14F-4D97-AF65-F5344CB8AC3E}">
        <p14:creationId xmlns:p14="http://schemas.microsoft.com/office/powerpoint/2010/main" val="320169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7">
            <a:extLst>
              <a:ext uri="{FF2B5EF4-FFF2-40B4-BE49-F238E27FC236}">
                <a16:creationId xmlns:a16="http://schemas.microsoft.com/office/drawing/2014/main" id="{AEC036A7-3B61-4FD2-9CEA-5A6A37E6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7" y="1081088"/>
            <a:ext cx="9084725" cy="470217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3123C66-8FC5-4BAB-B143-3060958C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design: Sensors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FDC432-8954-4AAA-9C79-43A5DD5040AF}"/>
              </a:ext>
            </a:extLst>
          </p:cNvPr>
          <p:cNvSpPr/>
          <p:nvPr/>
        </p:nvSpPr>
        <p:spPr>
          <a:xfrm>
            <a:off x="1091953" y="1074738"/>
            <a:ext cx="1873189" cy="20590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F1E953-0E51-4D1D-A6CC-257A58C0BA05}"/>
              </a:ext>
            </a:extLst>
          </p:cNvPr>
          <p:cNvSpPr/>
          <p:nvPr/>
        </p:nvSpPr>
        <p:spPr>
          <a:xfrm>
            <a:off x="7591887" y="3963342"/>
            <a:ext cx="2968599" cy="6796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AA82BC-85A5-4FB3-9D9A-493CB7DE0A05}"/>
              </a:ext>
            </a:extLst>
          </p:cNvPr>
          <p:cNvSpPr/>
          <p:nvPr/>
        </p:nvSpPr>
        <p:spPr>
          <a:xfrm>
            <a:off x="1278384" y="4808220"/>
            <a:ext cx="1287263" cy="9750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2F81C9BE-D953-4072-931E-D05A89A9A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7" y="1081088"/>
            <a:ext cx="9084725" cy="470217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3123C66-8FC5-4BAB-B143-3060958C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design: Actors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FDC432-8954-4AAA-9C79-43A5DD5040AF}"/>
              </a:ext>
            </a:extLst>
          </p:cNvPr>
          <p:cNvSpPr/>
          <p:nvPr/>
        </p:nvSpPr>
        <p:spPr>
          <a:xfrm>
            <a:off x="1212413" y="3116062"/>
            <a:ext cx="1539665" cy="169215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F1E953-0E51-4D1D-A6CC-257A58C0BA05}"/>
              </a:ext>
            </a:extLst>
          </p:cNvPr>
          <p:cNvSpPr/>
          <p:nvPr/>
        </p:nvSpPr>
        <p:spPr>
          <a:xfrm>
            <a:off x="7662909" y="4629167"/>
            <a:ext cx="1738543" cy="6796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8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ptx_Template_16.9_KSat_e.V._20180130">
  <a:themeElements>
    <a:clrScheme name="KSat e.V.">
      <a:dk1>
        <a:srgbClr val="000000"/>
      </a:dk1>
      <a:lt1>
        <a:sysClr val="window" lastClr="FFFFFF"/>
      </a:lt1>
      <a:dk2>
        <a:srgbClr val="000000"/>
      </a:dk2>
      <a:lt2>
        <a:srgbClr val="F2F2F2"/>
      </a:lt2>
      <a:accent1>
        <a:srgbClr val="3864B3"/>
      </a:accent1>
      <a:accent2>
        <a:srgbClr val="FFC000"/>
      </a:accent2>
      <a:accent3>
        <a:srgbClr val="C8C8C8"/>
      </a:accent3>
      <a:accent4>
        <a:srgbClr val="C55A11"/>
      </a:accent4>
      <a:accent5>
        <a:srgbClr val="3F6228"/>
      </a:accent5>
      <a:accent6>
        <a:srgbClr val="2F5395"/>
      </a:accent6>
      <a:hlink>
        <a:srgbClr val="EFC119"/>
      </a:hlink>
      <a:folHlink>
        <a:srgbClr val="969890"/>
      </a:folHlink>
    </a:clrScheme>
    <a:fontScheme name="Benutzerdefiniert 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_Template_16.9_KSat_e.V._20180130" id="{D72424F2-312C-40B2-AE92-FC884CB78447}" vid="{64548F09-F1DA-4905-B590-5E0A05DA8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112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1_pptx_Template_16.9_KSat_e.V._20180130</vt:lpstr>
      <vt:lpstr>ROACH2 RCU</vt:lpstr>
      <vt:lpstr>Structure</vt:lpstr>
      <vt:lpstr>System requirements</vt:lpstr>
      <vt:lpstr>Tasks</vt:lpstr>
      <vt:lpstr>Tasks</vt:lpstr>
      <vt:lpstr>System design</vt:lpstr>
      <vt:lpstr>System design</vt:lpstr>
      <vt:lpstr>System design: Sensors</vt:lpstr>
      <vt:lpstr>System design: Actors</vt:lpstr>
      <vt:lpstr>System design</vt:lpstr>
      <vt:lpstr>System design</vt:lpstr>
      <vt:lpstr>Components</vt:lpstr>
      <vt:lpstr>Sensors</vt:lpstr>
      <vt:lpstr>Actors</vt:lpstr>
      <vt:lpstr>Thank you for attention!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KSat e.V.</dc:title>
  <dc:creator>Paul</dc:creator>
  <cp:lastModifiedBy>Matthias Burk</cp:lastModifiedBy>
  <cp:revision>67</cp:revision>
  <dcterms:created xsi:type="dcterms:W3CDTF">2018-10-11T19:12:13Z</dcterms:created>
  <dcterms:modified xsi:type="dcterms:W3CDTF">2018-12-19T15:36:11Z</dcterms:modified>
</cp:coreProperties>
</file>