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9" r:id="rId3"/>
    <p:sldId id="275" r:id="rId4"/>
    <p:sldId id="277" r:id="rId5"/>
    <p:sldId id="276" r:id="rId6"/>
    <p:sldId id="278" r:id="rId7"/>
    <p:sldId id="282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90" r:id="rId17"/>
    <p:sldId id="291" r:id="rId18"/>
    <p:sldId id="292" r:id="rId19"/>
    <p:sldId id="293" r:id="rId20"/>
    <p:sldId id="288" r:id="rId21"/>
    <p:sldId id="289" r:id="rId22"/>
    <p:sldId id="294" r:id="rId23"/>
    <p:sldId id="296" r:id="rId24"/>
    <p:sldId id="295" r:id="rId25"/>
    <p:sldId id="27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o Schoenhoff" initials="SS" lastIdx="4" clrIdx="0">
    <p:extLst>
      <p:ext uri="{19B8F6BF-5375-455C-9EA6-DF929625EA0E}">
        <p15:presenceInfo xmlns:p15="http://schemas.microsoft.com/office/powerpoint/2012/main" userId="Sandro Schoenhoff" providerId="None"/>
      </p:ext>
    </p:extLst>
  </p:cmAuthor>
  <p:cmAuthor id="2" name="Matthias Burk" initials="MB" lastIdx="1" clrIdx="1">
    <p:extLst>
      <p:ext uri="{19B8F6BF-5375-455C-9EA6-DF929625EA0E}">
        <p15:presenceInfo xmlns:p15="http://schemas.microsoft.com/office/powerpoint/2012/main" userId="fb7d9f952dc3db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20:57:13.135" idx="1">
    <p:pos x="6750" y="1199"/>
    <p:text>no reverse needet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20:58:00.996" idx="2">
    <p:pos x="4252" y="1346"/>
    <p:text>to many. We have to minimize weight and size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21:01:04.112" idx="3">
    <p:pos x="2220" y="3074"/>
    <p:text>YES, via USB port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21:01:27.464" idx="4">
    <p:pos x="1854" y="707"/>
    <p:text>wrong, compare with BUBBLE-payload</p:text>
    <p:extLst>
      <p:ext uri="{C676402C-5697-4E1C-873F-D02D1690AC5C}">
        <p15:threadingInfo xmlns:p15="http://schemas.microsoft.com/office/powerpoint/2012/main" timeZoneBias="-60"/>
      </p:ext>
    </p:extLst>
  </p:cm>
  <p:cm authorId="2" dt="2018-11-28T21:07:36.738" idx="1">
    <p:pos x="1854" y="843"/>
    <p:text>I know, but as far as I know it is connected using USB. So unlike Bubble, Papell and even Source. In a rocket/missile, you have only one chance, no possible software updates during flight, so using IC after IC is not the best idea. I have already stated this in the third point below.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55493-6B00-44BA-A9F7-7B7BA856D94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DF6CB243-5FD1-4E59-B60D-33B5C57812A1}">
      <dgm:prSet phldrT="[Text]"/>
      <dgm:spPr/>
      <dgm:t>
        <a:bodyPr/>
        <a:lstStyle/>
        <a:p>
          <a:r>
            <a:rPr lang="de-DE" dirty="0"/>
            <a:t>OBC </a:t>
          </a:r>
          <a:r>
            <a:rPr lang="de-DE" dirty="0" err="1"/>
            <a:t>to</a:t>
          </a:r>
          <a:r>
            <a:rPr lang="de-DE" dirty="0"/>
            <a:t> RCU: Start</a:t>
          </a:r>
        </a:p>
      </dgm:t>
    </dgm:pt>
    <dgm:pt modelId="{551BE9E3-3FFB-41F5-A01A-BBDB5470D175}" type="parTrans" cxnId="{DFB9D784-A31B-4D5A-A2C1-6305904BAC0E}">
      <dgm:prSet/>
      <dgm:spPr/>
      <dgm:t>
        <a:bodyPr/>
        <a:lstStyle/>
        <a:p>
          <a:endParaRPr lang="de-DE"/>
        </a:p>
      </dgm:t>
    </dgm:pt>
    <dgm:pt modelId="{7D360078-331C-4574-B17E-288B3A938EC7}" type="sibTrans" cxnId="{DFB9D784-A31B-4D5A-A2C1-6305904BAC0E}">
      <dgm:prSet/>
      <dgm:spPr/>
      <dgm:t>
        <a:bodyPr/>
        <a:lstStyle/>
        <a:p>
          <a:endParaRPr lang="de-DE"/>
        </a:p>
      </dgm:t>
    </dgm:pt>
    <dgm:pt modelId="{8AC681D1-4C1E-4067-94AB-8C3F33973684}">
      <dgm:prSet phldrT="[Text]"/>
      <dgm:spPr/>
      <dgm:t>
        <a:bodyPr/>
        <a:lstStyle/>
        <a:p>
          <a:r>
            <a:rPr lang="de-DE" dirty="0"/>
            <a:t>RCU: </a:t>
          </a:r>
          <a:r>
            <a:rPr lang="de-DE" dirty="0" err="1"/>
            <a:t>Self</a:t>
          </a:r>
          <a:r>
            <a:rPr lang="de-DE" dirty="0"/>
            <a:t> </a:t>
          </a:r>
          <a:r>
            <a:rPr lang="de-DE" dirty="0" err="1"/>
            <a:t>test</a:t>
          </a:r>
          <a:endParaRPr lang="de-DE" dirty="0"/>
        </a:p>
      </dgm:t>
    </dgm:pt>
    <dgm:pt modelId="{87FDDEC8-69F2-4DC7-9A4D-53026AF441F0}" type="parTrans" cxnId="{7B8B127B-EB53-4315-AEF4-B2215CBE5D2D}">
      <dgm:prSet/>
      <dgm:spPr/>
      <dgm:t>
        <a:bodyPr/>
        <a:lstStyle/>
        <a:p>
          <a:endParaRPr lang="de-DE"/>
        </a:p>
      </dgm:t>
    </dgm:pt>
    <dgm:pt modelId="{BCE78F82-329D-4A34-B223-9F4EA0C96ECA}" type="sibTrans" cxnId="{7B8B127B-EB53-4315-AEF4-B2215CBE5D2D}">
      <dgm:prSet/>
      <dgm:spPr/>
      <dgm:t>
        <a:bodyPr/>
        <a:lstStyle/>
        <a:p>
          <a:endParaRPr lang="de-DE"/>
        </a:p>
      </dgm:t>
    </dgm:pt>
    <dgm:pt modelId="{34D74193-07D9-4A94-86B5-4E77DF64F470}">
      <dgm:prSet phldrT="[Text]"/>
      <dgm:spPr/>
      <dgm:t>
        <a:bodyPr/>
        <a:lstStyle/>
        <a:p>
          <a:r>
            <a:rPr lang="de-DE" dirty="0"/>
            <a:t>RCU (</a:t>
          </a:r>
          <a:r>
            <a:rPr lang="de-DE" dirty="0" err="1"/>
            <a:t>timer</a:t>
          </a:r>
          <a:r>
            <a:rPr lang="de-DE" dirty="0"/>
            <a:t>): Start </a:t>
          </a:r>
          <a:r>
            <a:rPr lang="de-DE" dirty="0" err="1"/>
            <a:t>experiment</a:t>
          </a:r>
          <a:endParaRPr lang="de-DE" dirty="0"/>
        </a:p>
      </dgm:t>
    </dgm:pt>
    <dgm:pt modelId="{4A12F185-E248-4706-9070-BB024C3DF1B8}" type="parTrans" cxnId="{B9A04B8F-19C4-4BF8-BAF5-B00A95729D5B}">
      <dgm:prSet/>
      <dgm:spPr/>
      <dgm:t>
        <a:bodyPr/>
        <a:lstStyle/>
        <a:p>
          <a:endParaRPr lang="de-DE"/>
        </a:p>
      </dgm:t>
    </dgm:pt>
    <dgm:pt modelId="{5E446296-C2B8-4462-A7E3-E46F59751DCA}" type="sibTrans" cxnId="{B9A04B8F-19C4-4BF8-BAF5-B00A95729D5B}">
      <dgm:prSet/>
      <dgm:spPr/>
      <dgm:t>
        <a:bodyPr/>
        <a:lstStyle/>
        <a:p>
          <a:endParaRPr lang="de-DE"/>
        </a:p>
      </dgm:t>
    </dgm:pt>
    <dgm:pt modelId="{B66AA311-FE3B-4B0F-89E3-0A4E6E85A802}">
      <dgm:prSet phldrT="[Text]"/>
      <dgm:spPr/>
      <dgm:t>
        <a:bodyPr/>
        <a:lstStyle/>
        <a:p>
          <a:r>
            <a:rPr lang="de-DE" dirty="0"/>
            <a:t>RCU (</a:t>
          </a:r>
          <a:r>
            <a:rPr lang="de-DE" dirty="0" err="1"/>
            <a:t>timer</a:t>
          </a:r>
          <a:r>
            <a:rPr lang="de-DE" dirty="0"/>
            <a:t>): End </a:t>
          </a:r>
          <a:r>
            <a:rPr lang="de-DE" dirty="0" err="1"/>
            <a:t>experiment</a:t>
          </a:r>
          <a:endParaRPr lang="de-DE" dirty="0"/>
        </a:p>
      </dgm:t>
    </dgm:pt>
    <dgm:pt modelId="{28CF5F50-F216-486C-BEFB-982D4A4B4056}" type="parTrans" cxnId="{F61118FD-B813-450B-BC88-01CD1054B592}">
      <dgm:prSet/>
      <dgm:spPr/>
      <dgm:t>
        <a:bodyPr/>
        <a:lstStyle/>
        <a:p>
          <a:endParaRPr lang="de-DE"/>
        </a:p>
      </dgm:t>
    </dgm:pt>
    <dgm:pt modelId="{FFD4CD51-C09A-4649-B911-F1AD46CF3D53}" type="sibTrans" cxnId="{F61118FD-B813-450B-BC88-01CD1054B592}">
      <dgm:prSet/>
      <dgm:spPr/>
      <dgm:t>
        <a:bodyPr/>
        <a:lstStyle/>
        <a:p>
          <a:endParaRPr lang="de-DE"/>
        </a:p>
      </dgm:t>
    </dgm:pt>
    <dgm:pt modelId="{33765397-8933-4AB0-9B9B-BDCF142C8585}">
      <dgm:prSet phldrT="[Text]"/>
      <dgm:spPr/>
      <dgm:t>
        <a:bodyPr/>
        <a:lstStyle/>
        <a:p>
          <a:r>
            <a:rPr lang="de-DE" dirty="0"/>
            <a:t>End </a:t>
          </a:r>
          <a:r>
            <a:rPr lang="de-DE" dirty="0" err="1"/>
            <a:t>of</a:t>
          </a:r>
          <a:r>
            <a:rPr lang="de-DE" dirty="0"/>
            <a:t> power: End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acquisition</a:t>
          </a:r>
          <a:endParaRPr lang="de-DE" dirty="0"/>
        </a:p>
      </dgm:t>
    </dgm:pt>
    <dgm:pt modelId="{6D1847FF-80C8-42A4-80F8-86FAC0132795}" type="parTrans" cxnId="{37109F32-50F9-43DA-BBF5-B7055873DBB9}">
      <dgm:prSet/>
      <dgm:spPr/>
      <dgm:t>
        <a:bodyPr/>
        <a:lstStyle/>
        <a:p>
          <a:endParaRPr lang="de-DE"/>
        </a:p>
      </dgm:t>
    </dgm:pt>
    <dgm:pt modelId="{1324004A-F813-4246-97C2-EFD7A7D8FF04}" type="sibTrans" cxnId="{37109F32-50F9-43DA-BBF5-B7055873DBB9}">
      <dgm:prSet/>
      <dgm:spPr/>
      <dgm:t>
        <a:bodyPr/>
        <a:lstStyle/>
        <a:p>
          <a:endParaRPr lang="de-DE"/>
        </a:p>
      </dgm:t>
    </dgm:pt>
    <dgm:pt modelId="{D973872F-D2AB-4F96-A2AF-6B95DB9DC610}" type="pres">
      <dgm:prSet presAssocID="{2CA55493-6B00-44BA-A9F7-7B7BA856D948}" presName="arrowDiagram" presStyleCnt="0">
        <dgm:presLayoutVars>
          <dgm:chMax val="5"/>
          <dgm:dir/>
          <dgm:resizeHandles val="exact"/>
        </dgm:presLayoutVars>
      </dgm:prSet>
      <dgm:spPr/>
    </dgm:pt>
    <dgm:pt modelId="{2835E8C4-9AB4-4148-AE34-F5CB65B02245}" type="pres">
      <dgm:prSet presAssocID="{2CA55493-6B00-44BA-A9F7-7B7BA856D948}" presName="arrow" presStyleLbl="bgShp" presStyleIdx="0" presStyleCnt="1"/>
      <dgm:spPr/>
    </dgm:pt>
    <dgm:pt modelId="{5137FF6A-C129-40F7-AC1C-8761728F4C0D}" type="pres">
      <dgm:prSet presAssocID="{2CA55493-6B00-44BA-A9F7-7B7BA856D948}" presName="arrowDiagram5" presStyleCnt="0"/>
      <dgm:spPr/>
    </dgm:pt>
    <dgm:pt modelId="{0C9CB78B-152F-4B7D-8BD6-8828066D977A}" type="pres">
      <dgm:prSet presAssocID="{DF6CB243-5FD1-4E59-B60D-33B5C57812A1}" presName="bullet5a" presStyleLbl="node1" presStyleIdx="0" presStyleCnt="5"/>
      <dgm:spPr/>
    </dgm:pt>
    <dgm:pt modelId="{8761809E-CB80-4326-8AA1-92DD72DF75CB}" type="pres">
      <dgm:prSet presAssocID="{DF6CB243-5FD1-4E59-B60D-33B5C57812A1}" presName="textBox5a" presStyleLbl="revTx" presStyleIdx="0" presStyleCnt="5">
        <dgm:presLayoutVars>
          <dgm:bulletEnabled val="1"/>
        </dgm:presLayoutVars>
      </dgm:prSet>
      <dgm:spPr/>
    </dgm:pt>
    <dgm:pt modelId="{4E3B97C7-A9AF-48E4-A140-0CEA295F92EA}" type="pres">
      <dgm:prSet presAssocID="{8AC681D1-4C1E-4067-94AB-8C3F33973684}" presName="bullet5b" presStyleLbl="node1" presStyleIdx="1" presStyleCnt="5"/>
      <dgm:spPr/>
    </dgm:pt>
    <dgm:pt modelId="{1F153A09-634C-48D0-9D63-2BEE09421331}" type="pres">
      <dgm:prSet presAssocID="{8AC681D1-4C1E-4067-94AB-8C3F33973684}" presName="textBox5b" presStyleLbl="revTx" presStyleIdx="1" presStyleCnt="5">
        <dgm:presLayoutVars>
          <dgm:bulletEnabled val="1"/>
        </dgm:presLayoutVars>
      </dgm:prSet>
      <dgm:spPr/>
    </dgm:pt>
    <dgm:pt modelId="{B5BDF89E-CFBE-4D05-A133-EB2E13B52E27}" type="pres">
      <dgm:prSet presAssocID="{34D74193-07D9-4A94-86B5-4E77DF64F470}" presName="bullet5c" presStyleLbl="node1" presStyleIdx="2" presStyleCnt="5"/>
      <dgm:spPr/>
    </dgm:pt>
    <dgm:pt modelId="{76FD54B3-7840-48A7-9B94-D2937BB27ECE}" type="pres">
      <dgm:prSet presAssocID="{34D74193-07D9-4A94-86B5-4E77DF64F470}" presName="textBox5c" presStyleLbl="revTx" presStyleIdx="2" presStyleCnt="5">
        <dgm:presLayoutVars>
          <dgm:bulletEnabled val="1"/>
        </dgm:presLayoutVars>
      </dgm:prSet>
      <dgm:spPr/>
    </dgm:pt>
    <dgm:pt modelId="{3485AEEF-3D9F-41C8-8303-360136B5F910}" type="pres">
      <dgm:prSet presAssocID="{B66AA311-FE3B-4B0F-89E3-0A4E6E85A802}" presName="bullet5d" presStyleLbl="node1" presStyleIdx="3" presStyleCnt="5"/>
      <dgm:spPr/>
    </dgm:pt>
    <dgm:pt modelId="{02877DA8-5AA1-4C38-B48B-D5532AD3C61D}" type="pres">
      <dgm:prSet presAssocID="{B66AA311-FE3B-4B0F-89E3-0A4E6E85A802}" presName="textBox5d" presStyleLbl="revTx" presStyleIdx="3" presStyleCnt="5">
        <dgm:presLayoutVars>
          <dgm:bulletEnabled val="1"/>
        </dgm:presLayoutVars>
      </dgm:prSet>
      <dgm:spPr/>
    </dgm:pt>
    <dgm:pt modelId="{2B67B17A-0749-4C86-A4FC-8E6D0F36E2F4}" type="pres">
      <dgm:prSet presAssocID="{33765397-8933-4AB0-9B9B-BDCF142C8585}" presName="bullet5e" presStyleLbl="node1" presStyleIdx="4" presStyleCnt="5"/>
      <dgm:spPr/>
    </dgm:pt>
    <dgm:pt modelId="{86514A4F-53E3-4D92-A993-75FB06EB0D39}" type="pres">
      <dgm:prSet presAssocID="{33765397-8933-4AB0-9B9B-BDCF142C8585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5CAA0B2A-D85A-469B-8D5E-F36E6227670E}" type="presOf" srcId="{2CA55493-6B00-44BA-A9F7-7B7BA856D948}" destId="{D973872F-D2AB-4F96-A2AF-6B95DB9DC610}" srcOrd="0" destOrd="0" presId="urn:microsoft.com/office/officeart/2005/8/layout/arrow2"/>
    <dgm:cxn modelId="{37109F32-50F9-43DA-BBF5-B7055873DBB9}" srcId="{2CA55493-6B00-44BA-A9F7-7B7BA856D948}" destId="{33765397-8933-4AB0-9B9B-BDCF142C8585}" srcOrd="4" destOrd="0" parTransId="{6D1847FF-80C8-42A4-80F8-86FAC0132795}" sibTransId="{1324004A-F813-4246-97C2-EFD7A7D8FF04}"/>
    <dgm:cxn modelId="{0A956A3D-EB5C-4B16-90F7-E4F0C11CE22B}" type="presOf" srcId="{B66AA311-FE3B-4B0F-89E3-0A4E6E85A802}" destId="{02877DA8-5AA1-4C38-B48B-D5532AD3C61D}" srcOrd="0" destOrd="0" presId="urn:microsoft.com/office/officeart/2005/8/layout/arrow2"/>
    <dgm:cxn modelId="{25013E78-D6F5-48A4-A80F-72F82D64FC61}" type="presOf" srcId="{34D74193-07D9-4A94-86B5-4E77DF64F470}" destId="{76FD54B3-7840-48A7-9B94-D2937BB27ECE}" srcOrd="0" destOrd="0" presId="urn:microsoft.com/office/officeart/2005/8/layout/arrow2"/>
    <dgm:cxn modelId="{7B8B127B-EB53-4315-AEF4-B2215CBE5D2D}" srcId="{2CA55493-6B00-44BA-A9F7-7B7BA856D948}" destId="{8AC681D1-4C1E-4067-94AB-8C3F33973684}" srcOrd="1" destOrd="0" parTransId="{87FDDEC8-69F2-4DC7-9A4D-53026AF441F0}" sibTransId="{BCE78F82-329D-4A34-B223-9F4EA0C96ECA}"/>
    <dgm:cxn modelId="{DFB9D784-A31B-4D5A-A2C1-6305904BAC0E}" srcId="{2CA55493-6B00-44BA-A9F7-7B7BA856D948}" destId="{DF6CB243-5FD1-4E59-B60D-33B5C57812A1}" srcOrd="0" destOrd="0" parTransId="{551BE9E3-3FFB-41F5-A01A-BBDB5470D175}" sibTransId="{7D360078-331C-4574-B17E-288B3A938EC7}"/>
    <dgm:cxn modelId="{C13DC688-1899-4B6F-84F0-17F99592E345}" type="presOf" srcId="{8AC681D1-4C1E-4067-94AB-8C3F33973684}" destId="{1F153A09-634C-48D0-9D63-2BEE09421331}" srcOrd="0" destOrd="0" presId="urn:microsoft.com/office/officeart/2005/8/layout/arrow2"/>
    <dgm:cxn modelId="{B9A04B8F-19C4-4BF8-BAF5-B00A95729D5B}" srcId="{2CA55493-6B00-44BA-A9F7-7B7BA856D948}" destId="{34D74193-07D9-4A94-86B5-4E77DF64F470}" srcOrd="2" destOrd="0" parTransId="{4A12F185-E248-4706-9070-BB024C3DF1B8}" sibTransId="{5E446296-C2B8-4462-A7E3-E46F59751DCA}"/>
    <dgm:cxn modelId="{E589F9A2-899F-45CF-AD62-41C2CAD8A115}" type="presOf" srcId="{33765397-8933-4AB0-9B9B-BDCF142C8585}" destId="{86514A4F-53E3-4D92-A993-75FB06EB0D39}" srcOrd="0" destOrd="0" presId="urn:microsoft.com/office/officeart/2005/8/layout/arrow2"/>
    <dgm:cxn modelId="{FDECC2E3-F30B-4822-B210-E634DF906664}" type="presOf" srcId="{DF6CB243-5FD1-4E59-B60D-33B5C57812A1}" destId="{8761809E-CB80-4326-8AA1-92DD72DF75CB}" srcOrd="0" destOrd="0" presId="urn:microsoft.com/office/officeart/2005/8/layout/arrow2"/>
    <dgm:cxn modelId="{F61118FD-B813-450B-BC88-01CD1054B592}" srcId="{2CA55493-6B00-44BA-A9F7-7B7BA856D948}" destId="{B66AA311-FE3B-4B0F-89E3-0A4E6E85A802}" srcOrd="3" destOrd="0" parTransId="{28CF5F50-F216-486C-BEFB-982D4A4B4056}" sibTransId="{FFD4CD51-C09A-4649-B911-F1AD46CF3D53}"/>
    <dgm:cxn modelId="{C6EDED81-2A32-4036-9090-D8EE15DDE383}" type="presParOf" srcId="{D973872F-D2AB-4F96-A2AF-6B95DB9DC610}" destId="{2835E8C4-9AB4-4148-AE34-F5CB65B02245}" srcOrd="0" destOrd="0" presId="urn:microsoft.com/office/officeart/2005/8/layout/arrow2"/>
    <dgm:cxn modelId="{F0AF5D16-000C-43E4-B37C-1C8FABCFC65C}" type="presParOf" srcId="{D973872F-D2AB-4F96-A2AF-6B95DB9DC610}" destId="{5137FF6A-C129-40F7-AC1C-8761728F4C0D}" srcOrd="1" destOrd="0" presId="urn:microsoft.com/office/officeart/2005/8/layout/arrow2"/>
    <dgm:cxn modelId="{E895B5FA-A339-433F-8998-7B66EC004FC3}" type="presParOf" srcId="{5137FF6A-C129-40F7-AC1C-8761728F4C0D}" destId="{0C9CB78B-152F-4B7D-8BD6-8828066D977A}" srcOrd="0" destOrd="0" presId="urn:microsoft.com/office/officeart/2005/8/layout/arrow2"/>
    <dgm:cxn modelId="{4E749017-4A28-4731-93BE-B4035712A2F3}" type="presParOf" srcId="{5137FF6A-C129-40F7-AC1C-8761728F4C0D}" destId="{8761809E-CB80-4326-8AA1-92DD72DF75CB}" srcOrd="1" destOrd="0" presId="urn:microsoft.com/office/officeart/2005/8/layout/arrow2"/>
    <dgm:cxn modelId="{EB625672-AB19-4318-A46B-52A30E0310BD}" type="presParOf" srcId="{5137FF6A-C129-40F7-AC1C-8761728F4C0D}" destId="{4E3B97C7-A9AF-48E4-A140-0CEA295F92EA}" srcOrd="2" destOrd="0" presId="urn:microsoft.com/office/officeart/2005/8/layout/arrow2"/>
    <dgm:cxn modelId="{2721E3E4-F7B4-4B0B-8516-FDAC3C94E997}" type="presParOf" srcId="{5137FF6A-C129-40F7-AC1C-8761728F4C0D}" destId="{1F153A09-634C-48D0-9D63-2BEE09421331}" srcOrd="3" destOrd="0" presId="urn:microsoft.com/office/officeart/2005/8/layout/arrow2"/>
    <dgm:cxn modelId="{923DE75A-824A-4CDC-B044-14E64B948279}" type="presParOf" srcId="{5137FF6A-C129-40F7-AC1C-8761728F4C0D}" destId="{B5BDF89E-CFBE-4D05-A133-EB2E13B52E27}" srcOrd="4" destOrd="0" presId="urn:microsoft.com/office/officeart/2005/8/layout/arrow2"/>
    <dgm:cxn modelId="{0731E439-9132-4BA7-9B9E-7EDA622C84B0}" type="presParOf" srcId="{5137FF6A-C129-40F7-AC1C-8761728F4C0D}" destId="{76FD54B3-7840-48A7-9B94-D2937BB27ECE}" srcOrd="5" destOrd="0" presId="urn:microsoft.com/office/officeart/2005/8/layout/arrow2"/>
    <dgm:cxn modelId="{170117EC-80AB-4AA5-930D-91D62BDCAD72}" type="presParOf" srcId="{5137FF6A-C129-40F7-AC1C-8761728F4C0D}" destId="{3485AEEF-3D9F-41C8-8303-360136B5F910}" srcOrd="6" destOrd="0" presId="urn:microsoft.com/office/officeart/2005/8/layout/arrow2"/>
    <dgm:cxn modelId="{C6FC236F-899B-4D0A-8C21-3B174DA9976B}" type="presParOf" srcId="{5137FF6A-C129-40F7-AC1C-8761728F4C0D}" destId="{02877DA8-5AA1-4C38-B48B-D5532AD3C61D}" srcOrd="7" destOrd="0" presId="urn:microsoft.com/office/officeart/2005/8/layout/arrow2"/>
    <dgm:cxn modelId="{75801EA8-C6BF-4AEE-AD25-3560F046EB88}" type="presParOf" srcId="{5137FF6A-C129-40F7-AC1C-8761728F4C0D}" destId="{2B67B17A-0749-4C86-A4FC-8E6D0F36E2F4}" srcOrd="8" destOrd="0" presId="urn:microsoft.com/office/officeart/2005/8/layout/arrow2"/>
    <dgm:cxn modelId="{B9F6C779-A1F3-4C75-AA27-07EFD990C6BF}" type="presParOf" srcId="{5137FF6A-C129-40F7-AC1C-8761728F4C0D}" destId="{86514A4F-53E3-4D92-A993-75FB06EB0D39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5E8C4-9AB4-4148-AE34-F5CB65B02245}">
      <dsp:nvSpPr>
        <dsp:cNvPr id="0" name=""/>
        <dsp:cNvSpPr/>
      </dsp:nvSpPr>
      <dsp:spPr>
        <a:xfrm>
          <a:off x="1286509" y="0"/>
          <a:ext cx="7523480" cy="470217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CB78B-152F-4B7D-8BD6-8828066D977A}">
      <dsp:nvSpPr>
        <dsp:cNvPr id="0" name=""/>
        <dsp:cNvSpPr/>
      </dsp:nvSpPr>
      <dsp:spPr>
        <a:xfrm>
          <a:off x="2027572" y="3496537"/>
          <a:ext cx="173040" cy="173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1809E-CB80-4326-8AA1-92DD72DF75CB}">
      <dsp:nvSpPr>
        <dsp:cNvPr id="0" name=""/>
        <dsp:cNvSpPr/>
      </dsp:nvSpPr>
      <dsp:spPr>
        <a:xfrm>
          <a:off x="2114092" y="3583057"/>
          <a:ext cx="985575" cy="111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9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OBC </a:t>
          </a:r>
          <a:r>
            <a:rPr lang="de-DE" sz="1900" kern="1200" dirty="0" err="1"/>
            <a:t>to</a:t>
          </a:r>
          <a:r>
            <a:rPr lang="de-DE" sz="1900" kern="1200" dirty="0"/>
            <a:t> RCU: Start</a:t>
          </a:r>
        </a:p>
      </dsp:txBody>
      <dsp:txXfrm>
        <a:off x="2114092" y="3583057"/>
        <a:ext cx="985575" cy="1119117"/>
      </dsp:txXfrm>
    </dsp:sp>
    <dsp:sp modelId="{4E3B97C7-A9AF-48E4-A140-0CEA295F92EA}">
      <dsp:nvSpPr>
        <dsp:cNvPr id="0" name=""/>
        <dsp:cNvSpPr/>
      </dsp:nvSpPr>
      <dsp:spPr>
        <a:xfrm>
          <a:off x="2964246" y="2596541"/>
          <a:ext cx="270845" cy="27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53A09-634C-48D0-9D63-2BEE09421331}">
      <dsp:nvSpPr>
        <dsp:cNvPr id="0" name=""/>
        <dsp:cNvSpPr/>
      </dsp:nvSpPr>
      <dsp:spPr>
        <a:xfrm>
          <a:off x="3099668" y="2731963"/>
          <a:ext cx="1248897" cy="197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15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RCU: </a:t>
          </a:r>
          <a:r>
            <a:rPr lang="de-DE" sz="1900" kern="1200" dirty="0" err="1"/>
            <a:t>Self</a:t>
          </a:r>
          <a:r>
            <a:rPr lang="de-DE" sz="1900" kern="1200" dirty="0"/>
            <a:t> </a:t>
          </a:r>
          <a:r>
            <a:rPr lang="de-DE" sz="1900" kern="1200" dirty="0" err="1"/>
            <a:t>test</a:t>
          </a:r>
          <a:endParaRPr lang="de-DE" sz="1900" kern="1200" dirty="0"/>
        </a:p>
      </dsp:txBody>
      <dsp:txXfrm>
        <a:off x="3099668" y="2731963"/>
        <a:ext cx="1248897" cy="1970211"/>
      </dsp:txXfrm>
    </dsp:sp>
    <dsp:sp modelId="{B5BDF89E-CFBE-4D05-A133-EB2E13B52E27}">
      <dsp:nvSpPr>
        <dsp:cNvPr id="0" name=""/>
        <dsp:cNvSpPr/>
      </dsp:nvSpPr>
      <dsp:spPr>
        <a:xfrm>
          <a:off x="4168002" y="1878989"/>
          <a:ext cx="361127" cy="361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D54B3-7840-48A7-9B94-D2937BB27ECE}">
      <dsp:nvSpPr>
        <dsp:cNvPr id="0" name=""/>
        <dsp:cNvSpPr/>
      </dsp:nvSpPr>
      <dsp:spPr>
        <a:xfrm>
          <a:off x="4348566" y="2059552"/>
          <a:ext cx="1452031" cy="2642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354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RCU (</a:t>
          </a:r>
          <a:r>
            <a:rPr lang="de-DE" sz="1900" kern="1200" dirty="0" err="1"/>
            <a:t>timer</a:t>
          </a:r>
          <a:r>
            <a:rPr lang="de-DE" sz="1900" kern="1200" dirty="0"/>
            <a:t>): Start </a:t>
          </a:r>
          <a:r>
            <a:rPr lang="de-DE" sz="1900" kern="1200" dirty="0" err="1"/>
            <a:t>experiment</a:t>
          </a:r>
          <a:endParaRPr lang="de-DE" sz="1900" kern="1200" dirty="0"/>
        </a:p>
      </dsp:txBody>
      <dsp:txXfrm>
        <a:off x="4348566" y="2059552"/>
        <a:ext cx="1452031" cy="2642622"/>
      </dsp:txXfrm>
    </dsp:sp>
    <dsp:sp modelId="{3485AEEF-3D9F-41C8-8303-360136B5F910}">
      <dsp:nvSpPr>
        <dsp:cNvPr id="0" name=""/>
        <dsp:cNvSpPr/>
      </dsp:nvSpPr>
      <dsp:spPr>
        <a:xfrm>
          <a:off x="5567370" y="1318489"/>
          <a:ext cx="466455" cy="466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77DA8-5AA1-4C38-B48B-D5532AD3C61D}">
      <dsp:nvSpPr>
        <dsp:cNvPr id="0" name=""/>
        <dsp:cNvSpPr/>
      </dsp:nvSpPr>
      <dsp:spPr>
        <a:xfrm>
          <a:off x="5800598" y="1551717"/>
          <a:ext cx="1504696" cy="3150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165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RCU (</a:t>
          </a:r>
          <a:r>
            <a:rPr lang="de-DE" sz="1900" kern="1200" dirty="0" err="1"/>
            <a:t>timer</a:t>
          </a:r>
          <a:r>
            <a:rPr lang="de-DE" sz="1900" kern="1200" dirty="0"/>
            <a:t>): End </a:t>
          </a:r>
          <a:r>
            <a:rPr lang="de-DE" sz="1900" kern="1200" dirty="0" err="1"/>
            <a:t>experiment</a:t>
          </a:r>
          <a:endParaRPr lang="de-DE" sz="1900" kern="1200" dirty="0"/>
        </a:p>
      </dsp:txBody>
      <dsp:txXfrm>
        <a:off x="5800598" y="1551717"/>
        <a:ext cx="1504696" cy="3150457"/>
      </dsp:txXfrm>
    </dsp:sp>
    <dsp:sp modelId="{2B67B17A-0749-4C86-A4FC-8E6D0F36E2F4}">
      <dsp:nvSpPr>
        <dsp:cNvPr id="0" name=""/>
        <dsp:cNvSpPr/>
      </dsp:nvSpPr>
      <dsp:spPr>
        <a:xfrm>
          <a:off x="7008116" y="944196"/>
          <a:ext cx="594354" cy="59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14A4F-53E3-4D92-A993-75FB06EB0D39}">
      <dsp:nvSpPr>
        <dsp:cNvPr id="0" name=""/>
        <dsp:cNvSpPr/>
      </dsp:nvSpPr>
      <dsp:spPr>
        <a:xfrm>
          <a:off x="7305293" y="1241374"/>
          <a:ext cx="1504696" cy="346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936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End </a:t>
          </a:r>
          <a:r>
            <a:rPr lang="de-DE" sz="1900" kern="1200" dirty="0" err="1"/>
            <a:t>of</a:t>
          </a:r>
          <a:r>
            <a:rPr lang="de-DE" sz="1900" kern="1200" dirty="0"/>
            <a:t> power: End </a:t>
          </a:r>
          <a:r>
            <a:rPr lang="de-DE" sz="1900" kern="1200" dirty="0" err="1"/>
            <a:t>data</a:t>
          </a:r>
          <a:r>
            <a:rPr lang="de-DE" sz="1900" kern="1200" dirty="0"/>
            <a:t> </a:t>
          </a:r>
          <a:r>
            <a:rPr lang="de-DE" sz="1900" kern="1200" dirty="0" err="1"/>
            <a:t>acquisition</a:t>
          </a:r>
          <a:endParaRPr lang="de-DE" sz="1900" kern="1200" dirty="0"/>
        </a:p>
      </dsp:txBody>
      <dsp:txXfrm>
        <a:off x="7305293" y="1241374"/>
        <a:ext cx="1504696" cy="346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12647-1374-495B-A56A-C87B3E1A6961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B71FE-E9FC-4B3F-9E44-35FAC87FD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9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49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5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09062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09062" cy="3218571"/>
          </a:xfrm>
          <a:prstGeom prst="rect">
            <a:avLst/>
          </a:prstGeom>
        </p:spPr>
        <p:txBody>
          <a:bodyPr anchor="b"/>
          <a:lstStyle>
            <a:lvl1pPr>
              <a:defRPr lang="de-DE" sz="6000" b="0" kern="12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Gleichschenkliges Dreieck 11"/>
          <p:cNvSpPr/>
          <p:nvPr/>
        </p:nvSpPr>
        <p:spPr>
          <a:xfrm rot="10800000">
            <a:off x="8134106" y="-6351"/>
            <a:ext cx="2565000" cy="2126614"/>
          </a:xfrm>
          <a:prstGeom prst="triangl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762" t="-517" b="-190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8141254" y="4636002"/>
            <a:ext cx="2565000" cy="2160000"/>
          </a:xfrm>
          <a:prstGeom prst="triangle">
            <a:avLst/>
          </a:prstGeom>
          <a:blipFill dpi="0" rotWithShape="0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9" t="-46103" r="-56767" b="-108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Gleichschenkliges Dreieck 13"/>
          <p:cNvSpPr/>
          <p:nvPr/>
        </p:nvSpPr>
        <p:spPr>
          <a:xfrm>
            <a:off x="8116318" y="2345598"/>
            <a:ext cx="2565000" cy="2160000"/>
          </a:xfrm>
          <a:prstGeom prst="triangl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7173" t="-14417" r="-25961" b="-587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Gleichschenkliges Dreieck 14"/>
          <p:cNvSpPr/>
          <p:nvPr/>
        </p:nvSpPr>
        <p:spPr>
          <a:xfrm>
            <a:off x="9524598" y="19070"/>
            <a:ext cx="2565000" cy="2160000"/>
          </a:xfrm>
          <a:prstGeom prst="triangle">
            <a:avLst/>
          </a:prstGeom>
          <a:blipFill dpi="0" rotWithShape="1">
            <a:blip r:embed="rId5" cstate="print"/>
            <a:srcRect/>
            <a:stretch>
              <a:fillRect l="-9044" t="483" r="-3342" b="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>
            <a:off x="9524598" y="4705600"/>
            <a:ext cx="2565000" cy="2160000"/>
          </a:xfrm>
          <a:prstGeom prst="triangl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7464" t="-46342" b="-111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rot="10800000">
            <a:off x="9524598" y="2318001"/>
            <a:ext cx="2565000" cy="2160000"/>
          </a:xfrm>
          <a:prstGeom prst="triangl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834" t="-25135" r="38" b="-556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2" name="Fußzeilenplatzhalter 8"/>
          <p:cNvSpPr txBox="1">
            <a:spLocks/>
          </p:cNvSpPr>
          <p:nvPr userDrawn="1"/>
        </p:nvSpPr>
        <p:spPr>
          <a:xfrm>
            <a:off x="3513853" y="6402786"/>
            <a:ext cx="56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Small satellite student society at the University of Stuttgart</a:t>
            </a:r>
            <a:endParaRPr lang="de-DE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Fußzeilenplatzhalter 8"/>
          <p:cNvSpPr txBox="1">
            <a:spLocks/>
          </p:cNvSpPr>
          <p:nvPr userDrawn="1"/>
        </p:nvSpPr>
        <p:spPr>
          <a:xfrm>
            <a:off x="805799" y="6401563"/>
            <a:ext cx="1853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080475"/>
            <a:ext cx="10096499" cy="47026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8"/>
          <p:cNvSpPr txBox="1">
            <a:spLocks/>
          </p:cNvSpPr>
          <p:nvPr userDrawn="1"/>
        </p:nvSpPr>
        <p:spPr>
          <a:xfrm>
            <a:off x="3513853" y="6402786"/>
            <a:ext cx="56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Small satellite student society at the University of Stuttgart</a:t>
            </a:r>
            <a:endParaRPr lang="de-DE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Foliennummernplatzhalter 9"/>
          <p:cNvSpPr txBox="1">
            <a:spLocks/>
          </p:cNvSpPr>
          <p:nvPr userDrawn="1"/>
        </p:nvSpPr>
        <p:spPr>
          <a:xfrm>
            <a:off x="8889655" y="6401564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26. November 2018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9" y="5990569"/>
            <a:ext cx="764076" cy="59478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>
          <a:xfrm>
            <a:off x="805799" y="849853"/>
            <a:ext cx="10548000" cy="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320966"/>
            <a:ext cx="11911263" cy="0"/>
          </a:xfrm>
          <a:prstGeom prst="line">
            <a:avLst/>
          </a:prstGeom>
          <a:ln w="19050">
            <a:solidFill>
              <a:srgbClr val="FFA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3" name="Fußzeilenplatzhalter 8"/>
          <p:cNvSpPr txBox="1">
            <a:spLocks/>
          </p:cNvSpPr>
          <p:nvPr userDrawn="1"/>
        </p:nvSpPr>
        <p:spPr>
          <a:xfrm>
            <a:off x="805799" y="6401563"/>
            <a:ext cx="1853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KSat e.V.</a:t>
            </a:r>
          </a:p>
        </p:txBody>
      </p:sp>
    </p:spTree>
    <p:extLst>
      <p:ext uri="{BB962C8B-B14F-4D97-AF65-F5344CB8AC3E}">
        <p14:creationId xmlns:p14="http://schemas.microsoft.com/office/powerpoint/2010/main" val="4541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58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 3"/>
          <p:cNvSpPr/>
          <p:nvPr/>
        </p:nvSpPr>
        <p:spPr>
          <a:xfrm>
            <a:off x="669303" y="659876"/>
            <a:ext cx="10765410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26600" y="4515225"/>
            <a:ext cx="105272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8"/>
          </p:nvPr>
        </p:nvSpPr>
        <p:spPr>
          <a:xfrm>
            <a:off x="7891462" y="126253"/>
            <a:ext cx="4181475" cy="25685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50311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086928"/>
            <a:ext cx="5181600" cy="5090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086928"/>
            <a:ext cx="5181600" cy="5090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01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0584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8200" y="1882373"/>
            <a:ext cx="5157787" cy="3787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0612" y="10584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0612" y="1882373"/>
            <a:ext cx="5183188" cy="3787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6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92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Luise Trilsbach\Dropbox\KSAT PR Corporate Design Workshop\1. Dokumentvorlagen\KSAT Logo Aktuell\KSat_Logo_neu_final_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851" y="6059829"/>
            <a:ext cx="711798" cy="553230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6902" y="6028110"/>
            <a:ext cx="710698" cy="553229"/>
          </a:xfrm>
          <a:prstGeom prst="rect">
            <a:avLst/>
          </a:prstGeom>
          <a:noFill/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642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25173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1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9" name="Picture 2" descr="C:\Users\Luise Trilsbach\Dropbox\KSAT PR Corporate Design Workshop\1. Dokumentvorlagen\KSAT Logo Aktuell\KSat_Logo_neu_final_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851" y="6059829"/>
            <a:ext cx="711798" cy="55323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6902" y="6028110"/>
            <a:ext cx="710698" cy="553229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/>
        </p:nvSpPr>
        <p:spPr>
          <a:xfrm>
            <a:off x="838200" y="1986076"/>
            <a:ext cx="3933825" cy="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1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2517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15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9" name="Picture 2" descr="C:\Users\Luise Trilsbach\Dropbox\KSAT PR Corporate Design Workshop\1. Dokumentvorlagen\KSAT Logo Aktuell\KSat_Logo_neu_final_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851" y="6059829"/>
            <a:ext cx="711798" cy="55323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6902" y="6028110"/>
            <a:ext cx="710698" cy="553229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/>
        </p:nvSpPr>
        <p:spPr>
          <a:xfrm>
            <a:off x="838200" y="1986076"/>
            <a:ext cx="3933825" cy="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6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0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8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33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5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1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26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00FD-AE8D-4270-8BFE-28CD482A5238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60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 hidden="1"/>
          <p:cNvSpPr/>
          <p:nvPr/>
        </p:nvSpPr>
        <p:spPr>
          <a:xfrm>
            <a:off x="-1161786" y="6113805"/>
            <a:ext cx="14515573" cy="1215342"/>
          </a:xfrm>
          <a:prstGeom prst="ellipse">
            <a:avLst/>
          </a:prstGeom>
          <a:gradFill>
            <a:gsLst>
              <a:gs pos="0">
                <a:srgbClr val="FFA800"/>
              </a:gs>
              <a:gs pos="21000">
                <a:srgbClr val="956200"/>
              </a:gs>
              <a:gs pos="40000">
                <a:schemeClr val="tx1"/>
              </a:gs>
            </a:gsLst>
            <a:lin ang="5400000" scaled="1"/>
          </a:gradFill>
          <a:ln>
            <a:solidFill>
              <a:srgbClr val="FFA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Ellipse 7" hidden="1"/>
          <p:cNvSpPr/>
          <p:nvPr/>
        </p:nvSpPr>
        <p:spPr>
          <a:xfrm>
            <a:off x="-1161786" y="6250329"/>
            <a:ext cx="14515573" cy="1215342"/>
          </a:xfrm>
          <a:prstGeom prst="ellipse">
            <a:avLst/>
          </a:prstGeom>
          <a:gradFill flip="none" rotWithShape="1">
            <a:gsLst>
              <a:gs pos="48000">
                <a:srgbClr val="1B3158">
                  <a:lumMod val="100000"/>
                </a:srgbClr>
              </a:gs>
              <a:gs pos="0">
                <a:srgbClr val="3864B3">
                  <a:lumMod val="84000"/>
                  <a:lumOff val="16000"/>
                </a:srgbClr>
              </a:gs>
              <a:gs pos="100000">
                <a:schemeClr val="tx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3" name="Rechtwinkliges Dreieck 12"/>
          <p:cNvSpPr/>
          <p:nvPr userDrawn="1"/>
        </p:nvSpPr>
        <p:spPr>
          <a:xfrm rot="10800000">
            <a:off x="10934700" y="-8528"/>
            <a:ext cx="1253289" cy="2077959"/>
          </a:xfrm>
          <a:prstGeom prst="rtTriangle">
            <a:avLst/>
          </a:prstGeom>
          <a:solidFill>
            <a:srgbClr val="FFA800"/>
          </a:solidFill>
          <a:ln>
            <a:solidFill>
              <a:srgbClr val="FFA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31" y="12894"/>
            <a:ext cx="764076" cy="594780"/>
          </a:xfrm>
          <a:prstGeom prst="rect">
            <a:avLst/>
          </a:prstGeom>
        </p:spPr>
      </p:pic>
      <p:sp>
        <p:nvSpPr>
          <p:cNvPr id="16" name="Gleichschenkliges Dreieck 15"/>
          <p:cNvSpPr/>
          <p:nvPr userDrawn="1"/>
        </p:nvSpPr>
        <p:spPr>
          <a:xfrm rot="16200000">
            <a:off x="9337671" y="3944069"/>
            <a:ext cx="4391730" cy="1316929"/>
          </a:xfrm>
          <a:prstGeom prst="triangle">
            <a:avLst>
              <a:gd name="adj" fmla="val 50160"/>
            </a:avLst>
          </a:prstGeom>
          <a:solidFill>
            <a:srgbClr val="2F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grpSp>
        <p:nvGrpSpPr>
          <p:cNvPr id="19" name="Gruppieren 18"/>
          <p:cNvGrpSpPr/>
          <p:nvPr userDrawn="1"/>
        </p:nvGrpSpPr>
        <p:grpSpPr>
          <a:xfrm>
            <a:off x="11039551" y="4026309"/>
            <a:ext cx="1152450" cy="1152448"/>
            <a:chOff x="3832738" y="238049"/>
            <a:chExt cx="3573780" cy="3573780"/>
          </a:xfrm>
        </p:grpSpPr>
        <p:sp>
          <p:nvSpPr>
            <p:cNvPr id="20" name="Ellipse 19"/>
            <p:cNvSpPr/>
            <p:nvPr/>
          </p:nvSpPr>
          <p:spPr>
            <a:xfrm>
              <a:off x="3832738" y="238049"/>
              <a:ext cx="3573780" cy="3573780"/>
            </a:xfrm>
            <a:prstGeom prst="ellipse">
              <a:avLst/>
            </a:prstGeom>
            <a:solidFill>
              <a:srgbClr val="2F539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238" y="357202"/>
              <a:ext cx="3347719" cy="2601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5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reference/add-ons/pcam-5c/reference-manua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lent/vivado-library/blob/feature/d-phy/ip/MIPI_CSI_2_RX/docs/mipi_csi_2_rx.pdf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5" Type="http://schemas.openxmlformats.org/officeDocument/2006/relationships/image" Target="../media/image30.jpeg"/><Relationship Id="rId10" Type="http://schemas.openxmlformats.org/officeDocument/2006/relationships/image" Target="../media/image25.gif"/><Relationship Id="rId19" Type="http://schemas.openxmlformats.org/officeDocument/2006/relationships/image" Target="../media/image34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72EDF079-3B4C-456F-99A1-E18D4C3D6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Rover Control Unit (RCU) Version 2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2700A9-7FB7-41E1-BCD2-3DB70AD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ROACH2</a:t>
            </a:r>
          </a:p>
        </p:txBody>
      </p:sp>
    </p:spTree>
    <p:extLst>
      <p:ext uri="{BB962C8B-B14F-4D97-AF65-F5344CB8AC3E}">
        <p14:creationId xmlns:p14="http://schemas.microsoft.com/office/powerpoint/2010/main" val="28852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921C7-59EF-45D7-B1C5-D6D47AE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7F06D-AD93-46C2-81C7-C732AB80D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?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BBC09-F0DD-483F-839D-ACD08EF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93EA-9D58-4B11-B550-E741B17639CD}" type="datetime1">
              <a:rPr lang="de-DE" smtClean="0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C137F-D019-4D4D-954A-7EF1DAA4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KSat e.V. 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749AE-B964-4007-B819-19DE5569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98B5-1FE3-4B38-9D88-9AA011A1D344}" type="slidenum">
              <a:rPr lang="de-DE" smtClean="0">
                <a:solidFill>
                  <a:prstClr val="white"/>
                </a:solidFill>
              </a:rPr>
              <a:pPr/>
              <a:t>10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502AD8-C69A-435F-A8EF-9A9E8B22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Cedric/Felix:</a:t>
            </a:r>
          </a:p>
          <a:p>
            <a:pPr lvl="1"/>
            <a:r>
              <a:rPr lang="de-DE" dirty="0"/>
              <a:t>Pi Zero (</a:t>
            </a:r>
            <a:r>
              <a:rPr lang="de-DE" dirty="0" err="1"/>
              <a:t>approx</a:t>
            </a:r>
            <a:r>
              <a:rPr lang="de-DE" dirty="0"/>
              <a:t>. 6x3cm)</a:t>
            </a:r>
          </a:p>
          <a:p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Matthias:</a:t>
            </a:r>
          </a:p>
          <a:p>
            <a:pPr lvl="1"/>
            <a:r>
              <a:rPr lang="de-DE" dirty="0"/>
              <a:t>FPGA </a:t>
            </a:r>
            <a:r>
              <a:rPr lang="de-DE" dirty="0" err="1"/>
              <a:t>industrial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board</a:t>
            </a:r>
            <a:r>
              <a:rPr lang="de-DE" dirty="0"/>
              <a:t> (</a:t>
            </a:r>
            <a:r>
              <a:rPr lang="de-DE" dirty="0" err="1"/>
              <a:t>approx</a:t>
            </a:r>
            <a:r>
              <a:rPr lang="de-DE" dirty="0"/>
              <a:t> 4x3cm </a:t>
            </a:r>
            <a:r>
              <a:rPr lang="de-DE" dirty="0" err="1"/>
              <a:t>or</a:t>
            </a:r>
            <a:r>
              <a:rPr lang="de-DE" dirty="0"/>
              <a:t> 4x5cm)</a:t>
            </a:r>
          </a:p>
          <a:p>
            <a:r>
              <a:rPr lang="de-DE" dirty="0"/>
              <a:t>Request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Xilinx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Xilinx</a:t>
            </a:r>
            <a:r>
              <a:rPr lang="de-DE" dirty="0"/>
              <a:t> University </a:t>
            </a:r>
            <a:r>
              <a:rPr lang="de-DE" dirty="0" err="1"/>
              <a:t>Program</a:t>
            </a:r>
            <a:r>
              <a:rPr lang="de-DE" dirty="0"/>
              <a:t> (XUP)</a:t>
            </a:r>
          </a:p>
          <a:p>
            <a:pPr lvl="1"/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Cathal</a:t>
            </a:r>
            <a:r>
              <a:rPr lang="de-DE" dirty="0"/>
              <a:t> (XUP): </a:t>
            </a:r>
            <a:r>
              <a:rPr lang="de-DE" dirty="0" err="1"/>
              <a:t>Zynq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Zynq</a:t>
            </a:r>
            <a:r>
              <a:rPr lang="de-DE" dirty="0"/>
              <a:t> </a:t>
            </a:r>
            <a:r>
              <a:rPr lang="de-DE" dirty="0" err="1"/>
              <a:t>Ultrascale</a:t>
            </a:r>
            <a:r>
              <a:rPr lang="de-DE" dirty="0"/>
              <a:t> </a:t>
            </a:r>
            <a:r>
              <a:rPr lang="de-DE" dirty="0" err="1"/>
              <a:t>SoC</a:t>
            </a:r>
            <a:endParaRPr lang="de-DE" dirty="0"/>
          </a:p>
          <a:p>
            <a:pPr lvl="1"/>
            <a:r>
              <a:rPr lang="de-DE" dirty="0" err="1"/>
              <a:t>Zynq</a:t>
            </a:r>
            <a:r>
              <a:rPr lang="de-DE" dirty="0"/>
              <a:t> </a:t>
            </a:r>
            <a:r>
              <a:rPr lang="de-DE" dirty="0" err="1"/>
              <a:t>Ultrascale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expensive and </a:t>
            </a:r>
            <a:r>
              <a:rPr lang="de-DE" dirty="0" err="1"/>
              <a:t>too</a:t>
            </a:r>
            <a:r>
              <a:rPr lang="de-DE" dirty="0"/>
              <a:t> powerful (large FPGA + </a:t>
            </a:r>
            <a:r>
              <a:rPr lang="de-DE" dirty="0" err="1"/>
              <a:t>quad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ARM + dual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ARM + GPU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SoC</a:t>
            </a:r>
            <a:r>
              <a:rPr lang="de-DE" dirty="0"/>
              <a:t>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modul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Zynq</a:t>
            </a:r>
            <a:r>
              <a:rPr lang="de-DE" dirty="0"/>
              <a:t> </a:t>
            </a:r>
            <a:r>
              <a:rPr lang="de-DE" dirty="0" err="1"/>
              <a:t>maybe</a:t>
            </a:r>
            <a:r>
              <a:rPr lang="de-DE" dirty="0"/>
              <a:t> an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F4DDBB-BBEA-45FE-9F93-0A2E14AA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2E90944-B821-4355-B9F1-575372164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498321"/>
              </p:ext>
            </p:extLst>
          </p:nvPr>
        </p:nvGraphicFramePr>
        <p:xfrm>
          <a:off x="838200" y="1081088"/>
          <a:ext cx="100965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615">
                  <a:extLst>
                    <a:ext uri="{9D8B030D-6E8A-4147-A177-3AD203B41FA5}">
                      <a16:colId xmlns:a16="http://schemas.microsoft.com/office/drawing/2014/main" val="2338429982"/>
                    </a:ext>
                  </a:extLst>
                </a:gridCol>
                <a:gridCol w="1895912">
                  <a:extLst>
                    <a:ext uri="{9D8B030D-6E8A-4147-A177-3AD203B41FA5}">
                      <a16:colId xmlns:a16="http://schemas.microsoft.com/office/drawing/2014/main" val="3509913964"/>
                    </a:ext>
                  </a:extLst>
                </a:gridCol>
                <a:gridCol w="3477848">
                  <a:extLst>
                    <a:ext uri="{9D8B030D-6E8A-4147-A177-3AD203B41FA5}">
                      <a16:colId xmlns:a16="http://schemas.microsoft.com/office/drawing/2014/main" val="2432489071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723662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FPGA (Artix-7 35T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100T)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Zynq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SoC</a:t>
                      </a:r>
                      <a:r>
                        <a:rPr lang="de-DE" dirty="0"/>
                        <a:t> (Z-7020)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55412"/>
                  </a:ext>
                </a:extLst>
              </a:tr>
              <a:tr h="383676">
                <a:tc>
                  <a:txBody>
                    <a:bodyPr/>
                    <a:lstStyle/>
                    <a:p>
                      <a:r>
                        <a:rPr lang="de-DE" dirty="0" err="1"/>
                        <a:t>Processor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1GHz </a:t>
                      </a:r>
                      <a:r>
                        <a:rPr lang="de-DE" dirty="0" err="1"/>
                        <a:t>single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core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(</a:t>
                      </a:r>
                      <a:r>
                        <a:rPr lang="de-DE" dirty="0" err="1"/>
                        <a:t>softcore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Microblaze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200MHz)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667MHz dual </a:t>
                      </a:r>
                      <a:r>
                        <a:rPr lang="de-DE" dirty="0" err="1"/>
                        <a:t>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Programmable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35T: 33280 </a:t>
                      </a:r>
                      <a:r>
                        <a:rPr lang="de-DE" dirty="0" err="1"/>
                        <a:t>logic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cells</a:t>
                      </a:r>
                      <a:r>
                        <a:rPr lang="de-DE" dirty="0"/>
                        <a:t>, 90 DSP, 1,8MBit BRAM, 250 I/O </a:t>
                      </a:r>
                      <a:r>
                        <a:rPr lang="de-DE" dirty="0" err="1"/>
                        <a:t>pins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max</a:t>
                      </a:r>
                      <a:endParaRPr lang="de-DE" dirty="0"/>
                    </a:p>
                    <a:p>
                      <a:r>
                        <a:rPr lang="de-DE" dirty="0"/>
                        <a:t>100T: 101440 </a:t>
                      </a:r>
                      <a:r>
                        <a:rPr lang="de-DE" dirty="0" err="1"/>
                        <a:t>logic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cells</a:t>
                      </a:r>
                      <a:r>
                        <a:rPr lang="de-DE" dirty="0"/>
                        <a:t>, 240 DSP, 4,860MBit BRAM, 300 I/O </a:t>
                      </a:r>
                      <a:r>
                        <a:rPr lang="de-DE" dirty="0" err="1"/>
                        <a:t>pins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85000 </a:t>
                      </a:r>
                      <a:r>
                        <a:rPr lang="de-DE" dirty="0" err="1"/>
                        <a:t>logic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cells</a:t>
                      </a:r>
                      <a:r>
                        <a:rPr lang="de-DE" dirty="0"/>
                        <a:t>, 220 DSP, 4,9MBit BRAM, 200+128 I/O </a:t>
                      </a:r>
                      <a:r>
                        <a:rPr lang="de-DE" dirty="0" err="1"/>
                        <a:t>pins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8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TE0710-02-35-2CF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TE0710-02-100-2CF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TE0724-02-20-1I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5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512MB 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512MB DDR3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1GB DDR3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2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Ethernet?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 (100MBit dual)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 (1GBit </a:t>
                      </a:r>
                      <a:r>
                        <a:rPr lang="de-DE" dirty="0" err="1"/>
                        <a:t>single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3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142€ / 214€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60560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7D466E00-0D86-4BDB-841B-F60D81DB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7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D466E00-0D86-4BDB-841B-F60D81DB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52C6B1-AC01-4E1E-98B0-750465C9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 Zero has NO Ethernet</a:t>
            </a:r>
          </a:p>
          <a:p>
            <a:pPr lvl="1"/>
            <a:r>
              <a:rPr lang="en-IN" dirty="0"/>
              <a:t>External board required (via GPIO or USB)</a:t>
            </a:r>
          </a:p>
          <a:p>
            <a:pPr lvl="1"/>
            <a:r>
              <a:rPr lang="en-IN" dirty="0"/>
              <a:t>No way to reach 1GBit </a:t>
            </a:r>
          </a:p>
          <a:p>
            <a:pPr lvl="1"/>
            <a:r>
              <a:rPr lang="en-IN" dirty="0"/>
              <a:t>Additional hardware efforts (USB solution not feasible for integration in rover)</a:t>
            </a:r>
          </a:p>
          <a:p>
            <a:r>
              <a:rPr lang="en-IN" dirty="0"/>
              <a:t>Artix-7 FPGA</a:t>
            </a:r>
          </a:p>
          <a:p>
            <a:pPr lvl="1"/>
            <a:r>
              <a:rPr lang="en-IN" dirty="0"/>
              <a:t>Powerful and energy efficient solution (energy consumption depends heavily on frequency, FPGA operates in lower frequency as normal processor and is still faster through parallelization)</a:t>
            </a:r>
          </a:p>
          <a:p>
            <a:pPr lvl="1"/>
            <a:r>
              <a:rPr lang="en-IN" dirty="0" err="1"/>
              <a:t>Microblaze</a:t>
            </a:r>
            <a:r>
              <a:rPr lang="en-IN" dirty="0"/>
              <a:t> microprocessor: programmed in C/C++</a:t>
            </a:r>
          </a:p>
          <a:p>
            <a:pPr lvl="1"/>
            <a:r>
              <a:rPr lang="en-IN" dirty="0"/>
              <a:t>Hardware: VHDL, Verilog</a:t>
            </a:r>
          </a:p>
        </p:txBody>
      </p:sp>
    </p:spTree>
    <p:extLst>
      <p:ext uri="{BB962C8B-B14F-4D97-AF65-F5344CB8AC3E}">
        <p14:creationId xmlns:p14="http://schemas.microsoft.com/office/powerpoint/2010/main" val="203325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D466E00-0D86-4BDB-841B-F60D81DB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52C6B1-AC01-4E1E-98B0-750465C9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Xilinx XUP suggestions: Zynq</a:t>
            </a:r>
          </a:p>
          <a:p>
            <a:pPr lvl="1"/>
            <a:r>
              <a:rPr lang="en-IN" dirty="0"/>
              <a:t>System on Chip (SoC) solution</a:t>
            </a:r>
          </a:p>
          <a:p>
            <a:pPr lvl="1"/>
            <a:r>
              <a:rPr lang="en-IN" dirty="0"/>
              <a:t>Dual core ARM + FPGA fabric</a:t>
            </a:r>
          </a:p>
          <a:p>
            <a:pPr lvl="1"/>
            <a:r>
              <a:rPr lang="en-IN" dirty="0"/>
              <a:t>1GBit Ethernet to ARM core</a:t>
            </a:r>
          </a:p>
          <a:p>
            <a:pPr lvl="1"/>
            <a:r>
              <a:rPr lang="en-IN" dirty="0"/>
              <a:t>Interesting option (maybe Pi experience can be reused)</a:t>
            </a:r>
          </a:p>
          <a:p>
            <a:pPr lvl="1"/>
            <a:r>
              <a:rPr lang="en-IN" dirty="0"/>
              <a:t>But: higher power consumption than normal FPGA</a:t>
            </a:r>
          </a:p>
          <a:p>
            <a:r>
              <a:rPr lang="en-IN" dirty="0"/>
              <a:t>Conclusion:</a:t>
            </a:r>
          </a:p>
          <a:p>
            <a:pPr lvl="1"/>
            <a:r>
              <a:rPr lang="en-IN" dirty="0"/>
              <a:t>Pi Zero has no direct ethernet support (only using additional module and with lower speed expected in case of GPIO)</a:t>
            </a:r>
          </a:p>
          <a:p>
            <a:pPr lvl="1"/>
            <a:r>
              <a:rPr lang="en-IN" dirty="0"/>
              <a:t>Small FPGA already fulfils all requirements</a:t>
            </a:r>
          </a:p>
          <a:p>
            <a:pPr lvl="1"/>
            <a:r>
              <a:rPr lang="en-IN" dirty="0"/>
              <a:t>Zynq processor might be interesting for </a:t>
            </a:r>
            <a:r>
              <a:rPr lang="en-IN" dirty="0" err="1"/>
              <a:t>KSat</a:t>
            </a:r>
            <a:r>
              <a:rPr lang="en-IN" dirty="0"/>
              <a:t> as dual core ARM is integrated (programming with C/C++, even a Python option is available)</a:t>
            </a:r>
          </a:p>
          <a:p>
            <a:pPr lvl="2"/>
            <a:r>
              <a:rPr lang="en-IN" dirty="0"/>
              <a:t>Linux or </a:t>
            </a:r>
            <a:r>
              <a:rPr lang="en-IN" dirty="0" err="1"/>
              <a:t>FreeRTOS</a:t>
            </a:r>
            <a:r>
              <a:rPr lang="en-IN" dirty="0"/>
              <a:t> possible =&gt; keep it as simple as possible =&gt; NO Linux, better REAL </a:t>
            </a:r>
            <a:r>
              <a:rPr lang="en-IN" dirty="0" err="1"/>
              <a:t>realtime</a:t>
            </a:r>
            <a:r>
              <a:rPr lang="en-IN" dirty="0"/>
              <a:t> operation system</a:t>
            </a:r>
          </a:p>
        </p:txBody>
      </p:sp>
    </p:spTree>
    <p:extLst>
      <p:ext uri="{BB962C8B-B14F-4D97-AF65-F5344CB8AC3E}">
        <p14:creationId xmlns:p14="http://schemas.microsoft.com/office/powerpoint/2010/main" val="35893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246615-7C05-454D-A6B6-145B87C4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0475"/>
            <a:ext cx="10096499" cy="5127378"/>
          </a:xfrm>
        </p:spPr>
        <p:txBody>
          <a:bodyPr/>
          <a:lstStyle/>
          <a:p>
            <a:r>
              <a:rPr lang="de-DE" sz="2000" dirty="0"/>
              <a:t>Costs </a:t>
            </a:r>
            <a:r>
              <a:rPr lang="de-DE" sz="2000" dirty="0" err="1"/>
              <a:t>for</a:t>
            </a:r>
            <a:r>
              <a:rPr lang="de-DE" sz="2000" dirty="0"/>
              <a:t> FPGA </a:t>
            </a:r>
            <a:r>
              <a:rPr lang="de-DE" sz="2000" dirty="0" err="1"/>
              <a:t>or</a:t>
            </a:r>
            <a:r>
              <a:rPr lang="de-DE" sz="2000" dirty="0"/>
              <a:t> FPGA </a:t>
            </a:r>
            <a:r>
              <a:rPr lang="de-DE" sz="2000" dirty="0" err="1"/>
              <a:t>SoC</a:t>
            </a:r>
            <a:r>
              <a:rPr lang="de-DE" sz="2000" dirty="0"/>
              <a:t> </a:t>
            </a:r>
            <a:r>
              <a:rPr lang="de-DE" sz="2000" dirty="0" err="1"/>
              <a:t>option</a:t>
            </a:r>
            <a:r>
              <a:rPr lang="de-DE" sz="2000" dirty="0"/>
              <a:t>:</a:t>
            </a:r>
          </a:p>
          <a:p>
            <a:pPr lvl="1"/>
            <a:r>
              <a:rPr lang="de-DE" sz="1800" dirty="0" err="1"/>
              <a:t>Expecting</a:t>
            </a:r>
            <a:r>
              <a:rPr lang="de-DE" sz="1800" dirty="0"/>
              <a:t>: </a:t>
            </a:r>
            <a:r>
              <a:rPr lang="de-DE" sz="1800" dirty="0" err="1"/>
              <a:t>two</a:t>
            </a:r>
            <a:r>
              <a:rPr lang="de-DE" sz="1800" dirty="0"/>
              <a:t> FPGA </a:t>
            </a:r>
            <a:r>
              <a:rPr lang="de-DE" sz="1800" dirty="0" err="1"/>
              <a:t>boards</a:t>
            </a:r>
            <a:r>
              <a:rPr lang="de-DE" sz="1800" dirty="0"/>
              <a:t> and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carrier</a:t>
            </a:r>
            <a:r>
              <a:rPr lang="de-DE" sz="1800" dirty="0"/>
              <a:t> </a:t>
            </a:r>
            <a:r>
              <a:rPr lang="de-DE" sz="1800" dirty="0" err="1"/>
              <a:t>board</a:t>
            </a:r>
            <a:endParaRPr lang="de-DE" sz="1800" dirty="0"/>
          </a:p>
          <a:p>
            <a:pPr lvl="1"/>
            <a:r>
              <a:rPr lang="de-DE" sz="1800" dirty="0"/>
              <a:t>Optional: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evalboards</a:t>
            </a:r>
            <a:r>
              <a:rPr lang="de-DE" sz="1800" dirty="0"/>
              <a:t> (</a:t>
            </a:r>
            <a:r>
              <a:rPr lang="de-DE" sz="1800" dirty="0" err="1"/>
              <a:t>depending</a:t>
            </a:r>
            <a:r>
              <a:rPr lang="de-DE" sz="1800" dirty="0"/>
              <a:t> on XUP </a:t>
            </a:r>
            <a:r>
              <a:rPr lang="de-DE" sz="1800" dirty="0" err="1"/>
              <a:t>output</a:t>
            </a:r>
            <a:r>
              <a:rPr lang="de-DE" sz="1800" dirty="0"/>
              <a:t>)</a:t>
            </a:r>
          </a:p>
          <a:p>
            <a:r>
              <a:rPr lang="de-DE" sz="2000" dirty="0"/>
              <a:t>Option FPGA (Artix-7 35T):</a:t>
            </a:r>
          </a:p>
          <a:p>
            <a:pPr lvl="1"/>
            <a:r>
              <a:rPr lang="de-DE" sz="1800" dirty="0"/>
              <a:t>2x 142€ + 180€</a:t>
            </a:r>
          </a:p>
          <a:p>
            <a:pPr lvl="1"/>
            <a:r>
              <a:rPr lang="de-DE" sz="1800" dirty="0"/>
              <a:t>1x 72€</a:t>
            </a:r>
          </a:p>
          <a:p>
            <a:pPr lvl="1"/>
            <a:r>
              <a:rPr lang="de-DE" sz="1800" dirty="0"/>
              <a:t>Gesamt: 536€ (Kosten FPGA Boards + Entwicklungsequipment)</a:t>
            </a:r>
          </a:p>
          <a:p>
            <a:r>
              <a:rPr lang="de-DE" sz="2000" dirty="0"/>
              <a:t>Option FPGA (Artix-7 100T):</a:t>
            </a:r>
          </a:p>
          <a:p>
            <a:pPr lvl="1"/>
            <a:r>
              <a:rPr lang="de-DE" sz="1800" dirty="0"/>
              <a:t>2x 214€ + 180€</a:t>
            </a:r>
          </a:p>
          <a:p>
            <a:pPr lvl="1"/>
            <a:r>
              <a:rPr lang="de-DE" sz="1800" dirty="0"/>
              <a:t>1x 270€</a:t>
            </a:r>
          </a:p>
          <a:p>
            <a:pPr lvl="1"/>
            <a:r>
              <a:rPr lang="de-DE" sz="1800" dirty="0"/>
              <a:t>Gesamt: 878€ (Kosten FPGA Boards + Entwicklungsequipment)</a:t>
            </a:r>
          </a:p>
          <a:p>
            <a:r>
              <a:rPr lang="de-DE" sz="2000" dirty="0"/>
              <a:t>Option FPGA </a:t>
            </a:r>
            <a:r>
              <a:rPr lang="de-DE" sz="2000" dirty="0" err="1"/>
              <a:t>SoC</a:t>
            </a:r>
            <a:r>
              <a:rPr lang="de-DE" sz="2000" dirty="0"/>
              <a:t> (</a:t>
            </a:r>
            <a:r>
              <a:rPr lang="de-DE" sz="2000" dirty="0" err="1"/>
              <a:t>Zynq</a:t>
            </a:r>
            <a:r>
              <a:rPr lang="de-DE" sz="2000" dirty="0"/>
              <a:t>):</a:t>
            </a:r>
          </a:p>
          <a:p>
            <a:pPr lvl="1"/>
            <a:r>
              <a:rPr lang="de-DE" sz="1800" dirty="0"/>
              <a:t>2x 240€ + 200€*</a:t>
            </a:r>
          </a:p>
          <a:p>
            <a:pPr lvl="1"/>
            <a:r>
              <a:rPr lang="de-DE" sz="1800" dirty="0"/>
              <a:t>1x 200€</a:t>
            </a:r>
          </a:p>
          <a:p>
            <a:pPr lvl="1"/>
            <a:r>
              <a:rPr lang="de-DE" sz="1800" dirty="0"/>
              <a:t>Gesamt: 880€ (Kosten FPGA </a:t>
            </a:r>
            <a:r>
              <a:rPr lang="de-DE" sz="1800" dirty="0" err="1"/>
              <a:t>SoC</a:t>
            </a:r>
            <a:r>
              <a:rPr lang="de-DE" sz="1800" dirty="0"/>
              <a:t> Board + Entwicklungsequipment)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262D30-A6E6-4902-9BC5-3A6B1585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2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246615-7C05-454D-A6B6-145B87C4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2788"/>
            <a:ext cx="10096499" cy="5377343"/>
          </a:xfrm>
        </p:spPr>
        <p:txBody>
          <a:bodyPr/>
          <a:lstStyle/>
          <a:p>
            <a:r>
              <a:rPr lang="de-DE" sz="1800" dirty="0"/>
              <a:t>Costs </a:t>
            </a:r>
            <a:r>
              <a:rPr lang="de-DE" sz="1800" dirty="0" err="1"/>
              <a:t>for</a:t>
            </a:r>
            <a:r>
              <a:rPr lang="de-DE" sz="1800" dirty="0"/>
              <a:t> FPGA </a:t>
            </a:r>
            <a:r>
              <a:rPr lang="de-DE" sz="1800" dirty="0" err="1"/>
              <a:t>or</a:t>
            </a:r>
            <a:r>
              <a:rPr lang="de-DE" sz="1800" dirty="0"/>
              <a:t> FPGA </a:t>
            </a:r>
            <a:r>
              <a:rPr lang="de-DE" sz="1800" dirty="0" err="1"/>
              <a:t>SoC</a:t>
            </a:r>
            <a:r>
              <a:rPr lang="de-DE" sz="1800" dirty="0"/>
              <a:t> </a:t>
            </a:r>
            <a:r>
              <a:rPr lang="de-DE" sz="1800" dirty="0" err="1"/>
              <a:t>option</a:t>
            </a:r>
            <a:r>
              <a:rPr lang="de-DE" sz="1800" dirty="0"/>
              <a:t>:</a:t>
            </a:r>
          </a:p>
          <a:p>
            <a:pPr lvl="1"/>
            <a:r>
              <a:rPr lang="de-DE" sz="1600" dirty="0" err="1"/>
              <a:t>Expecting</a:t>
            </a:r>
            <a:r>
              <a:rPr lang="de-DE" sz="1600" dirty="0"/>
              <a:t>: </a:t>
            </a:r>
            <a:r>
              <a:rPr lang="de-DE" sz="1600" dirty="0" err="1"/>
              <a:t>two</a:t>
            </a:r>
            <a:r>
              <a:rPr lang="de-DE" sz="1600" dirty="0"/>
              <a:t> FPGA </a:t>
            </a:r>
            <a:r>
              <a:rPr lang="de-DE" sz="1600" dirty="0" err="1"/>
              <a:t>boards</a:t>
            </a:r>
            <a:r>
              <a:rPr lang="de-DE" sz="1600" dirty="0"/>
              <a:t> and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carrier</a:t>
            </a:r>
            <a:r>
              <a:rPr lang="de-DE" sz="1600" dirty="0"/>
              <a:t> </a:t>
            </a:r>
            <a:r>
              <a:rPr lang="de-DE" sz="1600" dirty="0" err="1"/>
              <a:t>board</a:t>
            </a:r>
            <a:endParaRPr lang="de-DE" sz="1600" dirty="0"/>
          </a:p>
          <a:p>
            <a:pPr lvl="1"/>
            <a:r>
              <a:rPr lang="de-DE" sz="1600" dirty="0"/>
              <a:t>Optional: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two</a:t>
            </a:r>
            <a:r>
              <a:rPr lang="de-DE" sz="1600" dirty="0"/>
              <a:t> </a:t>
            </a:r>
            <a:r>
              <a:rPr lang="de-DE" sz="1600" dirty="0" err="1"/>
              <a:t>evalboards</a:t>
            </a:r>
            <a:r>
              <a:rPr lang="de-DE" sz="1600" dirty="0"/>
              <a:t> (</a:t>
            </a:r>
            <a:r>
              <a:rPr lang="de-DE" sz="1600" dirty="0" err="1"/>
              <a:t>depending</a:t>
            </a:r>
            <a:r>
              <a:rPr lang="de-DE" sz="1600" dirty="0"/>
              <a:t> on XUP </a:t>
            </a:r>
            <a:r>
              <a:rPr lang="de-DE" sz="1600" dirty="0" err="1"/>
              <a:t>output</a:t>
            </a:r>
            <a:r>
              <a:rPr lang="de-DE" sz="1600" dirty="0"/>
              <a:t>)</a:t>
            </a:r>
          </a:p>
          <a:p>
            <a:r>
              <a:rPr lang="de-DE" sz="1800" dirty="0"/>
              <a:t>Option FPGA (Artix-7 35T):</a:t>
            </a:r>
          </a:p>
          <a:p>
            <a:pPr lvl="1"/>
            <a:r>
              <a:rPr lang="de-DE" sz="1600" dirty="0"/>
              <a:t>2x 142€ + 180€</a:t>
            </a:r>
          </a:p>
          <a:p>
            <a:pPr lvl="1"/>
            <a:r>
              <a:rPr lang="de-DE" sz="1600" dirty="0"/>
              <a:t>1x 72€</a:t>
            </a:r>
          </a:p>
          <a:p>
            <a:pPr lvl="1"/>
            <a:r>
              <a:rPr lang="de-DE" sz="1600" dirty="0"/>
              <a:t>Gesamt: 536€ (Kosten FPGA Boards + Entwicklungsequipment)</a:t>
            </a:r>
          </a:p>
          <a:p>
            <a:r>
              <a:rPr lang="de-DE" sz="1800" dirty="0"/>
              <a:t>Option FPGA (Artix-7 100T):</a:t>
            </a:r>
          </a:p>
          <a:p>
            <a:pPr lvl="1"/>
            <a:r>
              <a:rPr lang="de-DE" sz="1600" dirty="0"/>
              <a:t>2x 214€ + 180€</a:t>
            </a:r>
          </a:p>
          <a:p>
            <a:pPr lvl="1"/>
            <a:r>
              <a:rPr lang="de-DE" sz="1600" dirty="0"/>
              <a:t>1x 270€</a:t>
            </a:r>
          </a:p>
          <a:p>
            <a:pPr lvl="1"/>
            <a:r>
              <a:rPr lang="de-DE" sz="1600" dirty="0"/>
              <a:t>Gesamt: 878€ (Kosten FPGA Boards + Entwicklungsequipment)</a:t>
            </a:r>
          </a:p>
          <a:p>
            <a:r>
              <a:rPr lang="de-DE" sz="1800" dirty="0"/>
              <a:t>Option FPGA </a:t>
            </a:r>
            <a:r>
              <a:rPr lang="de-DE" sz="1800" dirty="0" err="1"/>
              <a:t>SoC</a:t>
            </a:r>
            <a:r>
              <a:rPr lang="de-DE" sz="1800" dirty="0"/>
              <a:t> (</a:t>
            </a:r>
            <a:r>
              <a:rPr lang="de-DE" sz="1800" dirty="0" err="1"/>
              <a:t>Zynq</a:t>
            </a:r>
            <a:r>
              <a:rPr lang="de-DE" sz="1800" dirty="0"/>
              <a:t>):</a:t>
            </a:r>
          </a:p>
          <a:p>
            <a:pPr lvl="1"/>
            <a:r>
              <a:rPr lang="de-DE" sz="1600" dirty="0"/>
              <a:t>2x 240€ + 200€*</a:t>
            </a:r>
          </a:p>
          <a:p>
            <a:pPr lvl="1"/>
            <a:r>
              <a:rPr lang="de-DE" sz="1600" dirty="0"/>
              <a:t>1x 200€</a:t>
            </a:r>
          </a:p>
          <a:p>
            <a:pPr lvl="1"/>
            <a:r>
              <a:rPr lang="de-DE" sz="1600" dirty="0"/>
              <a:t>Gesamt: 880€ (Kosten FPGA </a:t>
            </a:r>
            <a:r>
              <a:rPr lang="de-DE" sz="1600" dirty="0" err="1"/>
              <a:t>SoC</a:t>
            </a:r>
            <a:r>
              <a:rPr lang="de-DE" sz="1600" dirty="0"/>
              <a:t> Board + Entwicklungsequipment)</a:t>
            </a:r>
          </a:p>
          <a:p>
            <a:r>
              <a:rPr lang="de-DE" sz="1400" dirty="0"/>
              <a:t>JTAG Adapter:</a:t>
            </a:r>
          </a:p>
          <a:p>
            <a:pPr lvl="1"/>
            <a:r>
              <a:rPr lang="de-DE" sz="1400" dirty="0"/>
              <a:t>Original </a:t>
            </a:r>
            <a:r>
              <a:rPr lang="de-DE" sz="1400" dirty="0" err="1"/>
              <a:t>Xilinx</a:t>
            </a:r>
            <a:r>
              <a:rPr lang="de-DE" sz="1400" dirty="0"/>
              <a:t>: ~300€</a:t>
            </a:r>
          </a:p>
          <a:p>
            <a:pPr lvl="1"/>
            <a:r>
              <a:rPr lang="de-DE" sz="1400" dirty="0" err="1"/>
              <a:t>Digilent</a:t>
            </a:r>
            <a:r>
              <a:rPr lang="de-DE" sz="1400" dirty="0"/>
              <a:t> </a:t>
            </a:r>
            <a:r>
              <a:rPr lang="de-DE" sz="1400" dirty="0" err="1"/>
              <a:t>adapter</a:t>
            </a:r>
            <a:r>
              <a:rPr lang="de-DE" sz="1400" dirty="0"/>
              <a:t> (fully </a:t>
            </a:r>
            <a:r>
              <a:rPr lang="de-DE" sz="1400" dirty="0" err="1"/>
              <a:t>compatible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Xilinx</a:t>
            </a:r>
            <a:r>
              <a:rPr lang="de-DE" sz="1400" dirty="0"/>
              <a:t> </a:t>
            </a:r>
            <a:r>
              <a:rPr lang="de-DE" sz="1400" dirty="0" err="1"/>
              <a:t>software</a:t>
            </a:r>
            <a:r>
              <a:rPr lang="de-DE" sz="1400" dirty="0"/>
              <a:t> and </a:t>
            </a:r>
            <a:r>
              <a:rPr lang="de-DE" sz="1400" dirty="0" err="1"/>
              <a:t>devices</a:t>
            </a:r>
            <a:r>
              <a:rPr lang="de-DE" sz="1400" dirty="0"/>
              <a:t>): ~50€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262D30-A6E6-4902-9BC5-3A6B1585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A1EDA9-DDBD-4AE2-89B8-DCD4016BFC01}"/>
              </a:ext>
            </a:extLst>
          </p:cNvPr>
          <p:cNvSpPr txBox="1"/>
          <p:nvPr/>
        </p:nvSpPr>
        <p:spPr>
          <a:xfrm rot="18723990">
            <a:off x="6476300" y="2376869"/>
            <a:ext cx="464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Before decision in next month: Try to order evaluation boards through XUP (which can take a few weeks)! Only possible after positive DLR decision!</a:t>
            </a:r>
          </a:p>
        </p:txBody>
      </p:sp>
    </p:spTree>
    <p:extLst>
      <p:ext uri="{BB962C8B-B14F-4D97-AF65-F5344CB8AC3E}">
        <p14:creationId xmlns:p14="http://schemas.microsoft.com/office/powerpoint/2010/main" val="306816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246615-7C05-454D-A6B6-145B87C4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2788"/>
            <a:ext cx="10096499" cy="5377343"/>
          </a:xfrm>
        </p:spPr>
        <p:txBody>
          <a:bodyPr/>
          <a:lstStyle/>
          <a:p>
            <a:r>
              <a:rPr lang="de-DE" sz="1800" dirty="0" err="1"/>
              <a:t>Existing</a:t>
            </a:r>
            <a:r>
              <a:rPr lang="de-DE" sz="1800" dirty="0"/>
              <a:t> </a:t>
            </a:r>
            <a:r>
              <a:rPr lang="de-DE" sz="1800" dirty="0" err="1"/>
              <a:t>equipment</a:t>
            </a:r>
            <a:r>
              <a:rPr lang="de-DE" sz="1800" dirty="0"/>
              <a:t>:</a:t>
            </a:r>
          </a:p>
          <a:p>
            <a:pPr lvl="1"/>
            <a:r>
              <a:rPr lang="de-DE" sz="1400" dirty="0"/>
              <a:t>1x BASYS3</a:t>
            </a:r>
          </a:p>
          <a:p>
            <a:pPr lvl="1"/>
            <a:r>
              <a:rPr lang="de-DE" sz="1400" dirty="0"/>
              <a:t>1x NEXSYS VIDEO</a:t>
            </a:r>
          </a:p>
          <a:p>
            <a:pPr lvl="1"/>
            <a:r>
              <a:rPr lang="de-DE" sz="1400" dirty="0"/>
              <a:t>Both </a:t>
            </a:r>
            <a:r>
              <a:rPr lang="de-DE" sz="1400" dirty="0" err="1"/>
              <a:t>boards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Digilent</a:t>
            </a:r>
            <a:r>
              <a:rPr lang="de-DE" sz="1400" dirty="0"/>
              <a:t> JTAG on </a:t>
            </a:r>
            <a:r>
              <a:rPr lang="de-DE" sz="1400" dirty="0" err="1"/>
              <a:t>board</a:t>
            </a:r>
            <a:r>
              <a:rPr lang="de-DE" sz="1400" dirty="0"/>
              <a:t> (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Xilinx</a:t>
            </a:r>
            <a:r>
              <a:rPr lang="de-DE" sz="1400" dirty="0"/>
              <a:t> JTAG) and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correctly</a:t>
            </a:r>
            <a:r>
              <a:rPr lang="de-DE" sz="1400" dirty="0"/>
              <a:t> </a:t>
            </a:r>
            <a:r>
              <a:rPr lang="de-DE" sz="1400" dirty="0" err="1"/>
              <a:t>detected</a:t>
            </a:r>
            <a:r>
              <a:rPr lang="de-DE" sz="1400" dirty="0"/>
              <a:t>, </a:t>
            </a:r>
            <a:r>
              <a:rPr lang="de-DE" sz="1400" dirty="0" err="1"/>
              <a:t>programmed</a:t>
            </a:r>
            <a:r>
              <a:rPr lang="de-DE" sz="1400" dirty="0"/>
              <a:t> and </a:t>
            </a:r>
            <a:r>
              <a:rPr lang="de-DE" sz="1400" dirty="0" err="1"/>
              <a:t>debugged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Vivado</a:t>
            </a:r>
            <a:r>
              <a:rPr lang="de-DE" sz="1400" dirty="0"/>
              <a:t> (so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would</a:t>
            </a:r>
            <a:r>
              <a:rPr lang="de-DE" sz="1400" dirty="0"/>
              <a:t> save </a:t>
            </a:r>
            <a:r>
              <a:rPr lang="de-DE" sz="1400" dirty="0" err="1"/>
              <a:t>us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250€ on JTAG </a:t>
            </a:r>
            <a:r>
              <a:rPr lang="de-DE" sz="1400" dirty="0" err="1"/>
              <a:t>adapter</a:t>
            </a:r>
            <a:r>
              <a:rPr lang="de-DE" sz="1400" dirty="0"/>
              <a:t> </a:t>
            </a:r>
            <a:r>
              <a:rPr lang="de-DE" sz="1400" dirty="0" err="1"/>
              <a:t>costs</a:t>
            </a:r>
            <a:r>
              <a:rPr lang="de-DE" sz="1400" dirty="0"/>
              <a:t>)</a:t>
            </a:r>
          </a:p>
          <a:p>
            <a:r>
              <a:rPr lang="de-DE" sz="1800" dirty="0" err="1"/>
              <a:t>Xilinx</a:t>
            </a:r>
            <a:r>
              <a:rPr lang="de-DE" sz="1800" dirty="0"/>
              <a:t> </a:t>
            </a:r>
            <a:r>
              <a:rPr lang="de-DE" sz="1800" dirty="0" err="1"/>
              <a:t>Vivado</a:t>
            </a:r>
            <a:r>
              <a:rPr lang="de-DE" sz="1800" dirty="0"/>
              <a:t> Design Suite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free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charge</a:t>
            </a:r>
            <a:r>
              <a:rPr lang="de-DE" sz="1800" dirty="0"/>
              <a:t> </a:t>
            </a:r>
            <a:r>
              <a:rPr lang="de-DE" sz="1800" dirty="0" err="1"/>
              <a:t>available</a:t>
            </a:r>
            <a:r>
              <a:rPr lang="de-DE" sz="1800" dirty="0"/>
              <a:t> at xilinx.com</a:t>
            </a:r>
          </a:p>
          <a:p>
            <a:pPr lvl="1"/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need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ModelSim</a:t>
            </a:r>
            <a:r>
              <a:rPr lang="de-DE" sz="1400" dirty="0"/>
              <a:t> (</a:t>
            </a:r>
            <a:r>
              <a:rPr lang="de-DE" sz="1400" dirty="0" err="1"/>
              <a:t>single</a:t>
            </a:r>
            <a:r>
              <a:rPr lang="de-DE" sz="1400" dirty="0"/>
              <a:t> </a:t>
            </a:r>
            <a:r>
              <a:rPr lang="de-DE" sz="1400" dirty="0" err="1"/>
              <a:t>license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cost</a:t>
            </a:r>
            <a:r>
              <a:rPr lang="de-DE" sz="1400" dirty="0"/>
              <a:t> a </a:t>
            </a:r>
            <a:r>
              <a:rPr lang="de-DE" sz="1400" dirty="0" err="1"/>
              <a:t>multiply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whole</a:t>
            </a:r>
            <a:r>
              <a:rPr lang="de-DE" sz="1400" dirty="0"/>
              <a:t> Roach2 </a:t>
            </a:r>
            <a:r>
              <a:rPr lang="de-DE" sz="1400" dirty="0" err="1"/>
              <a:t>budget</a:t>
            </a:r>
            <a:r>
              <a:rPr lang="de-DE" sz="1400" dirty="0"/>
              <a:t>)</a:t>
            </a:r>
          </a:p>
          <a:p>
            <a:pPr lvl="1"/>
            <a:r>
              <a:rPr lang="de-DE" sz="1400" dirty="0"/>
              <a:t>A limited </a:t>
            </a:r>
            <a:r>
              <a:rPr lang="de-DE" sz="1400" dirty="0" err="1"/>
              <a:t>ModelSim</a:t>
            </a:r>
            <a:r>
              <a:rPr lang="de-DE" sz="1400" dirty="0"/>
              <a:t> </a:t>
            </a:r>
            <a:r>
              <a:rPr lang="de-DE" sz="1400" dirty="0" err="1"/>
              <a:t>version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students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avaible</a:t>
            </a:r>
            <a:endParaRPr lang="de-DE" sz="1400" dirty="0"/>
          </a:p>
          <a:p>
            <a:pPr lvl="2"/>
            <a:r>
              <a:rPr lang="de-DE" sz="1200" dirty="0"/>
              <a:t>Limited </a:t>
            </a:r>
            <a:r>
              <a:rPr lang="de-DE" sz="1200" dirty="0" err="1"/>
              <a:t>to</a:t>
            </a:r>
            <a:r>
              <a:rPr lang="de-DE" sz="1200" dirty="0"/>
              <a:t> 10.000 </a:t>
            </a:r>
            <a:r>
              <a:rPr lang="de-DE" sz="1200" dirty="0" err="1"/>
              <a:t>lines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code (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use</a:t>
            </a:r>
            <a:r>
              <a:rPr lang="de-DE" sz="1200" dirty="0"/>
              <a:t> a </a:t>
            </a:r>
            <a:r>
              <a:rPr lang="de-DE" sz="1200" dirty="0" err="1"/>
              <a:t>lot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IP </a:t>
            </a:r>
            <a:r>
              <a:rPr lang="de-DE" sz="1200" dirty="0" err="1"/>
              <a:t>cores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HLS </a:t>
            </a:r>
            <a:r>
              <a:rPr lang="de-DE" sz="1200" dirty="0" err="1"/>
              <a:t>output</a:t>
            </a:r>
            <a:r>
              <a:rPr lang="de-DE" sz="1200" dirty="0"/>
              <a:t>, </a:t>
            </a:r>
            <a:r>
              <a:rPr lang="de-DE" sz="1200" dirty="0" err="1"/>
              <a:t>this</a:t>
            </a:r>
            <a:r>
              <a:rPr lang="de-DE" sz="1200" dirty="0"/>
              <a:t> limited </a:t>
            </a:r>
            <a:r>
              <a:rPr lang="de-DE" sz="1200" dirty="0" err="1"/>
              <a:t>maybe</a:t>
            </a:r>
            <a:r>
              <a:rPr lang="de-DE" sz="1200" dirty="0"/>
              <a:t> </a:t>
            </a:r>
            <a:r>
              <a:rPr lang="de-DE" sz="1200" dirty="0" err="1"/>
              <a:t>reached</a:t>
            </a:r>
            <a:r>
              <a:rPr lang="de-DE" sz="1200" dirty="0"/>
              <a:t>)</a:t>
            </a:r>
          </a:p>
          <a:p>
            <a:pPr lvl="1"/>
            <a:r>
              <a:rPr lang="de-DE" sz="1400" dirty="0" err="1"/>
              <a:t>Xilinx</a:t>
            </a:r>
            <a:r>
              <a:rPr lang="de-DE" sz="1400" dirty="0"/>
              <a:t> Simulator </a:t>
            </a:r>
            <a:r>
              <a:rPr lang="de-DE" sz="1400" dirty="0" err="1"/>
              <a:t>is</a:t>
            </a:r>
            <a:r>
              <a:rPr lang="de-DE" sz="1400" dirty="0"/>
              <a:t> powerful </a:t>
            </a:r>
            <a:r>
              <a:rPr lang="de-DE" sz="1400" dirty="0" err="1"/>
              <a:t>enough</a:t>
            </a:r>
            <a:r>
              <a:rPr lang="de-DE" sz="1400" dirty="0"/>
              <a:t> and fully </a:t>
            </a:r>
            <a:r>
              <a:rPr lang="de-DE" sz="1400" dirty="0" err="1"/>
              <a:t>integrated</a:t>
            </a:r>
            <a:r>
              <a:rPr lang="de-DE" sz="1400" dirty="0"/>
              <a:t> in </a:t>
            </a:r>
            <a:r>
              <a:rPr lang="de-DE" sz="1400" dirty="0" err="1"/>
              <a:t>Vivado</a:t>
            </a:r>
            <a:endParaRPr lang="de-DE" sz="1400" dirty="0"/>
          </a:p>
          <a:p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262D30-A6E6-4902-9BC5-3A6B1585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6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262D30-A6E6-4902-9BC5-3A6B1585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44B9CC4-17A9-4972-80CB-269704B87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27" y="1081088"/>
            <a:ext cx="8709246" cy="470217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CA6A681-26C8-4D14-9C99-519356EACCD2}"/>
              </a:ext>
            </a:extLst>
          </p:cNvPr>
          <p:cNvSpPr txBox="1"/>
          <p:nvPr/>
        </p:nvSpPr>
        <p:spPr>
          <a:xfrm>
            <a:off x="742912" y="5776912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Xilinx</a:t>
            </a:r>
            <a:r>
              <a:rPr lang="de-DE" dirty="0"/>
              <a:t> </a:t>
            </a:r>
            <a:r>
              <a:rPr lang="de-DE" dirty="0" err="1"/>
              <a:t>Vivado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4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AB71F4-D3C1-40CA-A0D7-BFF00325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0475"/>
            <a:ext cx="10096499" cy="5228046"/>
          </a:xfrm>
        </p:spPr>
        <p:txBody>
          <a:bodyPr/>
          <a:lstStyle/>
          <a:p>
            <a:r>
              <a:rPr lang="de-DE" dirty="0"/>
              <a:t>Donation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boards</a:t>
            </a:r>
            <a:r>
              <a:rPr lang="de-DE" dirty="0"/>
              <a:t> possible,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send </a:t>
            </a:r>
            <a:r>
              <a:rPr lang="de-DE" dirty="0" err="1"/>
              <a:t>from</a:t>
            </a:r>
            <a:r>
              <a:rPr lang="de-DE" dirty="0"/>
              <a:t> an IRS </a:t>
            </a:r>
            <a:r>
              <a:rPr lang="de-DE" dirty="0" err="1"/>
              <a:t>professor</a:t>
            </a:r>
            <a:endParaRPr lang="de-DE" dirty="0"/>
          </a:p>
          <a:p>
            <a:r>
              <a:rPr lang="de-DE" dirty="0"/>
              <a:t>Optional: </a:t>
            </a:r>
            <a:r>
              <a:rPr lang="de-DE" dirty="0" err="1"/>
              <a:t>Xilinx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own </a:t>
            </a:r>
            <a:r>
              <a:rPr lang="de-DE" dirty="0" err="1"/>
              <a:t>contest</a:t>
            </a:r>
            <a:r>
              <a:rPr lang="de-DE" dirty="0"/>
              <a:t>: </a:t>
            </a:r>
            <a:r>
              <a:rPr lang="de-DE" dirty="0" err="1"/>
              <a:t>OpenHardware</a:t>
            </a:r>
            <a:r>
              <a:rPr lang="de-DE" dirty="0"/>
              <a:t> 2019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open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 (so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listed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advisor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submit</a:t>
            </a:r>
            <a:r>
              <a:rPr lang="de-DE" dirty="0"/>
              <a:t> RCU</a:t>
            </a:r>
          </a:p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NO XUP </a:t>
            </a:r>
            <a:r>
              <a:rPr lang="de-DE" dirty="0" err="1"/>
              <a:t>donation</a:t>
            </a:r>
            <a:r>
              <a:rPr lang="de-DE" dirty="0"/>
              <a:t>,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Zynq</a:t>
            </a:r>
            <a:r>
              <a:rPr lang="de-DE" dirty="0"/>
              <a:t> </a:t>
            </a:r>
            <a:r>
              <a:rPr lang="de-DE" dirty="0" err="1"/>
              <a:t>Zybo</a:t>
            </a:r>
            <a:r>
              <a:rPr lang="de-DE" dirty="0"/>
              <a:t> Z7-20: ~200€</a:t>
            </a:r>
          </a:p>
          <a:p>
            <a:pPr lvl="2"/>
            <a:r>
              <a:rPr lang="de-DE" sz="1600" dirty="0" err="1"/>
              <a:t>Camera</a:t>
            </a:r>
            <a:r>
              <a:rPr lang="de-DE" sz="1600" dirty="0"/>
              <a:t> interface (CSI)</a:t>
            </a:r>
          </a:p>
          <a:p>
            <a:pPr lvl="2"/>
            <a:r>
              <a:rPr lang="de-DE" sz="1600" dirty="0"/>
              <a:t>1GB DDR3 RAM</a:t>
            </a:r>
          </a:p>
          <a:p>
            <a:pPr lvl="2"/>
            <a:r>
              <a:rPr lang="de-DE" sz="1600" dirty="0"/>
              <a:t>Ethernet</a:t>
            </a:r>
          </a:p>
          <a:p>
            <a:pPr lvl="1"/>
            <a:r>
              <a:rPr lang="de-DE" dirty="0" err="1"/>
              <a:t>Nexys</a:t>
            </a:r>
            <a:r>
              <a:rPr lang="de-DE" dirty="0"/>
              <a:t> Video (Artix-7 200T): ~270€</a:t>
            </a:r>
          </a:p>
          <a:p>
            <a:pPr lvl="2"/>
            <a:r>
              <a:rPr lang="de-DE" sz="1600" dirty="0"/>
              <a:t>1GBit Ethernet</a:t>
            </a:r>
          </a:p>
          <a:p>
            <a:pPr lvl="2"/>
            <a:r>
              <a:rPr lang="de-DE" sz="1600" dirty="0"/>
              <a:t>512MB DDR3 RAM</a:t>
            </a:r>
          </a:p>
          <a:p>
            <a:pPr lvl="2"/>
            <a:r>
              <a:rPr lang="de-DE" sz="1600" dirty="0"/>
              <a:t>Large FMC </a:t>
            </a:r>
            <a:r>
              <a:rPr lang="de-DE" sz="1600" dirty="0" err="1"/>
              <a:t>connector</a:t>
            </a:r>
            <a:endParaRPr lang="de-DE" sz="1600" dirty="0"/>
          </a:p>
          <a:p>
            <a:pPr lvl="1"/>
            <a:r>
              <a:rPr lang="de-DE" dirty="0" err="1"/>
              <a:t>Basys</a:t>
            </a:r>
            <a:r>
              <a:rPr lang="de-DE" dirty="0"/>
              <a:t> 3 (Artix-7 35T): ~72€</a:t>
            </a:r>
          </a:p>
          <a:p>
            <a:pPr lvl="2"/>
            <a:r>
              <a:rPr lang="de-DE" sz="1600" dirty="0" err="1"/>
              <a:t>No</a:t>
            </a:r>
            <a:r>
              <a:rPr lang="de-DE" sz="1600" dirty="0"/>
              <a:t> Ethernet (additional </a:t>
            </a:r>
            <a:r>
              <a:rPr lang="de-DE" sz="1600" dirty="0" err="1"/>
              <a:t>board</a:t>
            </a:r>
            <a:r>
              <a:rPr lang="de-DE" sz="1600" dirty="0"/>
              <a:t> </a:t>
            </a:r>
            <a:r>
              <a:rPr lang="de-DE" sz="1600" dirty="0" err="1"/>
              <a:t>required</a:t>
            </a:r>
            <a:r>
              <a:rPr lang="de-DE" sz="1600" dirty="0"/>
              <a:t>)</a:t>
            </a:r>
          </a:p>
          <a:p>
            <a:pPr lvl="2"/>
            <a:r>
              <a:rPr lang="de-DE" sz="1600" dirty="0" err="1"/>
              <a:t>No</a:t>
            </a:r>
            <a:r>
              <a:rPr lang="de-DE" sz="1600" dirty="0"/>
              <a:t> RAM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45AFCE-CC07-4C5D-99B1-9F429620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Xilinx</a:t>
            </a:r>
            <a:r>
              <a:rPr lang="de-DE" dirty="0"/>
              <a:t> XUP</a:t>
            </a:r>
          </a:p>
        </p:txBody>
      </p:sp>
      <p:pic>
        <p:nvPicPr>
          <p:cNvPr id="3074" name="Picture 2" descr="Nexys Video Artix-7 FPGA: Trainer Board for Multimedia Applications Akademisch">
            <a:extLst>
              <a:ext uri="{FF2B5EF4-FFF2-40B4-BE49-F238E27FC236}">
                <a16:creationId xmlns:a16="http://schemas.microsoft.com/office/drawing/2014/main" id="{6F7C78A5-BB9F-4483-9C48-4AEE54A1D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6849" r="6142" b="5668"/>
          <a:stretch/>
        </p:blipFill>
        <p:spPr bwMode="auto">
          <a:xfrm>
            <a:off x="8039451" y="3656486"/>
            <a:ext cx="2709644" cy="23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0B5E61A-C717-44DF-80AE-07F9FC12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602" y="1849529"/>
            <a:ext cx="2554096" cy="179638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0849176-B576-46D5-9BFA-6FD165B93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809" y="4561379"/>
            <a:ext cx="2558642" cy="160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77E482-4E25-4B92-A43D-2184CD0D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requirements</a:t>
            </a:r>
            <a:endParaRPr lang="de-DE" dirty="0"/>
          </a:p>
          <a:p>
            <a:pPr lvl="1"/>
            <a:r>
              <a:rPr lang="de-DE" dirty="0"/>
              <a:t>Tasks</a:t>
            </a:r>
          </a:p>
          <a:p>
            <a:pPr lvl="1"/>
            <a:r>
              <a:rPr lang="de-DE" dirty="0"/>
              <a:t>Future </a:t>
            </a:r>
            <a:r>
              <a:rPr lang="de-DE" dirty="0" err="1"/>
              <a:t>upgrades</a:t>
            </a:r>
            <a:endParaRPr lang="de-DE" dirty="0"/>
          </a:p>
          <a:p>
            <a:r>
              <a:rPr lang="de-DE" dirty="0"/>
              <a:t>Components</a:t>
            </a:r>
          </a:p>
          <a:p>
            <a:pPr lvl="1"/>
            <a:r>
              <a:rPr lang="de-DE" dirty="0"/>
              <a:t>Sensors</a:t>
            </a:r>
          </a:p>
          <a:p>
            <a:pPr lvl="1"/>
            <a:r>
              <a:rPr lang="de-DE" dirty="0"/>
              <a:t>Actors</a:t>
            </a:r>
          </a:p>
          <a:p>
            <a:pPr lvl="1"/>
            <a:r>
              <a:rPr lang="de-DE" dirty="0"/>
              <a:t>Interface </a:t>
            </a:r>
            <a:r>
              <a:rPr lang="de-DE" dirty="0" err="1"/>
              <a:t>to</a:t>
            </a:r>
            <a:r>
              <a:rPr lang="de-DE" dirty="0"/>
              <a:t> OBC</a:t>
            </a:r>
          </a:p>
          <a:p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  <a:p>
            <a:pPr lvl="1"/>
            <a:r>
              <a:rPr lang="de-DE" dirty="0" err="1"/>
              <a:t>Xilinx</a:t>
            </a:r>
            <a:r>
              <a:rPr lang="de-DE" dirty="0"/>
              <a:t> XUP</a:t>
            </a:r>
          </a:p>
          <a:p>
            <a:r>
              <a:rPr lang="de-DE" dirty="0"/>
              <a:t>System design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DF428-50CA-4333-92AA-D8B31461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9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18D62D-3580-42FF-B147-51E91B50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461F9A-29F2-4214-849A-0BE22A7114EC}"/>
              </a:ext>
            </a:extLst>
          </p:cNvPr>
          <p:cNvSpPr/>
          <p:nvPr/>
        </p:nvSpPr>
        <p:spPr>
          <a:xfrm>
            <a:off x="4388719" y="1912484"/>
            <a:ext cx="2516697" cy="287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FPGA/</a:t>
            </a:r>
            <a:r>
              <a:rPr lang="de-DE" dirty="0" err="1"/>
              <a:t>SoC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20ABA0-AF4F-4E36-868C-C91BF2C57E5D}"/>
              </a:ext>
            </a:extLst>
          </p:cNvPr>
          <p:cNvSpPr/>
          <p:nvPr/>
        </p:nvSpPr>
        <p:spPr>
          <a:xfrm>
            <a:off x="1242967" y="1687581"/>
            <a:ext cx="989901" cy="331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3567E0-24B4-4681-B966-D76AB7FEAE04}"/>
              </a:ext>
            </a:extLst>
          </p:cNvPr>
          <p:cNvSpPr/>
          <p:nvPr/>
        </p:nvSpPr>
        <p:spPr>
          <a:xfrm>
            <a:off x="8987934" y="1687580"/>
            <a:ext cx="989901" cy="331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Right </a:t>
            </a:r>
            <a:r>
              <a:rPr lang="de-DE" dirty="0" err="1"/>
              <a:t>side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4AD50AD-03BB-4D6F-92FA-8557E8FA0FCE}"/>
              </a:ext>
            </a:extLst>
          </p:cNvPr>
          <p:cNvSpPr/>
          <p:nvPr/>
        </p:nvSpPr>
        <p:spPr>
          <a:xfrm>
            <a:off x="7859611" y="1687581"/>
            <a:ext cx="989901" cy="331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Rear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6BA7C2E-08DD-4862-A46F-A04959C067E5}"/>
              </a:ext>
            </a:extLst>
          </p:cNvPr>
          <p:cNvSpPr/>
          <p:nvPr/>
        </p:nvSpPr>
        <p:spPr>
          <a:xfrm>
            <a:off x="2424068" y="1687581"/>
            <a:ext cx="989901" cy="331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32654C-B71F-408A-ABC7-AE2B17A1DF94}"/>
              </a:ext>
            </a:extLst>
          </p:cNvPr>
          <p:cNvSpPr/>
          <p:nvPr/>
        </p:nvSpPr>
        <p:spPr>
          <a:xfrm>
            <a:off x="61866" y="1687581"/>
            <a:ext cx="989901" cy="331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E39A41-1A79-411D-86FD-8DFC2107D6D9}"/>
              </a:ext>
            </a:extLst>
          </p:cNvPr>
          <p:cNvSpPr/>
          <p:nvPr/>
        </p:nvSpPr>
        <p:spPr>
          <a:xfrm>
            <a:off x="10160646" y="1687580"/>
            <a:ext cx="989901" cy="331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Bottom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F6B774C-BF88-47BF-9940-D7D2B6C57811}"/>
              </a:ext>
            </a:extLst>
          </p:cNvPr>
          <p:cNvGrpSpPr/>
          <p:nvPr/>
        </p:nvGrpSpPr>
        <p:grpSpPr>
          <a:xfrm>
            <a:off x="179662" y="1821807"/>
            <a:ext cx="377154" cy="167779"/>
            <a:chOff x="3036815" y="1115736"/>
            <a:chExt cx="654341" cy="293614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B069CCD7-90C5-4E21-800D-0DEA595F7B16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4BCC5B2-8C88-4207-B5C0-D1CB856E7808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44FD1C9-31E1-49D7-8189-9C27149C0910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0A3659E-2E90-4EB0-BD54-3B4E59164B88}"/>
              </a:ext>
            </a:extLst>
          </p:cNvPr>
          <p:cNvGrpSpPr/>
          <p:nvPr/>
        </p:nvGrpSpPr>
        <p:grpSpPr>
          <a:xfrm>
            <a:off x="131107" y="3022831"/>
            <a:ext cx="377154" cy="167779"/>
            <a:chOff x="3036815" y="1115736"/>
            <a:chExt cx="654341" cy="293614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5F3713D4-78E2-43CE-B5F5-4A70ADF3E7F2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2656E41-7EED-4020-AC42-629664D130E5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0B25FD3E-5770-4FF8-89B4-98BB02AF43A5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53A2E20-2DE5-431E-83AA-E44A77FB3C5C}"/>
              </a:ext>
            </a:extLst>
          </p:cNvPr>
          <p:cNvGrpSpPr/>
          <p:nvPr/>
        </p:nvGrpSpPr>
        <p:grpSpPr>
          <a:xfrm>
            <a:off x="101453" y="4615342"/>
            <a:ext cx="377154" cy="167779"/>
            <a:chOff x="3036815" y="1115736"/>
            <a:chExt cx="654341" cy="29361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FB19620-E0AB-45E6-9998-9F51ED5B3F85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9BF2E75-446D-41A1-A190-97AC964D6895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58B74B7-1AAF-4E8C-B5DD-3C0139C85E54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9F4711A-69C8-4E00-BBFB-C501154BE548}"/>
              </a:ext>
            </a:extLst>
          </p:cNvPr>
          <p:cNvGrpSpPr/>
          <p:nvPr/>
        </p:nvGrpSpPr>
        <p:grpSpPr>
          <a:xfrm>
            <a:off x="1380587" y="1821807"/>
            <a:ext cx="377154" cy="167779"/>
            <a:chOff x="3036815" y="1115736"/>
            <a:chExt cx="654341" cy="293614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DBDFCCBA-37F3-4C4D-AFDF-CAAD001BC354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C28C3A7-BD79-4ED8-9700-E040E473C2E8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A652B2A-5E60-45EA-B243-3D12CE3715A1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72EFAE8-BFC2-4752-8136-19B6950A1F4B}"/>
              </a:ext>
            </a:extLst>
          </p:cNvPr>
          <p:cNvGrpSpPr/>
          <p:nvPr/>
        </p:nvGrpSpPr>
        <p:grpSpPr>
          <a:xfrm>
            <a:off x="1332032" y="3022831"/>
            <a:ext cx="377154" cy="167779"/>
            <a:chOff x="3036815" y="1115736"/>
            <a:chExt cx="654341" cy="293614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F0CFFB14-99B9-4C12-9D46-83BAEDEB5666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B46D291-65AE-4B96-BA21-55FBEB33B083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353A07F9-7366-40E8-AC11-1D610B6EBA51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79DC7F3C-781B-48AC-8BE0-77F95A6F9E1C}"/>
              </a:ext>
            </a:extLst>
          </p:cNvPr>
          <p:cNvGrpSpPr/>
          <p:nvPr/>
        </p:nvGrpSpPr>
        <p:grpSpPr>
          <a:xfrm>
            <a:off x="1302378" y="4615342"/>
            <a:ext cx="377154" cy="167779"/>
            <a:chOff x="3036815" y="1115736"/>
            <a:chExt cx="654341" cy="293614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4A20B5DB-C5D1-4E28-A10E-162169FB1D92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5504527-B8AF-45D5-80A1-8DDB61B9C572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AA8A8E2-A8C5-4178-B4CE-4FD06DBA7F4E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72BBB3D-7DA2-4DF9-9A63-6497762F8D7C}"/>
              </a:ext>
            </a:extLst>
          </p:cNvPr>
          <p:cNvGrpSpPr/>
          <p:nvPr/>
        </p:nvGrpSpPr>
        <p:grpSpPr>
          <a:xfrm>
            <a:off x="2609695" y="1796573"/>
            <a:ext cx="377154" cy="167779"/>
            <a:chOff x="3036815" y="1115736"/>
            <a:chExt cx="654341" cy="293614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33CFFEC3-C799-49A4-A193-BE23790B31EE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EEAB444-9D40-4BB5-9414-7668E01739BE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E5FA0A0-8C37-4FFB-89B3-42AF1D3F2DC6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0C83850-ADCC-4F84-A590-B26CE0CAE33B}"/>
              </a:ext>
            </a:extLst>
          </p:cNvPr>
          <p:cNvGrpSpPr/>
          <p:nvPr/>
        </p:nvGrpSpPr>
        <p:grpSpPr>
          <a:xfrm>
            <a:off x="2561140" y="2997597"/>
            <a:ext cx="377154" cy="167779"/>
            <a:chOff x="3036815" y="1115736"/>
            <a:chExt cx="654341" cy="293614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5DFC9B9-23FC-43F4-83CF-598C7EDD6EDB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285210F-2420-4CC6-B6F3-6A8220E992BF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87B1BBD3-ED10-44C7-98FC-6ACF618CE9C5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9CBADAD-089A-4FA2-8317-298D51CE0A60}"/>
              </a:ext>
            </a:extLst>
          </p:cNvPr>
          <p:cNvGrpSpPr/>
          <p:nvPr/>
        </p:nvGrpSpPr>
        <p:grpSpPr>
          <a:xfrm>
            <a:off x="2531486" y="4590108"/>
            <a:ext cx="377154" cy="167779"/>
            <a:chOff x="3036815" y="1115736"/>
            <a:chExt cx="654341" cy="293614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7E25D632-DEA4-450C-9C7E-3FF38A198D7C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87E0A2-F797-4760-8B34-857483F5FFB1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96E81A9-D4BE-49D8-8D99-F31246AA0E1F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77D1F57-6A75-4E4A-A17D-9CA66F634DA6}"/>
              </a:ext>
            </a:extLst>
          </p:cNvPr>
          <p:cNvGrpSpPr/>
          <p:nvPr/>
        </p:nvGrpSpPr>
        <p:grpSpPr>
          <a:xfrm>
            <a:off x="8434050" y="1796573"/>
            <a:ext cx="377154" cy="167779"/>
            <a:chOff x="3036815" y="1115736"/>
            <a:chExt cx="654341" cy="293614"/>
          </a:xfrm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0611FFCA-FCD3-4AF5-B2B7-6810849D2482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177D63A-92EF-482A-99D7-D7495CF70E75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41718B2-C2F4-4D03-85D7-604EF1F6BEA6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5797F8-A7D3-4C9E-A502-0E5759FCDC31}"/>
              </a:ext>
            </a:extLst>
          </p:cNvPr>
          <p:cNvGrpSpPr/>
          <p:nvPr/>
        </p:nvGrpSpPr>
        <p:grpSpPr>
          <a:xfrm>
            <a:off x="8385495" y="2997597"/>
            <a:ext cx="377154" cy="167779"/>
            <a:chOff x="3036815" y="1115736"/>
            <a:chExt cx="654341" cy="293614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C1A3F9C-B8D3-486A-BD91-756457BBB809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C3A6AD6-FAF5-4456-9E73-D4BBBDD0C59D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63FC4240-1321-46E9-9A8E-B02EC7066EAF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FEB2DAB-0926-4F75-9BF4-4082F4674DAC}"/>
              </a:ext>
            </a:extLst>
          </p:cNvPr>
          <p:cNvGrpSpPr/>
          <p:nvPr/>
        </p:nvGrpSpPr>
        <p:grpSpPr>
          <a:xfrm>
            <a:off x="8355841" y="4590108"/>
            <a:ext cx="377154" cy="167779"/>
            <a:chOff x="3036815" y="1115736"/>
            <a:chExt cx="654341" cy="293614"/>
          </a:xfrm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398BA8C-316A-412C-A43F-0D103E83AD01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5AFF598-0F26-4BBE-B5B8-B344DF954E67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2ED40E1-94D7-434F-9694-AC8721594733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9128F6D8-8FA3-450F-ADEA-66CFD7D1387F}"/>
              </a:ext>
            </a:extLst>
          </p:cNvPr>
          <p:cNvGrpSpPr/>
          <p:nvPr/>
        </p:nvGrpSpPr>
        <p:grpSpPr>
          <a:xfrm>
            <a:off x="9565215" y="1806224"/>
            <a:ext cx="377154" cy="167779"/>
            <a:chOff x="3036815" y="1115736"/>
            <a:chExt cx="654341" cy="293614"/>
          </a:xfrm>
        </p:grpSpPr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1972DA2C-02B4-49CD-8644-BC6AC921BDC1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4FD6820-B2A1-4787-8967-4397FEA86106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4DE0130-1FC0-4F46-8992-9D32A4D59E22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2FB8C10-7E5D-428D-A778-34E854F184AC}"/>
              </a:ext>
            </a:extLst>
          </p:cNvPr>
          <p:cNvGrpSpPr/>
          <p:nvPr/>
        </p:nvGrpSpPr>
        <p:grpSpPr>
          <a:xfrm>
            <a:off x="9516660" y="3007248"/>
            <a:ext cx="377154" cy="167779"/>
            <a:chOff x="3036815" y="1115736"/>
            <a:chExt cx="654341" cy="293614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91AA5643-DB11-4D0E-9687-463E59AEC189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2C24C1CD-C083-4B76-B90D-92B254230C95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8BEA1A7-4BCA-4F19-9586-8A4A575D234C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2E68610D-B3B5-436F-AC5C-BE19E8CAAEB3}"/>
              </a:ext>
            </a:extLst>
          </p:cNvPr>
          <p:cNvGrpSpPr/>
          <p:nvPr/>
        </p:nvGrpSpPr>
        <p:grpSpPr>
          <a:xfrm>
            <a:off x="9487006" y="4599759"/>
            <a:ext cx="377154" cy="167779"/>
            <a:chOff x="3036815" y="1115736"/>
            <a:chExt cx="654341" cy="293614"/>
          </a:xfrm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1A77552D-F17F-4B20-BDEA-A82521E4D7BE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8A311B77-05D7-425C-B397-F6B7EC490807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514C355-7B42-4D24-979D-2088302BB1B4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B4EE122-9BFC-45BE-9A94-822A4CAB1BCA}"/>
              </a:ext>
            </a:extLst>
          </p:cNvPr>
          <p:cNvGrpSpPr/>
          <p:nvPr/>
        </p:nvGrpSpPr>
        <p:grpSpPr>
          <a:xfrm>
            <a:off x="10701045" y="1802497"/>
            <a:ext cx="377154" cy="167779"/>
            <a:chOff x="3036815" y="1115736"/>
            <a:chExt cx="654341" cy="293614"/>
          </a:xfrm>
        </p:grpSpPr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5994228-B211-43D1-A2E8-409F4863DE26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2A53ADB-9C8D-4597-8E80-1ADF39EF77D6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05846F6-B38D-43DD-930A-13D26E051E93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B94A8E6C-A76A-4D90-B995-892BDAF79656}"/>
              </a:ext>
            </a:extLst>
          </p:cNvPr>
          <p:cNvGrpSpPr/>
          <p:nvPr/>
        </p:nvGrpSpPr>
        <p:grpSpPr>
          <a:xfrm>
            <a:off x="10622836" y="4596032"/>
            <a:ext cx="377154" cy="167779"/>
            <a:chOff x="3036815" y="1115736"/>
            <a:chExt cx="654341" cy="293614"/>
          </a:xfrm>
        </p:grpSpPr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AC06E442-7588-4CCC-9907-B436B77C80D4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580E6CD2-72D8-4222-9E3A-3F70BB9C3153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92A3D00-2814-4029-8AB5-89B6C6139C8F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1A0D182D-8BAB-4548-B264-BA1B6A365893}"/>
              </a:ext>
            </a:extLst>
          </p:cNvPr>
          <p:cNvGrpSpPr/>
          <p:nvPr/>
        </p:nvGrpSpPr>
        <p:grpSpPr>
          <a:xfrm>
            <a:off x="112773" y="6034477"/>
            <a:ext cx="377154" cy="167779"/>
            <a:chOff x="3036815" y="1115736"/>
            <a:chExt cx="654341" cy="293614"/>
          </a:xfrm>
        </p:grpSpPr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FF1624F7-D6F1-4085-8CA8-D2C5D06CF290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EF5E785-DD88-45D8-BAFB-1A7182FE16C8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B462227-1C7C-4DEF-980E-C36AB2C9B7C5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6DD9E346-7DAF-4A87-B2A6-CB0112DFB54D}"/>
              </a:ext>
            </a:extLst>
          </p:cNvPr>
          <p:cNvSpPr txBox="1"/>
          <p:nvPr/>
        </p:nvSpPr>
        <p:spPr>
          <a:xfrm>
            <a:off x="452655" y="5964477"/>
            <a:ext cx="3355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Distance</a:t>
            </a:r>
            <a:r>
              <a:rPr lang="de-DE" sz="1400" dirty="0"/>
              <a:t> </a:t>
            </a:r>
            <a:r>
              <a:rPr lang="de-DE" sz="1400" dirty="0" err="1"/>
              <a:t>measurement</a:t>
            </a:r>
            <a:r>
              <a:rPr lang="de-DE" sz="1400" dirty="0"/>
              <a:t> </a:t>
            </a:r>
            <a:r>
              <a:rPr lang="de-DE" sz="1400" dirty="0" err="1"/>
              <a:t>sensor</a:t>
            </a:r>
            <a:endParaRPr lang="de-DE" sz="1400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D31DC822-4B12-4C6F-9828-E43C426AFB68}"/>
              </a:ext>
            </a:extLst>
          </p:cNvPr>
          <p:cNvSpPr/>
          <p:nvPr/>
        </p:nvSpPr>
        <p:spPr>
          <a:xfrm>
            <a:off x="3535875" y="5601809"/>
            <a:ext cx="1746339" cy="5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Ethernet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3DA7198-7D37-43BF-8C6B-F30ED79BFBF9}"/>
              </a:ext>
            </a:extLst>
          </p:cNvPr>
          <p:cNvSpPr/>
          <p:nvPr/>
        </p:nvSpPr>
        <p:spPr>
          <a:xfrm>
            <a:off x="5886450" y="5599988"/>
            <a:ext cx="1746339" cy="5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DDR3 RAM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720F179-1E05-4F46-A792-6C98CE96FB4B}"/>
              </a:ext>
            </a:extLst>
          </p:cNvPr>
          <p:cNvSpPr/>
          <p:nvPr/>
        </p:nvSpPr>
        <p:spPr>
          <a:xfrm>
            <a:off x="3535874" y="4978944"/>
            <a:ext cx="1746339" cy="5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 Card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4D27DC14-0572-402F-921F-7974180826D4}"/>
              </a:ext>
            </a:extLst>
          </p:cNvPr>
          <p:cNvSpPr/>
          <p:nvPr/>
        </p:nvSpPr>
        <p:spPr>
          <a:xfrm>
            <a:off x="5886449" y="4976621"/>
            <a:ext cx="1746339" cy="5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Rotation </a:t>
            </a:r>
            <a:r>
              <a:rPr lang="de-DE" dirty="0" err="1"/>
              <a:t>encoder</a:t>
            </a:r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1FD19B-880B-4684-95A5-744163564725}"/>
              </a:ext>
            </a:extLst>
          </p:cNvPr>
          <p:cNvSpPr/>
          <p:nvPr/>
        </p:nvSpPr>
        <p:spPr>
          <a:xfrm>
            <a:off x="3640792" y="1221651"/>
            <a:ext cx="1746339" cy="5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HV </a:t>
            </a:r>
            <a:r>
              <a:rPr lang="de-DE" dirty="0" err="1"/>
              <a:t>generator</a:t>
            </a:r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A806535B-DA40-4655-BB25-A6BB51E62E30}"/>
              </a:ext>
            </a:extLst>
          </p:cNvPr>
          <p:cNvSpPr/>
          <p:nvPr/>
        </p:nvSpPr>
        <p:spPr>
          <a:xfrm>
            <a:off x="5887985" y="1223703"/>
            <a:ext cx="1746339" cy="5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Motor </a:t>
            </a:r>
            <a:r>
              <a:rPr lang="de-DE" dirty="0" err="1"/>
              <a:t>driver</a:t>
            </a:r>
            <a:endParaRPr lang="de-DE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CB597361-29F7-4F73-ADB4-7D2EC5C6AF42}"/>
              </a:ext>
            </a:extLst>
          </p:cNvPr>
          <p:cNvSpPr/>
          <p:nvPr/>
        </p:nvSpPr>
        <p:spPr>
          <a:xfrm>
            <a:off x="9331860" y="5147927"/>
            <a:ext cx="1746339" cy="5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IMU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757FB4-0626-4F60-8CE0-A617FB4695E1}"/>
              </a:ext>
            </a:extLst>
          </p:cNvPr>
          <p:cNvSpPr/>
          <p:nvPr/>
        </p:nvSpPr>
        <p:spPr>
          <a:xfrm>
            <a:off x="61866" y="5150594"/>
            <a:ext cx="1746339" cy="5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38A71B08-EA50-4E9B-BD8C-D1B5AC3E5396}"/>
              </a:ext>
            </a:extLst>
          </p:cNvPr>
          <p:cNvCxnSpPr>
            <a:stCxn id="4" idx="1"/>
            <a:endCxn id="8" idx="3"/>
          </p:cNvCxnSpPr>
          <p:nvPr/>
        </p:nvCxnSpPr>
        <p:spPr>
          <a:xfrm flipH="1" flipV="1">
            <a:off x="3413969" y="3344407"/>
            <a:ext cx="974750" cy="67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DC00583A-C85E-4B40-B36D-DDD2C4A200F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6905416" y="3344407"/>
            <a:ext cx="954195" cy="67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C677396C-ABFB-4C6F-B11A-9F45E94C974F}"/>
              </a:ext>
            </a:extLst>
          </p:cNvPr>
          <p:cNvCxnSpPr>
            <a:stCxn id="4" idx="0"/>
            <a:endCxn id="92" idx="2"/>
          </p:cNvCxnSpPr>
          <p:nvPr/>
        </p:nvCxnSpPr>
        <p:spPr>
          <a:xfrm rot="16200000" flipV="1">
            <a:off x="5003165" y="1268581"/>
            <a:ext cx="154700" cy="113310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5DE72830-D0DB-4A75-BD1F-1A413FAE004A}"/>
              </a:ext>
            </a:extLst>
          </p:cNvPr>
          <p:cNvCxnSpPr>
            <a:stCxn id="4" idx="0"/>
            <a:endCxn id="93" idx="2"/>
          </p:cNvCxnSpPr>
          <p:nvPr/>
        </p:nvCxnSpPr>
        <p:spPr>
          <a:xfrm rot="5400000" flipH="1" flipV="1">
            <a:off x="6127787" y="1279117"/>
            <a:ext cx="152648" cy="1114087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5075665C-A561-4756-81CC-2E67A72A3D47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>
            <a:off x="1737919" y="1687582"/>
            <a:ext cx="2650801" cy="1663615"/>
          </a:xfrm>
          <a:prstGeom prst="bentConnector4">
            <a:avLst>
              <a:gd name="adj1" fmla="val 31956"/>
              <a:gd name="adj2" fmla="val 11374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BA02EB71-752A-4A77-83CE-47B958CFD72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>
            <a:off x="556817" y="1687582"/>
            <a:ext cx="3831902" cy="1663615"/>
          </a:xfrm>
          <a:prstGeom prst="bentConnector4">
            <a:avLst>
              <a:gd name="adj1" fmla="val 21996"/>
              <a:gd name="adj2" fmla="val 11374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B253D755-6D71-4B4A-A085-E9AF73C1C4C6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V="1">
            <a:off x="6905416" y="1687580"/>
            <a:ext cx="2577469" cy="1663616"/>
          </a:xfrm>
          <a:prstGeom prst="bentConnector4">
            <a:avLst>
              <a:gd name="adj1" fmla="val 32821"/>
              <a:gd name="adj2" fmla="val 1137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51C740BC-0A63-4740-8FD1-AF60FBBC285A}"/>
              </a:ext>
            </a:extLst>
          </p:cNvPr>
          <p:cNvCxnSpPr>
            <a:stCxn id="4" idx="3"/>
            <a:endCxn id="10" idx="0"/>
          </p:cNvCxnSpPr>
          <p:nvPr/>
        </p:nvCxnSpPr>
        <p:spPr>
          <a:xfrm flipV="1">
            <a:off x="6905416" y="1687580"/>
            <a:ext cx="3750181" cy="1663616"/>
          </a:xfrm>
          <a:prstGeom prst="bentConnector4">
            <a:avLst>
              <a:gd name="adj1" fmla="val 22569"/>
              <a:gd name="adj2" fmla="val 11374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6D56A7A6-AAEA-4E23-9E95-7AD959E57CFB}"/>
              </a:ext>
            </a:extLst>
          </p:cNvPr>
          <p:cNvCxnSpPr>
            <a:stCxn id="4" idx="2"/>
            <a:endCxn id="90" idx="3"/>
          </p:cNvCxnSpPr>
          <p:nvPr/>
        </p:nvCxnSpPr>
        <p:spPr>
          <a:xfrm rot="5400000">
            <a:off x="5236090" y="4836032"/>
            <a:ext cx="457103" cy="36485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D2BCCD30-8CBF-4126-B39F-FE11B1B117B6}"/>
              </a:ext>
            </a:extLst>
          </p:cNvPr>
          <p:cNvCxnSpPr>
            <a:stCxn id="4" idx="2"/>
            <a:endCxn id="88" idx="3"/>
          </p:cNvCxnSpPr>
          <p:nvPr/>
        </p:nvCxnSpPr>
        <p:spPr>
          <a:xfrm rot="5400000">
            <a:off x="4924657" y="5147465"/>
            <a:ext cx="1079968" cy="36485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D705910B-6212-427F-AE78-8916F3CE8998}"/>
              </a:ext>
            </a:extLst>
          </p:cNvPr>
          <p:cNvCxnSpPr>
            <a:stCxn id="4" idx="2"/>
            <a:endCxn id="91" idx="1"/>
          </p:cNvCxnSpPr>
          <p:nvPr/>
        </p:nvCxnSpPr>
        <p:spPr>
          <a:xfrm rot="16200000" flipH="1">
            <a:off x="5539368" y="4897607"/>
            <a:ext cx="454780" cy="239381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1DC31EA1-3FA0-4B2E-8CB2-C9A27049F534}"/>
              </a:ext>
            </a:extLst>
          </p:cNvPr>
          <p:cNvCxnSpPr>
            <a:stCxn id="4" idx="2"/>
            <a:endCxn id="89" idx="1"/>
          </p:cNvCxnSpPr>
          <p:nvPr/>
        </p:nvCxnSpPr>
        <p:spPr>
          <a:xfrm rot="16200000" flipH="1">
            <a:off x="5227686" y="5209290"/>
            <a:ext cx="1078147" cy="23938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65CD55A2-FE14-4639-B861-FDCE37900CC0}"/>
              </a:ext>
            </a:extLst>
          </p:cNvPr>
          <p:cNvCxnSpPr>
            <a:stCxn id="4" idx="1"/>
            <a:endCxn id="95" idx="3"/>
          </p:cNvCxnSpPr>
          <p:nvPr/>
        </p:nvCxnSpPr>
        <p:spPr>
          <a:xfrm rot="10800000" flipV="1">
            <a:off x="1808205" y="3351195"/>
            <a:ext cx="2580514" cy="2067465"/>
          </a:xfrm>
          <a:prstGeom prst="bentConnector3">
            <a:avLst>
              <a:gd name="adj1" fmla="val 3451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5D8D5678-C973-432A-A436-873E3EBB55BC}"/>
              </a:ext>
            </a:extLst>
          </p:cNvPr>
          <p:cNvCxnSpPr>
            <a:stCxn id="4" idx="3"/>
            <a:endCxn id="94" idx="1"/>
          </p:cNvCxnSpPr>
          <p:nvPr/>
        </p:nvCxnSpPr>
        <p:spPr>
          <a:xfrm>
            <a:off x="6905416" y="3351196"/>
            <a:ext cx="2426444" cy="2064798"/>
          </a:xfrm>
          <a:prstGeom prst="bentConnector3">
            <a:avLst>
              <a:gd name="adj1" fmla="val 3463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A8B5F0C2-F190-4B17-91B3-0C433CC82EE2}"/>
              </a:ext>
            </a:extLst>
          </p:cNvPr>
          <p:cNvSpPr/>
          <p:nvPr/>
        </p:nvSpPr>
        <p:spPr>
          <a:xfrm>
            <a:off x="9331783" y="5748034"/>
            <a:ext cx="1746339" cy="5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endParaRPr lang="de-DE" dirty="0"/>
          </a:p>
        </p:txBody>
      </p: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FE455B38-5E55-4C07-A6D4-2A884851C8C1}"/>
              </a:ext>
            </a:extLst>
          </p:cNvPr>
          <p:cNvCxnSpPr>
            <a:cxnSpLocks/>
            <a:stCxn id="4" idx="3"/>
            <a:endCxn id="105" idx="1"/>
          </p:cNvCxnSpPr>
          <p:nvPr/>
        </p:nvCxnSpPr>
        <p:spPr>
          <a:xfrm>
            <a:off x="6905416" y="3351196"/>
            <a:ext cx="2426367" cy="2664905"/>
          </a:xfrm>
          <a:prstGeom prst="bentConnector3">
            <a:avLst>
              <a:gd name="adj1" fmla="val 342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9C74A495-E7E3-4B8F-8749-9DFCB0F52492}"/>
              </a:ext>
            </a:extLst>
          </p:cNvPr>
          <p:cNvGrpSpPr/>
          <p:nvPr/>
        </p:nvGrpSpPr>
        <p:grpSpPr>
          <a:xfrm>
            <a:off x="10688079" y="3022831"/>
            <a:ext cx="377154" cy="167779"/>
            <a:chOff x="3036815" y="1115736"/>
            <a:chExt cx="654341" cy="293614"/>
          </a:xfrm>
        </p:grpSpPr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141D2126-BD5B-45F6-A51D-32203F093A4C}"/>
                </a:ext>
              </a:extLst>
            </p:cNvPr>
            <p:cNvSpPr/>
            <p:nvPr/>
          </p:nvSpPr>
          <p:spPr>
            <a:xfrm>
              <a:off x="3036815" y="1115736"/>
              <a:ext cx="654341" cy="29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A87350D-DF34-40B1-A283-714CDC4A7056}"/>
                </a:ext>
              </a:extLst>
            </p:cNvPr>
            <p:cNvSpPr/>
            <p:nvPr/>
          </p:nvSpPr>
          <p:spPr>
            <a:xfrm>
              <a:off x="3070371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794D87F-1292-4A29-A6D9-A0D86676A6FA}"/>
                </a:ext>
              </a:extLst>
            </p:cNvPr>
            <p:cNvSpPr/>
            <p:nvPr/>
          </p:nvSpPr>
          <p:spPr>
            <a:xfrm>
              <a:off x="3413969" y="1172243"/>
              <a:ext cx="192947" cy="192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3363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708173-0908-4FFC-B54C-864B1D1B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2EB4189-9DCF-4970-90D3-A4148C696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58928"/>
              </p:ext>
            </p:extLst>
          </p:nvPr>
        </p:nvGraphicFramePr>
        <p:xfrm>
          <a:off x="838200" y="1208985"/>
          <a:ext cx="9921534" cy="3885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064">
                  <a:extLst>
                    <a:ext uri="{9D8B030D-6E8A-4147-A177-3AD203B41FA5}">
                      <a16:colId xmlns:a16="http://schemas.microsoft.com/office/drawing/2014/main" val="1332731788"/>
                    </a:ext>
                  </a:extLst>
                </a:gridCol>
                <a:gridCol w="1259074">
                  <a:extLst>
                    <a:ext uri="{9D8B030D-6E8A-4147-A177-3AD203B41FA5}">
                      <a16:colId xmlns:a16="http://schemas.microsoft.com/office/drawing/2014/main" val="904450560"/>
                    </a:ext>
                  </a:extLst>
                </a:gridCol>
                <a:gridCol w="1182952">
                  <a:extLst>
                    <a:ext uri="{9D8B030D-6E8A-4147-A177-3AD203B41FA5}">
                      <a16:colId xmlns:a16="http://schemas.microsoft.com/office/drawing/2014/main" val="858103711"/>
                    </a:ext>
                  </a:extLst>
                </a:gridCol>
                <a:gridCol w="1182952">
                  <a:extLst>
                    <a:ext uri="{9D8B030D-6E8A-4147-A177-3AD203B41FA5}">
                      <a16:colId xmlns:a16="http://schemas.microsoft.com/office/drawing/2014/main" val="2421213461"/>
                    </a:ext>
                  </a:extLst>
                </a:gridCol>
                <a:gridCol w="1182952">
                  <a:extLst>
                    <a:ext uri="{9D8B030D-6E8A-4147-A177-3AD203B41FA5}">
                      <a16:colId xmlns:a16="http://schemas.microsoft.com/office/drawing/2014/main" val="1456837808"/>
                    </a:ext>
                  </a:extLst>
                </a:gridCol>
                <a:gridCol w="1812588">
                  <a:extLst>
                    <a:ext uri="{9D8B030D-6E8A-4147-A177-3AD203B41FA5}">
                      <a16:colId xmlns:a16="http://schemas.microsoft.com/office/drawing/2014/main" val="1943938850"/>
                    </a:ext>
                  </a:extLst>
                </a:gridCol>
                <a:gridCol w="1182952">
                  <a:extLst>
                    <a:ext uri="{9D8B030D-6E8A-4147-A177-3AD203B41FA5}">
                      <a16:colId xmlns:a16="http://schemas.microsoft.com/office/drawing/2014/main" val="1208312837"/>
                    </a:ext>
                  </a:extLst>
                </a:gridCol>
              </a:tblGrid>
              <a:tr h="10487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Sensor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Number of data fields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Size per data field (bit)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Total (bit)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Update rate (Hz)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Number of sensors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Expected data rate (Bit/s)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9532789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Laser distance sensor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14400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718626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IMU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9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144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40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5760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08932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Rotation encoder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5000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80000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0839297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Temperature sensor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566359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ADC voltage control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9600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210855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Internal logging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6291837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Total: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109952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6861627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79AB383-A4BE-4C5A-AA25-691B496A2262}"/>
              </a:ext>
            </a:extLst>
          </p:cNvPr>
          <p:cNvSpPr txBox="1"/>
          <p:nvPr/>
        </p:nvSpPr>
        <p:spPr>
          <a:xfrm>
            <a:off x="838200" y="5166804"/>
            <a:ext cx="9921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Optional: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modul</a:t>
            </a:r>
            <a:endParaRPr lang="de-DE" dirty="0"/>
          </a:p>
          <a:p>
            <a:r>
              <a:rPr lang="de-DE" dirty="0" err="1"/>
              <a:t>Assuming</a:t>
            </a:r>
            <a:r>
              <a:rPr lang="de-DE" dirty="0"/>
              <a:t> a </a:t>
            </a:r>
            <a:r>
              <a:rPr lang="de-DE" dirty="0" err="1"/>
              <a:t>standard</a:t>
            </a:r>
            <a:r>
              <a:rPr lang="de-DE" dirty="0"/>
              <a:t> 5MP </a:t>
            </a:r>
            <a:r>
              <a:rPr lang="de-DE" dirty="0" err="1"/>
              <a:t>camera</a:t>
            </a:r>
            <a:r>
              <a:rPr lang="de-DE" dirty="0"/>
              <a:t>: 1080p, RGB565 </a:t>
            </a:r>
            <a:r>
              <a:rPr lang="de-DE" dirty="0" err="1"/>
              <a:t>format</a:t>
            </a:r>
            <a:r>
              <a:rPr lang="de-DE" dirty="0"/>
              <a:t>, 30fps =&gt; 124,416MByte/s</a:t>
            </a:r>
          </a:p>
          <a:p>
            <a:r>
              <a:rPr lang="de-DE" dirty="0"/>
              <a:t>As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100MBit Ethernet,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send </a:t>
            </a:r>
            <a:r>
              <a:rPr lang="de-DE" dirty="0" err="1"/>
              <a:t>pictures</a:t>
            </a:r>
            <a:r>
              <a:rPr lang="de-DE" dirty="0"/>
              <a:t> at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but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e.g.</a:t>
            </a:r>
          </a:p>
          <a:p>
            <a:r>
              <a:rPr lang="de-DE" sz="1200" dirty="0" err="1"/>
              <a:t>Assumed</a:t>
            </a:r>
            <a:r>
              <a:rPr lang="de-DE" sz="1200" dirty="0"/>
              <a:t> </a:t>
            </a:r>
            <a:r>
              <a:rPr lang="de-DE" sz="1200" dirty="0" err="1"/>
              <a:t>camera</a:t>
            </a:r>
            <a:r>
              <a:rPr lang="de-DE" sz="1200" dirty="0"/>
              <a:t> </a:t>
            </a:r>
            <a:r>
              <a:rPr lang="de-DE" sz="1200" dirty="0" err="1"/>
              <a:t>modul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https://reference.digilentinc.com/reference/add-ons/pcam-5c/reference-manual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2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5BA97DE-6DD2-4B9C-9D68-6973716F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streamed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OBC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Ethernet (max. 100MBit/s)</a:t>
            </a:r>
          </a:p>
          <a:p>
            <a:r>
              <a:rPr lang="de-DE" dirty="0"/>
              <a:t>Data rate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100KBit/s =&gt;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de-DE" dirty="0"/>
          </a:p>
          <a:p>
            <a:pPr lvl="1"/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TCP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UDP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resend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cameras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Pi: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driver</a:t>
            </a:r>
            <a:r>
              <a:rPr lang="de-DE" dirty="0"/>
              <a:t> support 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FPGA/</a:t>
            </a:r>
            <a:r>
              <a:rPr lang="de-DE" dirty="0" err="1"/>
              <a:t>SoC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Digilent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cheap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5MP </a:t>
            </a:r>
            <a:r>
              <a:rPr lang="de-DE" dirty="0" err="1"/>
              <a:t>camera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link on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Required</a:t>
            </a:r>
            <a:r>
              <a:rPr lang="de-DE" dirty="0"/>
              <a:t> FPGA design and </a:t>
            </a:r>
            <a:r>
              <a:rPr lang="de-DE" dirty="0" err="1"/>
              <a:t>drivers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(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Zynq</a:t>
            </a:r>
            <a:r>
              <a:rPr lang="de-DE" dirty="0"/>
              <a:t>, Artix-7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See: </a:t>
            </a:r>
            <a:r>
              <a:rPr lang="de-DE" dirty="0">
                <a:hlinkClick r:id="rId2"/>
              </a:rPr>
              <a:t>https://github.com/Digilent/vivado-library/blob/feature/d-phy/ip/MIPI_CSI_2_RX/docs/mipi_csi_2_rx.pdf</a:t>
            </a:r>
            <a:endParaRPr lang="de-DE" dirty="0"/>
          </a:p>
          <a:p>
            <a:r>
              <a:rPr lang="de-DE" dirty="0"/>
              <a:t>Final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RCU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BD94D8-C3D7-4FCC-84BA-89C6B766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41630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46062AA-46EA-4623-A0D1-1015FB1A6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12397"/>
              </p:ext>
            </p:extLst>
          </p:nvPr>
        </p:nvGraphicFramePr>
        <p:xfrm>
          <a:off x="838200" y="1081088"/>
          <a:ext cx="10096500" cy="470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C24C9B3-D587-4C69-BEC8-AEAAA888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30164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5133B-2FC0-4EC1-8BD8-C2C99908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87595-9957-4DC8-ADD0-E1490924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1800" b="1" dirty="0" err="1"/>
              <a:t>Please</a:t>
            </a:r>
            <a:r>
              <a:rPr lang="de-DE" sz="1800" b="1" dirty="0"/>
              <a:t> </a:t>
            </a:r>
            <a:r>
              <a:rPr lang="de-DE" sz="1800" b="1" dirty="0" err="1"/>
              <a:t>feel</a:t>
            </a:r>
            <a:r>
              <a:rPr lang="de-DE" sz="1800" b="1" dirty="0"/>
              <a:t> </a:t>
            </a:r>
            <a:r>
              <a:rPr lang="de-DE" sz="1800" b="1" dirty="0" err="1"/>
              <a:t>free</a:t>
            </a:r>
            <a:r>
              <a:rPr lang="de-DE" sz="1800" b="1" dirty="0"/>
              <a:t> </a:t>
            </a:r>
            <a:r>
              <a:rPr lang="de-DE" sz="1800" b="1" dirty="0" err="1"/>
              <a:t>to</a:t>
            </a:r>
            <a:r>
              <a:rPr lang="de-DE" sz="1800" b="1" dirty="0"/>
              <a:t> </a:t>
            </a:r>
            <a:r>
              <a:rPr lang="de-DE" sz="1800" b="1" dirty="0" err="1"/>
              <a:t>ask</a:t>
            </a:r>
            <a:r>
              <a:rPr lang="de-DE" sz="1800" b="1" dirty="0"/>
              <a:t> </a:t>
            </a:r>
            <a:r>
              <a:rPr lang="de-DE" sz="1800" b="1" dirty="0" err="1"/>
              <a:t>questions</a:t>
            </a:r>
            <a:r>
              <a:rPr lang="de-DE" sz="1800" b="1" dirty="0"/>
              <a:t>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D42A7B-1037-46EA-B5F0-7D98B5A54B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3593EA-9D58-4B11-B550-E741B17639CD}" type="datetime1">
              <a:rPr lang="de-DE" smtClean="0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1E9DA6-4DC7-49DF-8481-0C0434F69A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KSat e.V. 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962AAD-7FEF-4338-BDEC-8635BF4DA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298B5-1FE3-4B38-9D88-9AA011A1D344}" type="slidenum">
              <a:rPr lang="de-DE" smtClean="0">
                <a:solidFill>
                  <a:prstClr val="white"/>
                </a:solidFill>
              </a:rPr>
              <a:pPr/>
              <a:t>24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662DCA-084F-4907-A107-7342E3F6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448" y="512374"/>
            <a:ext cx="5833252" cy="5833252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2FC103-6669-423A-92A1-A95599A49DA5}"/>
              </a:ext>
            </a:extLst>
          </p:cNvPr>
          <p:cNvGrpSpPr/>
          <p:nvPr/>
        </p:nvGrpSpPr>
        <p:grpSpPr>
          <a:xfrm>
            <a:off x="479656" y="2681652"/>
            <a:ext cx="6038807" cy="3998546"/>
            <a:chOff x="521518" y="807522"/>
            <a:chExt cx="8419377" cy="5655530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0116CCA3-45A7-4800-A010-E27816A84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18" y="807522"/>
              <a:ext cx="1146388" cy="945449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C82DCCAF-3C71-4E4B-A9EC-1245D1621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24" y="2165388"/>
              <a:ext cx="1371036" cy="713816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4E1625EC-56B4-48D0-BFEF-B22FCD76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869" y="1041995"/>
              <a:ext cx="3211047" cy="597339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B828F618-255D-4CD1-860C-AEC7E8E44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886" y="2110726"/>
              <a:ext cx="1084135" cy="727853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96E3928F-344C-4201-A111-9E2B93752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886" y="3229019"/>
              <a:ext cx="2020124" cy="864121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7DEAB4CB-6B7B-4489-B76D-2B598C17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931" y="4592131"/>
              <a:ext cx="745811" cy="7458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C642FC31-9524-44AB-B468-1CD58CB08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9553" y="4645755"/>
              <a:ext cx="910819" cy="6613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E8E8245-137C-42D9-885C-05050ADAA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453" y="4692104"/>
              <a:ext cx="1117309" cy="57751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0501DCA4-2400-4BE9-A61B-79F338A6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784" y="5799895"/>
              <a:ext cx="1028901" cy="53595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2BBD2B76-3CF6-4FC4-BED6-AD9D9E477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633" y="3366569"/>
              <a:ext cx="835387" cy="7059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42" name="Picture 4" descr="C:\Users\Admin\Desktop\ESA.png">
              <a:extLst>
                <a:ext uri="{FF2B5EF4-FFF2-40B4-BE49-F238E27FC236}">
                  <a16:creationId xmlns:a16="http://schemas.microsoft.com/office/drawing/2014/main" id="{B83F789A-8A6E-4B21-BE3E-01093708A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618" y="1867663"/>
              <a:ext cx="2047354" cy="1300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ksat-stuttgart.de/images/Sponsoren/logo_betalayout.jpg">
              <a:extLst>
                <a:ext uri="{FF2B5EF4-FFF2-40B4-BE49-F238E27FC236}">
                  <a16:creationId xmlns:a16="http://schemas.microsoft.com/office/drawing/2014/main" id="{89F05491-C920-4C82-B961-B0D39BCA6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DF9"/>
                </a:clrFrom>
                <a:clrTo>
                  <a:srgbClr val="FFFD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33" y="3309972"/>
              <a:ext cx="1753632" cy="74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://ksat-stuttgart.de/images/Sponsoren/Astos_Solutions_Logo_CMYK_632x394.png">
              <a:extLst>
                <a:ext uri="{FF2B5EF4-FFF2-40B4-BE49-F238E27FC236}">
                  <a16:creationId xmlns:a16="http://schemas.microsoft.com/office/drawing/2014/main" id="{35B39D6E-D4D9-44BF-BE0F-63DE07364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759" y="5502528"/>
              <a:ext cx="1248136" cy="74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ksat-stuttgart.de/images/Sponsoren/multibandantennas.png">
              <a:extLst>
                <a:ext uri="{FF2B5EF4-FFF2-40B4-BE49-F238E27FC236}">
                  <a16:creationId xmlns:a16="http://schemas.microsoft.com/office/drawing/2014/main" id="{48AE003F-3CD9-4027-8243-52F894C5D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623" y="5876970"/>
              <a:ext cx="1578383" cy="4575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  <a:extLst/>
          </p:spPr>
        </p:pic>
        <p:pic>
          <p:nvPicPr>
            <p:cNvPr id="46" name="Picture 8" descr="http://ksat-stuttgart.de/images/Sponsoren/Vereinigung_von_Freunden_der_Universitt_Stuttgart.png">
              <a:extLst>
                <a:ext uri="{FF2B5EF4-FFF2-40B4-BE49-F238E27FC236}">
                  <a16:creationId xmlns:a16="http://schemas.microsoft.com/office/drawing/2014/main" id="{75DB8AA8-0F6F-434C-804F-DD92315FB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18" y="5876970"/>
              <a:ext cx="2524667" cy="586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0" descr="http://ksat-stuttgart.de/images/Sponsoren/Bergmaier_zugeschnitten.jpg">
              <a:extLst>
                <a:ext uri="{FF2B5EF4-FFF2-40B4-BE49-F238E27FC236}">
                  <a16:creationId xmlns:a16="http://schemas.microsoft.com/office/drawing/2014/main" id="{B948E6DC-5C08-4FB8-9FE7-4A11916C2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445" y="4596044"/>
              <a:ext cx="1258133" cy="6862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  <a:extLst/>
          </p:spPr>
        </p:pic>
        <p:pic>
          <p:nvPicPr>
            <p:cNvPr id="48" name="Picture 12" descr="http://ksat-stuttgart.de/images/Sponsoren/MakerBo-Logo---Black-Icon--Text-Vertical.jpg">
              <a:extLst>
                <a:ext uri="{FF2B5EF4-FFF2-40B4-BE49-F238E27FC236}">
                  <a16:creationId xmlns:a16="http://schemas.microsoft.com/office/drawing/2014/main" id="{8EFBFA0C-0442-4953-8649-BCEDDAC51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45" y="4633308"/>
              <a:ext cx="571878" cy="6862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  <a:extLst/>
          </p:spPr>
        </p:pic>
      </p:grpSp>
    </p:spTree>
    <p:extLst>
      <p:ext uri="{BB962C8B-B14F-4D97-AF65-F5344CB8AC3E}">
        <p14:creationId xmlns:p14="http://schemas.microsoft.com/office/powerpoint/2010/main" val="12319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3A4C-B56A-4BAB-94AB-9710FFD6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FC6FE-4DD2-4104-93D3-589B9A030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tasks</a:t>
            </a:r>
            <a:r>
              <a:rPr lang="de-DE" dirty="0"/>
              <a:t> and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upgrades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86F44-8CE9-4D9D-A1B8-DCB2B42D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93EA-9D58-4B11-B550-E741B17639CD}" type="datetime1">
              <a:rPr lang="de-DE" smtClean="0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8618-3FF9-4437-A843-B6DE140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KSat e.V. 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28450-11CD-4B98-99A0-11A72C0C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98B5-1FE3-4B38-9D88-9AA011A1D344}" type="slidenum">
              <a:rPr lang="de-DE" smtClean="0">
                <a:solidFill>
                  <a:prstClr val="white"/>
                </a:solidFill>
              </a:rPr>
              <a:pPr/>
              <a:t>3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s://www.ksat-stuttgart.de/wp-content/uploads/2017/12/WhatsApp-Image-2017-11-12-at-19.47.32-768x576.jpeg">
            <a:extLst>
              <a:ext uri="{FF2B5EF4-FFF2-40B4-BE49-F238E27FC236}">
                <a16:creationId xmlns:a16="http://schemas.microsoft.com/office/drawing/2014/main" id="{2A8AA5DE-E3CA-455F-A295-84441D4ED260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8" b="9048"/>
          <a:stretch>
            <a:fillRect/>
          </a:stretch>
        </p:blipFill>
        <p:spPr bwMode="auto">
          <a:xfrm>
            <a:off x="7857906" y="101086"/>
            <a:ext cx="4181475" cy="2568575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68A2E4C-7A46-4A35-B92B-F19D4C5E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The following tasks are mandatory for the RCU:</a:t>
            </a:r>
          </a:p>
          <a:p>
            <a:r>
              <a:rPr lang="en-NZ" dirty="0"/>
              <a:t>Control HV generator(s) and engines =&gt; control of the rover movement</a:t>
            </a:r>
          </a:p>
          <a:p>
            <a:r>
              <a:rPr lang="en-NZ" dirty="0"/>
              <a:t>Measure distances to surroundings =&gt; check if to reverse movement direction</a:t>
            </a:r>
          </a:p>
          <a:p>
            <a:r>
              <a:rPr lang="en-NZ" dirty="0"/>
              <a:t>Measure acceleration</a:t>
            </a:r>
          </a:p>
          <a:p>
            <a:r>
              <a:rPr lang="en-NZ" dirty="0"/>
              <a:t>Measure temperature</a:t>
            </a:r>
          </a:p>
          <a:p>
            <a:r>
              <a:rPr lang="en-NZ" dirty="0"/>
              <a:t>Measure supply voltages of:</a:t>
            </a:r>
          </a:p>
          <a:p>
            <a:pPr lvl="1"/>
            <a:r>
              <a:rPr lang="en-NZ" dirty="0"/>
              <a:t>Engines</a:t>
            </a:r>
          </a:p>
          <a:p>
            <a:pPr lvl="1"/>
            <a:r>
              <a:rPr lang="en-NZ" dirty="0"/>
              <a:t>HV generator(s)</a:t>
            </a:r>
          </a:p>
          <a:p>
            <a:pPr lvl="1"/>
            <a:r>
              <a:rPr lang="en-NZ" dirty="0"/>
              <a:t>Processor system</a:t>
            </a:r>
          </a:p>
          <a:p>
            <a:pPr lvl="1"/>
            <a:r>
              <a:rPr lang="en-NZ" dirty="0"/>
              <a:t>Sensors</a:t>
            </a:r>
          </a:p>
          <a:p>
            <a:pPr lvl="1"/>
            <a:r>
              <a:rPr lang="en-NZ" dirty="0"/>
              <a:t>Memory/SD card reader (if implemented)</a:t>
            </a:r>
          </a:p>
          <a:p>
            <a:r>
              <a:rPr lang="en-NZ" dirty="0"/>
              <a:t>Communicate with OBC (Ethernet or USB/UART)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2BB23A-C8D6-45EF-A9E0-BFE8610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0133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139E2F-4960-42CA-A6FB-148F78E4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and operational:</a:t>
            </a:r>
          </a:p>
          <a:p>
            <a:r>
              <a:rPr lang="de-DE" dirty="0"/>
              <a:t>3D </a:t>
            </a:r>
            <a:r>
              <a:rPr lang="de-DE" dirty="0" err="1"/>
              <a:t>localization</a:t>
            </a:r>
            <a:r>
              <a:rPr lang="de-DE" dirty="0"/>
              <a:t> (</a:t>
            </a:r>
            <a:r>
              <a:rPr lang="de-DE" dirty="0" err="1"/>
              <a:t>either</a:t>
            </a:r>
            <a:r>
              <a:rPr lang="de-DE" dirty="0"/>
              <a:t> on OBC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RCU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)</a:t>
            </a:r>
          </a:p>
          <a:p>
            <a:r>
              <a:rPr lang="de-DE" dirty="0" err="1"/>
              <a:t>Camera</a:t>
            </a:r>
            <a:r>
              <a:rPr lang="de-DE" dirty="0"/>
              <a:t> (VGA </a:t>
            </a:r>
            <a:r>
              <a:rPr lang="de-DE" dirty="0" err="1"/>
              <a:t>with</a:t>
            </a:r>
            <a:r>
              <a:rPr lang="de-DE" dirty="0"/>
              <a:t> 30fps </a:t>
            </a:r>
            <a:r>
              <a:rPr lang="de-DE" dirty="0" err="1"/>
              <a:t>or</a:t>
            </a:r>
            <a:r>
              <a:rPr lang="de-DE" dirty="0"/>
              <a:t> CSI interface)</a:t>
            </a:r>
          </a:p>
          <a:p>
            <a:r>
              <a:rPr lang="de-DE" dirty="0" err="1"/>
              <a:t>Onboard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(SD </a:t>
            </a:r>
            <a:r>
              <a:rPr lang="de-DE" dirty="0" err="1"/>
              <a:t>card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NAND </a:t>
            </a:r>
            <a:r>
              <a:rPr lang="de-DE" dirty="0" err="1"/>
              <a:t>flash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Optional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 (CRC, FEC, …)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436493-AB4E-461B-A500-AC66454A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upgrades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2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DDC28-601A-4D89-8022-A3E2979C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71D745-41AA-4A10-B393-3CEE5BAB4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Sensors, </a:t>
            </a:r>
            <a:r>
              <a:rPr lang="de-DE" dirty="0" err="1"/>
              <a:t>actors</a:t>
            </a:r>
            <a:r>
              <a:rPr lang="de-DE" dirty="0"/>
              <a:t> and interface </a:t>
            </a:r>
            <a:r>
              <a:rPr lang="de-DE" dirty="0" err="1"/>
              <a:t>to</a:t>
            </a:r>
            <a:r>
              <a:rPr lang="de-DE" dirty="0"/>
              <a:t> OBC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3235F-D9FE-415D-A057-1998C49F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93EA-9D58-4B11-B550-E741B17639CD}" type="datetime1">
              <a:rPr lang="de-DE" smtClean="0">
                <a:solidFill>
                  <a:prstClr val="white"/>
                </a:solidFill>
              </a:rPr>
              <a:pPr/>
              <a:t>28.11.2018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B02CA-EC40-4BF9-994A-AA861FC8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KSat e.V. 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29AF00-DC30-4603-A757-9635BBD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98B5-1FE3-4B38-9D88-9AA011A1D344}" type="slidenum">
              <a:rPr lang="de-DE" smtClean="0">
                <a:solidFill>
                  <a:prstClr val="white"/>
                </a:solidFill>
              </a:rPr>
              <a:pPr/>
              <a:t>6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2050" name="Picture 2" descr="Ãhnliches Foto">
            <a:extLst>
              <a:ext uri="{FF2B5EF4-FFF2-40B4-BE49-F238E27FC236}">
                <a16:creationId xmlns:a16="http://schemas.microsoft.com/office/drawing/2014/main" id="{5DB481F3-5B34-4740-B451-E6BD493B6D58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9" b="13849"/>
          <a:stretch>
            <a:fillRect/>
          </a:stretch>
        </p:blipFill>
        <p:spPr bwMode="auto">
          <a:prstGeom prst="ellipse">
            <a:avLst/>
          </a:prstGeom>
          <a:ln w="63500" cap="rnd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4D6B216-98FD-43AC-BFCD-F7C1E4D28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62183"/>
              </p:ext>
            </p:extLst>
          </p:nvPr>
        </p:nvGraphicFramePr>
        <p:xfrm>
          <a:off x="838200" y="1081088"/>
          <a:ext cx="100965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153496103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735859426"/>
                    </a:ext>
                  </a:extLst>
                </a:gridCol>
                <a:gridCol w="2004153">
                  <a:extLst>
                    <a:ext uri="{9D8B030D-6E8A-4147-A177-3AD203B41FA5}">
                      <a16:colId xmlns:a16="http://schemas.microsoft.com/office/drawing/2014/main" val="2892931026"/>
                    </a:ext>
                  </a:extLst>
                </a:gridCol>
                <a:gridCol w="1361347">
                  <a:extLst>
                    <a:ext uri="{9D8B030D-6E8A-4147-A177-3AD203B41FA5}">
                      <a16:colId xmlns:a16="http://schemas.microsoft.com/office/drawing/2014/main" val="3750419797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3279695861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737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noProof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Desired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/>
                        <a:t>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Acceleration,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Bosch </a:t>
                      </a:r>
                      <a:r>
                        <a:rPr lang="en-PH" noProof="0" dirty="0" err="1"/>
                        <a:t>Sensortec</a:t>
                      </a:r>
                      <a:r>
                        <a:rPr lang="en-PH" noProof="0" dirty="0"/>
                        <a:t> BNO055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11€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11€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Distance measurement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Measure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ST VL5310X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Temperature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Measure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LM75AIMM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2€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6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Rotation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Count rotations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ENX10 EASY 128IMP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9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noProof="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noProof="0" dirty="0"/>
                        <a:t>173€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3259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1D74C3-EC54-4A3E-940C-EFE8011D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57DCE2-DFD2-48AC-9F71-C7ADCB1BE7C0}"/>
              </a:ext>
            </a:extLst>
          </p:cNvPr>
          <p:cNvSpPr txBox="1"/>
          <p:nvPr/>
        </p:nvSpPr>
        <p:spPr>
          <a:xfrm>
            <a:off x="-67112" y="5981459"/>
            <a:ext cx="104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Prices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Digikey</a:t>
            </a:r>
            <a:r>
              <a:rPr lang="de-DE" dirty="0"/>
              <a:t> and </a:t>
            </a:r>
            <a:r>
              <a:rPr lang="de-DE" dirty="0" err="1"/>
              <a:t>rounded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866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1D74C3-EC54-4A3E-940C-EFE8011D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Actors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97CB9E8-DD31-40CA-B980-7FE0FB5E8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78357"/>
              </p:ext>
            </p:extLst>
          </p:nvPr>
        </p:nvGraphicFramePr>
        <p:xfrm>
          <a:off x="838200" y="1081088"/>
          <a:ext cx="100965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153496103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735859426"/>
                    </a:ext>
                  </a:extLst>
                </a:gridCol>
                <a:gridCol w="2004153">
                  <a:extLst>
                    <a:ext uri="{9D8B030D-6E8A-4147-A177-3AD203B41FA5}">
                      <a16:colId xmlns:a16="http://schemas.microsoft.com/office/drawing/2014/main" val="2892931026"/>
                    </a:ext>
                  </a:extLst>
                </a:gridCol>
                <a:gridCol w="1361347">
                  <a:extLst>
                    <a:ext uri="{9D8B030D-6E8A-4147-A177-3AD203B41FA5}">
                      <a16:colId xmlns:a16="http://schemas.microsoft.com/office/drawing/2014/main" val="3750419797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3279695861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737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Desired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Motor driver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TI DRV8871DDAR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2€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HV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200€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200€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noProof="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noProof="0" dirty="0"/>
                        <a:t>220€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8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944490-50A1-4A31-89BA-9CE755D1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Roach(1): USB UART</a:t>
            </a:r>
          </a:p>
          <a:p>
            <a:pPr lvl="1"/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Paul: Problems </a:t>
            </a:r>
            <a:r>
              <a:rPr lang="de-DE" dirty="0" err="1"/>
              <a:t>with</a:t>
            </a:r>
            <a:r>
              <a:rPr lang="de-DE" dirty="0"/>
              <a:t> UART and Pi </a:t>
            </a:r>
            <a:r>
              <a:rPr lang="de-DE" dirty="0" err="1"/>
              <a:t>fixed</a:t>
            </a:r>
            <a:endParaRPr lang="de-DE" dirty="0"/>
          </a:p>
          <a:p>
            <a:r>
              <a:rPr lang="de-DE" dirty="0"/>
              <a:t>But: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desired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: Ethernet</a:t>
            </a:r>
          </a:p>
          <a:p>
            <a:pPr lvl="1"/>
            <a:r>
              <a:rPr lang="de-DE" dirty="0"/>
              <a:t>Flexibel </a:t>
            </a:r>
            <a:r>
              <a:rPr lang="de-DE" dirty="0" err="1"/>
              <a:t>cable</a:t>
            </a:r>
            <a:r>
              <a:rPr lang="de-DE" dirty="0"/>
              <a:t> (</a:t>
            </a:r>
            <a:r>
              <a:rPr lang="de-DE" dirty="0" err="1"/>
              <a:t>industrial</a:t>
            </a:r>
            <a:r>
              <a:rPr lang="de-DE" dirty="0"/>
              <a:t> </a:t>
            </a:r>
            <a:r>
              <a:rPr lang="de-DE" dirty="0" err="1"/>
              <a:t>cables</a:t>
            </a:r>
            <a:r>
              <a:rPr lang="de-DE" dirty="0"/>
              <a:t> etc.) =&gt; </a:t>
            </a:r>
            <a:r>
              <a:rPr lang="de-DE" dirty="0" err="1"/>
              <a:t>Structure&amp;thermal</a:t>
            </a:r>
            <a:r>
              <a:rPr lang="de-DE" dirty="0"/>
              <a:t> + </a:t>
            </a:r>
            <a:r>
              <a:rPr lang="de-DE" dirty="0" err="1"/>
              <a:t>electronics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awaited</a:t>
            </a:r>
            <a:endParaRPr lang="de-DE" dirty="0"/>
          </a:p>
          <a:p>
            <a:pPr lvl="1"/>
            <a:r>
              <a:rPr lang="de-DE" dirty="0"/>
              <a:t>High </a:t>
            </a:r>
            <a:r>
              <a:rPr lang="de-DE" dirty="0" err="1"/>
              <a:t>performance</a:t>
            </a:r>
            <a:r>
              <a:rPr lang="de-DE" dirty="0"/>
              <a:t>: 100MBit/s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„simple“ FPGA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Connect </a:t>
            </a:r>
            <a:r>
              <a:rPr lang="de-DE" dirty="0" err="1"/>
              <a:t>to</a:t>
            </a:r>
            <a:r>
              <a:rPr lang="de-DE" dirty="0"/>
              <a:t> FPGA internal </a:t>
            </a:r>
            <a:r>
              <a:rPr lang="de-DE" dirty="0" err="1"/>
              <a:t>Microblaze</a:t>
            </a:r>
            <a:r>
              <a:rPr lang="de-DE" dirty="0"/>
              <a:t> (</a:t>
            </a:r>
            <a:r>
              <a:rPr lang="de-DE" dirty="0" err="1"/>
              <a:t>requires</a:t>
            </a:r>
            <a:r>
              <a:rPr lang="de-DE" dirty="0"/>
              <a:t> IP </a:t>
            </a:r>
            <a:r>
              <a:rPr lang="de-DE" dirty="0" err="1"/>
              <a:t>license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: 120days)</a:t>
            </a:r>
          </a:p>
          <a:p>
            <a:pPr lvl="2"/>
            <a:r>
              <a:rPr lang="de-DE" dirty="0" err="1"/>
              <a:t>Or</a:t>
            </a:r>
            <a:r>
              <a:rPr lang="de-DE" dirty="0"/>
              <a:t>: AXI Ethernet Lite MAC</a:t>
            </a:r>
          </a:p>
          <a:p>
            <a:pPr lvl="3"/>
            <a:r>
              <a:rPr lang="de-DE" dirty="0"/>
              <a:t>IEEE Std. 802.3 Media Independent Interface</a:t>
            </a:r>
          </a:p>
          <a:p>
            <a:pPr lvl="3"/>
            <a:r>
              <a:rPr lang="de-DE" dirty="0"/>
              <a:t>100MBit/s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SoC</a:t>
            </a:r>
            <a:r>
              <a:rPr lang="de-DE" dirty="0"/>
              <a:t>: Ethernet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ARM </a:t>
            </a:r>
            <a:r>
              <a:rPr lang="de-DE" dirty="0" err="1"/>
              <a:t>core</a:t>
            </a:r>
            <a:r>
              <a:rPr lang="de-DE" dirty="0"/>
              <a:t> (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760BAE-6BC5-469D-A319-7C3CE1A4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 </a:t>
            </a:r>
            <a:r>
              <a:rPr lang="de-DE" dirty="0" err="1"/>
              <a:t>to</a:t>
            </a:r>
            <a:r>
              <a:rPr lang="de-DE" dirty="0"/>
              <a:t> OBC</a:t>
            </a:r>
          </a:p>
        </p:txBody>
      </p:sp>
    </p:spTree>
    <p:extLst>
      <p:ext uri="{BB962C8B-B14F-4D97-AF65-F5344CB8AC3E}">
        <p14:creationId xmlns:p14="http://schemas.microsoft.com/office/powerpoint/2010/main" val="353558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ptx_Template_16.9_KSat_e.V._20180130">
  <a:themeElements>
    <a:clrScheme name="KSat e.V.">
      <a:dk1>
        <a:srgbClr val="000000"/>
      </a:dk1>
      <a:lt1>
        <a:sysClr val="window" lastClr="FFFFFF"/>
      </a:lt1>
      <a:dk2>
        <a:srgbClr val="000000"/>
      </a:dk2>
      <a:lt2>
        <a:srgbClr val="F2F2F2"/>
      </a:lt2>
      <a:accent1>
        <a:srgbClr val="3864B3"/>
      </a:accent1>
      <a:accent2>
        <a:srgbClr val="FFC000"/>
      </a:accent2>
      <a:accent3>
        <a:srgbClr val="C8C8C8"/>
      </a:accent3>
      <a:accent4>
        <a:srgbClr val="C55A11"/>
      </a:accent4>
      <a:accent5>
        <a:srgbClr val="3F6228"/>
      </a:accent5>
      <a:accent6>
        <a:srgbClr val="2F5395"/>
      </a:accent6>
      <a:hlink>
        <a:srgbClr val="EFC119"/>
      </a:hlink>
      <a:folHlink>
        <a:srgbClr val="969890"/>
      </a:folHlink>
    </a:clrScheme>
    <a:fontScheme name="Benutzerdefiniert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_Template_16.9_KSat_e.V._20180130" id="{D72424F2-312C-40B2-AE92-FC884CB78447}" vid="{64548F09-F1DA-4905-B590-5E0A05DA8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Microsoft Office PowerPoint</Application>
  <PresentationFormat>Breitbild</PresentationFormat>
  <Paragraphs>336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Wingdings</vt:lpstr>
      <vt:lpstr>Office Theme</vt:lpstr>
      <vt:lpstr>1_pptx_Template_16.9_KSat_e.V._20180130</vt:lpstr>
      <vt:lpstr>ROACH2</vt:lpstr>
      <vt:lpstr>Structure</vt:lpstr>
      <vt:lpstr>System requirements</vt:lpstr>
      <vt:lpstr>Tasks</vt:lpstr>
      <vt:lpstr>Future upgrades</vt:lpstr>
      <vt:lpstr>Components</vt:lpstr>
      <vt:lpstr>Sensors</vt:lpstr>
      <vt:lpstr>Actors</vt:lpstr>
      <vt:lpstr>Interface to OBC</vt:lpstr>
      <vt:lpstr>Processor options</vt:lpstr>
      <vt:lpstr>Processor options</vt:lpstr>
      <vt:lpstr>Processor options</vt:lpstr>
      <vt:lpstr>Processor options</vt:lpstr>
      <vt:lpstr>Processor options</vt:lpstr>
      <vt:lpstr>Processor options</vt:lpstr>
      <vt:lpstr>Processor options</vt:lpstr>
      <vt:lpstr>Processor options</vt:lpstr>
      <vt:lpstr>Processor options</vt:lpstr>
      <vt:lpstr>Xilinx XUP</vt:lpstr>
      <vt:lpstr>System design</vt:lpstr>
      <vt:lpstr>System design</vt:lpstr>
      <vt:lpstr>System design</vt:lpstr>
      <vt:lpstr>System design</vt:lpstr>
      <vt:lpstr>Thank you for attention!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KSat e.V.</dc:title>
  <dc:creator>Paul</dc:creator>
  <cp:lastModifiedBy>Matthias Burk</cp:lastModifiedBy>
  <cp:revision>64</cp:revision>
  <dcterms:created xsi:type="dcterms:W3CDTF">2018-10-11T19:12:13Z</dcterms:created>
  <dcterms:modified xsi:type="dcterms:W3CDTF">2018-11-28T20:07:41Z</dcterms:modified>
</cp:coreProperties>
</file>