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0"/>
  </p:notesMasterIdLst>
  <p:sldIdLst>
    <p:sldId id="262" r:id="rId2"/>
    <p:sldId id="263" r:id="rId3"/>
    <p:sldId id="258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8040"/>
    <a:srgbClr val="FFF77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2B1E-B653-8F4D-9BC8-DFB119F7B619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783C3-639D-B94E-8BB3-D778555C75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B5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629400"/>
            <a:ext cx="1905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3AB020DC-6B7B-6347-BDD9-2FA94E2C80E3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1905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83054EDB-AFB9-004C-BAED-4CCF2175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804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8040"/>
          </a:solidFill>
          <a:latin typeface="Trebuchet M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8040"/>
          </a:solidFill>
          <a:latin typeface="Trebuchet M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8040"/>
          </a:solidFill>
          <a:latin typeface="Trebuchet M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8040"/>
          </a:solidFill>
          <a:latin typeface="Trebuchet M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8040"/>
          </a:solidFill>
          <a:latin typeface="Trebuchet M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8040"/>
          </a:solidFill>
          <a:latin typeface="Trebuchet M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8040"/>
          </a:solidFill>
          <a:latin typeface="Trebuchet M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8040"/>
          </a:solidFill>
          <a:latin typeface="Trebuchet M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2800">
          <a:solidFill>
            <a:srgbClr val="FFF77E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FFF77E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FFF77E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rgbClr val="FFF77E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77E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77E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77E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77E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77E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 1!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9517"/>
            <a:ext cx="8229600" cy="2574461"/>
          </a:xfrm>
        </p:spPr>
        <p:txBody>
          <a:bodyPr/>
          <a:lstStyle/>
          <a:p>
            <a:r>
              <a:rPr lang="en-US" dirty="0" smtClean="0"/>
              <a:t>Professor</a:t>
            </a:r>
            <a:r>
              <a:rPr lang="en-US" dirty="0" smtClean="0"/>
              <a:t> Devin Balkcom</a:t>
            </a:r>
          </a:p>
          <a:p>
            <a:r>
              <a:rPr lang="en-US" dirty="0" smtClean="0"/>
              <a:t>www.cs.dartmouth.edu/~cs1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Who has my cheese?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867400"/>
          </a:xfrm>
        </p:spPr>
        <p:txBody>
          <a:bodyPr>
            <a:normAutofit/>
          </a:bodyPr>
          <a:lstStyle/>
          <a:p>
            <a:pPr marL="0" indent="3175">
              <a:buNone/>
            </a:pPr>
            <a:r>
              <a:rPr lang="en-US" b="1" dirty="0" smtClean="0">
                <a:solidFill>
                  <a:srgbClr val="FF8040"/>
                </a:solidFill>
              </a:rPr>
              <a:t>Algorithm</a:t>
            </a:r>
            <a:r>
              <a:rPr lang="en-US" dirty="0" smtClean="0"/>
              <a:t>: A precise sequence of simple steps to solve a problem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8040"/>
                </a:solidFill>
              </a:rPr>
              <a:t>Algorithm 1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1:</a:t>
            </a:r>
            <a:r>
              <a:rPr lang="en-US" dirty="0" smtClean="0"/>
              <a:t>	Ask someone new if he or she has my cheese.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2:</a:t>
            </a:r>
            <a:r>
              <a:rPr lang="en-US" dirty="0" smtClean="0"/>
              <a:t>	If the answer is yes, then stop: I have found my cheese.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3:</a:t>
            </a:r>
            <a:r>
              <a:rPr lang="en-US" dirty="0" smtClean="0"/>
              <a:t>	If the answer is no and everyone has been asked, then stop: nobody has my cheese.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4:</a:t>
            </a:r>
            <a:r>
              <a:rPr lang="en-US" dirty="0" smtClean="0"/>
              <a:t>	Otherwise (the answer is no but there is someone new to ask), go back to step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83329"/>
            <a:ext cx="86868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Is our algorithm </a:t>
            </a:r>
            <a:r>
              <a:rPr lang="en-US" b="1" dirty="0" smtClean="0">
                <a:solidFill>
                  <a:srgbClr val="FF8040"/>
                </a:solidFill>
              </a:rPr>
              <a:t>correct</a:t>
            </a:r>
            <a:r>
              <a:rPr lang="en-US" dirty="0" smtClean="0"/>
              <a:t>?  If it gives an answer, are we sure that the answer is right?</a:t>
            </a:r>
          </a:p>
          <a:p>
            <a:pPr marL="514350" indent="-514350"/>
            <a:r>
              <a:rPr lang="en-US" dirty="0" smtClean="0"/>
              <a:t>Is our algorithm </a:t>
            </a:r>
            <a:r>
              <a:rPr lang="en-US" b="1" dirty="0" smtClean="0">
                <a:solidFill>
                  <a:srgbClr val="FF8040"/>
                </a:solidFill>
              </a:rPr>
              <a:t>complete</a:t>
            </a:r>
            <a:r>
              <a:rPr lang="en-US" dirty="0" smtClean="0"/>
              <a:t>? Does it always find the answer, if the answer exists?</a:t>
            </a:r>
            <a:endParaRPr lang="en-US" b="1" dirty="0" smtClean="0"/>
          </a:p>
          <a:p>
            <a:pPr marL="514350" indent="-514350"/>
            <a:r>
              <a:rPr lang="en-US" dirty="0" smtClean="0"/>
              <a:t>Is our algorithm </a:t>
            </a:r>
            <a:r>
              <a:rPr lang="en-US" b="1" dirty="0" smtClean="0">
                <a:solidFill>
                  <a:srgbClr val="FF8040"/>
                </a:solidFill>
              </a:rPr>
              <a:t>efficient</a:t>
            </a:r>
            <a:r>
              <a:rPr lang="en-US" dirty="0" smtClean="0"/>
              <a:t>?  How much time will it take to run?  In the best case?   In the worst case?</a:t>
            </a:r>
          </a:p>
          <a:p>
            <a:pPr marL="514350" indent="-514350"/>
            <a:r>
              <a:rPr lang="en-US" dirty="0" smtClean="0"/>
              <a:t>Could we </a:t>
            </a:r>
            <a:r>
              <a:rPr lang="en-US" b="1" dirty="0" smtClean="0">
                <a:solidFill>
                  <a:srgbClr val="FF8040"/>
                </a:solidFill>
              </a:rPr>
              <a:t>implement</a:t>
            </a:r>
            <a:r>
              <a:rPr lang="en-US" dirty="0" smtClean="0">
                <a:solidFill>
                  <a:srgbClr val="FF8040"/>
                </a:solidFill>
              </a:rPr>
              <a:t> </a:t>
            </a:r>
            <a:r>
              <a:rPr lang="en-US" dirty="0" smtClean="0"/>
              <a:t>the algorithm as a computer program?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</p:spPr>
        <p:txBody>
          <a:bodyPr/>
          <a:lstStyle/>
          <a:p>
            <a:r>
              <a:rPr lang="en-US" dirty="0" smtClean="0"/>
              <a:t>Problem 2: What is</a:t>
            </a:r>
            <a:r>
              <a:rPr lang="en-US" dirty="0" smtClean="0"/>
              <a:t> Prasad </a:t>
            </a:r>
            <a:r>
              <a:rPr lang="en-US" dirty="0" err="1" smtClean="0"/>
              <a:t>Jayanti’s</a:t>
            </a:r>
            <a:r>
              <a:rPr lang="en-US" dirty="0" smtClean="0"/>
              <a:t> home phone </a:t>
            </a:r>
            <a:r>
              <a:rPr lang="en-US" dirty="0" smtClean="0"/>
              <a:t>number?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8040"/>
                </a:solidFill>
              </a:rPr>
              <a:t>Algorithm 2: Linear search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1:</a:t>
            </a:r>
            <a:r>
              <a:rPr lang="en-US" dirty="0" smtClean="0"/>
              <a:t>	Read a new name in the phone book.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2:</a:t>
            </a:r>
            <a:r>
              <a:rPr lang="en-US" dirty="0" smtClean="0"/>
              <a:t>	If </a:t>
            </a:r>
            <a:r>
              <a:rPr lang="en-US" dirty="0" smtClean="0"/>
              <a:t>“</a:t>
            </a:r>
            <a:r>
              <a:rPr lang="en-US" dirty="0" err="1" smtClean="0"/>
              <a:t>Jayanti</a:t>
            </a:r>
            <a:r>
              <a:rPr lang="en-US" dirty="0" smtClean="0"/>
              <a:t>,</a:t>
            </a:r>
            <a:r>
              <a:rPr lang="en-US" dirty="0" smtClean="0"/>
              <a:t>” then stop: </a:t>
            </a:r>
            <a:r>
              <a:rPr lang="en-US" dirty="0" smtClean="0"/>
              <a:t>we’ve </a:t>
            </a:r>
            <a:r>
              <a:rPr lang="en-US" dirty="0" smtClean="0"/>
              <a:t>found</a:t>
            </a:r>
            <a:r>
              <a:rPr lang="en-US" dirty="0" smtClean="0"/>
              <a:t> </a:t>
            </a:r>
            <a:r>
              <a:rPr lang="en-US" dirty="0" smtClean="0"/>
              <a:t>him</a:t>
            </a:r>
            <a:r>
              <a:rPr lang="en-US" dirty="0" smtClean="0"/>
              <a:t> and </a:t>
            </a:r>
            <a:r>
              <a:rPr lang="en-US" dirty="0" smtClean="0"/>
              <a:t>his</a:t>
            </a:r>
            <a:r>
              <a:rPr lang="en-US" dirty="0" smtClean="0"/>
              <a:t> </a:t>
            </a:r>
            <a:r>
              <a:rPr lang="en-US" dirty="0" smtClean="0"/>
              <a:t>home phone number.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3:</a:t>
            </a:r>
            <a:r>
              <a:rPr lang="en-US" dirty="0" smtClean="0"/>
              <a:t>	If not </a:t>
            </a:r>
            <a:r>
              <a:rPr lang="en-US" dirty="0" smtClean="0"/>
              <a:t>“</a:t>
            </a:r>
            <a:r>
              <a:rPr lang="en-US" dirty="0" err="1" smtClean="0"/>
              <a:t>Jayanti</a:t>
            </a:r>
            <a:r>
              <a:rPr lang="en-US" dirty="0" smtClean="0"/>
              <a:t>” </a:t>
            </a:r>
            <a:r>
              <a:rPr lang="en-US" dirty="0" smtClean="0"/>
              <a:t>and all names have been read, then stop:</a:t>
            </a:r>
            <a:r>
              <a:rPr lang="en-US" dirty="0" smtClean="0"/>
              <a:t> Professor </a:t>
            </a:r>
            <a:r>
              <a:rPr lang="en-US" dirty="0" err="1" smtClean="0"/>
              <a:t>Jayanti’s</a:t>
            </a:r>
            <a:r>
              <a:rPr lang="en-US" dirty="0" smtClean="0"/>
              <a:t> </a:t>
            </a:r>
            <a:r>
              <a:rPr lang="en-US" dirty="0" smtClean="0"/>
              <a:t>phone number is unlisted.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4:</a:t>
            </a:r>
            <a:r>
              <a:rPr lang="en-US" dirty="0" smtClean="0"/>
              <a:t>	Otherwise (not </a:t>
            </a:r>
            <a:r>
              <a:rPr lang="en-US" dirty="0" smtClean="0"/>
              <a:t>“</a:t>
            </a:r>
            <a:r>
              <a:rPr lang="en-US" dirty="0" err="1" smtClean="0"/>
              <a:t>Jayanti</a:t>
            </a:r>
            <a:r>
              <a:rPr lang="en-US" dirty="0" smtClean="0"/>
              <a:t>” </a:t>
            </a:r>
            <a:r>
              <a:rPr lang="en-US" dirty="0" smtClean="0"/>
              <a:t>but there is a new name to read), then go back to step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914400"/>
          </a:xfrm>
        </p:spPr>
        <p:txBody>
          <a:bodyPr/>
          <a:lstStyle/>
          <a:p>
            <a:r>
              <a:rPr lang="en-US" dirty="0" smtClean="0"/>
              <a:t>Problem 2: What is</a:t>
            </a:r>
            <a:r>
              <a:rPr lang="en-US" dirty="0" smtClean="0"/>
              <a:t> </a:t>
            </a:r>
            <a:r>
              <a:rPr lang="en-US" dirty="0" smtClean="0"/>
              <a:t>Prasad </a:t>
            </a:r>
            <a:r>
              <a:rPr lang="en-US" dirty="0" err="1" smtClean="0"/>
              <a:t>Jayanti’s</a:t>
            </a:r>
            <a:r>
              <a:rPr lang="en-US" dirty="0" smtClean="0"/>
              <a:t> </a:t>
            </a:r>
            <a:r>
              <a:rPr lang="en-US" dirty="0" smtClean="0"/>
              <a:t>home phone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8040"/>
                </a:solidFill>
              </a:rPr>
              <a:t>Algorithm 3: Binary search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1:</a:t>
            </a:r>
            <a:r>
              <a:rPr lang="en-US" dirty="0" smtClean="0"/>
              <a:t>	Rip the phone book in half.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2:</a:t>
            </a:r>
            <a:r>
              <a:rPr lang="en-US" dirty="0" smtClean="0"/>
              <a:t>	Choose the half containing </a:t>
            </a:r>
            <a:r>
              <a:rPr lang="en-US" dirty="0" smtClean="0"/>
              <a:t>“</a:t>
            </a:r>
            <a:r>
              <a:rPr lang="en-US" dirty="0" err="1" smtClean="0"/>
              <a:t>Jayanti</a:t>
            </a:r>
            <a:r>
              <a:rPr lang="en-US" dirty="0" smtClean="0"/>
              <a:t>.</a:t>
            </a:r>
            <a:r>
              <a:rPr lang="en-US" dirty="0" smtClean="0"/>
              <a:t>” Discard the other half.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3:</a:t>
            </a:r>
            <a:r>
              <a:rPr lang="en-US" dirty="0" smtClean="0"/>
              <a:t>	If what remains is just one page, then search for </a:t>
            </a:r>
            <a:r>
              <a:rPr lang="en-US" dirty="0" smtClean="0"/>
              <a:t>“</a:t>
            </a:r>
            <a:r>
              <a:rPr lang="en-US" dirty="0" err="1" smtClean="0"/>
              <a:t>Jayanti</a:t>
            </a:r>
            <a:r>
              <a:rPr lang="en-US" dirty="0" smtClean="0"/>
              <a:t>” </a:t>
            </a:r>
            <a:r>
              <a:rPr lang="en-US" dirty="0" smtClean="0"/>
              <a:t>on that page.</a:t>
            </a:r>
          </a:p>
          <a:p>
            <a:pPr marL="1255713" indent="-1255713">
              <a:buNone/>
              <a:tabLst>
                <a:tab pos="1258888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4:</a:t>
            </a:r>
            <a:r>
              <a:rPr lang="en-US" dirty="0" smtClean="0"/>
              <a:t>	If what remains is more than just one page, then go back to step 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binary search work if the phone book were not sorted by name?</a:t>
            </a:r>
          </a:p>
          <a:p>
            <a:r>
              <a:rPr lang="en-US" dirty="0" smtClean="0"/>
              <a:t>How efficient is this algorithm?</a:t>
            </a:r>
          </a:p>
          <a:p>
            <a:pPr lvl="1"/>
            <a:r>
              <a:rPr lang="en-US" dirty="0" smtClean="0"/>
              <a:t>How many rips would we need if the phone book contained 2 pages?</a:t>
            </a:r>
          </a:p>
          <a:p>
            <a:pPr lvl="1"/>
            <a:r>
              <a:rPr lang="en-US" dirty="0" smtClean="0"/>
              <a:t>4 pages?</a:t>
            </a:r>
          </a:p>
          <a:p>
            <a:pPr lvl="1"/>
            <a:r>
              <a:rPr lang="en-US" dirty="0" smtClean="0"/>
              <a:t>8 pages?</a:t>
            </a:r>
          </a:p>
          <a:p>
            <a:pPr lvl="1"/>
            <a:r>
              <a:rPr lang="en-US" dirty="0" smtClean="0"/>
              <a:t>16 pages?</a:t>
            </a:r>
          </a:p>
          <a:p>
            <a:pPr lvl="1"/>
            <a:r>
              <a:rPr lang="en-US" dirty="0" smtClean="0"/>
              <a:t>32 pages?</a:t>
            </a:r>
          </a:p>
          <a:p>
            <a:pPr lvl="1"/>
            <a:r>
              <a:rPr lang="en-US" dirty="0" smtClean="0"/>
              <a:t>256 pages?  (Hint: 256 = 2</a:t>
            </a:r>
            <a:r>
              <a:rPr lang="en-US" baseline="30000" dirty="0" smtClean="0"/>
              <a:t>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1024 pages?  (Hint: 1024= 2</a:t>
            </a:r>
            <a:r>
              <a:rPr lang="en-US" baseline="30000" dirty="0" smtClean="0"/>
              <a:t>10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1,048,576 pages?  (Hint: 1,048,576= 1024</a:t>
            </a:r>
            <a:r>
              <a:rPr lang="en-US" baseline="30000" dirty="0" smtClean="0"/>
              <a:t>2</a:t>
            </a:r>
            <a:r>
              <a:rPr lang="en-US" dirty="0" smtClean="0"/>
              <a:t> = 2</a:t>
            </a:r>
            <a:r>
              <a:rPr lang="en-US" baseline="30000" dirty="0" smtClean="0"/>
              <a:t>20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3: How many students shall I tell my colleagues attended CS 1 today?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8040"/>
                </a:solidFill>
              </a:rPr>
              <a:t>Algorithm 4: Counting in parallel</a:t>
            </a:r>
          </a:p>
          <a:p>
            <a:pPr marL="1141413" indent="-1141413">
              <a:buNone/>
              <a:tabLst>
                <a:tab pos="1143000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1:</a:t>
            </a:r>
            <a:r>
              <a:rPr lang="en-US" dirty="0" smtClean="0"/>
              <a:t>	Everyone stand up.  Think of the number 1.</a:t>
            </a:r>
          </a:p>
          <a:p>
            <a:pPr marL="1141413" indent="-1141413">
              <a:buNone/>
              <a:tabLst>
                <a:tab pos="1143000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2:</a:t>
            </a:r>
            <a:r>
              <a:rPr lang="en-US" dirty="0" smtClean="0"/>
              <a:t>	Everyone who is standing: find a partner.</a:t>
            </a:r>
          </a:p>
          <a:p>
            <a:pPr marL="1141413" indent="-1141413">
              <a:buNone/>
              <a:tabLst>
                <a:tab pos="1143000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3:</a:t>
            </a:r>
            <a:r>
              <a:rPr lang="en-US" dirty="0" smtClean="0"/>
              <a:t>	If you are standing and are closer to the left side of the room than your partner is, tell your partner the number you’re thinking, and sit down.</a:t>
            </a:r>
          </a:p>
          <a:p>
            <a:pPr marL="1141413" indent="-1141413">
              <a:buNone/>
              <a:tabLst>
                <a:tab pos="1143000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4:</a:t>
            </a:r>
            <a:r>
              <a:rPr lang="en-US" dirty="0" smtClean="0"/>
              <a:t>	If you are standing and were told a number, add it to the number you were thinking, and think about this new number.</a:t>
            </a:r>
          </a:p>
          <a:p>
            <a:pPr marL="1141413" indent="-1141413">
              <a:buNone/>
              <a:tabLst>
                <a:tab pos="1143000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5:</a:t>
            </a:r>
            <a:r>
              <a:rPr lang="en-US" dirty="0" smtClean="0"/>
              <a:t>	If you are the last person standing, report the number you are thinking.</a:t>
            </a:r>
          </a:p>
          <a:p>
            <a:pPr marL="1141413" indent="-1141413">
              <a:buNone/>
              <a:tabLst>
                <a:tab pos="1143000" algn="l"/>
              </a:tabLst>
            </a:pPr>
            <a:r>
              <a:rPr lang="en-US" dirty="0" smtClean="0">
                <a:solidFill>
                  <a:srgbClr val="FF8040"/>
                </a:solidFill>
              </a:rPr>
              <a:t>Step 6:</a:t>
            </a:r>
            <a:r>
              <a:rPr lang="en-US" dirty="0" smtClean="0"/>
              <a:t>	Otherwise (more than one person is standing), then go back to step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counting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rounds would it take if only 2 people were in the class?</a:t>
            </a:r>
          </a:p>
          <a:p>
            <a:r>
              <a:rPr lang="en-US" dirty="0" smtClean="0"/>
              <a:t>4 people?</a:t>
            </a:r>
          </a:p>
          <a:p>
            <a:r>
              <a:rPr lang="en-US" dirty="0" smtClean="0"/>
              <a:t>8 people?</a:t>
            </a:r>
          </a:p>
          <a:p>
            <a:r>
              <a:rPr lang="en-US" dirty="0" smtClean="0"/>
              <a:t>16 people?</a:t>
            </a:r>
          </a:p>
          <a:p>
            <a:r>
              <a:rPr lang="en-US" dirty="0" smtClean="0"/>
              <a:t>How many rounds did it take?  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C3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THC.potx</Template>
  <TotalTime>1596</TotalTime>
  <Words>654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THC3</vt:lpstr>
      <vt:lpstr>Welcome to CS 1!</vt:lpstr>
      <vt:lpstr>Problem 1: Who has my cheese?</vt:lpstr>
      <vt:lpstr>Evaluating an algorithm</vt:lpstr>
      <vt:lpstr>Problem 2: What is Prasad Jayanti’s home phone number?</vt:lpstr>
      <vt:lpstr>Problem 2: What is Prasad Jayanti’s home phone number?</vt:lpstr>
      <vt:lpstr>Properties of binary search</vt:lpstr>
      <vt:lpstr>Problem 3: How many students shall I tell my colleagues attended CS 1 today?</vt:lpstr>
      <vt:lpstr>Properties of counting in parallel</vt:lpstr>
    </vt:vector>
  </TitlesOfParts>
  <Company>Dartmouth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Devin Balkcom</dc:creator>
  <cp:lastModifiedBy>Devin Balkcom</cp:lastModifiedBy>
  <cp:revision>33</cp:revision>
  <dcterms:created xsi:type="dcterms:W3CDTF">2012-09-10T15:10:48Z</dcterms:created>
  <dcterms:modified xsi:type="dcterms:W3CDTF">2012-09-10T15:27:57Z</dcterms:modified>
</cp:coreProperties>
</file>