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Titillium Web" panose="00000500000000000000" pitchFamily="2" charset="0"/>
      <p:regular r:id="rId30"/>
      <p:bold r:id="rId31"/>
      <p:italic r:id="rId32"/>
      <p:boldItalic r:id="rId33"/>
    </p:embeddedFont>
    <p:embeddedFont>
      <p:font typeface="Titillium Web SemiBold" panose="000007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27981E-3AD7-4DAD-A8CD-CFBCBB0C2F6F}">
  <a:tblStyle styleId="{B227981E-3AD7-4DAD-A8CD-CFBCBB0C2F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47984e60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47984e60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47984e60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47984e60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47984e601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47984e601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47984e60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47984e60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47984e601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47984e601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47984e601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47984e601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47984e60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47984e60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47984e60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47984e60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47984e60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47984e60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47984e60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47984e60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7984e60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47984e60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lor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IKAS2oqlsPi_2ywGyT3oWvDDWywtPei/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ciencedirect.com/book/9780323286831/orthopaedic-physical-therapy-secrets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820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TENNIS RACKET </a:t>
            </a:r>
            <a:br>
              <a:rPr lang="en"/>
            </a:br>
            <a:r>
              <a:rPr lang="en"/>
              <a:t>FOR TRAINING MONITORING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85800" y="11342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 3</a:t>
            </a:r>
            <a:endParaRPr sz="3000"/>
          </a:p>
        </p:txBody>
      </p:sp>
      <p:sp>
        <p:nvSpPr>
          <p:cNvPr id="81" name="Google Shape;81;p15"/>
          <p:cNvSpPr txBox="1"/>
          <p:nvPr/>
        </p:nvSpPr>
        <p:spPr>
          <a:xfrm>
            <a:off x="5083725" y="367713"/>
            <a:ext cx="3666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Electronic Technologies and Biosensors Laboratory</a:t>
            </a:r>
            <a:br>
              <a:rPr lang="en" sz="1200" b="1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2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A.A 2021/2022 - presentation 14/07/2022</a:t>
            </a:r>
            <a:endParaRPr sz="12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Politecnico di Milano</a:t>
            </a:r>
            <a:endParaRPr sz="12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222700" y="3912250"/>
            <a:ext cx="366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Natalia Ginghini</a:t>
            </a:r>
            <a:b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Letizia Mozzorecchia</a:t>
            </a:r>
            <a:b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Aurora Pierantozzi</a:t>
            </a:r>
            <a:b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Adelaide Stucchi</a:t>
            </a:r>
            <a:r>
              <a:rPr lang="en" sz="12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2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52650" y="4281550"/>
            <a:ext cx="366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Tutor: Matteo Rossi</a:t>
            </a:r>
            <a:br>
              <a:rPr lang="en" sz="12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2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Professor: Pietro Cerveri</a:t>
            </a:r>
            <a:endParaRPr sz="12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 protocol 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17" name="Google Shape;217;p24"/>
          <p:cNvGrpSpPr/>
          <p:nvPr/>
        </p:nvGrpSpPr>
        <p:grpSpPr>
          <a:xfrm>
            <a:off x="5198500" y="961798"/>
            <a:ext cx="3500650" cy="3685852"/>
            <a:chOff x="5198500" y="961798"/>
            <a:chExt cx="3500650" cy="3685852"/>
          </a:xfrm>
        </p:grpSpPr>
        <p:sp>
          <p:nvSpPr>
            <p:cNvPr id="218" name="Google Shape;218;p24"/>
            <p:cNvSpPr/>
            <p:nvPr/>
          </p:nvSpPr>
          <p:spPr>
            <a:xfrm>
              <a:off x="5373650" y="1126550"/>
              <a:ext cx="3325500" cy="3521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9" name="Google Shape;219;p24"/>
            <p:cNvPicPr preferRelativeResize="0"/>
            <p:nvPr/>
          </p:nvPicPr>
          <p:blipFill rotWithShape="1">
            <a:blip r:embed="rId3">
              <a:alphaModFix/>
            </a:blip>
            <a:srcRect b="20432"/>
            <a:stretch/>
          </p:blipFill>
          <p:spPr>
            <a:xfrm>
              <a:off x="5198500" y="961798"/>
              <a:ext cx="3377850" cy="35836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24"/>
          <p:cNvSpPr txBox="1"/>
          <p:nvPr/>
        </p:nvSpPr>
        <p:spPr>
          <a:xfrm>
            <a:off x="665025" y="1461350"/>
            <a:ext cx="35856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▪"/>
            </a:pPr>
            <a: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Right-handed players only.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▪"/>
            </a:pPr>
            <a: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Position of the PCB within the case for acquisitions as shown in the picture.</a:t>
            </a:r>
            <a:b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▪"/>
            </a:pPr>
            <a: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Total number of subjects → 4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▪"/>
            </a:pPr>
            <a: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Duration of each acquisition → 4 sec</a:t>
            </a:r>
            <a:b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▪"/>
            </a:pPr>
            <a: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Gestures acquired and related labels: 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▫"/>
            </a:pPr>
            <a:r>
              <a:rPr lang="en" sz="15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Forehand </a:t>
            </a:r>
            <a:r>
              <a:rPr lang="en" sz="1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= 0</a:t>
            </a:r>
            <a:endParaRPr sz="13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▫"/>
            </a:pPr>
            <a:r>
              <a:rPr lang="en" sz="15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Backhand </a:t>
            </a:r>
            <a:r>
              <a:rPr lang="en" sz="1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</a:t>
            </a: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= 1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▫"/>
            </a:pPr>
            <a:r>
              <a:rPr lang="en" sz="15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Serve </a:t>
            </a:r>
            <a:r>
              <a:rPr lang="en" sz="1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= 2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▫"/>
            </a:pPr>
            <a:r>
              <a:rPr lang="en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No-shot 	</a:t>
            </a: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= 3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6415066" y="1628275"/>
            <a:ext cx="21447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MULTICLASS CLASSIFIERS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44133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434820" y="1628275"/>
            <a:ext cx="21447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SPLITTING DATASET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2454508" y="1628275"/>
            <a:ext cx="21447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TRAINING DATASET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6415066" y="1628275"/>
            <a:ext cx="2144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MULTICLASS CLASSIFIERS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4434820" y="1628275"/>
            <a:ext cx="2144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SPLITTING DATASET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2454508" y="1628275"/>
            <a:ext cx="21447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TRAINING DATASET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474262" y="1628275"/>
            <a:ext cx="2144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FEATURES ENGINEERING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0" y="1628275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474250" y="2403525"/>
            <a:ext cx="8451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Explanatory variables: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Before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▫"/>
            </a:pP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IMU measurements</a:t>
            </a: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:  </a:t>
            </a:r>
            <a:b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ACCX, ACCY, ACCZ, GYRX, GYRY, GYRZ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▫"/>
            </a:pP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1 acquisition file → (400,7)</a:t>
            </a:r>
            <a:endParaRPr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After</a:t>
            </a:r>
            <a:endParaRPr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▫"/>
            </a:pP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1°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(0.25),</a:t>
            </a: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2°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(median), 3° (0.75) </a:t>
            </a: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quantiles </a:t>
            </a: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of each IMU measurement:  </a:t>
            </a:r>
            <a:b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ACCX_25, ACCX_50, ACCX_75, … ,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GYRZ_25, GYRZ_50, 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GYRZ_75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▫"/>
            </a:pP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1 acquisition file → (1,19)</a:t>
            </a:r>
            <a:endParaRPr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50" y="2496525"/>
            <a:ext cx="7265809" cy="213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5"/>
          <p:cNvGrpSpPr/>
          <p:nvPr/>
        </p:nvGrpSpPr>
        <p:grpSpPr>
          <a:xfrm>
            <a:off x="474247" y="2539262"/>
            <a:ext cx="8382801" cy="1693200"/>
            <a:chOff x="484397" y="2515900"/>
            <a:chExt cx="8382801" cy="1693200"/>
          </a:xfrm>
        </p:grpSpPr>
        <p:sp>
          <p:nvSpPr>
            <p:cNvPr id="238" name="Google Shape;238;p25"/>
            <p:cNvSpPr txBox="1"/>
            <p:nvPr/>
          </p:nvSpPr>
          <p:spPr>
            <a:xfrm>
              <a:off x="1610527" y="2515900"/>
              <a:ext cx="13008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forehand:     </a:t>
              </a:r>
              <a:r>
                <a:rPr lang="en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 </a:t>
              </a:r>
              <a:endParaRPr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backhand:    </a:t>
              </a:r>
              <a:r>
                <a:rPr lang="en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serve: 	</a:t>
              </a:r>
              <a:r>
                <a:rPr lang="en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</a:t>
              </a:r>
              <a:endParaRPr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no shot: </a:t>
              </a:r>
              <a:r>
                <a:rPr lang="en">
                  <a:latin typeface="Titillium Web"/>
                  <a:ea typeface="Titillium Web"/>
                  <a:cs typeface="Titillium Web"/>
                  <a:sym typeface="Titillium Web"/>
                </a:rPr>
                <a:t>	</a:t>
              </a:r>
              <a:r>
                <a:rPr lang="en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	   </a:t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9" name="Google Shape;239;p25"/>
            <p:cNvSpPr txBox="1"/>
            <p:nvPr/>
          </p:nvSpPr>
          <p:spPr>
            <a:xfrm>
              <a:off x="2974238" y="2515900"/>
              <a:ext cx="6609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x 10	</a:t>
              </a:r>
              <a:endParaRPr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x 10</a:t>
              </a:r>
              <a:endParaRPr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x 10</a:t>
              </a:r>
              <a:endParaRPr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b="1"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x 20</a:t>
              </a:r>
              <a:endParaRPr b="1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240" name="Google Shape;24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4447" y="2515900"/>
              <a:ext cx="362660" cy="42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5"/>
            <p:cNvSpPr txBox="1"/>
            <p:nvPr/>
          </p:nvSpPr>
          <p:spPr>
            <a:xfrm>
              <a:off x="1037384" y="2515900"/>
              <a:ext cx="5193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 x</a:t>
              </a:r>
              <a:endParaRPr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 x</a:t>
              </a:r>
              <a:endParaRPr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 x</a:t>
              </a:r>
              <a:endParaRPr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b="1"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 x</a:t>
              </a:r>
              <a:endParaRPr b="1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242" name="Google Shape;24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7199" y="3507676"/>
              <a:ext cx="400178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400" y="2932600"/>
              <a:ext cx="362660" cy="4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4428" y="2932600"/>
              <a:ext cx="362660" cy="4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397" y="2550425"/>
              <a:ext cx="362660" cy="42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25"/>
            <p:cNvSpPr/>
            <p:nvPr/>
          </p:nvSpPr>
          <p:spPr>
            <a:xfrm>
              <a:off x="3534025" y="2550425"/>
              <a:ext cx="198300" cy="14430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 txBox="1"/>
            <p:nvPr/>
          </p:nvSpPr>
          <p:spPr>
            <a:xfrm>
              <a:off x="3808563" y="3071825"/>
              <a:ext cx="219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140 </a:t>
              </a: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acquisition files </a:t>
              </a:r>
              <a:endParaRPr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48" name="Google Shape;248;p25"/>
            <p:cNvSpPr txBox="1"/>
            <p:nvPr/>
          </p:nvSpPr>
          <p:spPr>
            <a:xfrm>
              <a:off x="6173198" y="3071838"/>
              <a:ext cx="269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training_dataset</a:t>
              </a:r>
              <a:r>
                <a:rPr lang="en">
                  <a:solidFill>
                    <a:srgbClr val="000000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→ (140,19)</a:t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512288" y="3118025"/>
              <a:ext cx="606000" cy="307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0" y="2316375"/>
            <a:ext cx="8256526" cy="21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474250" y="2301375"/>
            <a:ext cx="6694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"/>
              <a:buChar char="▪"/>
            </a:pP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target variable: type of shot → ‘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’.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▪"/>
            </a:pP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18</a:t>
            </a: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explanatory variables: gyroscope and accelerometer quantiles.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Training: 70% of the entire dataset.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"/>
              <a:buChar char="▪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Test: 30% of the entire dataset. </a:t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959475" y="3627575"/>
            <a:ext cx="7521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Trained classifiers: </a:t>
            </a:r>
            <a:br>
              <a:rPr lang="en" sz="1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Decision Tree, Logistic Regression, K-Nearest Neighbors, Support Vector Machine, Random Forest.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6059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algorithm: </a:t>
            </a:r>
            <a:r>
              <a:rPr lang="en">
                <a:solidFill>
                  <a:srgbClr val="FF004E"/>
                </a:solidFill>
              </a:rPr>
              <a:t>results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58" name="Google Shape;258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59" name="Google Shape;259;p26"/>
          <p:cNvGraphicFramePr/>
          <p:nvPr/>
        </p:nvGraphicFramePr>
        <p:xfrm>
          <a:off x="4708513" y="1569713"/>
          <a:ext cx="3530850" cy="3331800"/>
        </p:xfrm>
        <a:graphic>
          <a:graphicData uri="http://schemas.openxmlformats.org/drawingml/2006/table">
            <a:tbl>
              <a:tblPr>
                <a:noFill/>
                <a:tableStyleId>{B227981E-3AD7-4DAD-A8CD-CFBCBB0C2F6F}</a:tableStyleId>
              </a:tblPr>
              <a:tblGrid>
                <a:gridCol w="8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77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Log Reg</a:t>
                      </a:r>
                      <a:endParaRPr sz="16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(train)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(test)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0.806818</a:t>
                      </a:r>
                      <a:endParaRPr sz="13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0.809523</a:t>
                      </a:r>
                      <a:endParaRPr sz="13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Confusion matrix</a:t>
                      </a:r>
                      <a:endParaRPr sz="1300" b="1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0" name="Google Shape;260;p26"/>
          <p:cNvGraphicFramePr/>
          <p:nvPr/>
        </p:nvGraphicFramePr>
        <p:xfrm>
          <a:off x="844425" y="1569725"/>
          <a:ext cx="3519300" cy="3331800"/>
        </p:xfrm>
        <a:graphic>
          <a:graphicData uri="http://schemas.openxmlformats.org/drawingml/2006/table">
            <a:tbl>
              <a:tblPr>
                <a:noFill/>
                <a:tableStyleId>{B227981E-3AD7-4DAD-A8CD-CFBCBB0C2F6F}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77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Decision Tree</a:t>
                      </a:r>
                      <a:endParaRPr sz="16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(train)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(test)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0.847222 </a:t>
                      </a:r>
                      <a:endParaRPr sz="13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0.857143</a:t>
                      </a:r>
                      <a:endParaRPr sz="13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Confusion matrix</a:t>
                      </a:r>
                      <a:endParaRPr sz="1300" b="1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t="-2950" b="2950"/>
          <a:stretch/>
        </p:blipFill>
        <p:spPr>
          <a:xfrm>
            <a:off x="1918175" y="2855862"/>
            <a:ext cx="2364775" cy="18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450" y="2924888"/>
            <a:ext cx="2364775" cy="18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5369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algorithm: </a:t>
            </a:r>
            <a:r>
              <a:rPr lang="en">
                <a:solidFill>
                  <a:srgbClr val="FF004E"/>
                </a:solidFill>
              </a:rPr>
              <a:t>results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68" name="Google Shape;26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800" y="2911198"/>
            <a:ext cx="2357350" cy="18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425" y="2911202"/>
            <a:ext cx="2357350" cy="1889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27"/>
          <p:cNvGraphicFramePr/>
          <p:nvPr/>
        </p:nvGraphicFramePr>
        <p:xfrm>
          <a:off x="844425" y="1569725"/>
          <a:ext cx="3519300" cy="3331800"/>
        </p:xfrm>
        <a:graphic>
          <a:graphicData uri="http://schemas.openxmlformats.org/drawingml/2006/table">
            <a:tbl>
              <a:tblPr>
                <a:noFill/>
                <a:tableStyleId>{B227981E-3AD7-4DAD-A8CD-CFBCBB0C2F6F}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77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KNN</a:t>
                      </a:r>
                      <a:endParaRPr sz="16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(train)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(test)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0.704861</a:t>
                      </a:r>
                      <a:endParaRPr sz="13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0.761905</a:t>
                      </a:r>
                      <a:endParaRPr sz="13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Confusion matrix</a:t>
                      </a:r>
                      <a:endParaRPr sz="1300" b="1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2" name="Google Shape;272;p27"/>
          <p:cNvGraphicFramePr/>
          <p:nvPr/>
        </p:nvGraphicFramePr>
        <p:xfrm>
          <a:off x="4708513" y="1569713"/>
          <a:ext cx="3530850" cy="3331800"/>
        </p:xfrm>
        <a:graphic>
          <a:graphicData uri="http://schemas.openxmlformats.org/drawingml/2006/table">
            <a:tbl>
              <a:tblPr>
                <a:noFill/>
                <a:tableStyleId>{B227981E-3AD7-4DAD-A8CD-CFBCBB0C2F6F}</a:tableStyleId>
              </a:tblPr>
              <a:tblGrid>
                <a:gridCol w="8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77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SVM</a:t>
                      </a:r>
                      <a:endParaRPr sz="16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(train)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(test)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0.938447 </a:t>
                      </a:r>
                      <a:endParaRPr sz="13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0.833333</a:t>
                      </a:r>
                      <a:endParaRPr sz="13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Confusion matrix</a:t>
                      </a:r>
                      <a:endParaRPr sz="1300" b="1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5369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algorithm: </a:t>
            </a:r>
            <a:r>
              <a:rPr lang="en">
                <a:solidFill>
                  <a:srgbClr val="FF004E"/>
                </a:solidFill>
              </a:rPr>
              <a:t>results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79" name="Google Shape;279;p28"/>
          <p:cNvGraphicFramePr/>
          <p:nvPr/>
        </p:nvGraphicFramePr>
        <p:xfrm>
          <a:off x="4547413" y="1569713"/>
          <a:ext cx="3691950" cy="3331800"/>
        </p:xfrm>
        <a:graphic>
          <a:graphicData uri="http://schemas.openxmlformats.org/drawingml/2006/table">
            <a:tbl>
              <a:tblPr>
                <a:noFill/>
                <a:tableStyleId>{B227981E-3AD7-4DAD-A8CD-CFBCBB0C2F6F}</a:tableStyleId>
              </a:tblPr>
              <a:tblGrid>
                <a:gridCol w="102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77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Random Forest</a:t>
                      </a:r>
                      <a:endParaRPr sz="16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(train)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f1 (test)</a:t>
                      </a:r>
                      <a:endParaRPr sz="1300" b="1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0.949179</a:t>
                      </a:r>
                      <a:endParaRPr sz="13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0.904761</a:t>
                      </a:r>
                      <a:endParaRPr sz="13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0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Confusion matrix</a:t>
                      </a:r>
                      <a:endParaRPr sz="1300" b="1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000000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000" y="2948322"/>
            <a:ext cx="2436225" cy="19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 txBox="1"/>
          <p:nvPr/>
        </p:nvSpPr>
        <p:spPr>
          <a:xfrm>
            <a:off x="888950" y="1569725"/>
            <a:ext cx="3357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best classifier is </a:t>
            </a:r>
            <a:br>
              <a:rPr lang="en" sz="1800" b="1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</a:t>
            </a:r>
            <a:b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✔ High F1 score for both training and </a:t>
            </a:r>
            <a:b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sets.</a:t>
            </a:r>
            <a:b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✔ Similar F1 scores for training test and test set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→ </a:t>
            </a: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no overfitting.</a:t>
            </a:r>
            <a:endParaRPr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✔ Interpretability.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title" idx="4294967295"/>
          </p:nvPr>
        </p:nvSpPr>
        <p:spPr>
          <a:xfrm>
            <a:off x="428625" y="491750"/>
            <a:ext cx="14853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825" y="730375"/>
            <a:ext cx="4147894" cy="37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428625" y="1196750"/>
            <a:ext cx="1930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COM</a:t>
            </a:r>
            <a:br>
              <a:rPr lang="en" sz="18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Open the serial port and build the Classifier.</a:t>
            </a:r>
            <a:endParaRPr sz="18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pSp>
        <p:nvGrpSpPr>
          <p:cNvPr id="289" name="Google Shape;289;p29"/>
          <p:cNvGrpSpPr/>
          <p:nvPr/>
        </p:nvGrpSpPr>
        <p:grpSpPr>
          <a:xfrm>
            <a:off x="2301258" y="500075"/>
            <a:ext cx="6842471" cy="4359450"/>
            <a:chOff x="3050246" y="783930"/>
            <a:chExt cx="5879927" cy="3449205"/>
          </a:xfrm>
        </p:grpSpPr>
        <p:sp>
          <p:nvSpPr>
            <p:cNvPr id="290" name="Google Shape;290;p29"/>
            <p:cNvSpPr/>
            <p:nvPr/>
          </p:nvSpPr>
          <p:spPr>
            <a:xfrm>
              <a:off x="3531697" y="783930"/>
              <a:ext cx="4916430" cy="3290862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050246" y="4142478"/>
              <a:ext cx="5879927" cy="90657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050246" y="4069860"/>
              <a:ext cx="5879021" cy="725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57428" y="4069860"/>
              <a:ext cx="860986" cy="4532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9"/>
          <p:cNvSpPr/>
          <p:nvPr/>
        </p:nvSpPr>
        <p:spPr>
          <a:xfrm>
            <a:off x="7030600" y="1783550"/>
            <a:ext cx="460200" cy="287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428625" y="2060442"/>
            <a:ext cx="1930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START </a:t>
            </a:r>
            <a:endParaRPr sz="18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Enable Timer and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start the threads.</a:t>
            </a:r>
            <a:endParaRPr sz="18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28625" y="2924133"/>
            <a:ext cx="1930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STOP</a:t>
            </a:r>
            <a:br>
              <a:rPr lang="en" sz="18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Disable Timer and </a:t>
            </a:r>
            <a:b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acquisitions.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428625" y="3787825"/>
            <a:ext cx="193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RESET</a:t>
            </a:r>
            <a:endParaRPr sz="18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Prepare Timer and </a:t>
            </a:r>
            <a:b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Scoreboard 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the </a:t>
            </a:r>
            <a:b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next session.</a:t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3811200" y="959900"/>
            <a:ext cx="766500" cy="393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3811200" y="1446350"/>
            <a:ext cx="766500" cy="393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7030600" y="1499300"/>
            <a:ext cx="460200" cy="287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3968400" y="2799700"/>
            <a:ext cx="3596100" cy="16053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498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our smart racket</a:t>
            </a:r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08" name="Google Shape;308;p30"/>
          <p:cNvGrpSpPr/>
          <p:nvPr/>
        </p:nvGrpSpPr>
        <p:grpSpPr>
          <a:xfrm>
            <a:off x="3401075" y="1857472"/>
            <a:ext cx="2110800" cy="2039153"/>
            <a:chOff x="3573675" y="1873435"/>
            <a:chExt cx="2110800" cy="2039153"/>
          </a:xfrm>
        </p:grpSpPr>
        <p:sp>
          <p:nvSpPr>
            <p:cNvPr id="309" name="Google Shape;309;p30"/>
            <p:cNvSpPr txBox="1"/>
            <p:nvPr/>
          </p:nvSpPr>
          <p:spPr>
            <a:xfrm>
              <a:off x="3573675" y="3114588"/>
              <a:ext cx="2110800" cy="7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b="1">
                  <a:solidFill>
                    <a:schemeClr val="dk2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Evaluation </a:t>
              </a:r>
              <a:r>
                <a:rPr lang="en">
                  <a:solidFill>
                    <a:srgbClr val="24292F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and consequent improvement of the athlete’s </a:t>
              </a:r>
              <a:r>
                <a:rPr lang="en" b="1">
                  <a:solidFill>
                    <a:schemeClr val="dk2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style of play</a:t>
              </a:r>
              <a:r>
                <a:rPr lang="en">
                  <a:solidFill>
                    <a:srgbClr val="24292F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.</a:t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310" name="Google Shape;310;p30"/>
            <p:cNvGrpSpPr/>
            <p:nvPr/>
          </p:nvGrpSpPr>
          <p:grpSpPr>
            <a:xfrm>
              <a:off x="4287448" y="1873435"/>
              <a:ext cx="683248" cy="798025"/>
              <a:chOff x="5292575" y="3681900"/>
              <a:chExt cx="420150" cy="373275"/>
            </a:xfrm>
          </p:grpSpPr>
          <p:sp>
            <p:nvSpPr>
              <p:cNvPr id="311" name="Google Shape;311;p30"/>
              <p:cNvSpPr/>
              <p:nvPr/>
            </p:nvSpPr>
            <p:spPr>
              <a:xfrm>
                <a:off x="5292575" y="3706875"/>
                <a:ext cx="4201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6806" h="10668" fill="none" extrusionOk="0">
                    <a:moveTo>
                      <a:pt x="16319" y="0"/>
                    </a:moveTo>
                    <a:lnTo>
                      <a:pt x="488" y="0"/>
                    </a:lnTo>
                    <a:lnTo>
                      <a:pt x="488" y="0"/>
                    </a:lnTo>
                    <a:lnTo>
                      <a:pt x="390" y="0"/>
                    </a:lnTo>
                    <a:lnTo>
                      <a:pt x="293" y="25"/>
                    </a:lnTo>
                    <a:lnTo>
                      <a:pt x="196" y="73"/>
                    </a:lnTo>
                    <a:lnTo>
                      <a:pt x="123" y="146"/>
                    </a:lnTo>
                    <a:lnTo>
                      <a:pt x="74" y="219"/>
                    </a:lnTo>
                    <a:lnTo>
                      <a:pt x="25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10181"/>
                    </a:lnTo>
                    <a:lnTo>
                      <a:pt x="1" y="10181"/>
                    </a:lnTo>
                    <a:lnTo>
                      <a:pt x="1" y="10278"/>
                    </a:lnTo>
                    <a:lnTo>
                      <a:pt x="25" y="10375"/>
                    </a:lnTo>
                    <a:lnTo>
                      <a:pt x="74" y="10448"/>
                    </a:lnTo>
                    <a:lnTo>
                      <a:pt x="123" y="10522"/>
                    </a:lnTo>
                    <a:lnTo>
                      <a:pt x="196" y="10570"/>
                    </a:lnTo>
                    <a:lnTo>
                      <a:pt x="293" y="10619"/>
                    </a:lnTo>
                    <a:lnTo>
                      <a:pt x="390" y="10643"/>
                    </a:lnTo>
                    <a:lnTo>
                      <a:pt x="488" y="10668"/>
                    </a:lnTo>
                    <a:lnTo>
                      <a:pt x="16319" y="10668"/>
                    </a:lnTo>
                    <a:lnTo>
                      <a:pt x="16319" y="10668"/>
                    </a:lnTo>
                    <a:lnTo>
                      <a:pt x="16416" y="10643"/>
                    </a:lnTo>
                    <a:lnTo>
                      <a:pt x="16513" y="10619"/>
                    </a:lnTo>
                    <a:lnTo>
                      <a:pt x="16611" y="10570"/>
                    </a:lnTo>
                    <a:lnTo>
                      <a:pt x="16684" y="10522"/>
                    </a:lnTo>
                    <a:lnTo>
                      <a:pt x="16733" y="10448"/>
                    </a:lnTo>
                    <a:lnTo>
                      <a:pt x="16781" y="10375"/>
                    </a:lnTo>
                    <a:lnTo>
                      <a:pt x="16806" y="10278"/>
                    </a:lnTo>
                    <a:lnTo>
                      <a:pt x="16806" y="10181"/>
                    </a:lnTo>
                    <a:lnTo>
                      <a:pt x="16806" y="487"/>
                    </a:lnTo>
                    <a:lnTo>
                      <a:pt x="16806" y="487"/>
                    </a:lnTo>
                    <a:lnTo>
                      <a:pt x="16806" y="390"/>
                    </a:lnTo>
                    <a:lnTo>
                      <a:pt x="16781" y="292"/>
                    </a:lnTo>
                    <a:lnTo>
                      <a:pt x="16733" y="219"/>
                    </a:lnTo>
                    <a:lnTo>
                      <a:pt x="16684" y="146"/>
                    </a:lnTo>
                    <a:lnTo>
                      <a:pt x="16611" y="73"/>
                    </a:lnTo>
                    <a:lnTo>
                      <a:pt x="16513" y="25"/>
                    </a:lnTo>
                    <a:lnTo>
                      <a:pt x="16416" y="0"/>
                    </a:lnTo>
                    <a:lnTo>
                      <a:pt x="16319" y="0"/>
                    </a:lnTo>
                    <a:lnTo>
                      <a:pt x="16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5490475" y="3681900"/>
                <a:ext cx="2437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00" fill="none" extrusionOk="0">
                    <a:moveTo>
                      <a:pt x="974" y="999"/>
                    </a:moveTo>
                    <a:lnTo>
                      <a:pt x="974" y="488"/>
                    </a:lnTo>
                    <a:lnTo>
                      <a:pt x="974" y="488"/>
                    </a:lnTo>
                    <a:lnTo>
                      <a:pt x="974" y="390"/>
                    </a:lnTo>
                    <a:lnTo>
                      <a:pt x="926" y="293"/>
                    </a:lnTo>
                    <a:lnTo>
                      <a:pt x="901" y="220"/>
                    </a:lnTo>
                    <a:lnTo>
                      <a:pt x="828" y="147"/>
                    </a:lnTo>
                    <a:lnTo>
                      <a:pt x="755" y="74"/>
                    </a:lnTo>
                    <a:lnTo>
                      <a:pt x="682" y="49"/>
                    </a:lnTo>
                    <a:lnTo>
                      <a:pt x="585" y="1"/>
                    </a:ln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292" y="49"/>
                    </a:lnTo>
                    <a:lnTo>
                      <a:pt x="219" y="74"/>
                    </a:lnTo>
                    <a:lnTo>
                      <a:pt x="146" y="147"/>
                    </a:lnTo>
                    <a:lnTo>
                      <a:pt x="73" y="220"/>
                    </a:lnTo>
                    <a:lnTo>
                      <a:pt x="49" y="293"/>
                    </a:lnTo>
                    <a:lnTo>
                      <a:pt x="0" y="390"/>
                    </a:lnTo>
                    <a:lnTo>
                      <a:pt x="0" y="488"/>
                    </a:lnTo>
                    <a:lnTo>
                      <a:pt x="0" y="999"/>
                    </a:lnTo>
                  </a:path>
                </a:pathLst>
              </a:custGeom>
              <a:solidFill>
                <a:schemeClr val="accent3"/>
              </a:solidFill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5358350" y="3973550"/>
                <a:ext cx="6090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3265" fill="none" extrusionOk="0">
                    <a:moveTo>
                      <a:pt x="1340" y="1"/>
                    </a:moveTo>
                    <a:lnTo>
                      <a:pt x="49" y="2558"/>
                    </a:lnTo>
                    <a:lnTo>
                      <a:pt x="49" y="2558"/>
                    </a:lnTo>
                    <a:lnTo>
                      <a:pt x="24" y="2631"/>
                    </a:lnTo>
                    <a:lnTo>
                      <a:pt x="0" y="2728"/>
                    </a:lnTo>
                    <a:lnTo>
                      <a:pt x="0" y="2826"/>
                    </a:lnTo>
                    <a:lnTo>
                      <a:pt x="24" y="2923"/>
                    </a:lnTo>
                    <a:lnTo>
                      <a:pt x="73" y="2996"/>
                    </a:lnTo>
                    <a:lnTo>
                      <a:pt x="122" y="3094"/>
                    </a:lnTo>
                    <a:lnTo>
                      <a:pt x="195" y="3142"/>
                    </a:lnTo>
                    <a:lnTo>
                      <a:pt x="268" y="3215"/>
                    </a:lnTo>
                    <a:lnTo>
                      <a:pt x="268" y="3215"/>
                    </a:lnTo>
                    <a:lnTo>
                      <a:pt x="390" y="3240"/>
                    </a:lnTo>
                    <a:lnTo>
                      <a:pt x="487" y="3264"/>
                    </a:lnTo>
                    <a:lnTo>
                      <a:pt x="487" y="3264"/>
                    </a:lnTo>
                    <a:lnTo>
                      <a:pt x="633" y="3240"/>
                    </a:lnTo>
                    <a:lnTo>
                      <a:pt x="755" y="3191"/>
                    </a:lnTo>
                    <a:lnTo>
                      <a:pt x="853" y="3094"/>
                    </a:lnTo>
                    <a:lnTo>
                      <a:pt x="926" y="2996"/>
                    </a:lnTo>
                    <a:lnTo>
                      <a:pt x="2436" y="1"/>
                    </a:lnTo>
                  </a:path>
                </a:pathLst>
              </a:custGeom>
              <a:solidFill>
                <a:schemeClr val="accent3"/>
              </a:solidFill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5586050" y="3973550"/>
                <a:ext cx="609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3265" fill="none" extrusionOk="0">
                    <a:moveTo>
                      <a:pt x="1" y="1"/>
                    </a:moveTo>
                    <a:lnTo>
                      <a:pt x="1511" y="2996"/>
                    </a:lnTo>
                    <a:lnTo>
                      <a:pt x="1511" y="2996"/>
                    </a:lnTo>
                    <a:lnTo>
                      <a:pt x="1584" y="3094"/>
                    </a:lnTo>
                    <a:lnTo>
                      <a:pt x="1681" y="3191"/>
                    </a:lnTo>
                    <a:lnTo>
                      <a:pt x="1803" y="3240"/>
                    </a:lnTo>
                    <a:lnTo>
                      <a:pt x="1949" y="3264"/>
                    </a:lnTo>
                    <a:lnTo>
                      <a:pt x="1949" y="3264"/>
                    </a:lnTo>
                    <a:lnTo>
                      <a:pt x="2047" y="3240"/>
                    </a:lnTo>
                    <a:lnTo>
                      <a:pt x="2168" y="3215"/>
                    </a:lnTo>
                    <a:lnTo>
                      <a:pt x="2168" y="3215"/>
                    </a:lnTo>
                    <a:lnTo>
                      <a:pt x="2241" y="3142"/>
                    </a:lnTo>
                    <a:lnTo>
                      <a:pt x="2315" y="3094"/>
                    </a:lnTo>
                    <a:lnTo>
                      <a:pt x="2363" y="2996"/>
                    </a:lnTo>
                    <a:lnTo>
                      <a:pt x="2412" y="2923"/>
                    </a:lnTo>
                    <a:lnTo>
                      <a:pt x="2436" y="2826"/>
                    </a:lnTo>
                    <a:lnTo>
                      <a:pt x="2436" y="2728"/>
                    </a:lnTo>
                    <a:lnTo>
                      <a:pt x="2412" y="2631"/>
                    </a:lnTo>
                    <a:lnTo>
                      <a:pt x="2388" y="2558"/>
                    </a:lnTo>
                    <a:lnTo>
                      <a:pt x="1097" y="1"/>
                    </a:lnTo>
                  </a:path>
                </a:pathLst>
              </a:custGeom>
              <a:solidFill>
                <a:schemeClr val="accent3"/>
              </a:solidFill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5316925" y="3731225"/>
                <a:ext cx="371450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8720" fill="none" extrusionOk="0">
                    <a:moveTo>
                      <a:pt x="1" y="0"/>
                    </a:moveTo>
                    <a:lnTo>
                      <a:pt x="1" y="8719"/>
                    </a:lnTo>
                    <a:lnTo>
                      <a:pt x="14857" y="8719"/>
                    </a:lnTo>
                    <a:lnTo>
                      <a:pt x="1485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5380250" y="3784800"/>
                <a:ext cx="230200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9208" h="4629" fill="none" extrusionOk="0">
                    <a:moveTo>
                      <a:pt x="9207" y="1"/>
                    </a:moveTo>
                    <a:lnTo>
                      <a:pt x="5213" y="3995"/>
                    </a:lnTo>
                    <a:lnTo>
                      <a:pt x="5213" y="3995"/>
                    </a:lnTo>
                    <a:lnTo>
                      <a:pt x="5140" y="4044"/>
                    </a:lnTo>
                    <a:lnTo>
                      <a:pt x="5067" y="4092"/>
                    </a:lnTo>
                    <a:lnTo>
                      <a:pt x="4969" y="4117"/>
                    </a:lnTo>
                    <a:lnTo>
                      <a:pt x="4872" y="4141"/>
                    </a:lnTo>
                    <a:lnTo>
                      <a:pt x="4774" y="4117"/>
                    </a:lnTo>
                    <a:lnTo>
                      <a:pt x="4677" y="4092"/>
                    </a:lnTo>
                    <a:lnTo>
                      <a:pt x="4604" y="4044"/>
                    </a:lnTo>
                    <a:lnTo>
                      <a:pt x="4531" y="3995"/>
                    </a:lnTo>
                    <a:lnTo>
                      <a:pt x="2582" y="2046"/>
                    </a:lnTo>
                    <a:lnTo>
                      <a:pt x="1" y="4628"/>
                    </a:lnTo>
                  </a:path>
                </a:pathLst>
              </a:custGeom>
              <a:solidFill>
                <a:schemeClr val="accent3"/>
              </a:solidFill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5547700" y="3779925"/>
                <a:ext cx="68825" cy="6882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753" fill="none" extrusionOk="0">
                    <a:moveTo>
                      <a:pt x="0" y="1"/>
                    </a:moveTo>
                    <a:lnTo>
                      <a:pt x="2265" y="1"/>
                    </a:lnTo>
                    <a:lnTo>
                      <a:pt x="2265" y="1"/>
                    </a:lnTo>
                    <a:lnTo>
                      <a:pt x="2363" y="1"/>
                    </a:lnTo>
                    <a:lnTo>
                      <a:pt x="2460" y="25"/>
                    </a:lnTo>
                    <a:lnTo>
                      <a:pt x="2533" y="74"/>
                    </a:lnTo>
                    <a:lnTo>
                      <a:pt x="2606" y="147"/>
                    </a:lnTo>
                    <a:lnTo>
                      <a:pt x="2680" y="220"/>
                    </a:lnTo>
                    <a:lnTo>
                      <a:pt x="2728" y="293"/>
                    </a:lnTo>
                    <a:lnTo>
                      <a:pt x="2753" y="390"/>
                    </a:lnTo>
                    <a:lnTo>
                      <a:pt x="2753" y="488"/>
                    </a:lnTo>
                    <a:lnTo>
                      <a:pt x="2753" y="2753"/>
                    </a:lnTo>
                  </a:path>
                </a:pathLst>
              </a:custGeom>
              <a:solidFill>
                <a:schemeClr val="accent3"/>
              </a:solidFill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" name="Google Shape;318;p30"/>
          <p:cNvGrpSpPr/>
          <p:nvPr/>
        </p:nvGrpSpPr>
        <p:grpSpPr>
          <a:xfrm>
            <a:off x="6443425" y="1857477"/>
            <a:ext cx="1979100" cy="2301836"/>
            <a:chOff x="6606600" y="1863952"/>
            <a:chExt cx="1979100" cy="2301836"/>
          </a:xfrm>
        </p:grpSpPr>
        <p:sp>
          <p:nvSpPr>
            <p:cNvPr id="319" name="Google Shape;319;p30"/>
            <p:cNvSpPr txBox="1"/>
            <p:nvPr/>
          </p:nvSpPr>
          <p:spPr>
            <a:xfrm>
              <a:off x="6606600" y="3114588"/>
              <a:ext cx="19791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2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Identification </a:t>
              </a:r>
              <a:r>
                <a:rPr lang="en">
                  <a:solidFill>
                    <a:srgbClr val="24292F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of possible associations between the prevalence of a type of shot with </a:t>
              </a:r>
              <a:r>
                <a:rPr lang="en" b="1">
                  <a:solidFill>
                    <a:schemeClr val="dk2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joint pain</a:t>
              </a:r>
              <a:r>
                <a:rPr lang="en">
                  <a:solidFill>
                    <a:srgbClr val="24292F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.</a:t>
              </a:r>
              <a:endParaRPr>
                <a:solidFill>
                  <a:srgbClr val="24292F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ctr" rtl="0">
                <a:spcBef>
                  <a:spcPts val="1200"/>
                </a:spcBef>
                <a:spcAft>
                  <a:spcPts val="400"/>
                </a:spcAft>
                <a:buNone/>
              </a:pPr>
              <a:endParaRPr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320" name="Google Shape;320;p30"/>
            <p:cNvGrpSpPr/>
            <p:nvPr/>
          </p:nvGrpSpPr>
          <p:grpSpPr>
            <a:xfrm>
              <a:off x="7120939" y="1863952"/>
              <a:ext cx="950401" cy="950661"/>
              <a:chOff x="3951850" y="2985350"/>
              <a:chExt cx="407950" cy="416500"/>
            </a:xfrm>
          </p:grpSpPr>
          <p:sp>
            <p:nvSpPr>
              <p:cNvPr id="321" name="Google Shape;321;p30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30"/>
          <p:cNvGrpSpPr/>
          <p:nvPr/>
        </p:nvGrpSpPr>
        <p:grpSpPr>
          <a:xfrm>
            <a:off x="844425" y="1873233"/>
            <a:ext cx="1625100" cy="1949855"/>
            <a:chOff x="844425" y="1873233"/>
            <a:chExt cx="1625100" cy="1949855"/>
          </a:xfrm>
        </p:grpSpPr>
        <p:sp>
          <p:nvSpPr>
            <p:cNvPr id="326" name="Google Shape;326;p30"/>
            <p:cNvSpPr txBox="1"/>
            <p:nvPr/>
          </p:nvSpPr>
          <p:spPr>
            <a:xfrm>
              <a:off x="844425" y="3088988"/>
              <a:ext cx="16251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400"/>
                </a:spcAft>
                <a:buNone/>
              </a:pPr>
              <a:r>
                <a:rPr lang="en" b="1">
                  <a:solidFill>
                    <a:schemeClr val="dk2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Automatic, real-time classification</a:t>
              </a:r>
              <a:r>
                <a:rPr lang="en">
                  <a:solidFill>
                    <a:srgbClr val="24292F"/>
                  </a:solidFill>
                  <a:highlight>
                    <a:schemeClr val="lt1"/>
                  </a:highlight>
                  <a:latin typeface="Titillium Web"/>
                  <a:ea typeface="Titillium Web"/>
                  <a:cs typeface="Titillium Web"/>
                  <a:sym typeface="Titillium Web"/>
                </a:rPr>
                <a:t> of 3 tennis shots.</a:t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327" name="Google Shape;327;p30"/>
            <p:cNvGrpSpPr/>
            <p:nvPr/>
          </p:nvGrpSpPr>
          <p:grpSpPr>
            <a:xfrm>
              <a:off x="1185349" y="1873233"/>
              <a:ext cx="1012687" cy="796241"/>
              <a:chOff x="5247525" y="3007275"/>
              <a:chExt cx="517575" cy="384825"/>
            </a:xfrm>
          </p:grpSpPr>
          <p:sp>
            <p:nvSpPr>
              <p:cNvPr id="328" name="Google Shape;328;p30"/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avLst/>
                <a:gdLst/>
                <a:ahLst/>
                <a:cxnLst/>
                <a:rect l="l" t="t" r="r" b="b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004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004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9885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844425" y="1471250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▪"/>
            </a:pPr>
            <a:r>
              <a:rPr lang="en" sz="1400" b="1">
                <a:solidFill>
                  <a:schemeClr val="dk2"/>
                </a:solidFill>
              </a:rPr>
              <a:t>FIFO buffer</a:t>
            </a:r>
            <a:r>
              <a:rPr lang="en" sz="1400" b="1">
                <a:solidFill>
                  <a:srgbClr val="24292F"/>
                </a:solidFill>
              </a:rPr>
              <a:t> </a:t>
            </a:r>
            <a:r>
              <a:rPr lang="en" sz="1400">
                <a:solidFill>
                  <a:srgbClr val="24292F"/>
                </a:solidFill>
              </a:rPr>
              <a:t>→ not used due to the cryptic MPU-9250 datasheet which made the FIFO implementation difficult and time consuming. </a:t>
            </a:r>
            <a:br>
              <a:rPr lang="en" sz="1400">
                <a:solidFill>
                  <a:srgbClr val="24292F"/>
                </a:solidFill>
              </a:rPr>
            </a:br>
            <a:r>
              <a:rPr lang="en" sz="1400">
                <a:solidFill>
                  <a:srgbClr val="24292F"/>
                </a:solidFill>
              </a:rPr>
              <a:t>We decided, then, to read the data from the IMU continuously by using another internal interrupt (‘Raw Data Ready’).</a:t>
            </a:r>
            <a:br>
              <a:rPr lang="en" sz="1400">
                <a:solidFill>
                  <a:srgbClr val="24292F"/>
                </a:solidFill>
              </a:rPr>
            </a:br>
            <a:endParaRPr sz="1400">
              <a:solidFill>
                <a:srgbClr val="24292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▪"/>
            </a:pPr>
            <a:r>
              <a:rPr lang="en" sz="1400" b="1">
                <a:solidFill>
                  <a:schemeClr val="dk2"/>
                </a:solidFill>
              </a:rPr>
              <a:t>Switch button </a:t>
            </a:r>
            <a:r>
              <a:rPr lang="en" sz="1400">
                <a:solidFill>
                  <a:srgbClr val="24292F"/>
                </a:solidFill>
              </a:rPr>
              <a:t>→ not used due to the interrupt used to read data registers, that did not allow to read the button state. </a:t>
            </a:r>
            <a:br>
              <a:rPr lang="en" sz="1400">
                <a:solidFill>
                  <a:srgbClr val="24292F"/>
                </a:solidFill>
              </a:rPr>
            </a:br>
            <a:r>
              <a:rPr lang="en" sz="1400">
                <a:solidFill>
                  <a:srgbClr val="24292F"/>
                </a:solidFill>
              </a:rPr>
              <a:t>We partially fixed this problem by adding a button on the GUI.</a:t>
            </a:r>
            <a:br>
              <a:rPr lang="en" sz="1400">
                <a:solidFill>
                  <a:srgbClr val="24292F"/>
                </a:solidFill>
              </a:rPr>
            </a:br>
            <a:endParaRPr sz="1400">
              <a:solidFill>
                <a:srgbClr val="24292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▪"/>
            </a:pPr>
            <a:r>
              <a:rPr lang="en" sz="1400" b="1">
                <a:solidFill>
                  <a:schemeClr val="dk2"/>
                </a:solidFill>
              </a:rPr>
              <a:t>LED </a:t>
            </a:r>
            <a:r>
              <a:rPr lang="en" sz="1400">
                <a:solidFill>
                  <a:srgbClr val="24292F"/>
                </a:solidFill>
              </a:rPr>
              <a:t>→ not used due to a problem with the PCB trace that linked the LED with the ground plane. </a:t>
            </a:r>
            <a:br>
              <a:rPr lang="en" sz="1400">
                <a:solidFill>
                  <a:srgbClr val="24292F"/>
                </a:solidFill>
              </a:rPr>
            </a:br>
            <a:r>
              <a:rPr lang="en" sz="1400">
                <a:solidFill>
                  <a:srgbClr val="24292F"/>
                </a:solidFill>
              </a:rPr>
              <a:t>We partially solved this problem by adding a LED on the GUI.</a:t>
            </a:r>
            <a:endParaRPr sz="1400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Google Shape;33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7931881" y="422503"/>
            <a:ext cx="548704" cy="496810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9885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 </a:t>
            </a: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844425" y="1425225"/>
            <a:ext cx="5971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▪"/>
            </a:pPr>
            <a:r>
              <a:rPr lang="en" sz="1400"/>
              <a:t>Calculate meaningful parameters from accelerations through more </a:t>
            </a:r>
            <a:br>
              <a:rPr lang="en" sz="1400"/>
            </a:br>
            <a:r>
              <a:rPr lang="en" sz="1400"/>
              <a:t>in-depth data post-processing, useful for </a:t>
            </a:r>
            <a:r>
              <a:rPr lang="en" sz="1400" b="1">
                <a:solidFill>
                  <a:schemeClr val="dk2"/>
                </a:solidFill>
              </a:rPr>
              <a:t>biomechanical analysis</a:t>
            </a:r>
            <a:r>
              <a:rPr lang="en" sz="1400"/>
              <a:t>.</a:t>
            </a:r>
            <a:br>
              <a:rPr lang="en" sz="1400">
                <a:solidFill>
                  <a:srgbClr val="24292F"/>
                </a:solidFill>
              </a:rPr>
            </a:br>
            <a:endParaRPr sz="1400">
              <a:solidFill>
                <a:srgbClr val="24292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▪"/>
            </a:pPr>
            <a:r>
              <a:rPr lang="en" sz="1400"/>
              <a:t>Combining the inertial measurements with </a:t>
            </a:r>
            <a:r>
              <a:rPr lang="en" sz="1400" b="1">
                <a:solidFill>
                  <a:schemeClr val="dk2"/>
                </a:solidFill>
              </a:rPr>
              <a:t>dynamic force sensor measurements</a:t>
            </a:r>
            <a:r>
              <a:rPr lang="en" sz="1400"/>
              <a:t> (e.g. FSR), so as to fully characterize the tennis shot.</a:t>
            </a:r>
            <a:br>
              <a:rPr lang="en" sz="1400"/>
            </a:br>
            <a:endParaRPr sz="1400">
              <a:solidFill>
                <a:srgbClr val="24292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▪"/>
            </a:pPr>
            <a:r>
              <a:rPr lang="en" sz="1400"/>
              <a:t>Visualization of the obtained </a:t>
            </a:r>
            <a:r>
              <a:rPr lang="en" sz="1400" b="1">
                <a:solidFill>
                  <a:schemeClr val="dk2"/>
                </a:solidFill>
              </a:rPr>
              <a:t>data plots on the GUI</a:t>
            </a:r>
            <a:r>
              <a:rPr lang="en" sz="1400"/>
              <a:t>.</a:t>
            </a:r>
            <a:br>
              <a:rPr lang="en" sz="1400"/>
            </a:b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▪"/>
            </a:pPr>
            <a:r>
              <a:rPr lang="en" sz="1400"/>
              <a:t>Have a </a:t>
            </a:r>
            <a:r>
              <a:rPr lang="en" sz="1400" b="1"/>
              <a:t>l</a:t>
            </a:r>
            <a:r>
              <a:rPr lang="en" sz="1400" b="1">
                <a:solidFill>
                  <a:schemeClr val="dk2"/>
                </a:solidFill>
              </a:rPr>
              <a:t>arger acquisition</a:t>
            </a:r>
            <a:r>
              <a:rPr lang="en" sz="1400">
                <a:solidFill>
                  <a:schemeClr val="dk2"/>
                </a:solidFill>
              </a:rPr>
              <a:t> </a:t>
            </a:r>
            <a:r>
              <a:rPr lang="en" sz="1400" b="1">
                <a:solidFill>
                  <a:schemeClr val="dk2"/>
                </a:solidFill>
              </a:rPr>
              <a:t>dataset</a:t>
            </a:r>
            <a:r>
              <a:rPr lang="en" sz="1400" b="1"/>
              <a:t> </a:t>
            </a:r>
            <a:r>
              <a:rPr lang="en" sz="1400"/>
              <a:t>in order to obtain more accurate classifications.</a:t>
            </a:r>
            <a:br>
              <a:rPr lang="en" sz="1400"/>
            </a:b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▪"/>
            </a:pPr>
            <a:r>
              <a:rPr lang="en" sz="1400"/>
              <a:t>Make the device suitable for </a:t>
            </a:r>
            <a:r>
              <a:rPr lang="en" sz="1400" b="1">
                <a:solidFill>
                  <a:schemeClr val="dk2"/>
                </a:solidFill>
              </a:rPr>
              <a:t>left-handers</a:t>
            </a:r>
            <a:r>
              <a:rPr lang="en" sz="1400"/>
              <a:t>.</a:t>
            </a:r>
            <a:endParaRPr sz="1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45" name="Google Shape;345;p32"/>
          <p:cNvGrpSpPr/>
          <p:nvPr/>
        </p:nvGrpSpPr>
        <p:grpSpPr>
          <a:xfrm>
            <a:off x="7847552" y="422139"/>
            <a:ext cx="633007" cy="613256"/>
            <a:chOff x="576250" y="4319400"/>
            <a:chExt cx="442075" cy="442050"/>
          </a:xfrm>
        </p:grpSpPr>
        <p:sp>
          <p:nvSpPr>
            <p:cNvPr id="346" name="Google Shape;346;p3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Virtual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body" idx="4294967295"/>
          </p:nvPr>
        </p:nvSpPr>
        <p:spPr>
          <a:xfrm>
            <a:off x="844425" y="2667725"/>
            <a:ext cx="2362800" cy="3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Thanks for your attention.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7" name="Google Shape;357;p33"/>
          <p:cNvGrpSpPr/>
          <p:nvPr/>
        </p:nvGrpSpPr>
        <p:grpSpPr>
          <a:xfrm>
            <a:off x="3050246" y="783930"/>
            <a:ext cx="5887335" cy="3449319"/>
            <a:chOff x="3050246" y="783930"/>
            <a:chExt cx="5887335" cy="3449319"/>
          </a:xfrm>
        </p:grpSpPr>
        <p:sp>
          <p:nvSpPr>
            <p:cNvPr id="358" name="Google Shape;358;p33"/>
            <p:cNvSpPr/>
            <p:nvPr/>
          </p:nvSpPr>
          <p:spPr>
            <a:xfrm>
              <a:off x="3531697" y="783930"/>
              <a:ext cx="4922624" cy="3295008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050246" y="4142478"/>
              <a:ext cx="5887335" cy="90771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050246" y="4069860"/>
              <a:ext cx="5886427" cy="72617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557428" y="4069860"/>
              <a:ext cx="862070" cy="4538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2" name="Google Shape;362;p33" title="VideoFinaleNoAud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650" y="943550"/>
            <a:ext cx="4678426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690400" y="1874725"/>
            <a:ext cx="1393800" cy="1393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4294967295"/>
          </p:nvPr>
        </p:nvSpPr>
        <p:spPr>
          <a:xfrm>
            <a:off x="2361750" y="1357900"/>
            <a:ext cx="4674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Goal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4294967295"/>
          </p:nvPr>
        </p:nvSpPr>
        <p:spPr>
          <a:xfrm>
            <a:off x="2380675" y="2775675"/>
            <a:ext cx="5029500" cy="22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of three of the fundamental </a:t>
            </a:r>
            <a:br>
              <a:rPr lang="en"/>
            </a:br>
            <a:r>
              <a:rPr lang="en"/>
              <a:t>tennis shots - </a:t>
            </a:r>
            <a:r>
              <a:rPr lang="en" b="1"/>
              <a:t>forehand</a:t>
            </a:r>
            <a:r>
              <a:rPr lang="en"/>
              <a:t>, </a:t>
            </a:r>
            <a:r>
              <a:rPr lang="en" b="1"/>
              <a:t>backhand</a:t>
            </a:r>
            <a:r>
              <a:rPr lang="en"/>
              <a:t>, </a:t>
            </a:r>
            <a:r>
              <a:rPr lang="en" b="1"/>
              <a:t>serve</a:t>
            </a:r>
            <a:r>
              <a:rPr lang="en"/>
              <a:t>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equipping a tennis racket with an </a:t>
            </a:r>
            <a:br>
              <a:rPr lang="en"/>
            </a:br>
            <a:r>
              <a:rPr lang="en" b="1"/>
              <a:t>IMU sensor</a:t>
            </a:r>
            <a:r>
              <a:rPr lang="en"/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1027262" y="2189108"/>
            <a:ext cx="720082" cy="765035"/>
            <a:chOff x="5961125" y="1623900"/>
            <a:chExt cx="427450" cy="448175"/>
          </a:xfrm>
        </p:grpSpPr>
        <p:sp>
          <p:nvSpPr>
            <p:cNvPr id="93" name="Google Shape;93;p1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2857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2857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2857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2857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2857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2857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28575" cap="rnd" cmpd="sng">
              <a:solidFill>
                <a:srgbClr val="FF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14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Sport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Automatic evaluation of athletes’ performances, to understand strenghts and weakenesses, thus better </a:t>
            </a:r>
            <a:r>
              <a:rPr lang="en" sz="1500" b="1">
                <a:solidFill>
                  <a:schemeClr val="dk2"/>
                </a:solidFill>
              </a:rPr>
              <a:t>targeting the training</a:t>
            </a:r>
            <a:r>
              <a:rPr lang="en" sz="1500"/>
              <a:t>.</a:t>
            </a:r>
            <a:endParaRPr sz="150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Needs </a:t>
            </a:r>
            <a:r>
              <a:rPr lang="en">
                <a:solidFill>
                  <a:srgbClr val="24292F"/>
                </a:solidFill>
              </a:rPr>
              <a:t>addressed</a:t>
            </a:r>
            <a:endParaRPr>
              <a:solidFill>
                <a:srgbClr val="24292F"/>
              </a:solidFill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5283000" y="1584700"/>
            <a:ext cx="3381600" cy="14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Clinical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Prevention for </a:t>
            </a:r>
            <a:r>
              <a:rPr lang="en" sz="1500" b="1">
                <a:solidFill>
                  <a:schemeClr val="dk2"/>
                </a:solidFill>
              </a:rPr>
              <a:t>Epicondylitis</a:t>
            </a:r>
            <a:r>
              <a:rPr lang="en" sz="1500"/>
              <a:t>: </a:t>
            </a:r>
            <a:br>
              <a:rPr lang="en" sz="1500"/>
            </a:br>
            <a:r>
              <a:rPr lang="en" sz="1500"/>
              <a:t>10% to 50% of tennis players</a:t>
            </a:r>
            <a:r>
              <a:rPr lang="en" sz="1100" baseline="30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" sz="1100" baseline="30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/>
              <a:t>are at </a:t>
            </a:r>
            <a:br>
              <a:rPr lang="en" sz="1500"/>
            </a:br>
            <a:r>
              <a:rPr lang="en" sz="1500"/>
              <a:t>risk of </a:t>
            </a:r>
            <a:r>
              <a:rPr lang="en" sz="1500" i="1"/>
              <a:t>tennis elbow</a:t>
            </a:r>
            <a:r>
              <a:rPr lang="en" sz="1500"/>
              <a:t>, mainly</a:t>
            </a:r>
            <a:r>
              <a:rPr lang="en" sz="1500">
                <a:solidFill>
                  <a:schemeClr val="accent1"/>
                </a:solidFill>
              </a:rPr>
              <a:t> </a:t>
            </a:r>
            <a:r>
              <a:rPr lang="en" sz="1500"/>
              <a:t>due to an </a:t>
            </a:r>
            <a:br>
              <a:rPr lang="en" sz="1500"/>
            </a:br>
            <a:r>
              <a:rPr lang="en" sz="1500"/>
              <a:t>incorrect execution of the backhand. </a:t>
            </a:r>
            <a:endParaRPr sz="150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8" name="Google Shape;108;p17" descr="Immagine che contiene strada, sport, esterni, gara di atletic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16909"/>
          <a:stretch/>
        </p:blipFill>
        <p:spPr>
          <a:xfrm>
            <a:off x="844425" y="3337244"/>
            <a:ext cx="3381600" cy="106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3001" y="3362625"/>
            <a:ext cx="2153500" cy="10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404901" y="4741585"/>
            <a:ext cx="503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aseline="30000" dirty="0">
                <a:solidFill>
                  <a:schemeClr val="accent1"/>
                </a:solidFill>
              </a:rPr>
              <a:t>[1] </a:t>
            </a:r>
            <a:r>
              <a:rPr lang="en" sz="9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</a:t>
            </a: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9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T.K. Robinson PT, DSc, OCS, in </a:t>
            </a:r>
            <a:r>
              <a:rPr lang="en" sz="900" dirty="0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Orthopaedic Physical Therapy Secrets (III Edition)</a:t>
            </a:r>
            <a:r>
              <a:rPr lang="en" sz="9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2017</a:t>
            </a:r>
            <a:endParaRPr sz="9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58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679575" y="1440132"/>
            <a:ext cx="3821400" cy="14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BT COMMUNICATION </a:t>
            </a:r>
            <a:b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PSoC Programmer</a:t>
            </a:r>
            <a:endParaRPr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between the PSoC and the PC to make the device pluggable on a real racket. 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659115" y="1440132"/>
            <a:ext cx="3821400" cy="14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3D CASE PRINT</a:t>
            </a:r>
            <a:b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Eagle, Fusion360</a:t>
            </a:r>
            <a:endParaRPr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be attached to the racket, in a way that does not interfer during the match.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679575" y="3037745"/>
            <a:ext cx="3821400" cy="14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visualize in real-time the type of shots predicted during the match.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GUI </a:t>
            </a:r>
            <a:b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Python: </a:t>
            </a:r>
            <a:r>
              <a:rPr lang="en" i="1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Tkinter, Threading</a:t>
            </a:r>
            <a:endParaRPr sz="16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659115" y="3037745"/>
            <a:ext cx="3821400" cy="14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real-time gesture recognition of the three </a:t>
            </a:r>
            <a:b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tennis shots.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ALGORITHM</a:t>
            </a:r>
            <a:b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Python: </a:t>
            </a:r>
            <a:r>
              <a:rPr lang="en" i="1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Scikit-learn</a:t>
            </a:r>
            <a:endParaRPr i="1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404056" y="1780813"/>
            <a:ext cx="2196000" cy="2196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 rot="5400000">
            <a:off x="3562323" y="1780813"/>
            <a:ext cx="2196000" cy="2196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 rot="10800000">
            <a:off x="3562323" y="1940319"/>
            <a:ext cx="2196000" cy="2196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rot="-5400000">
            <a:off x="3404056" y="1940319"/>
            <a:ext cx="2196000" cy="2196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909618" y="2238873"/>
            <a:ext cx="193021" cy="3703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1</a:t>
            </a:r>
          </a:p>
        </p:txBody>
      </p:sp>
      <p:sp>
        <p:nvSpPr>
          <p:cNvPr id="126" name="Google Shape;126;p18"/>
          <p:cNvSpPr/>
          <p:nvPr/>
        </p:nvSpPr>
        <p:spPr>
          <a:xfrm>
            <a:off x="4832318" y="2245886"/>
            <a:ext cx="240154" cy="377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2</a:t>
            </a:r>
          </a:p>
        </p:txBody>
      </p:sp>
      <p:sp>
        <p:nvSpPr>
          <p:cNvPr id="127" name="Google Shape;127;p18"/>
          <p:cNvSpPr/>
          <p:nvPr/>
        </p:nvSpPr>
        <p:spPr>
          <a:xfrm>
            <a:off x="3878196" y="3244024"/>
            <a:ext cx="269893" cy="3703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4</a:t>
            </a:r>
          </a:p>
        </p:txBody>
      </p:sp>
      <p:sp>
        <p:nvSpPr>
          <p:cNvPr id="128" name="Google Shape;128;p18"/>
          <p:cNvSpPr/>
          <p:nvPr/>
        </p:nvSpPr>
        <p:spPr>
          <a:xfrm>
            <a:off x="4936123" y="3251037"/>
            <a:ext cx="246887" cy="3837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48285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Firmware: </a:t>
            </a:r>
            <a:r>
              <a:rPr lang="en">
                <a:solidFill>
                  <a:srgbClr val="FF004E"/>
                </a:solidFill>
              </a:rPr>
              <a:t>MPU-9250 settings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844425" y="1437825"/>
            <a:ext cx="48285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Sample rate </a:t>
            </a:r>
            <a:r>
              <a:rPr lang="en"/>
              <a:t> = 1k Hz / (1 + 4) = </a:t>
            </a:r>
            <a:r>
              <a:rPr lang="en" b="1">
                <a:solidFill>
                  <a:schemeClr val="dk2"/>
                </a:solidFill>
              </a:rPr>
              <a:t>200 Hz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2"/>
          </p:nvPr>
        </p:nvSpPr>
        <p:spPr>
          <a:xfrm>
            <a:off x="844425" y="2292725"/>
            <a:ext cx="31560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Full scale range</a:t>
            </a:r>
            <a:endParaRPr b="1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Accelerometer → </a:t>
            </a:r>
            <a:r>
              <a:rPr lang="en" b="1">
                <a:solidFill>
                  <a:schemeClr val="dk2"/>
                </a:solidFill>
                <a:highlight>
                  <a:schemeClr val="lt1"/>
                </a:highlight>
              </a:rPr>
              <a:t>±2 g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Gyroscope → </a:t>
            </a:r>
            <a:r>
              <a:rPr lang="en" b="1">
                <a:solidFill>
                  <a:schemeClr val="dk2"/>
                </a:solidFill>
                <a:highlight>
                  <a:schemeClr val="lt1"/>
                </a:highlight>
              </a:rPr>
              <a:t>±250 dps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844425" y="3208900"/>
            <a:ext cx="80814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Interrupt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Accelerometer &amp; gyroscope registers read when the "</a:t>
            </a:r>
            <a:r>
              <a:rPr lang="en" b="1">
                <a:solidFill>
                  <a:schemeClr val="dk2"/>
                </a:solidFill>
                <a:highlight>
                  <a:schemeClr val="lt1"/>
                </a:highlight>
              </a:rPr>
              <a:t>Raw Data Ready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</a:rPr>
              <a:t>" internal interrupt is triggered.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948000" y="1912301"/>
            <a:ext cx="4453750" cy="24818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000" y="3992800"/>
            <a:ext cx="6150775" cy="506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48513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Firmware: </a:t>
            </a:r>
            <a:r>
              <a:rPr lang="en">
                <a:solidFill>
                  <a:srgbClr val="FF004E"/>
                </a:solidFill>
              </a:rPr>
              <a:t>Data collection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>
            <a:off x="6750" y="1788675"/>
            <a:ext cx="9130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0"/>
          <p:cNvSpPr/>
          <p:nvPr/>
        </p:nvSpPr>
        <p:spPr>
          <a:xfrm>
            <a:off x="950225" y="1679025"/>
            <a:ext cx="219300" cy="219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905675" y="1679025"/>
            <a:ext cx="219300" cy="219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861125" y="1679025"/>
            <a:ext cx="219300" cy="219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55775" y="1909750"/>
            <a:ext cx="1503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Registers raw </a:t>
            </a:r>
            <a:b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reading</a:t>
            </a:r>
            <a:endParaRPr b="1">
              <a:solidFill>
                <a:srgbClr val="24292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829475" y="1909750"/>
            <a:ext cx="13122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</a:t>
            </a:r>
            <a:b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encoding</a:t>
            </a:r>
            <a:endParaRPr b="1">
              <a:solidFill>
                <a:srgbClr val="24292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784925" y="1909750"/>
            <a:ext cx="10809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</a:t>
            </a:r>
            <a:b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b="1">
                <a:solidFill>
                  <a:srgbClr val="24292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decoding</a:t>
            </a:r>
            <a:endParaRPr b="1">
              <a:solidFill>
                <a:srgbClr val="24292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l="18227" t="10080"/>
          <a:stretch/>
        </p:blipFill>
        <p:spPr>
          <a:xfrm>
            <a:off x="2600525" y="1449025"/>
            <a:ext cx="448700" cy="6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800" y="1449024"/>
            <a:ext cx="691000" cy="542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20"/>
          <p:cNvGrpSpPr/>
          <p:nvPr/>
        </p:nvGrpSpPr>
        <p:grpSpPr>
          <a:xfrm>
            <a:off x="233750" y="2880169"/>
            <a:ext cx="2454130" cy="902294"/>
            <a:chOff x="233638" y="2948782"/>
            <a:chExt cx="2454130" cy="902294"/>
          </a:xfrm>
        </p:grpSpPr>
        <p:pic>
          <p:nvPicPr>
            <p:cNvPr id="156" name="Google Shape;156;p20"/>
            <p:cNvPicPr preferRelativeResize="0"/>
            <p:nvPr/>
          </p:nvPicPr>
          <p:blipFill rotWithShape="1">
            <a:blip r:embed="rId5">
              <a:alphaModFix/>
            </a:blip>
            <a:srcRect l="17131" t="56732" r="13954" b="-896"/>
            <a:stretch/>
          </p:blipFill>
          <p:spPr>
            <a:xfrm>
              <a:off x="1484406" y="2953850"/>
              <a:ext cx="1203362" cy="897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0"/>
            <p:cNvPicPr preferRelativeResize="0"/>
            <p:nvPr/>
          </p:nvPicPr>
          <p:blipFill rotWithShape="1">
            <a:blip r:embed="rId5">
              <a:alphaModFix/>
            </a:blip>
            <a:srcRect l="14700" t="895" r="16381" b="56447"/>
            <a:stretch/>
          </p:blipFill>
          <p:spPr>
            <a:xfrm>
              <a:off x="233638" y="2948782"/>
              <a:ext cx="1203362" cy="8666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0"/>
          <p:cNvSpPr/>
          <p:nvPr/>
        </p:nvSpPr>
        <p:spPr>
          <a:xfrm>
            <a:off x="240575" y="4073675"/>
            <a:ext cx="24405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1 frame</a:t>
            </a:r>
            <a:endParaRPr sz="13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12 bytes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20"/>
          <p:cNvSpPr/>
          <p:nvPr/>
        </p:nvSpPr>
        <p:spPr>
          <a:xfrm rot="5400000">
            <a:off x="1418825" y="2707825"/>
            <a:ext cx="84000" cy="2440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3062149" y="2890888"/>
            <a:ext cx="2440502" cy="400213"/>
            <a:chOff x="3062149" y="3269313"/>
            <a:chExt cx="2440502" cy="400213"/>
          </a:xfrm>
        </p:grpSpPr>
        <p:sp>
          <p:nvSpPr>
            <p:cNvPr id="161" name="Google Shape;161;p20"/>
            <p:cNvSpPr/>
            <p:nvPr/>
          </p:nvSpPr>
          <p:spPr>
            <a:xfrm>
              <a:off x="3893300" y="3269313"/>
              <a:ext cx="920400" cy="40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10 frames</a:t>
              </a:r>
              <a:endParaRPr sz="13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10</a:t>
              </a:r>
              <a:r>
                <a:rPr lang="en" sz="9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*</a:t>
              </a:r>
              <a:r>
                <a:rPr lang="en" sz="9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12 bytes</a:t>
              </a:r>
              <a:endParaRPr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062149" y="3269325"/>
              <a:ext cx="690900" cy="40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header</a:t>
              </a:r>
              <a:br>
                <a:rPr lang="en" sz="1300" b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lang="en" sz="9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= </a:t>
              </a:r>
              <a:r>
                <a:rPr lang="en" sz="9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0xA0</a:t>
              </a:r>
              <a:endParaRPr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953951" y="3269325"/>
              <a:ext cx="548700" cy="40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tail</a:t>
              </a:r>
              <a:br>
                <a:rPr lang="en" sz="1300">
                  <a:solidFill>
                    <a:schemeClr val="lt1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</a:br>
              <a:r>
                <a:rPr lang="en" sz="9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= </a:t>
              </a:r>
              <a:r>
                <a:rPr lang="en" sz="9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0xC0</a:t>
              </a:r>
              <a:endParaRPr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64" name="Google Shape;164;p20"/>
          <p:cNvSpPr/>
          <p:nvPr/>
        </p:nvSpPr>
        <p:spPr>
          <a:xfrm>
            <a:off x="3062150" y="4073675"/>
            <a:ext cx="24405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1 packet</a:t>
            </a:r>
            <a:endParaRPr sz="13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</a:t>
            </a:r>
            <a:r>
              <a:rPr lang="en" sz="900" b="1">
                <a:latin typeface="Titillium Web"/>
                <a:ea typeface="Titillium Web"/>
                <a:cs typeface="Titillium Web"/>
                <a:sym typeface="Titillium Web"/>
              </a:rPr>
              <a:t>10</a:t>
            </a: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*12 + 2) bytes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6105124" y="2890900"/>
            <a:ext cx="24405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40 packets</a:t>
            </a:r>
            <a:endParaRPr sz="13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105125" y="3766713"/>
            <a:ext cx="2576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matrix (400,6)</a:t>
            </a:r>
            <a:endParaRPr sz="1300">
              <a:solidFill>
                <a:srgbClr val="000000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 rows</a:t>
            </a:r>
            <a:r>
              <a:rPr lang="en" sz="1300">
                <a:latin typeface="Titillium Web"/>
                <a:ea typeface="Titillium Web"/>
                <a:cs typeface="Titillium Web"/>
                <a:sym typeface="Titillium Web"/>
              </a:rPr>
              <a:t> →</a:t>
            </a: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300">
                <a:solidFill>
                  <a:schemeClr val="accent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 frames </a:t>
            </a: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en" sz="1300">
                <a:solidFill>
                  <a:schemeClr val="accent6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 packets </a:t>
            </a:r>
            <a:endParaRPr sz="1300">
              <a:solidFill>
                <a:schemeClr val="accent6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6 columns</a:t>
            </a:r>
            <a:r>
              <a:rPr lang="en" sz="1300">
                <a:latin typeface="Titillium Web"/>
                <a:ea typeface="Titillium Web"/>
                <a:cs typeface="Titillium Web"/>
                <a:sym typeface="Titillium Web"/>
              </a:rPr>
              <a:t> → </a:t>
            </a: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IMU measurements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7" name="Google Shape;167;p20"/>
          <p:cNvSpPr/>
          <p:nvPr/>
        </p:nvSpPr>
        <p:spPr>
          <a:xfrm rot="5400000">
            <a:off x="4240400" y="2462150"/>
            <a:ext cx="84000" cy="2440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 rot="5400000">
            <a:off x="7283375" y="2469150"/>
            <a:ext cx="84000" cy="2440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1864075" y="1403825"/>
            <a:ext cx="2842200" cy="327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46443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PCB: </a:t>
            </a:r>
            <a:r>
              <a:rPr lang="en">
                <a:solidFill>
                  <a:schemeClr val="accent1"/>
                </a:solidFill>
              </a:rPr>
              <a:t>HW components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l="12396" t="13045" r="15317" b="15239"/>
          <a:stretch/>
        </p:blipFill>
        <p:spPr>
          <a:xfrm>
            <a:off x="1981075" y="1510600"/>
            <a:ext cx="2850851" cy="325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5145425" y="1400400"/>
            <a:ext cx="20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PSoC 5 microcontroller</a:t>
            </a:r>
            <a:endParaRPr b="1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5V</a:t>
            </a:r>
            <a:endParaRPr sz="120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5145425" y="2047063"/>
            <a:ext cx="20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Battery</a:t>
            </a:r>
            <a:endParaRPr b="1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9V</a:t>
            </a:r>
            <a:endParaRPr sz="120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5145425" y="2693725"/>
            <a:ext cx="20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Voltage regulator </a:t>
            </a:r>
            <a:endParaRPr b="1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9V - 5V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5145425" y="3340388"/>
            <a:ext cx="20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MPU-9250 9-axis IMU</a:t>
            </a:r>
            <a:endParaRPr b="1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5V</a:t>
            </a:r>
            <a:endParaRPr sz="120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2"/>
          </p:nvPr>
        </p:nvSpPr>
        <p:spPr>
          <a:xfrm>
            <a:off x="5028425" y="3987050"/>
            <a:ext cx="2134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Bluetooth HC-06 module</a:t>
            </a:r>
            <a:endParaRPr b="1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5V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110" y="0"/>
            <a:ext cx="236581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4299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design: </a:t>
            </a:r>
            <a:r>
              <a:rPr lang="en">
                <a:solidFill>
                  <a:schemeClr val="accent1"/>
                </a:solidFill>
              </a:rPr>
              <a:t>features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47595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Ideal characteristics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Light &amp; thin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As small as possible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Stable during the match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Protected from the strokes</a:t>
            </a: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Location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case is attached at the bottom of the racket, </a:t>
            </a:r>
            <a:br>
              <a:rPr lang="en" sz="1500"/>
            </a:br>
            <a:r>
              <a:rPr lang="en" sz="1500"/>
              <a:t>so that it does not get hit by the ball during the game.</a:t>
            </a: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89" name="Google Shape;189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4218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design: </a:t>
            </a:r>
            <a:r>
              <a:rPr lang="en">
                <a:solidFill>
                  <a:srgbClr val="FF004E"/>
                </a:solidFill>
              </a:rPr>
              <a:t>3D project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2"/>
          </p:nvPr>
        </p:nvSpPr>
        <p:spPr>
          <a:xfrm>
            <a:off x="3128850" y="3648625"/>
            <a:ext cx="1621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4E"/>
                </a:solidFill>
              </a:rPr>
              <a:t>BODY 2: </a:t>
            </a:r>
            <a:r>
              <a:rPr lang="en" sz="1400" b="1"/>
              <a:t>END CAP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2"/>
          </p:nvPr>
        </p:nvSpPr>
        <p:spPr>
          <a:xfrm>
            <a:off x="3128850" y="1733225"/>
            <a:ext cx="205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4E"/>
                </a:solidFill>
              </a:rPr>
              <a:t>BODY 1: </a:t>
            </a:r>
            <a:r>
              <a:rPr lang="en" sz="1400" b="1"/>
              <a:t>PCB HOUSING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25" y="1514374"/>
            <a:ext cx="1621067" cy="3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130" y="1733223"/>
            <a:ext cx="811425" cy="158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 b="7097"/>
          <a:stretch/>
        </p:blipFill>
        <p:spPr>
          <a:xfrm>
            <a:off x="5057175" y="3648619"/>
            <a:ext cx="1065324" cy="5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6622950" y="1652975"/>
            <a:ext cx="174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Attachment </a:t>
            </a: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to the racket handle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6641400" y="2247625"/>
            <a:ext cx="170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Holes: for led and switch button </a:t>
            </a:r>
            <a:r>
              <a:rPr lang="en" sz="1100" baseline="30000">
                <a:solidFill>
                  <a:schemeClr val="accent1"/>
                </a:solidFill>
              </a:rPr>
              <a:t>[2]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6693650" y="3040513"/>
            <a:ext cx="170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PCB </a:t>
            </a: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insertion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693650" y="3475575"/>
            <a:ext cx="181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Cover</a:t>
            </a: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, useful if we want to change the PCB or to replace the battery, 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stabilized through a tape 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05" name="Google Shape;205;p23"/>
          <p:cNvCxnSpPr>
            <a:endCxn id="201" idx="1"/>
          </p:cNvCxnSpPr>
          <p:nvPr/>
        </p:nvCxnSpPr>
        <p:spPr>
          <a:xfrm rot="10800000" flipH="1">
            <a:off x="6087150" y="1930025"/>
            <a:ext cx="535800" cy="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3"/>
          <p:cNvCxnSpPr>
            <a:endCxn id="202" idx="1"/>
          </p:cNvCxnSpPr>
          <p:nvPr/>
        </p:nvCxnSpPr>
        <p:spPr>
          <a:xfrm>
            <a:off x="6047400" y="2350075"/>
            <a:ext cx="594000" cy="17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3"/>
          <p:cNvCxnSpPr>
            <a:endCxn id="202" idx="1"/>
          </p:cNvCxnSpPr>
          <p:nvPr/>
        </p:nvCxnSpPr>
        <p:spPr>
          <a:xfrm rot="10800000" flipH="1">
            <a:off x="6032100" y="2524675"/>
            <a:ext cx="609300" cy="9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3"/>
          <p:cNvCxnSpPr>
            <a:endCxn id="203" idx="1"/>
          </p:cNvCxnSpPr>
          <p:nvPr/>
        </p:nvCxnSpPr>
        <p:spPr>
          <a:xfrm rot="10800000" flipH="1">
            <a:off x="6075650" y="3225163"/>
            <a:ext cx="618000" cy="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3"/>
          <p:cNvCxnSpPr>
            <a:stCxn id="200" idx="3"/>
            <a:endCxn id="204" idx="1"/>
          </p:cNvCxnSpPr>
          <p:nvPr/>
        </p:nvCxnSpPr>
        <p:spPr>
          <a:xfrm>
            <a:off x="6122499" y="3937282"/>
            <a:ext cx="57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3"/>
          <p:cNvSpPr txBox="1"/>
          <p:nvPr/>
        </p:nvSpPr>
        <p:spPr>
          <a:xfrm>
            <a:off x="3072000" y="4721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aseline="30000" dirty="0">
                <a:solidFill>
                  <a:schemeClr val="accent1"/>
                </a:solidFill>
              </a:rPr>
              <a:t>[2] </a:t>
            </a: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 present in the final device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B958C2"/>
      </a:accent3>
      <a:accent4>
        <a:srgbClr val="5B8FDD"/>
      </a:accent4>
      <a:accent5>
        <a:srgbClr val="7CB652"/>
      </a:accent5>
      <a:accent6>
        <a:srgbClr val="FFB200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Presentazione su schermo (16:9)</PresentationFormat>
  <Paragraphs>207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Courier New</vt:lpstr>
      <vt:lpstr>Titillium Web</vt:lpstr>
      <vt:lpstr>Arial</vt:lpstr>
      <vt:lpstr>Helvetica Neue</vt:lpstr>
      <vt:lpstr>Calibri</vt:lpstr>
      <vt:lpstr>Titillium Web SemiBold</vt:lpstr>
      <vt:lpstr>Fidele template</vt:lpstr>
      <vt:lpstr>SMART TENNIS RACKET  FOR TRAINING MONITORING</vt:lpstr>
      <vt:lpstr>Goal</vt:lpstr>
      <vt:lpstr>Needs addressed</vt:lpstr>
      <vt:lpstr>Project Specifications</vt:lpstr>
      <vt:lpstr>Firmware: MPU-9250 settings</vt:lpstr>
      <vt:lpstr>Firmware: Data collection</vt:lpstr>
      <vt:lpstr>PCB: HW components</vt:lpstr>
      <vt:lpstr>Case design: features</vt:lpstr>
      <vt:lpstr>Case design: 3D project</vt:lpstr>
      <vt:lpstr>Acquisition protocol </vt:lpstr>
      <vt:lpstr>Classification</vt:lpstr>
      <vt:lpstr>Classification algorithm: results</vt:lpstr>
      <vt:lpstr>Classification algorithm: results</vt:lpstr>
      <vt:lpstr>Classification algorithm: results</vt:lpstr>
      <vt:lpstr>GUI</vt:lpstr>
      <vt:lpstr>Applications of our smart racket</vt:lpstr>
      <vt:lpstr>Problems encountered</vt:lpstr>
      <vt:lpstr>Future developments </vt:lpstr>
      <vt:lpstr>Virtual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TENNIS RACKET  FOR TRAINING MONITORING</dc:title>
  <cp:lastModifiedBy>Aurora Pierantozzi</cp:lastModifiedBy>
  <cp:revision>1</cp:revision>
  <dcterms:modified xsi:type="dcterms:W3CDTF">2022-07-14T08:01:41Z</dcterms:modified>
</cp:coreProperties>
</file>