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6858000" cy="9144000"/>
  <p:defaultTextStyle>
    <a:defPPr>
      <a:defRPr lang="en-US"/>
    </a:defPPr>
    <a:lvl1pPr algn="l" rtl="0" fontAlgn="base">
      <a:spcBef>
        <a:spcPct val="0"/>
      </a:spcBef>
      <a:spcAft>
        <a:spcPct val="0"/>
      </a:spcAft>
      <a:defRPr sz="6200" kern="1200">
        <a:solidFill>
          <a:schemeClr val="tx1"/>
        </a:solidFill>
        <a:latin typeface="Arial" charset="0"/>
        <a:ea typeface="+mn-ea"/>
        <a:cs typeface="+mn-cs"/>
      </a:defRPr>
    </a:lvl1pPr>
    <a:lvl2pPr marL="457200" algn="l" rtl="0" fontAlgn="base">
      <a:spcBef>
        <a:spcPct val="0"/>
      </a:spcBef>
      <a:spcAft>
        <a:spcPct val="0"/>
      </a:spcAft>
      <a:defRPr sz="6200" kern="1200">
        <a:solidFill>
          <a:schemeClr val="tx1"/>
        </a:solidFill>
        <a:latin typeface="Arial" charset="0"/>
        <a:ea typeface="+mn-ea"/>
        <a:cs typeface="+mn-cs"/>
      </a:defRPr>
    </a:lvl2pPr>
    <a:lvl3pPr marL="914400" algn="l" rtl="0" fontAlgn="base">
      <a:spcBef>
        <a:spcPct val="0"/>
      </a:spcBef>
      <a:spcAft>
        <a:spcPct val="0"/>
      </a:spcAft>
      <a:defRPr sz="6200" kern="1200">
        <a:solidFill>
          <a:schemeClr val="tx1"/>
        </a:solidFill>
        <a:latin typeface="Arial" charset="0"/>
        <a:ea typeface="+mn-ea"/>
        <a:cs typeface="+mn-cs"/>
      </a:defRPr>
    </a:lvl3pPr>
    <a:lvl4pPr marL="1371600" algn="l" rtl="0" fontAlgn="base">
      <a:spcBef>
        <a:spcPct val="0"/>
      </a:spcBef>
      <a:spcAft>
        <a:spcPct val="0"/>
      </a:spcAft>
      <a:defRPr sz="6200" kern="1200">
        <a:solidFill>
          <a:schemeClr val="tx1"/>
        </a:solidFill>
        <a:latin typeface="Arial" charset="0"/>
        <a:ea typeface="+mn-ea"/>
        <a:cs typeface="+mn-cs"/>
      </a:defRPr>
    </a:lvl4pPr>
    <a:lvl5pPr marL="1828800" algn="l" rtl="0" fontAlgn="base">
      <a:spcBef>
        <a:spcPct val="0"/>
      </a:spcBef>
      <a:spcAft>
        <a:spcPct val="0"/>
      </a:spcAft>
      <a:defRPr sz="6200" kern="1200">
        <a:solidFill>
          <a:schemeClr val="tx1"/>
        </a:solidFill>
        <a:latin typeface="Arial" charset="0"/>
        <a:ea typeface="+mn-ea"/>
        <a:cs typeface="+mn-cs"/>
      </a:defRPr>
    </a:lvl5pPr>
    <a:lvl6pPr marL="2286000" algn="l" defTabSz="914400" rtl="0" eaLnBrk="1" latinLnBrk="0" hangingPunct="1">
      <a:defRPr sz="6200" kern="1200">
        <a:solidFill>
          <a:schemeClr val="tx1"/>
        </a:solidFill>
        <a:latin typeface="Arial" charset="0"/>
        <a:ea typeface="+mn-ea"/>
        <a:cs typeface="+mn-cs"/>
      </a:defRPr>
    </a:lvl6pPr>
    <a:lvl7pPr marL="2743200" algn="l" defTabSz="914400" rtl="0" eaLnBrk="1" latinLnBrk="0" hangingPunct="1">
      <a:defRPr sz="6200" kern="1200">
        <a:solidFill>
          <a:schemeClr val="tx1"/>
        </a:solidFill>
        <a:latin typeface="Arial" charset="0"/>
        <a:ea typeface="+mn-ea"/>
        <a:cs typeface="+mn-cs"/>
      </a:defRPr>
    </a:lvl7pPr>
    <a:lvl8pPr marL="3200400" algn="l" defTabSz="914400" rtl="0" eaLnBrk="1" latinLnBrk="0" hangingPunct="1">
      <a:defRPr sz="6200" kern="1200">
        <a:solidFill>
          <a:schemeClr val="tx1"/>
        </a:solidFill>
        <a:latin typeface="Arial" charset="0"/>
        <a:ea typeface="+mn-ea"/>
        <a:cs typeface="+mn-cs"/>
      </a:defRPr>
    </a:lvl8pPr>
    <a:lvl9pPr marL="3657600" algn="l" defTabSz="914400" rtl="0" eaLnBrk="1" latinLnBrk="0" hangingPunct="1">
      <a:defRPr sz="6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4660"/>
  </p:normalViewPr>
  <p:slideViewPr>
    <p:cSldViewPr>
      <p:cViewPr>
        <p:scale>
          <a:sx n="66" d="100"/>
          <a:sy n="66" d="100"/>
        </p:scale>
        <p:origin x="-816" y="210"/>
      </p:cViewPr>
      <p:guideLst>
        <p:guide orient="horz" pos="10368"/>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2286000" y="685800"/>
            <a:ext cx="228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016F1ED-D28E-4FAD-B5C6-2F65EBFE95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0FF71529-C8A1-4EE6-A6D7-8BA433298AF6}" type="slidenum">
              <a:rPr lang="en-US" smtClean="0"/>
              <a:pPr/>
              <a:t>1</a:t>
            </a:fld>
            <a:endParaRPr lang="en-US" smtClean="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553C7AE-8988-4900-98E2-EEF0DB85C19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78A2633D-BF52-4EA4-99BE-7AD222EA08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1513" y="1317625"/>
            <a:ext cx="4937125" cy="28087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6963" y="1317625"/>
            <a:ext cx="14662150" cy="28087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C5E2165-71D4-400C-9440-D54F82D6154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531BBA9-E6AE-4F0B-AD3B-D55EC20BCFD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9CD2124-1083-41EE-9971-B3500B8ADDC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96963" y="7680325"/>
            <a:ext cx="9799637"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049000" y="7680325"/>
            <a:ext cx="9799638" cy="2172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C8B7CC-FB83-46C9-967B-4E85567200D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3E965AEE-2E04-46D0-A1A2-7212245317E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209E748-F589-4471-B09F-833D6BA1912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C8F84A33-18AD-4458-8A98-681A4C0329F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5C07BF6-5AEF-48D5-82C9-103F0B398F4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83D9E40-3428-4DF5-8DD2-425FF6AE20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6963" y="1317625"/>
            <a:ext cx="19751675" cy="5486400"/>
          </a:xfrm>
          <a:prstGeom prst="rect">
            <a:avLst/>
          </a:prstGeom>
          <a:noFill/>
          <a:ln w="9525">
            <a:noFill/>
            <a:miter lim="800000"/>
            <a:headEnd/>
            <a:tailEnd/>
          </a:ln>
        </p:spPr>
        <p:txBody>
          <a:bodyPr vert="horz" wrap="square" lIns="313502" tIns="156751" rIns="313502" bIns="15675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096963" y="7680325"/>
            <a:ext cx="19751675" cy="21724938"/>
          </a:xfrm>
          <a:prstGeom prst="rect">
            <a:avLst/>
          </a:prstGeom>
          <a:noFill/>
          <a:ln w="9525">
            <a:noFill/>
            <a:miter lim="800000"/>
            <a:headEnd/>
            <a:tailEnd/>
          </a:ln>
        </p:spPr>
        <p:txBody>
          <a:bodyPr vert="horz" wrap="square" lIns="313502" tIns="156751" rIns="313502" bIns="15675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096963" y="29976763"/>
            <a:ext cx="5121275" cy="2286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defRPr sz="4800"/>
            </a:lvl1pPr>
          </a:lstStyle>
          <a:p>
            <a:endParaRPr lang="en-US"/>
          </a:p>
        </p:txBody>
      </p:sp>
      <p:sp>
        <p:nvSpPr>
          <p:cNvPr id="1029" name="Rectangle 5"/>
          <p:cNvSpPr>
            <a:spLocks noGrp="1" noChangeArrowheads="1"/>
          </p:cNvSpPr>
          <p:nvPr>
            <p:ph type="ftr" sz="quarter" idx="3"/>
          </p:nvPr>
        </p:nvSpPr>
        <p:spPr bwMode="auto">
          <a:xfrm>
            <a:off x="7497763" y="29976763"/>
            <a:ext cx="6950075" cy="2286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ctr">
              <a:defRPr sz="4800"/>
            </a:lvl1pPr>
          </a:lstStyle>
          <a:p>
            <a:endParaRPr lang="en-US"/>
          </a:p>
        </p:txBody>
      </p:sp>
      <p:sp>
        <p:nvSpPr>
          <p:cNvPr id="1030" name="Rectangle 6"/>
          <p:cNvSpPr>
            <a:spLocks noGrp="1" noChangeArrowheads="1"/>
          </p:cNvSpPr>
          <p:nvPr>
            <p:ph type="sldNum" sz="quarter" idx="4"/>
          </p:nvPr>
        </p:nvSpPr>
        <p:spPr bwMode="auto">
          <a:xfrm>
            <a:off x="15727363" y="29976763"/>
            <a:ext cx="5121275" cy="2286000"/>
          </a:xfrm>
          <a:prstGeom prst="rect">
            <a:avLst/>
          </a:prstGeom>
          <a:noFill/>
          <a:ln w="9525">
            <a:noFill/>
            <a:miter lim="800000"/>
            <a:headEnd/>
            <a:tailEnd/>
          </a:ln>
          <a:effectLst/>
        </p:spPr>
        <p:txBody>
          <a:bodyPr vert="horz" wrap="square" lIns="313502" tIns="156751" rIns="313502" bIns="156751" numCol="1" anchor="t" anchorCtr="0" compatLnSpc="1">
            <a:prstTxWarp prst="textNoShape">
              <a:avLst/>
            </a:prstTxWarp>
          </a:bodyPr>
          <a:lstStyle>
            <a:lvl1pPr algn="r">
              <a:defRPr sz="4800"/>
            </a:lvl1pPr>
          </a:lstStyle>
          <a:p>
            <a:fld id="{640DFE14-2EC1-4F3E-88E0-4E044ADF411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eaLnBrk="0" fontAlgn="base" hangingPunct="0">
        <a:spcBef>
          <a:spcPct val="0"/>
        </a:spcBef>
        <a:spcAft>
          <a:spcPct val="0"/>
        </a:spcAft>
        <a:defRPr sz="15100">
          <a:solidFill>
            <a:schemeClr val="tx2"/>
          </a:solidFill>
          <a:latin typeface="+mj-lt"/>
          <a:ea typeface="+mj-ea"/>
          <a:cs typeface="+mj-cs"/>
        </a:defRPr>
      </a:lvl1pPr>
      <a:lvl2pPr algn="ctr" defTabSz="3135313" rtl="0" eaLnBrk="0" fontAlgn="base" hangingPunct="0">
        <a:spcBef>
          <a:spcPct val="0"/>
        </a:spcBef>
        <a:spcAft>
          <a:spcPct val="0"/>
        </a:spcAft>
        <a:defRPr sz="15100">
          <a:solidFill>
            <a:schemeClr val="tx2"/>
          </a:solidFill>
          <a:latin typeface="Arial" charset="0"/>
        </a:defRPr>
      </a:lvl2pPr>
      <a:lvl3pPr algn="ctr" defTabSz="3135313" rtl="0" eaLnBrk="0" fontAlgn="base" hangingPunct="0">
        <a:spcBef>
          <a:spcPct val="0"/>
        </a:spcBef>
        <a:spcAft>
          <a:spcPct val="0"/>
        </a:spcAft>
        <a:defRPr sz="15100">
          <a:solidFill>
            <a:schemeClr val="tx2"/>
          </a:solidFill>
          <a:latin typeface="Arial" charset="0"/>
        </a:defRPr>
      </a:lvl3pPr>
      <a:lvl4pPr algn="ctr" defTabSz="3135313" rtl="0" eaLnBrk="0" fontAlgn="base" hangingPunct="0">
        <a:spcBef>
          <a:spcPct val="0"/>
        </a:spcBef>
        <a:spcAft>
          <a:spcPct val="0"/>
        </a:spcAft>
        <a:defRPr sz="15100">
          <a:solidFill>
            <a:schemeClr val="tx2"/>
          </a:solidFill>
          <a:latin typeface="Arial" charset="0"/>
        </a:defRPr>
      </a:lvl4pPr>
      <a:lvl5pPr algn="ctr" defTabSz="3135313" rtl="0" eaLnBrk="0" fontAlgn="base" hangingPunct="0">
        <a:spcBef>
          <a:spcPct val="0"/>
        </a:spcBef>
        <a:spcAft>
          <a:spcPct val="0"/>
        </a:spcAft>
        <a:defRPr sz="15100">
          <a:solidFill>
            <a:schemeClr val="tx2"/>
          </a:solidFill>
          <a:latin typeface="Arial" charset="0"/>
        </a:defRPr>
      </a:lvl5pPr>
      <a:lvl6pPr marL="457200" algn="ctr" defTabSz="3135313" rtl="0" fontAlgn="base">
        <a:spcBef>
          <a:spcPct val="0"/>
        </a:spcBef>
        <a:spcAft>
          <a:spcPct val="0"/>
        </a:spcAft>
        <a:defRPr sz="15100">
          <a:solidFill>
            <a:schemeClr val="tx2"/>
          </a:solidFill>
          <a:latin typeface="Arial" charset="0"/>
        </a:defRPr>
      </a:lvl6pPr>
      <a:lvl7pPr marL="914400" algn="ctr" defTabSz="3135313" rtl="0" fontAlgn="base">
        <a:spcBef>
          <a:spcPct val="0"/>
        </a:spcBef>
        <a:spcAft>
          <a:spcPct val="0"/>
        </a:spcAft>
        <a:defRPr sz="15100">
          <a:solidFill>
            <a:schemeClr val="tx2"/>
          </a:solidFill>
          <a:latin typeface="Arial" charset="0"/>
        </a:defRPr>
      </a:lvl7pPr>
      <a:lvl8pPr marL="1371600" algn="ctr" defTabSz="3135313" rtl="0" fontAlgn="base">
        <a:spcBef>
          <a:spcPct val="0"/>
        </a:spcBef>
        <a:spcAft>
          <a:spcPct val="0"/>
        </a:spcAft>
        <a:defRPr sz="15100">
          <a:solidFill>
            <a:schemeClr val="tx2"/>
          </a:solidFill>
          <a:latin typeface="Arial" charset="0"/>
        </a:defRPr>
      </a:lvl8pPr>
      <a:lvl9pPr marL="1828800" algn="ctr" defTabSz="3135313" rtl="0" fontAlgn="base">
        <a:spcBef>
          <a:spcPct val="0"/>
        </a:spcBef>
        <a:spcAft>
          <a:spcPct val="0"/>
        </a:spcAft>
        <a:defRPr sz="15100">
          <a:solidFill>
            <a:schemeClr val="tx2"/>
          </a:solidFill>
          <a:latin typeface="Arial" charset="0"/>
        </a:defRPr>
      </a:lvl9pPr>
    </p:titleStyle>
    <p:bodyStyle>
      <a:lvl1pPr marL="1176338" indent="-1176338" algn="l" defTabSz="3135313" rtl="0" eaLnBrk="0" fontAlgn="base" hangingPunct="0">
        <a:spcBef>
          <a:spcPct val="20000"/>
        </a:spcBef>
        <a:spcAft>
          <a:spcPct val="0"/>
        </a:spcAft>
        <a:buChar char="•"/>
        <a:defRPr sz="11000">
          <a:solidFill>
            <a:schemeClr val="tx1"/>
          </a:solidFill>
          <a:latin typeface="+mn-lt"/>
          <a:ea typeface="+mn-ea"/>
          <a:cs typeface="+mn-cs"/>
        </a:defRPr>
      </a:lvl1pPr>
      <a:lvl2pPr marL="2547938" indent="-981075" algn="l" defTabSz="3135313" rtl="0" eaLnBrk="0" fontAlgn="base" hangingPunct="0">
        <a:spcBef>
          <a:spcPct val="20000"/>
        </a:spcBef>
        <a:spcAft>
          <a:spcPct val="0"/>
        </a:spcAft>
        <a:buChar char="–"/>
        <a:defRPr sz="9600">
          <a:solidFill>
            <a:schemeClr val="tx1"/>
          </a:solidFill>
          <a:latin typeface="+mn-lt"/>
        </a:defRPr>
      </a:lvl2pPr>
      <a:lvl3pPr marL="3919538" indent="-784225" algn="l" defTabSz="3135313" rtl="0" eaLnBrk="0" fontAlgn="base" hangingPunct="0">
        <a:spcBef>
          <a:spcPct val="20000"/>
        </a:spcBef>
        <a:spcAft>
          <a:spcPct val="0"/>
        </a:spcAft>
        <a:buChar char="•"/>
        <a:defRPr sz="8200">
          <a:solidFill>
            <a:schemeClr val="tx1"/>
          </a:solidFill>
          <a:latin typeface="+mn-lt"/>
        </a:defRPr>
      </a:lvl3pPr>
      <a:lvl4pPr marL="5486400" indent="-784225" algn="l" defTabSz="3135313" rtl="0" eaLnBrk="0" fontAlgn="base" hangingPunct="0">
        <a:spcBef>
          <a:spcPct val="20000"/>
        </a:spcBef>
        <a:spcAft>
          <a:spcPct val="0"/>
        </a:spcAft>
        <a:buChar char="–"/>
        <a:defRPr sz="6900">
          <a:solidFill>
            <a:schemeClr val="tx1"/>
          </a:solidFill>
          <a:latin typeface="+mn-lt"/>
        </a:defRPr>
      </a:lvl4pPr>
      <a:lvl5pPr marL="7053263" indent="-782638" algn="l" defTabSz="3135313" rtl="0" eaLnBrk="0" fontAlgn="base" hangingPunct="0">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wmf"/><Relationship Id="rId12" Type="http://schemas.openxmlformats.org/officeDocument/2006/relationships/image" Target="../media/image10.jpeg"/><Relationship Id="rId17" Type="http://schemas.openxmlformats.org/officeDocument/2006/relationships/image" Target="../media/image15.jpe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jpeg"/><Relationship Id="rId28" Type="http://schemas.openxmlformats.org/officeDocument/2006/relationships/image" Target="../media/image26.jpe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 Id="rId30" Type="http://schemas.openxmlformats.org/officeDocument/2006/relationships/image" Target="../media/image28.png"/><Relationship Id="rId35"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5" descr="SBC"/>
          <p:cNvPicPr>
            <a:picLocks noChangeAspect="1" noChangeArrowheads="1"/>
          </p:cNvPicPr>
          <p:nvPr/>
        </p:nvPicPr>
        <p:blipFill>
          <a:blip r:embed="rId3">
            <a:lum bright="88000" contrast="-70000"/>
          </a:blip>
          <a:srcRect/>
          <a:stretch>
            <a:fillRect/>
          </a:stretch>
        </p:blipFill>
        <p:spPr bwMode="auto">
          <a:xfrm>
            <a:off x="914400" y="5029200"/>
            <a:ext cx="9753600" cy="22071013"/>
          </a:xfrm>
          <a:prstGeom prst="rect">
            <a:avLst/>
          </a:prstGeom>
          <a:noFill/>
          <a:ln w="9525">
            <a:noFill/>
            <a:miter lim="800000"/>
            <a:headEnd/>
            <a:tailEnd/>
          </a:ln>
        </p:spPr>
      </p:pic>
      <p:sp>
        <p:nvSpPr>
          <p:cNvPr id="14338" name="Text Box 46"/>
          <p:cNvSpPr txBox="1">
            <a:spLocks noChangeArrowheads="1"/>
          </p:cNvSpPr>
          <p:nvPr/>
        </p:nvSpPr>
        <p:spPr bwMode="auto">
          <a:xfrm>
            <a:off x="4495800" y="700088"/>
            <a:ext cx="16840200" cy="1754187"/>
          </a:xfrm>
          <a:prstGeom prst="rect">
            <a:avLst/>
          </a:prstGeom>
          <a:noFill/>
          <a:ln w="9525">
            <a:noFill/>
            <a:miter lim="800000"/>
            <a:headEnd/>
            <a:tailEnd/>
          </a:ln>
        </p:spPr>
        <p:txBody>
          <a:bodyPr lIns="91422" tIns="45711" rIns="91422" bIns="45711">
            <a:spAutoFit/>
          </a:bodyPr>
          <a:lstStyle/>
          <a:p>
            <a:pPr eaLnBrk="0" hangingPunct="0">
              <a:buFont typeface="Wingdings" pitchFamily="2" charset="2"/>
              <a:buNone/>
            </a:pPr>
            <a:r>
              <a:rPr lang="en-US" sz="5400" b="1">
                <a:solidFill>
                  <a:schemeClr val="accent2"/>
                </a:solidFill>
                <a:latin typeface="Trebuchet MS" pitchFamily="34" charset="0"/>
                <a:cs typeface="Times New Roman" pitchFamily="18" charset="0"/>
              </a:rPr>
              <a:t>EcoTrends: synthesizing long-term ecological data from across the US and beyond</a:t>
            </a:r>
            <a:endParaRPr lang="en-US" sz="5400" b="1">
              <a:solidFill>
                <a:schemeClr val="accent2"/>
              </a:solidFill>
              <a:latin typeface="Trebuchet MS" pitchFamily="34" charset="0"/>
            </a:endParaRPr>
          </a:p>
        </p:txBody>
      </p:sp>
      <p:sp>
        <p:nvSpPr>
          <p:cNvPr id="14339" name="Text Box 47"/>
          <p:cNvSpPr txBox="1">
            <a:spLocks noChangeArrowheads="1"/>
          </p:cNvSpPr>
          <p:nvPr/>
        </p:nvSpPr>
        <p:spPr bwMode="auto">
          <a:xfrm>
            <a:off x="4572000" y="2416175"/>
            <a:ext cx="16383000" cy="708025"/>
          </a:xfrm>
          <a:prstGeom prst="rect">
            <a:avLst/>
          </a:prstGeom>
          <a:noFill/>
          <a:ln w="9525">
            <a:noFill/>
            <a:miter lim="800000"/>
            <a:headEnd/>
            <a:tailEnd/>
          </a:ln>
        </p:spPr>
        <p:txBody>
          <a:bodyPr lIns="91422" tIns="45711" rIns="91422" bIns="45711">
            <a:spAutoFit/>
          </a:bodyPr>
          <a:lstStyle/>
          <a:p>
            <a:pPr eaLnBrk="0" hangingPunct="0"/>
            <a:r>
              <a:rPr lang="en-US" sz="2000" b="1">
                <a:latin typeface="Trebuchet MS" pitchFamily="34" charset="0"/>
              </a:rPr>
              <a:t>Project Leader:   Debra Peters, USDA ARS, Jornada Experimental Range,  Jornada Basin LTER &amp; Sevilleta LTER, Las Cruces, NM USA </a:t>
            </a:r>
          </a:p>
          <a:p>
            <a:pPr eaLnBrk="0" hangingPunct="0"/>
            <a:r>
              <a:rPr lang="en-US" sz="2000" b="1">
                <a:latin typeface="Trebuchet MS" pitchFamily="34" charset="0"/>
              </a:rPr>
              <a:t>Project Coordinator:   Christine Laney, New Mexico State University,  Jornada Basin LTER, Las Cruces, NM USA</a:t>
            </a:r>
          </a:p>
        </p:txBody>
      </p:sp>
      <p:pic>
        <p:nvPicPr>
          <p:cNvPr id="14340" name="Picture 49" descr="AND"/>
          <p:cNvPicPr>
            <a:picLocks noChangeAspect="1" noChangeArrowheads="1"/>
          </p:cNvPicPr>
          <p:nvPr/>
        </p:nvPicPr>
        <p:blipFill>
          <a:blip r:embed="rId4">
            <a:lum bright="66000" contrast="-70000"/>
          </a:blip>
          <a:srcRect b="31087"/>
          <a:stretch>
            <a:fillRect/>
          </a:stretch>
        </p:blipFill>
        <p:spPr bwMode="auto">
          <a:xfrm>
            <a:off x="911225" y="25146000"/>
            <a:ext cx="9753600" cy="6821488"/>
          </a:xfrm>
          <a:prstGeom prst="rect">
            <a:avLst/>
          </a:prstGeom>
          <a:noFill/>
          <a:ln w="9525">
            <a:noFill/>
            <a:miter lim="800000"/>
            <a:headEnd/>
            <a:tailEnd/>
          </a:ln>
        </p:spPr>
      </p:pic>
      <p:sp>
        <p:nvSpPr>
          <p:cNvPr id="14341" name="Rectangle 50"/>
          <p:cNvSpPr>
            <a:spLocks noChangeArrowheads="1"/>
          </p:cNvSpPr>
          <p:nvPr/>
        </p:nvSpPr>
        <p:spPr bwMode="auto">
          <a:xfrm>
            <a:off x="838200" y="25298400"/>
            <a:ext cx="9861550" cy="6740525"/>
          </a:xfrm>
          <a:prstGeom prst="rect">
            <a:avLst/>
          </a:prstGeom>
          <a:noFill/>
          <a:ln w="9525">
            <a:noFill/>
            <a:miter lim="800000"/>
            <a:headEnd/>
            <a:tailEnd/>
          </a:ln>
        </p:spPr>
        <p:txBody>
          <a:bodyPr lIns="91422" tIns="45711" rIns="91422" bIns="45711">
            <a:spAutoFit/>
          </a:bodyPr>
          <a:lstStyle/>
          <a:p>
            <a:r>
              <a:rPr lang="en-US" sz="1800" b="1" dirty="0">
                <a:solidFill>
                  <a:srgbClr val="C00000"/>
                </a:solidFill>
              </a:rPr>
              <a:t>Acknowledgements:</a:t>
            </a:r>
            <a:r>
              <a:rPr lang="en-US" sz="1800" dirty="0">
                <a:solidFill>
                  <a:srgbClr val="CC0000"/>
                </a:solidFill>
              </a:rPr>
              <a:t> </a:t>
            </a:r>
            <a:r>
              <a:rPr lang="en-US" sz="1800" dirty="0">
                <a:solidFill>
                  <a:srgbClr val="000000"/>
                </a:solidFill>
              </a:rPr>
              <a:t>The EcoTrends project is funded by the National Science Foundation (NSF) and the USDA Agricultural Research Service (USDA-ARS) Jornada Experimental Range. Collaborators include: the Long-Term Ecological Research (LTER) Network Office, USDA-ARS, USDA Forest Service (USDA-FS), National Center for Ecological Analysis and Synthesis (NCEAS), Department of Energy (DOE), US Geological Survey (USGS), New Mexico State University (NMSU), and state institutions. This project would not be possible without the continued assistance and involvement of scientists, information managers, support staff, and students from each long-term site.</a:t>
            </a:r>
            <a:r>
              <a:rPr lang="en-US" sz="1800" dirty="0"/>
              <a:t> </a:t>
            </a:r>
          </a:p>
          <a:p>
            <a:pPr eaLnBrk="0" hangingPunct="0"/>
            <a:endParaRPr lang="en-US" sz="1800" b="1" dirty="0">
              <a:solidFill>
                <a:srgbClr val="CC0000"/>
              </a:solidFill>
              <a:latin typeface="Trebuchet MS" pitchFamily="34" charset="0"/>
            </a:endParaRPr>
          </a:p>
          <a:p>
            <a:pPr eaLnBrk="0" hangingPunct="0"/>
            <a:r>
              <a:rPr lang="en-US" sz="1800" b="1" dirty="0">
                <a:solidFill>
                  <a:srgbClr val="C00000"/>
                </a:solidFill>
                <a:latin typeface="Trebuchet MS" pitchFamily="34" charset="0"/>
              </a:rPr>
              <a:t>Collaborators:  </a:t>
            </a:r>
          </a:p>
          <a:p>
            <a:pPr eaLnBrk="0" hangingPunct="0"/>
            <a:r>
              <a:rPr lang="en-US" sz="1800" dirty="0"/>
              <a:t>LTER &amp; LTER Network Office (LNO)		USDA Forest Service</a:t>
            </a:r>
          </a:p>
          <a:p>
            <a:pPr eaLnBrk="0" hangingPunct="0"/>
            <a:r>
              <a:rPr lang="en-US" sz="1800" dirty="0"/>
              <a:t>New Mexico State University			USDA  Agricultural Research Service</a:t>
            </a:r>
          </a:p>
          <a:p>
            <a:pPr eaLnBrk="0" hangingPunct="0"/>
            <a:r>
              <a:rPr lang="en-US" sz="1800" dirty="0"/>
              <a:t>National Center for Ecological Analysis and Synthesis (NCEAS)</a:t>
            </a:r>
          </a:p>
          <a:p>
            <a:pPr eaLnBrk="0" hangingPunct="0"/>
            <a:r>
              <a:rPr lang="en-US" sz="1800" dirty="0"/>
              <a:t>National Science Foundation (NSF)</a:t>
            </a:r>
            <a:endParaRPr lang="en-US" sz="1800" b="1" dirty="0">
              <a:solidFill>
                <a:srgbClr val="CC0000"/>
              </a:solidFill>
              <a:latin typeface="Trebuchet MS" pitchFamily="34" charset="0"/>
            </a:endParaRPr>
          </a:p>
          <a:p>
            <a:pPr eaLnBrk="0" hangingPunct="0"/>
            <a:r>
              <a:rPr lang="en-US" sz="1800" b="1" dirty="0">
                <a:solidFill>
                  <a:srgbClr val="C00000"/>
                </a:solidFill>
                <a:latin typeface="Trebuchet MS" pitchFamily="34" charset="0"/>
              </a:rPr>
              <a:t>Editorial Committee:</a:t>
            </a:r>
            <a:r>
              <a:rPr lang="en-US" sz="1800" dirty="0">
                <a:solidFill>
                  <a:srgbClr val="C00000"/>
                </a:solidFill>
                <a:latin typeface="Comic Sans MS" pitchFamily="66" charset="0"/>
              </a:rPr>
              <a:t>  </a:t>
            </a:r>
          </a:p>
          <a:p>
            <a:pPr eaLnBrk="0" hangingPunct="0"/>
            <a:r>
              <a:rPr lang="en-US" sz="1800" dirty="0"/>
              <a:t>Ariel Lugo [LUQ, USFS]	   Scott Collins [SEV]		Alan Knapp [SGS, KNZ]</a:t>
            </a:r>
          </a:p>
          <a:p>
            <a:pPr eaLnBrk="0" hangingPunct="0"/>
            <a:r>
              <a:rPr lang="en-US" sz="1800" dirty="0"/>
              <a:t>Mark </a:t>
            </a:r>
            <a:r>
              <a:rPr lang="en-US" sz="1800" dirty="0" err="1"/>
              <a:t>Ohman</a:t>
            </a:r>
            <a:r>
              <a:rPr lang="en-US" sz="1800" dirty="0"/>
              <a:t> [CCE]	   Peter </a:t>
            </a:r>
            <a:r>
              <a:rPr lang="en-US" sz="1800" dirty="0" err="1"/>
              <a:t>Groffman</a:t>
            </a:r>
            <a:r>
              <a:rPr lang="en-US" sz="1800" dirty="0"/>
              <a:t> [HBR]		Debra Peters [JRN, ARS]</a:t>
            </a:r>
          </a:p>
          <a:p>
            <a:pPr eaLnBrk="0" hangingPunct="0"/>
            <a:r>
              <a:rPr lang="en-US" sz="1800" dirty="0"/>
              <a:t>Tim </a:t>
            </a:r>
            <a:r>
              <a:rPr lang="en-US" sz="1800" dirty="0" err="1"/>
              <a:t>Kratz</a:t>
            </a:r>
            <a:r>
              <a:rPr lang="en-US" sz="1800" dirty="0"/>
              <a:t> [NTL]		   Morgan Grove [BES, USFS] 	Christine Laney [JRN]</a:t>
            </a:r>
          </a:p>
          <a:p>
            <a:pPr eaLnBrk="0" hangingPunct="0"/>
            <a:r>
              <a:rPr lang="en-US" sz="1800" dirty="0"/>
              <a:t>Charley Driscoll [HBR]	   Bob </a:t>
            </a:r>
            <a:r>
              <a:rPr lang="en-US" sz="1800" dirty="0" err="1"/>
              <a:t>Waide</a:t>
            </a:r>
            <a:r>
              <a:rPr lang="en-US" sz="1800" dirty="0"/>
              <a:t> [LUQ, LNO]</a:t>
            </a:r>
          </a:p>
          <a:p>
            <a:pPr eaLnBrk="0" hangingPunct="0"/>
            <a:r>
              <a:rPr lang="en-US" sz="1800" dirty="0"/>
              <a:t>Charlene </a:t>
            </a:r>
            <a:r>
              <a:rPr lang="en-US" sz="1800" dirty="0" err="1"/>
              <a:t>d’Avanzo</a:t>
            </a:r>
            <a:r>
              <a:rPr lang="en-US" sz="1800" dirty="0"/>
              <a:t> [Hampshire College, Education Representative]	</a:t>
            </a:r>
          </a:p>
          <a:p>
            <a:pPr eaLnBrk="0" hangingPunct="0"/>
            <a:r>
              <a:rPr lang="en-US" sz="1800" b="1" dirty="0">
                <a:solidFill>
                  <a:srgbClr val="C00000"/>
                </a:solidFill>
                <a:latin typeface="Trebuchet MS" pitchFamily="34" charset="0"/>
              </a:rPr>
              <a:t>Technical support:</a:t>
            </a:r>
          </a:p>
          <a:p>
            <a:pPr eaLnBrk="0" hangingPunct="0"/>
            <a:r>
              <a:rPr lang="en-US" sz="1800" dirty="0"/>
              <a:t>James Brunt, Duane Costa, </a:t>
            </a:r>
            <a:r>
              <a:rPr lang="en-US" sz="1800" dirty="0" err="1"/>
              <a:t>Inigo</a:t>
            </a:r>
            <a:r>
              <a:rPr lang="en-US" sz="1800" dirty="0"/>
              <a:t> San Gil, Mark </a:t>
            </a:r>
            <a:r>
              <a:rPr lang="en-US" sz="1800" dirty="0" err="1"/>
              <a:t>Servilla</a:t>
            </a:r>
            <a:r>
              <a:rPr lang="en-US" sz="1800" dirty="0"/>
              <a:t>, Marshall White [LNO]</a:t>
            </a:r>
          </a:p>
          <a:p>
            <a:pPr eaLnBrk="0" hangingPunct="0"/>
            <a:r>
              <a:rPr lang="en-US" sz="1800" dirty="0"/>
              <a:t>Wade Sheldon [GCE]	   Ken Ramsey [JRN]                   	Mark </a:t>
            </a:r>
            <a:r>
              <a:rPr lang="en-US" sz="1800" dirty="0" err="1"/>
              <a:t>Schildhauer</a:t>
            </a:r>
            <a:r>
              <a:rPr lang="en-US" sz="1800" dirty="0"/>
              <a:t> [NCEAS] </a:t>
            </a:r>
          </a:p>
          <a:p>
            <a:pPr eaLnBrk="0" hangingPunct="0"/>
            <a:r>
              <a:rPr lang="en-US" sz="1800" dirty="0"/>
              <a:t>Don </a:t>
            </a:r>
            <a:r>
              <a:rPr lang="en-US" sz="1800" dirty="0" err="1"/>
              <a:t>Henshaw</a:t>
            </a:r>
            <a:r>
              <a:rPr lang="en-US" sz="1800" dirty="0"/>
              <a:t> [AND]</a:t>
            </a:r>
          </a:p>
        </p:txBody>
      </p:sp>
      <p:pic>
        <p:nvPicPr>
          <p:cNvPr id="14342" name="Picture 51" descr="nsf4c"/>
          <p:cNvPicPr>
            <a:picLocks noChangeAspect="1" noChangeArrowheads="1"/>
          </p:cNvPicPr>
          <p:nvPr/>
        </p:nvPicPr>
        <p:blipFill>
          <a:blip r:embed="rId5"/>
          <a:srcRect/>
          <a:stretch>
            <a:fillRect/>
          </a:stretch>
        </p:blipFill>
        <p:spPr bwMode="auto">
          <a:xfrm>
            <a:off x="19812000" y="3521075"/>
            <a:ext cx="1347788" cy="1362075"/>
          </a:xfrm>
          <a:prstGeom prst="rect">
            <a:avLst/>
          </a:prstGeom>
          <a:noFill/>
          <a:ln w="9525">
            <a:noFill/>
            <a:miter lim="800000"/>
            <a:headEnd/>
            <a:tailEnd/>
          </a:ln>
        </p:spPr>
      </p:pic>
      <p:pic>
        <p:nvPicPr>
          <p:cNvPr id="14343" name="Picture 52" descr="FSshield_color"/>
          <p:cNvPicPr>
            <a:picLocks noChangeAspect="1" noChangeArrowheads="1"/>
          </p:cNvPicPr>
          <p:nvPr/>
        </p:nvPicPr>
        <p:blipFill>
          <a:blip r:embed="rId6"/>
          <a:srcRect/>
          <a:stretch>
            <a:fillRect/>
          </a:stretch>
        </p:blipFill>
        <p:spPr bwMode="auto">
          <a:xfrm>
            <a:off x="10363200" y="3521075"/>
            <a:ext cx="1255713" cy="1308100"/>
          </a:xfrm>
          <a:prstGeom prst="rect">
            <a:avLst/>
          </a:prstGeom>
          <a:noFill/>
          <a:ln w="9525">
            <a:noFill/>
            <a:miter lim="800000"/>
            <a:headEnd/>
            <a:tailEnd/>
          </a:ln>
        </p:spPr>
      </p:pic>
      <p:pic>
        <p:nvPicPr>
          <p:cNvPr id="14344" name="Picture 53" descr="NCEAS-Logo-4C"/>
          <p:cNvPicPr>
            <a:picLocks noChangeAspect="1" noChangeArrowheads="1"/>
          </p:cNvPicPr>
          <p:nvPr/>
        </p:nvPicPr>
        <p:blipFill>
          <a:blip r:embed="rId7"/>
          <a:srcRect/>
          <a:stretch>
            <a:fillRect/>
          </a:stretch>
        </p:blipFill>
        <p:spPr bwMode="auto">
          <a:xfrm>
            <a:off x="14630400" y="3521075"/>
            <a:ext cx="1250950" cy="1363663"/>
          </a:xfrm>
          <a:prstGeom prst="rect">
            <a:avLst/>
          </a:prstGeom>
          <a:noFill/>
          <a:ln w="9525">
            <a:noFill/>
            <a:miter lim="800000"/>
            <a:headEnd/>
            <a:tailEnd/>
          </a:ln>
        </p:spPr>
      </p:pic>
      <p:pic>
        <p:nvPicPr>
          <p:cNvPr id="14345" name="Picture 54" descr="LTER_logo"/>
          <p:cNvPicPr>
            <a:picLocks noChangeAspect="1" noChangeArrowheads="1"/>
          </p:cNvPicPr>
          <p:nvPr/>
        </p:nvPicPr>
        <p:blipFill>
          <a:blip r:embed="rId8"/>
          <a:srcRect/>
          <a:stretch>
            <a:fillRect/>
          </a:stretch>
        </p:blipFill>
        <p:spPr bwMode="auto">
          <a:xfrm>
            <a:off x="3200400" y="3521075"/>
            <a:ext cx="1158875" cy="1419225"/>
          </a:xfrm>
          <a:prstGeom prst="rect">
            <a:avLst/>
          </a:prstGeom>
          <a:noFill/>
          <a:ln w="9525">
            <a:noFill/>
            <a:miter lim="800000"/>
            <a:headEnd/>
            <a:tailEnd/>
          </a:ln>
        </p:spPr>
      </p:pic>
      <p:sp>
        <p:nvSpPr>
          <p:cNvPr id="14346" name="Text Box 55"/>
          <p:cNvSpPr txBox="1">
            <a:spLocks noChangeArrowheads="1"/>
          </p:cNvSpPr>
          <p:nvPr/>
        </p:nvSpPr>
        <p:spPr bwMode="auto">
          <a:xfrm>
            <a:off x="10896600" y="24536400"/>
            <a:ext cx="10515600" cy="577850"/>
          </a:xfrm>
          <a:prstGeom prst="rect">
            <a:avLst/>
          </a:prstGeom>
          <a:noFill/>
          <a:ln w="9525">
            <a:noFill/>
            <a:miter lim="800000"/>
            <a:headEnd/>
            <a:tailEnd/>
          </a:ln>
        </p:spPr>
        <p:txBody>
          <a:bodyPr lIns="91422" tIns="45711" rIns="91422" bIns="45711">
            <a:spAutoFit/>
          </a:bodyPr>
          <a:lstStyle/>
          <a:p>
            <a:pPr algn="ctr" eaLnBrk="0" hangingPunct="0">
              <a:lnSpc>
                <a:spcPct val="150000"/>
              </a:lnSpc>
            </a:pPr>
            <a:r>
              <a:rPr lang="en-US" sz="2400" b="1" dirty="0">
                <a:solidFill>
                  <a:srgbClr val="C00000"/>
                </a:solidFill>
                <a:latin typeface="Trebuchet MS" pitchFamily="34" charset="0"/>
                <a:cs typeface="Times New Roman" pitchFamily="18" charset="0"/>
              </a:rPr>
              <a:t>Examples of </a:t>
            </a:r>
            <a:r>
              <a:rPr lang="en-US" sz="2400" b="1" dirty="0" smtClean="0">
                <a:solidFill>
                  <a:srgbClr val="C00000"/>
                </a:solidFill>
                <a:latin typeface="Trebuchet MS" pitchFamily="34" charset="0"/>
                <a:cs typeface="Times New Roman" pitchFamily="18" charset="0"/>
              </a:rPr>
              <a:t>data</a:t>
            </a:r>
            <a:endParaRPr lang="en-US" sz="2400" b="1" dirty="0">
              <a:solidFill>
                <a:srgbClr val="C00000"/>
              </a:solidFill>
              <a:latin typeface="Trebuchet MS" pitchFamily="34" charset="0"/>
              <a:cs typeface="Times New Roman" pitchFamily="18" charset="0"/>
            </a:endParaRPr>
          </a:p>
        </p:txBody>
      </p:sp>
      <p:sp>
        <p:nvSpPr>
          <p:cNvPr id="14347" name="Text Box 56"/>
          <p:cNvSpPr txBox="1">
            <a:spLocks noChangeArrowheads="1"/>
          </p:cNvSpPr>
          <p:nvPr/>
        </p:nvSpPr>
        <p:spPr bwMode="auto">
          <a:xfrm>
            <a:off x="914400" y="5029200"/>
            <a:ext cx="9525000" cy="13388262"/>
          </a:xfrm>
          <a:prstGeom prst="rect">
            <a:avLst/>
          </a:prstGeom>
          <a:noFill/>
          <a:ln w="9525">
            <a:noFill/>
            <a:miter lim="800000"/>
            <a:headEnd/>
            <a:tailEnd/>
          </a:ln>
        </p:spPr>
        <p:txBody>
          <a:bodyPr lIns="91422" tIns="45711" rIns="91422" bIns="45711">
            <a:spAutoFit/>
          </a:bodyPr>
          <a:lstStyle/>
          <a:p>
            <a:r>
              <a:rPr lang="en-US" sz="2400" b="1" dirty="0" smtClean="0">
                <a:solidFill>
                  <a:srgbClr val="CC0000"/>
                </a:solidFill>
                <a:latin typeface="Trebuchet MS" pitchFamily="34" charset="0"/>
              </a:rPr>
              <a:t>Introduction:</a:t>
            </a:r>
            <a:r>
              <a:rPr lang="en-US" sz="2200" b="1" dirty="0" smtClean="0">
                <a:latin typeface="Times New Roman" pitchFamily="18" charset="0"/>
                <a:cs typeface="Times New Roman" pitchFamily="18" charset="0"/>
              </a:rPr>
              <a:t> </a:t>
            </a:r>
            <a:r>
              <a:rPr lang="en-US" sz="2400" dirty="0"/>
              <a:t>Long-term ecological research sites within the U.S. date to 1902 when the Santa Rita Experimental Range and to 1911 when the Priest River Experimental Forest were set aside as research centers. By 1980 when the Long Term Ecological Research program was established, 78 experimental forests and &gt; 10 rangeland research stations had been conducting research, in most cases for &gt; 40 years. Currently this large suite of NSF and USDA supported sites, including 26 LTER sites, represents a wide range of ecosystem types, from forests to grasslands and </a:t>
            </a:r>
            <a:r>
              <a:rPr lang="en-US" sz="2400" dirty="0" err="1"/>
              <a:t>shrublands</a:t>
            </a:r>
            <a:r>
              <a:rPr lang="en-US" sz="2400" dirty="0"/>
              <a:t>, freshwater lakes and streams, near coastal marine and estuaries as well as urban areas and systems in the arctic and Antarctica. A variety of different kinds of data have been collected from these sites through time, ranging from primarily climatic and demographic data since the 1800s to more recent quantitative assessments of plant, animal, and microbial populations and communities, hydrological and biogeochemical cycles, biodiversity, and disturbance regimes. </a:t>
            </a:r>
          </a:p>
          <a:p>
            <a:r>
              <a:rPr lang="en-US" sz="2400" dirty="0"/>
              <a:t> </a:t>
            </a:r>
          </a:p>
          <a:p>
            <a:r>
              <a:rPr lang="en-US" sz="2400" dirty="0"/>
              <a:t>As the LTER enters its “Decade of Synthesis”, the USFS enters its “New Century of Service”, the USDA ARS enters the time when “The Future Grows Here”, and new initiatives, such as the National Ecological Observatory Network (NEON) become operative, there is a critical need for a collection of highly accessible, up-to-date, and easy to use data sets that span the ecosystems and history of the U.S. </a:t>
            </a:r>
          </a:p>
          <a:p>
            <a:r>
              <a:rPr lang="en-US" sz="2400" dirty="0"/>
              <a:t> </a:t>
            </a:r>
          </a:p>
          <a:p>
            <a:r>
              <a:rPr lang="en-US" sz="2400" b="1" dirty="0"/>
              <a:t>Goals:</a:t>
            </a:r>
            <a:r>
              <a:rPr lang="en-US" sz="2400" dirty="0"/>
              <a:t>  to create a platform for synthesis by making long-term data accessible, and to illustrate the utility of this platform in addressing within-site and network-level scientific questions.</a:t>
            </a:r>
          </a:p>
          <a:p>
            <a:endParaRPr lang="en-US" sz="2400" b="1" dirty="0"/>
          </a:p>
          <a:p>
            <a:r>
              <a:rPr lang="en-US" sz="2400" b="1" dirty="0"/>
              <a:t>Products:  </a:t>
            </a:r>
            <a:r>
              <a:rPr lang="en-US" sz="2400" dirty="0"/>
              <a:t>(1) a book (USDA </a:t>
            </a:r>
            <a:r>
              <a:rPr lang="en-US" sz="2400" dirty="0" smtClean="0"/>
              <a:t>ARS, </a:t>
            </a:r>
            <a:r>
              <a:rPr lang="en-US" sz="2400" dirty="0"/>
              <a:t>2010) to be published on trends in long-term data within and among sites, and examples that illustrate the value of long-term data in addressing important questions; (2) a web site containing derived data and metadata that can be easily explored, accessed, downloaded, and plotted for synthetic analyses.</a:t>
            </a:r>
          </a:p>
          <a:p>
            <a:pPr algn="just" eaLnBrk="0" hangingPunct="0"/>
            <a:endParaRPr lang="en-US" sz="2400" b="1" dirty="0">
              <a:solidFill>
                <a:srgbClr val="CC0000"/>
              </a:solidFill>
              <a:latin typeface="Trebuchet MS" pitchFamily="34" charset="0"/>
            </a:endParaRPr>
          </a:p>
        </p:txBody>
      </p:sp>
      <p:sp>
        <p:nvSpPr>
          <p:cNvPr id="14348" name="Text Box 57"/>
          <p:cNvSpPr txBox="1">
            <a:spLocks noChangeArrowheads="1"/>
          </p:cNvSpPr>
          <p:nvPr/>
        </p:nvSpPr>
        <p:spPr bwMode="auto">
          <a:xfrm>
            <a:off x="10972800" y="5024438"/>
            <a:ext cx="11290300" cy="461962"/>
          </a:xfrm>
          <a:prstGeom prst="rect">
            <a:avLst/>
          </a:prstGeom>
          <a:noFill/>
          <a:ln w="9525">
            <a:noFill/>
            <a:miter lim="800000"/>
            <a:headEnd/>
            <a:tailEnd/>
          </a:ln>
        </p:spPr>
        <p:txBody>
          <a:bodyPr lIns="91422" tIns="45711" rIns="91422" bIns="45711">
            <a:spAutoFit/>
          </a:bodyPr>
          <a:lstStyle/>
          <a:p>
            <a:pPr algn="ctr" defTabSz="4805363">
              <a:spcBef>
                <a:spcPct val="50000"/>
              </a:spcBef>
            </a:pPr>
            <a:r>
              <a:rPr lang="en-US" sz="2400" b="1" dirty="0">
                <a:solidFill>
                  <a:srgbClr val="CC0000"/>
                </a:solidFill>
                <a:latin typeface="Trebuchet MS" pitchFamily="34" charset="0"/>
              </a:rPr>
              <a:t>Participating long-term research sites and agencies</a:t>
            </a:r>
          </a:p>
        </p:txBody>
      </p:sp>
      <p:sp>
        <p:nvSpPr>
          <p:cNvPr id="14349" name="Line 58"/>
          <p:cNvSpPr>
            <a:spLocks noChangeShapeType="1"/>
          </p:cNvSpPr>
          <p:nvPr/>
        </p:nvSpPr>
        <p:spPr bwMode="auto">
          <a:xfrm>
            <a:off x="11353800" y="13106400"/>
            <a:ext cx="9906000" cy="0"/>
          </a:xfrm>
          <a:prstGeom prst="line">
            <a:avLst/>
          </a:prstGeom>
          <a:noFill/>
          <a:ln w="101600" cmpd="thinThick">
            <a:solidFill>
              <a:schemeClr val="bg2"/>
            </a:solidFill>
            <a:round/>
            <a:headEnd/>
            <a:tailEnd/>
          </a:ln>
        </p:spPr>
        <p:txBody>
          <a:bodyPr/>
          <a:lstStyle/>
          <a:p>
            <a:endParaRPr lang="en-US"/>
          </a:p>
        </p:txBody>
      </p:sp>
      <p:sp>
        <p:nvSpPr>
          <p:cNvPr id="14350" name="Text Box 59"/>
          <p:cNvSpPr txBox="1">
            <a:spLocks noChangeArrowheads="1"/>
          </p:cNvSpPr>
          <p:nvPr/>
        </p:nvSpPr>
        <p:spPr bwMode="auto">
          <a:xfrm>
            <a:off x="5867400" y="18059400"/>
            <a:ext cx="4724400" cy="6857244"/>
          </a:xfrm>
          <a:prstGeom prst="rect">
            <a:avLst/>
          </a:prstGeom>
          <a:noFill/>
          <a:ln w="9525">
            <a:noFill/>
            <a:miter lim="800000"/>
            <a:headEnd/>
            <a:tailEnd/>
          </a:ln>
        </p:spPr>
        <p:txBody>
          <a:bodyPr lIns="91422" tIns="45711" rIns="91422" bIns="45711">
            <a:spAutoFit/>
          </a:bodyPr>
          <a:lstStyle/>
          <a:p>
            <a:pPr marL="342900" indent="-342900" defTabSz="4805363">
              <a:spcBef>
                <a:spcPct val="30000"/>
              </a:spcBef>
            </a:pPr>
            <a:r>
              <a:rPr lang="en-US" sz="2200" b="1" dirty="0">
                <a:solidFill>
                  <a:srgbClr val="C00000"/>
                </a:solidFill>
              </a:rPr>
              <a:t>The primary themes</a:t>
            </a:r>
            <a:r>
              <a:rPr lang="en-US" sz="2200" dirty="0">
                <a:solidFill>
                  <a:srgbClr val="C00000"/>
                </a:solidFill>
              </a:rPr>
              <a:t> </a:t>
            </a:r>
            <a:r>
              <a:rPr lang="en-US" sz="2200" dirty="0"/>
              <a:t>are </a:t>
            </a:r>
          </a:p>
          <a:p>
            <a:pPr marL="342900" indent="-342900" defTabSz="4805363">
              <a:spcBef>
                <a:spcPct val="30000"/>
              </a:spcBef>
              <a:buFontTx/>
              <a:buAutoNum type="arabicParenR"/>
            </a:pPr>
            <a:r>
              <a:rPr lang="en-US" sz="2200" b="1" dirty="0"/>
              <a:t>Biotic</a:t>
            </a:r>
            <a:r>
              <a:rPr lang="en-US" sz="2200" dirty="0"/>
              <a:t> </a:t>
            </a:r>
            <a:r>
              <a:rPr lang="en-US" sz="2200" b="1" dirty="0"/>
              <a:t>structure </a:t>
            </a:r>
            <a:r>
              <a:rPr lang="en-US" sz="2200" dirty="0"/>
              <a:t>(top panel: left, penguins of Palmer Station LTER)</a:t>
            </a:r>
          </a:p>
          <a:p>
            <a:pPr marL="342900" indent="-342900" defTabSz="4805363">
              <a:spcBef>
                <a:spcPct val="30000"/>
              </a:spcBef>
              <a:buFontTx/>
              <a:buAutoNum type="arabicParenR"/>
            </a:pPr>
            <a:r>
              <a:rPr lang="en-US" sz="2200" b="1" dirty="0"/>
              <a:t>Biogeochemistry</a:t>
            </a:r>
            <a:r>
              <a:rPr lang="en-US" sz="2200" dirty="0"/>
              <a:t> (top panel: right, calcium addition to litter at Hubbard Brook LTER),</a:t>
            </a:r>
          </a:p>
          <a:p>
            <a:pPr marL="342900" indent="-342900" defTabSz="4805363">
              <a:spcBef>
                <a:spcPct val="30000"/>
              </a:spcBef>
              <a:buFontTx/>
              <a:buAutoNum type="arabicParenR"/>
            </a:pPr>
            <a:r>
              <a:rPr lang="en-US" sz="2200" b="1" dirty="0"/>
              <a:t>Disturbance </a:t>
            </a:r>
            <a:r>
              <a:rPr lang="en-US" sz="2200" dirty="0"/>
              <a:t>(middle panel: </a:t>
            </a:r>
            <a:r>
              <a:rPr lang="en-US" sz="2200" dirty="0" smtClean="0"/>
              <a:t>forest </a:t>
            </a:r>
            <a:r>
              <a:rPr lang="en-US" sz="2200" dirty="0"/>
              <a:t>at </a:t>
            </a:r>
            <a:r>
              <a:rPr lang="en-US" sz="2200" dirty="0" err="1"/>
              <a:t>Luquillo</a:t>
            </a:r>
            <a:r>
              <a:rPr lang="en-US" sz="2200" dirty="0"/>
              <a:t> </a:t>
            </a:r>
            <a:r>
              <a:rPr lang="en-US" sz="2200" dirty="0" smtClean="0"/>
              <a:t>LTER, before (left) and after (right) a </a:t>
            </a:r>
            <a:r>
              <a:rPr lang="en-US" sz="2200" dirty="0"/>
              <a:t>hurricane)</a:t>
            </a:r>
          </a:p>
          <a:p>
            <a:pPr marL="342900" indent="-342900" defTabSz="4805363">
              <a:spcBef>
                <a:spcPct val="30000"/>
              </a:spcBef>
              <a:buFontTx/>
              <a:buAutoNum type="arabicParenR"/>
            </a:pPr>
            <a:r>
              <a:rPr lang="en-US" sz="2200" b="1" dirty="0"/>
              <a:t>Human population and economy</a:t>
            </a:r>
            <a:r>
              <a:rPr lang="en-US" sz="2200" dirty="0"/>
              <a:t> (bottom panel: left, Central Arizona-Phoenix Urban LTER; center &amp; right, Baltimore Ecosystem Study LTER). </a:t>
            </a:r>
            <a:endParaRPr lang="en-US" sz="2200" b="1" dirty="0"/>
          </a:p>
          <a:p>
            <a:pPr marL="342900" indent="-342900" defTabSz="4805363">
              <a:spcBef>
                <a:spcPct val="30000"/>
              </a:spcBef>
              <a:buFontTx/>
              <a:buAutoNum type="arabicParenR"/>
            </a:pPr>
            <a:r>
              <a:rPr lang="en-US" sz="2200" b="1" dirty="0"/>
              <a:t>Climate &amp; physical variability</a:t>
            </a:r>
          </a:p>
          <a:p>
            <a:pPr marL="342900" indent="-342900" defTabSz="4805363">
              <a:spcBef>
                <a:spcPct val="30000"/>
              </a:spcBef>
              <a:buFontTx/>
              <a:buAutoNum type="arabicParenR"/>
            </a:pPr>
            <a:endParaRPr lang="en-US" sz="2200" b="1" dirty="0"/>
          </a:p>
          <a:p>
            <a:pPr marL="342900" indent="-342900" defTabSz="4805363">
              <a:spcBef>
                <a:spcPct val="30000"/>
              </a:spcBef>
            </a:pPr>
            <a:r>
              <a:rPr lang="en-US" sz="2000" dirty="0"/>
              <a:t>Photos courtesy of the LTER network.</a:t>
            </a:r>
          </a:p>
        </p:txBody>
      </p:sp>
      <p:sp>
        <p:nvSpPr>
          <p:cNvPr id="2115" name="Text Box 67"/>
          <p:cNvSpPr txBox="1">
            <a:spLocks noChangeArrowheads="1"/>
          </p:cNvSpPr>
          <p:nvPr/>
        </p:nvSpPr>
        <p:spPr bwMode="auto">
          <a:xfrm>
            <a:off x="10896600" y="13335000"/>
            <a:ext cx="10744200" cy="830979"/>
          </a:xfrm>
          <a:prstGeom prst="rect">
            <a:avLst/>
          </a:prstGeom>
          <a:noFill/>
          <a:ln w="9525">
            <a:noFill/>
            <a:miter lim="800000"/>
            <a:headEnd/>
            <a:tailEnd/>
          </a:ln>
          <a:effectLst/>
        </p:spPr>
        <p:txBody>
          <a:bodyPr lIns="91422" tIns="45711" rIns="91422" bIns="45711">
            <a:spAutoFit/>
          </a:bodyPr>
          <a:lstStyle/>
          <a:p>
            <a:pPr defTabSz="4805363"/>
            <a:r>
              <a:rPr lang="en-US" sz="2400" b="1" dirty="0">
                <a:solidFill>
                  <a:srgbClr val="C00000"/>
                </a:solidFill>
                <a:latin typeface="Trebuchet MS" pitchFamily="34" charset="0"/>
              </a:rPr>
              <a:t>EcoTrends website (</a:t>
            </a:r>
            <a:r>
              <a:rPr lang="en-US" sz="2400" b="1" u="sng" dirty="0">
                <a:solidFill>
                  <a:srgbClr val="C00000"/>
                </a:solidFill>
                <a:latin typeface="Trebuchet MS" pitchFamily="34" charset="0"/>
              </a:rPr>
              <a:t>http://www.ecotrends.info</a:t>
            </a:r>
            <a:r>
              <a:rPr lang="en-US" sz="2400" b="1" dirty="0">
                <a:solidFill>
                  <a:srgbClr val="C00000"/>
                </a:solidFill>
                <a:latin typeface="Trebuchet MS" pitchFamily="34" charset="0"/>
              </a:rPr>
              <a:t>; open access Oct 1, 2009)</a:t>
            </a:r>
          </a:p>
          <a:p>
            <a:pPr defTabSz="4805363"/>
            <a:endParaRPr lang="en-US" sz="2400" dirty="0"/>
          </a:p>
        </p:txBody>
      </p:sp>
      <p:sp>
        <p:nvSpPr>
          <p:cNvPr id="14352" name="Line 72"/>
          <p:cNvSpPr>
            <a:spLocks noChangeShapeType="1"/>
          </p:cNvSpPr>
          <p:nvPr/>
        </p:nvSpPr>
        <p:spPr bwMode="auto">
          <a:xfrm>
            <a:off x="11277600" y="24460200"/>
            <a:ext cx="9753600" cy="0"/>
          </a:xfrm>
          <a:prstGeom prst="line">
            <a:avLst/>
          </a:prstGeom>
          <a:noFill/>
          <a:ln w="101600" cmpd="thinThick">
            <a:solidFill>
              <a:schemeClr val="bg2"/>
            </a:solidFill>
            <a:round/>
            <a:headEnd/>
            <a:tailEnd/>
          </a:ln>
        </p:spPr>
        <p:txBody>
          <a:bodyPr/>
          <a:lstStyle/>
          <a:p>
            <a:endParaRPr lang="en-US"/>
          </a:p>
        </p:txBody>
      </p:sp>
      <p:pic>
        <p:nvPicPr>
          <p:cNvPr id="14353" name="Picture 75" descr="EcoTrends"/>
          <p:cNvPicPr>
            <a:picLocks noChangeAspect="1" noChangeArrowheads="1"/>
          </p:cNvPicPr>
          <p:nvPr/>
        </p:nvPicPr>
        <p:blipFill>
          <a:blip r:embed="rId9"/>
          <a:srcRect/>
          <a:stretch>
            <a:fillRect/>
          </a:stretch>
        </p:blipFill>
        <p:spPr bwMode="auto">
          <a:xfrm>
            <a:off x="874713" y="898525"/>
            <a:ext cx="3316287" cy="2492375"/>
          </a:xfrm>
          <a:prstGeom prst="rect">
            <a:avLst/>
          </a:prstGeom>
          <a:noFill/>
          <a:ln w="9525">
            <a:noFill/>
            <a:miter lim="800000"/>
            <a:headEnd/>
            <a:tailEnd/>
          </a:ln>
        </p:spPr>
      </p:pic>
      <p:pic>
        <p:nvPicPr>
          <p:cNvPr id="14354" name="Picture 76" descr="NMlogo_1colorstate_noU_red"/>
          <p:cNvPicPr>
            <a:picLocks noChangeAspect="1" noChangeArrowheads="1"/>
          </p:cNvPicPr>
          <p:nvPr/>
        </p:nvPicPr>
        <p:blipFill>
          <a:blip r:embed="rId10"/>
          <a:srcRect/>
          <a:stretch>
            <a:fillRect/>
          </a:stretch>
        </p:blipFill>
        <p:spPr bwMode="auto">
          <a:xfrm>
            <a:off x="8458200" y="3521075"/>
            <a:ext cx="1316038" cy="1447800"/>
          </a:xfrm>
          <a:prstGeom prst="rect">
            <a:avLst/>
          </a:prstGeom>
          <a:noFill/>
          <a:ln w="9525">
            <a:noFill/>
            <a:miter lim="800000"/>
            <a:headEnd/>
            <a:tailEnd/>
          </a:ln>
        </p:spPr>
      </p:pic>
      <p:pic>
        <p:nvPicPr>
          <p:cNvPr id="14355" name="Picture 77" descr="533px-USGS_logo"/>
          <p:cNvPicPr>
            <a:picLocks noChangeAspect="1" noChangeArrowheads="1"/>
          </p:cNvPicPr>
          <p:nvPr/>
        </p:nvPicPr>
        <p:blipFill>
          <a:blip r:embed="rId11"/>
          <a:srcRect/>
          <a:stretch>
            <a:fillRect/>
          </a:stretch>
        </p:blipFill>
        <p:spPr bwMode="auto">
          <a:xfrm>
            <a:off x="16383000" y="3521075"/>
            <a:ext cx="2911475" cy="1174750"/>
          </a:xfrm>
          <a:prstGeom prst="rect">
            <a:avLst/>
          </a:prstGeom>
          <a:noFill/>
          <a:ln w="9525">
            <a:noFill/>
            <a:miter lim="800000"/>
            <a:headEnd/>
            <a:tailEnd/>
          </a:ln>
        </p:spPr>
      </p:pic>
      <p:pic>
        <p:nvPicPr>
          <p:cNvPr id="14356" name="Picture 78" descr="doe_os300"/>
          <p:cNvPicPr>
            <a:picLocks noChangeAspect="1" noChangeArrowheads="1"/>
          </p:cNvPicPr>
          <p:nvPr/>
        </p:nvPicPr>
        <p:blipFill>
          <a:blip r:embed="rId12" cstate="print"/>
          <a:srcRect/>
          <a:stretch>
            <a:fillRect/>
          </a:stretch>
        </p:blipFill>
        <p:spPr bwMode="auto">
          <a:xfrm>
            <a:off x="12877800" y="3521075"/>
            <a:ext cx="1154113" cy="1154113"/>
          </a:xfrm>
          <a:prstGeom prst="rect">
            <a:avLst/>
          </a:prstGeom>
          <a:noFill/>
          <a:ln w="9525">
            <a:noFill/>
            <a:miter lim="800000"/>
            <a:headEnd/>
            <a:tailEnd/>
          </a:ln>
        </p:spPr>
      </p:pic>
      <p:grpSp>
        <p:nvGrpSpPr>
          <p:cNvPr id="14357" name="Group 49"/>
          <p:cNvGrpSpPr>
            <a:grpSpLocks/>
          </p:cNvGrpSpPr>
          <p:nvPr/>
        </p:nvGrpSpPr>
        <p:grpSpPr bwMode="auto">
          <a:xfrm>
            <a:off x="11506200" y="10439400"/>
            <a:ext cx="9448800" cy="2455863"/>
            <a:chOff x="11125200" y="10439400"/>
            <a:chExt cx="9448800" cy="2456544"/>
          </a:xfrm>
        </p:grpSpPr>
        <p:sp>
          <p:nvSpPr>
            <p:cNvPr id="2122" name="Text Box 74"/>
            <p:cNvSpPr txBox="1">
              <a:spLocks noChangeArrowheads="1"/>
            </p:cNvSpPr>
            <p:nvPr/>
          </p:nvSpPr>
          <p:spPr bwMode="auto">
            <a:xfrm>
              <a:off x="11125200" y="10439400"/>
              <a:ext cx="3289300" cy="2447016"/>
            </a:xfrm>
            <a:prstGeom prst="rect">
              <a:avLst/>
            </a:prstGeom>
            <a:noFill/>
            <a:ln w="9525">
              <a:noFill/>
              <a:miter lim="800000"/>
              <a:headEnd/>
              <a:tailEnd/>
            </a:ln>
            <a:effectLst/>
          </p:spPr>
          <p:txBody>
            <a:bodyPr lIns="91431" tIns="45716" rIns="91431" bIns="45716">
              <a:spAutoFit/>
            </a:bodyPr>
            <a:lstStyle/>
            <a:p>
              <a:pPr defTabSz="4805363">
                <a:defRPr/>
              </a:pPr>
              <a:r>
                <a:rPr lang="en-US" sz="900" b="1" dirty="0">
                  <a:solidFill>
                    <a:srgbClr val="000000"/>
                  </a:solidFill>
                  <a:cs typeface="Times New Roman" pitchFamily="18" charset="0"/>
                </a:rPr>
                <a:t>AND: H.J. Andrews Experimental Forest</a:t>
              </a:r>
            </a:p>
            <a:p>
              <a:pPr defTabSz="4805363">
                <a:defRPr/>
              </a:pPr>
              <a:r>
                <a:rPr lang="en-US" sz="900" b="1" dirty="0">
                  <a:solidFill>
                    <a:srgbClr val="000000"/>
                  </a:solidFill>
                  <a:cs typeface="Times New Roman" pitchFamily="18" charset="0"/>
                </a:rPr>
                <a:t>ARC: Arctic LTER</a:t>
              </a:r>
            </a:p>
            <a:p>
              <a:pPr defTabSz="4805363">
                <a:defRPr/>
              </a:pPr>
              <a:r>
                <a:rPr lang="en-US" sz="900" b="1" dirty="0">
                  <a:solidFill>
                    <a:srgbClr val="000000"/>
                  </a:solidFill>
                  <a:cs typeface="Times New Roman" pitchFamily="18" charset="0"/>
                </a:rPr>
                <a:t>BEN: Bent Creek Experimental Forest</a:t>
              </a:r>
            </a:p>
            <a:p>
              <a:pPr defTabSz="4805363">
                <a:defRPr/>
              </a:pPr>
              <a:r>
                <a:rPr lang="en-US" sz="900" b="1" dirty="0">
                  <a:solidFill>
                    <a:srgbClr val="000000"/>
                  </a:solidFill>
                  <a:cs typeface="Times New Roman" pitchFamily="18" charset="0"/>
                </a:rPr>
                <a:t>BES: Baltimore Ecosystem Study</a:t>
              </a:r>
            </a:p>
            <a:p>
              <a:pPr defTabSz="4805363">
                <a:defRPr/>
              </a:pPr>
              <a:r>
                <a:rPr lang="en-US" sz="900" b="1" dirty="0">
                  <a:solidFill>
                    <a:srgbClr val="000000"/>
                  </a:solidFill>
                  <a:cs typeface="Times New Roman" pitchFamily="18" charset="0"/>
                </a:rPr>
                <a:t>BLA: Blacks Mountain Experimental Forest</a:t>
              </a:r>
            </a:p>
            <a:p>
              <a:pPr defTabSz="4805363">
                <a:defRPr/>
              </a:pPr>
              <a:r>
                <a:rPr lang="en-US" sz="900" b="1" dirty="0">
                  <a:solidFill>
                    <a:srgbClr val="000000"/>
                  </a:solidFill>
                  <a:cs typeface="Times New Roman" pitchFamily="18" charset="0"/>
                </a:rPr>
                <a:t>BNZ: Bonanza Creek</a:t>
              </a:r>
            </a:p>
            <a:p>
              <a:pPr defTabSz="4805363">
                <a:defRPr/>
              </a:pPr>
              <a:r>
                <a:rPr lang="en-US" sz="900" b="1" dirty="0">
                  <a:solidFill>
                    <a:srgbClr val="000000"/>
                  </a:solidFill>
                  <a:cs typeface="Times New Roman" pitchFamily="18" charset="0"/>
                </a:rPr>
                <a:t>CAP: Central Arizona – Phoenix Urban LTER</a:t>
              </a:r>
            </a:p>
            <a:p>
              <a:pPr defTabSz="4805363">
                <a:defRPr/>
              </a:pPr>
              <a:r>
                <a:rPr lang="en-US" sz="900" b="1" dirty="0">
                  <a:solidFill>
                    <a:srgbClr val="000000"/>
                  </a:solidFill>
                  <a:latin typeface="+mn-lt"/>
                  <a:cs typeface="Times New Roman" pitchFamily="18" charset="0"/>
                </a:rPr>
                <a:t>CCE: California Current Ecosystem</a:t>
              </a:r>
            </a:p>
            <a:p>
              <a:pPr defTabSz="4805363">
                <a:defRPr/>
              </a:pPr>
              <a:r>
                <a:rPr lang="en-US" sz="900" b="1" dirty="0">
                  <a:solidFill>
                    <a:srgbClr val="000000"/>
                  </a:solidFill>
                  <a:latin typeface="+mn-lt"/>
                  <a:cs typeface="Times New Roman" pitchFamily="18" charset="0"/>
                </a:rPr>
                <a:t>CDR</a:t>
              </a:r>
              <a:r>
                <a:rPr lang="en-US" sz="900" dirty="0">
                  <a:solidFill>
                    <a:srgbClr val="000000"/>
                  </a:solidFill>
                  <a:latin typeface="Arial" pitchFamily="34" charset="0"/>
                  <a:cs typeface="Arial" pitchFamily="34" charset="0"/>
                </a:rPr>
                <a:t>: </a:t>
              </a:r>
              <a:r>
                <a:rPr lang="en-US" sz="900" dirty="0">
                  <a:latin typeface="Arial" pitchFamily="34" charset="0"/>
                  <a:cs typeface="Arial" pitchFamily="34" charset="0"/>
                </a:rPr>
                <a:t>Cedar Creek Ecosystem Science Reserve</a:t>
              </a:r>
              <a:endParaRPr lang="en-US" sz="900" dirty="0">
                <a:solidFill>
                  <a:srgbClr val="000000"/>
                </a:solidFill>
                <a:latin typeface="Arial" pitchFamily="34" charset="0"/>
                <a:cs typeface="Arial" pitchFamily="34" charset="0"/>
              </a:endParaRPr>
            </a:p>
            <a:p>
              <a:pPr defTabSz="4805363">
                <a:defRPr/>
              </a:pPr>
              <a:r>
                <a:rPr lang="en-US" sz="900" b="1" dirty="0">
                  <a:solidFill>
                    <a:srgbClr val="000000"/>
                  </a:solidFill>
                  <a:latin typeface="+mn-lt"/>
                  <a:cs typeface="Times New Roman" pitchFamily="18" charset="0"/>
                </a:rPr>
                <a:t>CHE: Cascade Head Experimental </a:t>
              </a:r>
              <a:r>
                <a:rPr lang="en-US" sz="900" b="1" dirty="0">
                  <a:solidFill>
                    <a:srgbClr val="000000"/>
                  </a:solidFill>
                  <a:cs typeface="Times New Roman" pitchFamily="18" charset="0"/>
                </a:rPr>
                <a:t>Forest</a:t>
              </a:r>
            </a:p>
            <a:p>
              <a:pPr defTabSz="4805363">
                <a:defRPr/>
              </a:pPr>
              <a:r>
                <a:rPr lang="en-US" sz="900" b="1" dirty="0">
                  <a:solidFill>
                    <a:srgbClr val="000000"/>
                  </a:solidFill>
                  <a:cs typeface="Times New Roman" pitchFamily="18" charset="0"/>
                </a:rPr>
                <a:t>CRO: Crossett Experimental Forest</a:t>
              </a:r>
            </a:p>
            <a:p>
              <a:pPr defTabSz="4805363">
                <a:defRPr/>
              </a:pPr>
              <a:r>
                <a:rPr lang="en-US" sz="900" b="1" dirty="0">
                  <a:solidFill>
                    <a:srgbClr val="000000"/>
                  </a:solidFill>
                  <a:cs typeface="Times New Roman" pitchFamily="18" charset="0"/>
                </a:rPr>
                <a:t>CSP: Caspar Creek Experimental Watershed</a:t>
              </a:r>
            </a:p>
            <a:p>
              <a:pPr defTabSz="4805363">
                <a:defRPr/>
              </a:pPr>
              <a:r>
                <a:rPr lang="en-US" sz="900" b="1" dirty="0">
                  <a:solidFill>
                    <a:srgbClr val="000000"/>
                  </a:solidFill>
                  <a:cs typeface="Times New Roman" pitchFamily="18" charset="0"/>
                </a:rPr>
                <a:t>CWT: </a:t>
              </a:r>
              <a:r>
                <a:rPr lang="en-US" sz="900" b="1" dirty="0" err="1">
                  <a:solidFill>
                    <a:srgbClr val="000000"/>
                  </a:solidFill>
                  <a:cs typeface="Times New Roman" pitchFamily="18" charset="0"/>
                </a:rPr>
                <a:t>Coweeta</a:t>
              </a:r>
              <a:r>
                <a:rPr lang="en-US" sz="900" b="1" dirty="0">
                  <a:solidFill>
                    <a:srgbClr val="000000"/>
                  </a:solidFill>
                  <a:cs typeface="Times New Roman" pitchFamily="18" charset="0"/>
                </a:rPr>
                <a:t> Hydrologic Laboratory</a:t>
              </a:r>
            </a:p>
            <a:p>
              <a:pPr defTabSz="4805363">
                <a:defRPr/>
              </a:pPr>
              <a:r>
                <a:rPr lang="en-US" sz="900" b="1" dirty="0">
                  <a:solidFill>
                    <a:srgbClr val="000000"/>
                  </a:solidFill>
                  <a:cs typeface="Times New Roman" pitchFamily="18" charset="0"/>
                </a:rPr>
                <a:t>EOA: Eastern Oregon Agricultural Research Center</a:t>
              </a:r>
            </a:p>
            <a:p>
              <a:pPr defTabSz="4805363">
                <a:defRPr/>
              </a:pPr>
              <a:r>
                <a:rPr lang="en-US" sz="900" b="1" dirty="0">
                  <a:solidFill>
                    <a:srgbClr val="000000"/>
                  </a:solidFill>
                  <a:cs typeface="Times New Roman" pitchFamily="18" charset="0"/>
                </a:rPr>
                <a:t>FCE: Florida Coastal Everglades</a:t>
              </a:r>
            </a:p>
            <a:p>
              <a:pPr defTabSz="4805363">
                <a:defRPr/>
              </a:pPr>
              <a:r>
                <a:rPr lang="en-US" sz="900" b="1" dirty="0">
                  <a:solidFill>
                    <a:srgbClr val="000000"/>
                  </a:solidFill>
                  <a:cs typeface="Times New Roman" pitchFamily="18" charset="0"/>
                </a:rPr>
                <a:t>FER: </a:t>
              </a:r>
              <a:r>
                <a:rPr lang="en-US" sz="900" b="1" dirty="0" err="1">
                  <a:solidFill>
                    <a:srgbClr val="000000"/>
                  </a:solidFill>
                  <a:cs typeface="Times New Roman" pitchFamily="18" charset="0"/>
                </a:rPr>
                <a:t>Fernow</a:t>
              </a:r>
              <a:r>
                <a:rPr lang="en-US" sz="900" b="1" dirty="0">
                  <a:solidFill>
                    <a:srgbClr val="000000"/>
                  </a:solidFill>
                  <a:cs typeface="Times New Roman" pitchFamily="18" charset="0"/>
                </a:rPr>
                <a:t> Experimental Forest</a:t>
              </a:r>
            </a:p>
            <a:p>
              <a:pPr defTabSz="4805363">
                <a:defRPr/>
              </a:pPr>
              <a:r>
                <a:rPr lang="en-US" sz="900" b="1" dirty="0">
                  <a:solidFill>
                    <a:srgbClr val="000000"/>
                  </a:solidFill>
                  <a:cs typeface="Times New Roman" pitchFamily="18" charset="0"/>
                </a:rPr>
                <a:t>FRA: Fraser Experimental Forest</a:t>
              </a:r>
            </a:p>
          </p:txBody>
        </p:sp>
        <p:sp>
          <p:nvSpPr>
            <p:cNvPr id="14396" name="Text Box 81"/>
            <p:cNvSpPr txBox="1">
              <a:spLocks noChangeArrowheads="1"/>
            </p:cNvSpPr>
            <p:nvPr/>
          </p:nvSpPr>
          <p:spPr bwMode="auto">
            <a:xfrm>
              <a:off x="14615886" y="10439400"/>
              <a:ext cx="3236688" cy="2446816"/>
            </a:xfrm>
            <a:prstGeom prst="rect">
              <a:avLst/>
            </a:prstGeom>
            <a:noFill/>
            <a:ln w="9525">
              <a:noFill/>
              <a:miter lim="800000"/>
              <a:headEnd/>
              <a:tailEnd/>
            </a:ln>
          </p:spPr>
          <p:txBody>
            <a:bodyPr lIns="91431" tIns="45716" rIns="91431" bIns="45716">
              <a:spAutoFit/>
            </a:bodyPr>
            <a:lstStyle/>
            <a:p>
              <a:pPr defTabSz="4805363"/>
              <a:r>
                <a:rPr lang="en-US" sz="900" b="1">
                  <a:solidFill>
                    <a:srgbClr val="000000"/>
                  </a:solidFill>
                  <a:cs typeface="Times New Roman" pitchFamily="18" charset="0"/>
                </a:rPr>
                <a:t>FTK: Fort Keogh </a:t>
              </a:r>
            </a:p>
            <a:p>
              <a:pPr defTabSz="4805363"/>
              <a:r>
                <a:rPr lang="en-US" sz="900" b="1">
                  <a:solidFill>
                    <a:srgbClr val="000000"/>
                  </a:solidFill>
                  <a:cs typeface="Times New Roman" pitchFamily="18" charset="0"/>
                </a:rPr>
                <a:t>GCE: Georgia Coastal Ecosystems</a:t>
              </a:r>
            </a:p>
            <a:p>
              <a:pPr defTabSz="4805363"/>
              <a:r>
                <a:rPr lang="en-US" sz="900" b="1">
                  <a:solidFill>
                    <a:srgbClr val="000000"/>
                  </a:solidFill>
                  <a:cs typeface="Times New Roman" pitchFamily="18" charset="0"/>
                </a:rPr>
                <a:t>GLA: Glacier Experimental Forest</a:t>
              </a:r>
            </a:p>
            <a:p>
              <a:pPr defTabSz="4805363"/>
              <a:r>
                <a:rPr lang="en-US" sz="900" b="1">
                  <a:solidFill>
                    <a:srgbClr val="000000"/>
                  </a:solidFill>
                  <a:cs typeface="Times New Roman" pitchFamily="18" charset="0"/>
                </a:rPr>
                <a:t>GRL: Grazinglands Research Laboratory</a:t>
              </a:r>
            </a:p>
            <a:p>
              <a:pPr defTabSz="4805363"/>
              <a:r>
                <a:rPr lang="en-US" sz="900" b="1">
                  <a:solidFill>
                    <a:srgbClr val="000000"/>
                  </a:solidFill>
                  <a:cs typeface="Times New Roman" pitchFamily="18" charset="0"/>
                </a:rPr>
                <a:t>GSW: Grassland Soil and Water Research Laboratory</a:t>
              </a:r>
            </a:p>
            <a:p>
              <a:pPr defTabSz="4805363"/>
              <a:r>
                <a:rPr lang="en-US" sz="900" b="1">
                  <a:solidFill>
                    <a:srgbClr val="000000"/>
                  </a:solidFill>
                  <a:cs typeface="Times New Roman" pitchFamily="18" charset="0"/>
                </a:rPr>
                <a:t>HAR: Harrison Experimental Forest</a:t>
              </a:r>
            </a:p>
            <a:p>
              <a:pPr defTabSz="4805363"/>
              <a:r>
                <a:rPr lang="en-US" sz="900" b="1">
                  <a:solidFill>
                    <a:srgbClr val="000000"/>
                  </a:solidFill>
                  <a:cs typeface="Times New Roman" pitchFamily="18" charset="0"/>
                </a:rPr>
                <a:t>HBR: Hubbard Brook</a:t>
              </a:r>
            </a:p>
            <a:p>
              <a:pPr defTabSz="4805363"/>
              <a:r>
                <a:rPr lang="en-US" sz="900" b="1">
                  <a:solidFill>
                    <a:srgbClr val="000000"/>
                  </a:solidFill>
                  <a:cs typeface="Times New Roman" pitchFamily="18" charset="0"/>
                </a:rPr>
                <a:t>HFR: Harvard Forest</a:t>
              </a:r>
            </a:p>
            <a:p>
              <a:pPr defTabSz="4805363"/>
              <a:r>
                <a:rPr lang="en-US" sz="900" b="1">
                  <a:solidFill>
                    <a:srgbClr val="000000"/>
                  </a:solidFill>
                  <a:cs typeface="Times New Roman" pitchFamily="18" charset="0"/>
                </a:rPr>
                <a:t>JRN: </a:t>
              </a:r>
              <a:r>
                <a:rPr lang="en-US" sz="900"/>
                <a:t>Jornada Basin/ Exp. Range</a:t>
              </a:r>
            </a:p>
            <a:p>
              <a:pPr defTabSz="4805363"/>
              <a:r>
                <a:rPr lang="en-US" sz="900" b="1">
                  <a:solidFill>
                    <a:srgbClr val="000000"/>
                  </a:solidFill>
                  <a:cs typeface="Times New Roman" pitchFamily="18" charset="0"/>
                </a:rPr>
                <a:t>KBS: Kellogg Biological Station</a:t>
              </a:r>
            </a:p>
            <a:p>
              <a:pPr defTabSz="4805363"/>
              <a:r>
                <a:rPr lang="en-US" sz="900" b="1">
                  <a:solidFill>
                    <a:srgbClr val="000000"/>
                  </a:solidFill>
                  <a:cs typeface="Times New Roman" pitchFamily="18" charset="0"/>
                </a:rPr>
                <a:t>KNZ: Konza Prairie</a:t>
              </a:r>
            </a:p>
            <a:p>
              <a:pPr defTabSz="4805363"/>
              <a:r>
                <a:rPr lang="en-US" sz="900" b="1">
                  <a:solidFill>
                    <a:srgbClr val="000000"/>
                  </a:solidFill>
                  <a:cs typeface="Times New Roman" pitchFamily="18" charset="0"/>
                </a:rPr>
                <a:t>LUQ: Luquillo Experimental Forest</a:t>
              </a:r>
            </a:p>
            <a:p>
              <a:pPr defTabSz="4805363"/>
              <a:r>
                <a:rPr lang="en-US" sz="900" b="1">
                  <a:solidFill>
                    <a:srgbClr val="000000"/>
                  </a:solidFill>
                  <a:cs typeface="Times New Roman" pitchFamily="18" charset="0"/>
                </a:rPr>
                <a:t>LVW: Loch Vale Watershed</a:t>
              </a:r>
            </a:p>
            <a:p>
              <a:pPr defTabSz="4805363"/>
              <a:r>
                <a:rPr lang="en-US" sz="900" b="1">
                  <a:solidFill>
                    <a:srgbClr val="000000"/>
                  </a:solidFill>
                  <a:cs typeface="Times New Roman" pitchFamily="18" charset="0"/>
                </a:rPr>
                <a:t>MAR: Marcell Experimental Forest</a:t>
              </a:r>
            </a:p>
            <a:p>
              <a:pPr defTabSz="4805363"/>
              <a:r>
                <a:rPr lang="en-US" sz="900" b="1">
                  <a:solidFill>
                    <a:srgbClr val="000000"/>
                  </a:solidFill>
                  <a:cs typeface="Times New Roman" pitchFamily="18" charset="0"/>
                </a:rPr>
                <a:t>MCM: McMurdo Dry Valleys LTER</a:t>
              </a:r>
            </a:p>
            <a:p>
              <a:pPr defTabSz="4805363"/>
              <a:r>
                <a:rPr lang="en-US" sz="900" b="1">
                  <a:solidFill>
                    <a:srgbClr val="000000"/>
                  </a:solidFill>
                  <a:cs typeface="Times New Roman" pitchFamily="18" charset="0"/>
                </a:rPr>
                <a:t>MCR: Moorea Coral Reef LTER</a:t>
              </a:r>
            </a:p>
            <a:p>
              <a:pPr defTabSz="4805363"/>
              <a:r>
                <a:rPr lang="en-US" sz="900" b="1">
                  <a:solidFill>
                    <a:srgbClr val="000000"/>
                  </a:solidFill>
                  <a:cs typeface="Times New Roman" pitchFamily="18" charset="0"/>
                </a:rPr>
                <a:t>NTL: Northern Temperate Lakes LTER</a:t>
              </a:r>
            </a:p>
          </p:txBody>
        </p:sp>
        <p:sp>
          <p:nvSpPr>
            <p:cNvPr id="14397" name="Text Box 82"/>
            <p:cNvSpPr txBox="1">
              <a:spLocks noChangeArrowheads="1"/>
            </p:cNvSpPr>
            <p:nvPr/>
          </p:nvSpPr>
          <p:spPr bwMode="auto">
            <a:xfrm>
              <a:off x="17754600" y="10449128"/>
              <a:ext cx="2819400" cy="2446816"/>
            </a:xfrm>
            <a:prstGeom prst="rect">
              <a:avLst/>
            </a:prstGeom>
            <a:noFill/>
            <a:ln w="9525">
              <a:noFill/>
              <a:miter lim="800000"/>
              <a:headEnd/>
              <a:tailEnd/>
            </a:ln>
          </p:spPr>
          <p:txBody>
            <a:bodyPr lIns="91431" tIns="45716" rIns="91431" bIns="45716">
              <a:spAutoFit/>
            </a:bodyPr>
            <a:lstStyle/>
            <a:p>
              <a:pPr defTabSz="4805363"/>
              <a:r>
                <a:rPr lang="en-US" sz="900" b="1">
                  <a:solidFill>
                    <a:srgbClr val="000000"/>
                  </a:solidFill>
                  <a:cs typeface="Times New Roman" pitchFamily="18" charset="0"/>
                </a:rPr>
                <a:t>NWT: Niwot Ridge LTER</a:t>
              </a:r>
            </a:p>
            <a:p>
              <a:pPr defTabSz="4805363"/>
              <a:r>
                <a:rPr lang="en-US" sz="900" b="1">
                  <a:solidFill>
                    <a:srgbClr val="000000"/>
                  </a:solidFill>
                  <a:cs typeface="Times New Roman" pitchFamily="18" charset="0"/>
                </a:rPr>
                <a:t>PAL: Palmer Station LTER</a:t>
              </a:r>
            </a:p>
            <a:p>
              <a:pPr defTabSz="4805363"/>
              <a:r>
                <a:rPr lang="en-US" sz="900" b="1">
                  <a:solidFill>
                    <a:srgbClr val="000000"/>
                  </a:solidFill>
                  <a:cs typeface="Times New Roman" pitchFamily="18" charset="0"/>
                </a:rPr>
                <a:t>PIE: Plum Island Ecosystem LTER</a:t>
              </a:r>
            </a:p>
            <a:p>
              <a:pPr defTabSz="4805363"/>
              <a:r>
                <a:rPr lang="en-US" sz="900" b="1">
                  <a:solidFill>
                    <a:srgbClr val="000000"/>
                  </a:solidFill>
                  <a:cs typeface="Times New Roman" pitchFamily="18" charset="0"/>
                </a:rPr>
                <a:t>PRI: Priest River Experimental Forest</a:t>
              </a:r>
            </a:p>
            <a:p>
              <a:pPr defTabSz="4805363"/>
              <a:r>
                <a:rPr lang="en-US" sz="900" b="1">
                  <a:solidFill>
                    <a:srgbClr val="000000"/>
                  </a:solidFill>
                  <a:cs typeface="Times New Roman" pitchFamily="18" charset="0"/>
                </a:rPr>
                <a:t>RCE: Reynolds Creek Experimental Watershed</a:t>
              </a:r>
            </a:p>
            <a:p>
              <a:pPr defTabSz="4805363"/>
              <a:r>
                <a:rPr lang="en-US" sz="900" b="1">
                  <a:solidFill>
                    <a:srgbClr val="000000"/>
                  </a:solidFill>
                  <a:cs typeface="Times New Roman" pitchFamily="18" charset="0"/>
                </a:rPr>
                <a:t>SAN: Santee Experimental Forest</a:t>
              </a:r>
            </a:p>
            <a:p>
              <a:pPr defTabSz="4805363"/>
              <a:r>
                <a:rPr lang="en-US" sz="900" b="1">
                  <a:solidFill>
                    <a:srgbClr val="000000"/>
                  </a:solidFill>
                  <a:cs typeface="Times New Roman" pitchFamily="18" charset="0"/>
                </a:rPr>
                <a:t>SBC: Santa Barbara Coastal</a:t>
              </a:r>
            </a:p>
            <a:p>
              <a:pPr defTabSz="4805363"/>
              <a:r>
                <a:rPr lang="en-US" sz="900" b="1">
                  <a:solidFill>
                    <a:srgbClr val="000000"/>
                  </a:solidFill>
                  <a:cs typeface="Times New Roman" pitchFamily="18" charset="0"/>
                </a:rPr>
                <a:t>SEV: Sevilleta LTER</a:t>
              </a:r>
            </a:p>
            <a:p>
              <a:pPr defTabSz="4805363"/>
              <a:r>
                <a:rPr lang="en-US" sz="900" b="1">
                  <a:solidFill>
                    <a:srgbClr val="000000"/>
                  </a:solidFill>
                  <a:cs typeface="Times New Roman" pitchFamily="18" charset="0"/>
                </a:rPr>
                <a:t>SGS: Shortgrass Steppe LTER</a:t>
              </a:r>
            </a:p>
            <a:p>
              <a:pPr defTabSz="4805363"/>
              <a:r>
                <a:rPr lang="en-US" sz="900" b="1">
                  <a:solidFill>
                    <a:srgbClr val="000000"/>
                  </a:solidFill>
                  <a:cs typeface="Times New Roman" pitchFamily="18" charset="0"/>
                </a:rPr>
                <a:t>SPR: Southern Plains Range Research Station</a:t>
              </a:r>
            </a:p>
            <a:p>
              <a:pPr defTabSz="4805363"/>
              <a:r>
                <a:rPr lang="en-US" sz="900" b="1">
                  <a:solidFill>
                    <a:srgbClr val="000000"/>
                  </a:solidFill>
                  <a:cs typeface="Times New Roman" pitchFamily="18" charset="0"/>
                </a:rPr>
                <a:t>SRE: Santa Rita Experimental Range</a:t>
              </a:r>
            </a:p>
            <a:p>
              <a:pPr defTabSz="4805363"/>
              <a:r>
                <a:rPr lang="en-US" sz="900" b="1">
                  <a:solidFill>
                    <a:srgbClr val="000000"/>
                  </a:solidFill>
                  <a:cs typeface="Times New Roman" pitchFamily="18" charset="0"/>
                </a:rPr>
                <a:t>TAL: Tallahatchie Experimental Forest</a:t>
              </a:r>
            </a:p>
            <a:p>
              <a:pPr defTabSz="4805363"/>
              <a:r>
                <a:rPr lang="en-US" sz="900" b="1">
                  <a:solidFill>
                    <a:srgbClr val="000000"/>
                  </a:solidFill>
                  <a:cs typeface="Times New Roman" pitchFamily="18" charset="0"/>
                </a:rPr>
                <a:t>VCR: Virginia Coast Reserve LTER</a:t>
              </a:r>
            </a:p>
            <a:p>
              <a:pPr defTabSz="4805363"/>
              <a:r>
                <a:rPr lang="en-US" sz="900" b="1">
                  <a:solidFill>
                    <a:srgbClr val="000000"/>
                  </a:solidFill>
                  <a:cs typeface="Times New Roman" pitchFamily="18" charset="0"/>
                </a:rPr>
                <a:t>WBW: Walker Branch Watershed</a:t>
              </a:r>
            </a:p>
            <a:p>
              <a:pPr defTabSz="4805363"/>
              <a:r>
                <a:rPr lang="en-US" sz="900" b="1">
                  <a:solidFill>
                    <a:srgbClr val="000000"/>
                  </a:solidFill>
                  <a:cs typeface="Times New Roman" pitchFamily="18" charset="0"/>
                </a:rPr>
                <a:t>WGE: Walnut Gulch Experimental  Watershed</a:t>
              </a:r>
            </a:p>
            <a:p>
              <a:pPr defTabSz="4805363"/>
              <a:r>
                <a:rPr lang="en-US" sz="900" b="1">
                  <a:solidFill>
                    <a:srgbClr val="000000"/>
                  </a:solidFill>
                  <a:cs typeface="Times New Roman" pitchFamily="18" charset="0"/>
                </a:rPr>
                <a:t>WIN: Wind River Experimental Forest</a:t>
              </a:r>
            </a:p>
            <a:p>
              <a:pPr defTabSz="4805363"/>
              <a:endParaRPr lang="en-US" sz="900" b="1">
                <a:solidFill>
                  <a:srgbClr val="000000"/>
                </a:solidFill>
                <a:cs typeface="Times New Roman" pitchFamily="18" charset="0"/>
              </a:endParaRPr>
            </a:p>
          </p:txBody>
        </p:sp>
      </p:grpSp>
      <p:pic>
        <p:nvPicPr>
          <p:cNvPr id="14358" name="Picture 88" descr="site_agency"/>
          <p:cNvPicPr>
            <a:picLocks noChangeAspect="1" noChangeArrowheads="1"/>
          </p:cNvPicPr>
          <p:nvPr/>
        </p:nvPicPr>
        <p:blipFill>
          <a:blip r:embed="rId13"/>
          <a:srcRect l="4706" t="17273" r="4706" b="33636"/>
          <a:stretch>
            <a:fillRect/>
          </a:stretch>
        </p:blipFill>
        <p:spPr bwMode="auto">
          <a:xfrm>
            <a:off x="14249400" y="5426075"/>
            <a:ext cx="7040563" cy="4937125"/>
          </a:xfrm>
          <a:prstGeom prst="rect">
            <a:avLst/>
          </a:prstGeom>
          <a:noFill/>
          <a:ln w="9525">
            <a:noFill/>
            <a:miter lim="800000"/>
            <a:headEnd/>
            <a:tailEnd/>
          </a:ln>
        </p:spPr>
      </p:pic>
      <p:pic>
        <p:nvPicPr>
          <p:cNvPr id="14359" name="Picture 93"/>
          <p:cNvPicPr>
            <a:picLocks noChangeAspect="1" noChangeArrowheads="1"/>
          </p:cNvPicPr>
          <p:nvPr/>
        </p:nvPicPr>
        <p:blipFill>
          <a:blip r:embed="rId14"/>
          <a:srcRect/>
          <a:stretch>
            <a:fillRect/>
          </a:stretch>
        </p:blipFill>
        <p:spPr bwMode="auto">
          <a:xfrm>
            <a:off x="10820400" y="6096000"/>
            <a:ext cx="3200400" cy="2830513"/>
          </a:xfrm>
          <a:prstGeom prst="rect">
            <a:avLst/>
          </a:prstGeom>
          <a:noFill/>
          <a:ln w="9525">
            <a:noFill/>
            <a:miter lim="800000"/>
            <a:headEnd/>
            <a:tailEnd/>
          </a:ln>
        </p:spPr>
      </p:pic>
      <p:sp>
        <p:nvSpPr>
          <p:cNvPr id="14360" name="TextBox 51"/>
          <p:cNvSpPr txBox="1">
            <a:spLocks noChangeArrowheads="1"/>
          </p:cNvSpPr>
          <p:nvPr/>
        </p:nvSpPr>
        <p:spPr bwMode="auto">
          <a:xfrm>
            <a:off x="10744200" y="5715000"/>
            <a:ext cx="3048000" cy="338138"/>
          </a:xfrm>
          <a:prstGeom prst="rect">
            <a:avLst/>
          </a:prstGeom>
          <a:noFill/>
          <a:ln w="9525">
            <a:noFill/>
            <a:miter lim="800000"/>
            <a:headEnd/>
            <a:tailEnd/>
          </a:ln>
        </p:spPr>
        <p:txBody>
          <a:bodyPr>
            <a:spAutoFit/>
          </a:bodyPr>
          <a:lstStyle/>
          <a:p>
            <a:r>
              <a:rPr lang="en-US" sz="1600" b="1"/>
              <a:t>Biomes</a:t>
            </a:r>
          </a:p>
        </p:txBody>
      </p:sp>
      <p:pic>
        <p:nvPicPr>
          <p:cNvPr id="14362" name="Picture 60" descr="LogoJornadaLTER_cropped.png"/>
          <p:cNvPicPr>
            <a:picLocks noChangeAspect="1"/>
          </p:cNvPicPr>
          <p:nvPr/>
        </p:nvPicPr>
        <p:blipFill>
          <a:blip r:embed="rId15"/>
          <a:srcRect/>
          <a:stretch>
            <a:fillRect/>
          </a:stretch>
        </p:blipFill>
        <p:spPr bwMode="auto">
          <a:xfrm>
            <a:off x="838200" y="3521075"/>
            <a:ext cx="1541463" cy="1362075"/>
          </a:xfrm>
          <a:prstGeom prst="rect">
            <a:avLst/>
          </a:prstGeom>
          <a:noFill/>
          <a:ln w="9525">
            <a:noFill/>
            <a:miter lim="800000"/>
            <a:headEnd/>
            <a:tailEnd/>
          </a:ln>
        </p:spPr>
      </p:pic>
      <p:pic>
        <p:nvPicPr>
          <p:cNvPr id="14363" name="Picture 61" descr="UsdaArsJer.png"/>
          <p:cNvPicPr>
            <a:picLocks noChangeAspect="1"/>
          </p:cNvPicPr>
          <p:nvPr/>
        </p:nvPicPr>
        <p:blipFill>
          <a:blip r:embed="rId16"/>
          <a:srcRect r="38892"/>
          <a:stretch>
            <a:fillRect/>
          </a:stretch>
        </p:blipFill>
        <p:spPr bwMode="auto">
          <a:xfrm>
            <a:off x="5715000" y="3521075"/>
            <a:ext cx="1873250" cy="1362075"/>
          </a:xfrm>
          <a:prstGeom prst="rect">
            <a:avLst/>
          </a:prstGeom>
          <a:noFill/>
          <a:ln w="9525">
            <a:noFill/>
            <a:miter lim="800000"/>
            <a:headEnd/>
            <a:tailEnd/>
          </a:ln>
        </p:spPr>
      </p:pic>
      <p:grpSp>
        <p:nvGrpSpPr>
          <p:cNvPr id="14364" name="Group 75"/>
          <p:cNvGrpSpPr>
            <a:grpSpLocks/>
          </p:cNvGrpSpPr>
          <p:nvPr/>
        </p:nvGrpSpPr>
        <p:grpSpPr bwMode="auto">
          <a:xfrm>
            <a:off x="914400" y="18059400"/>
            <a:ext cx="4856163" cy="6845300"/>
            <a:chOff x="914400" y="18364199"/>
            <a:chExt cx="4856069" cy="6845920"/>
          </a:xfrm>
        </p:grpSpPr>
        <p:grpSp>
          <p:nvGrpSpPr>
            <p:cNvPr id="14382" name="Group 74"/>
            <p:cNvGrpSpPr>
              <a:grpSpLocks/>
            </p:cNvGrpSpPr>
            <p:nvPr/>
          </p:nvGrpSpPr>
          <p:grpSpPr bwMode="auto">
            <a:xfrm>
              <a:off x="914400" y="23088600"/>
              <a:ext cx="4811431" cy="2121519"/>
              <a:chOff x="914400" y="23176881"/>
              <a:chExt cx="4811431" cy="2121519"/>
            </a:xfrm>
          </p:grpSpPr>
          <p:pic>
            <p:nvPicPr>
              <p:cNvPr id="14389" name="Picture 61" descr="BES"/>
              <p:cNvPicPr>
                <a:picLocks noChangeAspect="1" noChangeArrowheads="1"/>
              </p:cNvPicPr>
              <p:nvPr/>
            </p:nvPicPr>
            <p:blipFill>
              <a:blip r:embed="rId17"/>
              <a:srcRect/>
              <a:stretch>
                <a:fillRect/>
              </a:stretch>
            </p:blipFill>
            <p:spPr bwMode="auto">
              <a:xfrm>
                <a:off x="2286000" y="23176881"/>
                <a:ext cx="2256947" cy="2116215"/>
              </a:xfrm>
              <a:prstGeom prst="rect">
                <a:avLst/>
              </a:prstGeom>
              <a:noFill/>
              <a:ln w="41275">
                <a:solidFill>
                  <a:schemeClr val="tx1"/>
                </a:solidFill>
                <a:miter lim="800000"/>
                <a:headEnd/>
                <a:tailEnd/>
              </a:ln>
            </p:spPr>
          </p:pic>
          <p:pic>
            <p:nvPicPr>
              <p:cNvPr id="14390" name="Picture 63"/>
              <p:cNvPicPr>
                <a:picLocks noChangeAspect="1" noChangeArrowheads="1"/>
              </p:cNvPicPr>
              <p:nvPr/>
            </p:nvPicPr>
            <p:blipFill>
              <a:blip r:embed="rId18"/>
              <a:srcRect/>
              <a:stretch>
                <a:fillRect/>
              </a:stretch>
            </p:blipFill>
            <p:spPr bwMode="auto">
              <a:xfrm>
                <a:off x="4419600" y="23176881"/>
                <a:ext cx="1306231" cy="2109585"/>
              </a:xfrm>
              <a:prstGeom prst="rect">
                <a:avLst/>
              </a:prstGeom>
              <a:noFill/>
              <a:ln w="41275">
                <a:solidFill>
                  <a:schemeClr val="tx1"/>
                </a:solidFill>
                <a:miter lim="800000"/>
                <a:headEnd/>
                <a:tailEnd/>
              </a:ln>
            </p:spPr>
          </p:pic>
          <p:pic>
            <p:nvPicPr>
              <p:cNvPr id="14391" name="Picture 64"/>
              <p:cNvPicPr>
                <a:picLocks noChangeAspect="1" noChangeArrowheads="1"/>
              </p:cNvPicPr>
              <p:nvPr/>
            </p:nvPicPr>
            <p:blipFill>
              <a:blip r:embed="rId19"/>
              <a:srcRect/>
              <a:stretch>
                <a:fillRect/>
              </a:stretch>
            </p:blipFill>
            <p:spPr bwMode="auto">
              <a:xfrm>
                <a:off x="914400" y="23176881"/>
                <a:ext cx="1371600" cy="2121519"/>
              </a:xfrm>
              <a:prstGeom prst="rect">
                <a:avLst/>
              </a:prstGeom>
              <a:noFill/>
              <a:ln w="41275">
                <a:solidFill>
                  <a:schemeClr val="tx1"/>
                </a:solidFill>
                <a:miter lim="800000"/>
                <a:headEnd/>
                <a:tailEnd/>
              </a:ln>
            </p:spPr>
          </p:pic>
        </p:grpSp>
        <p:grpSp>
          <p:nvGrpSpPr>
            <p:cNvPr id="14383" name="Group 72"/>
            <p:cNvGrpSpPr>
              <a:grpSpLocks/>
            </p:cNvGrpSpPr>
            <p:nvPr/>
          </p:nvGrpSpPr>
          <p:grpSpPr bwMode="auto">
            <a:xfrm>
              <a:off x="914400" y="18364199"/>
              <a:ext cx="4856069" cy="1828801"/>
              <a:chOff x="914400" y="18364199"/>
              <a:chExt cx="4856069" cy="1828801"/>
            </a:xfrm>
          </p:grpSpPr>
          <p:pic>
            <p:nvPicPr>
              <p:cNvPr id="14387" name="Picture 103"/>
              <p:cNvPicPr>
                <a:picLocks noChangeAspect="1" noChangeArrowheads="1"/>
              </p:cNvPicPr>
              <p:nvPr/>
            </p:nvPicPr>
            <p:blipFill>
              <a:blip r:embed="rId20"/>
              <a:srcRect/>
              <a:stretch>
                <a:fillRect/>
              </a:stretch>
            </p:blipFill>
            <p:spPr bwMode="auto">
              <a:xfrm>
                <a:off x="914400" y="18364200"/>
                <a:ext cx="2438400" cy="1828800"/>
              </a:xfrm>
              <a:prstGeom prst="rect">
                <a:avLst/>
              </a:prstGeom>
              <a:noFill/>
              <a:ln w="41275">
                <a:solidFill>
                  <a:schemeClr val="tx1"/>
                </a:solidFill>
                <a:miter lim="800000"/>
                <a:headEnd/>
                <a:tailEnd/>
              </a:ln>
            </p:spPr>
          </p:pic>
          <p:pic>
            <p:nvPicPr>
              <p:cNvPr id="14388" name="Picture 65"/>
              <p:cNvPicPr>
                <a:picLocks noChangeAspect="1" noChangeArrowheads="1"/>
              </p:cNvPicPr>
              <p:nvPr/>
            </p:nvPicPr>
            <p:blipFill>
              <a:blip r:embed="rId21"/>
              <a:srcRect/>
              <a:stretch>
                <a:fillRect/>
              </a:stretch>
            </p:blipFill>
            <p:spPr bwMode="auto">
              <a:xfrm>
                <a:off x="3429000" y="18364199"/>
                <a:ext cx="2341469" cy="1828800"/>
              </a:xfrm>
              <a:prstGeom prst="rect">
                <a:avLst/>
              </a:prstGeom>
              <a:noFill/>
              <a:ln w="41275">
                <a:solidFill>
                  <a:schemeClr val="tx1"/>
                </a:solidFill>
                <a:miter lim="800000"/>
                <a:headEnd/>
                <a:tailEnd/>
              </a:ln>
            </p:spPr>
          </p:pic>
        </p:grpSp>
        <p:grpSp>
          <p:nvGrpSpPr>
            <p:cNvPr id="14384" name="Group 73"/>
            <p:cNvGrpSpPr>
              <a:grpSpLocks/>
            </p:cNvGrpSpPr>
            <p:nvPr/>
          </p:nvGrpSpPr>
          <p:grpSpPr bwMode="auto">
            <a:xfrm>
              <a:off x="914400" y="20376323"/>
              <a:ext cx="4820717" cy="2559877"/>
              <a:chOff x="914400" y="20376323"/>
              <a:chExt cx="4820717" cy="2559877"/>
            </a:xfrm>
          </p:grpSpPr>
          <p:pic>
            <p:nvPicPr>
              <p:cNvPr id="14385" name="Picture 102"/>
              <p:cNvPicPr>
                <a:picLocks noChangeAspect="1" noChangeArrowheads="1"/>
              </p:cNvPicPr>
              <p:nvPr/>
            </p:nvPicPr>
            <p:blipFill>
              <a:blip r:embed="rId22"/>
              <a:srcRect/>
              <a:stretch>
                <a:fillRect/>
              </a:stretch>
            </p:blipFill>
            <p:spPr bwMode="auto">
              <a:xfrm>
                <a:off x="3733800" y="20376323"/>
                <a:ext cx="2001317" cy="2552700"/>
              </a:xfrm>
              <a:prstGeom prst="rect">
                <a:avLst/>
              </a:prstGeom>
              <a:noFill/>
              <a:ln w="41275">
                <a:solidFill>
                  <a:schemeClr val="tx1"/>
                </a:solidFill>
                <a:miter lim="800000"/>
                <a:headEnd/>
                <a:tailEnd/>
              </a:ln>
            </p:spPr>
          </p:pic>
          <p:pic>
            <p:nvPicPr>
              <p:cNvPr id="14386" name="Picture 66" descr="LUQ"/>
              <p:cNvPicPr>
                <a:picLocks noChangeAspect="1" noChangeArrowheads="1"/>
              </p:cNvPicPr>
              <p:nvPr/>
            </p:nvPicPr>
            <p:blipFill>
              <a:blip r:embed="rId23"/>
              <a:srcRect/>
              <a:stretch>
                <a:fillRect/>
              </a:stretch>
            </p:blipFill>
            <p:spPr bwMode="auto">
              <a:xfrm>
                <a:off x="914400" y="20384357"/>
                <a:ext cx="2743200" cy="2551843"/>
              </a:xfrm>
              <a:prstGeom prst="rect">
                <a:avLst/>
              </a:prstGeom>
              <a:noFill/>
              <a:ln w="41275">
                <a:solidFill>
                  <a:schemeClr val="tx1"/>
                </a:solidFill>
                <a:miter lim="800000"/>
                <a:headEnd/>
                <a:tailEnd/>
              </a:ln>
            </p:spPr>
          </p:pic>
        </p:grpSp>
      </p:grpSp>
      <p:grpSp>
        <p:nvGrpSpPr>
          <p:cNvPr id="14365" name="Group 81"/>
          <p:cNvGrpSpPr>
            <a:grpSpLocks/>
          </p:cNvGrpSpPr>
          <p:nvPr/>
        </p:nvGrpSpPr>
        <p:grpSpPr bwMode="auto">
          <a:xfrm>
            <a:off x="11201400" y="28575000"/>
            <a:ext cx="5043488" cy="3609138"/>
            <a:chOff x="10972800" y="24217086"/>
            <a:chExt cx="5043714" cy="3609418"/>
          </a:xfrm>
        </p:grpSpPr>
        <p:pic>
          <p:nvPicPr>
            <p:cNvPr id="14379" name="Picture 104" descr="C:\Documents and Settings\chrlaney\Desktop\poster_plots\all_pptconc-NO3N_yearly_summary_plot_woSE_gray_Alpine and Arctic.trends.png"/>
            <p:cNvPicPr>
              <a:picLocks noChangeAspect="1" noChangeArrowheads="1"/>
            </p:cNvPicPr>
            <p:nvPr/>
          </p:nvPicPr>
          <p:blipFill>
            <a:blip r:embed="rId24"/>
            <a:srcRect/>
            <a:stretch>
              <a:fillRect/>
            </a:stretch>
          </p:blipFill>
          <p:spPr bwMode="auto">
            <a:xfrm>
              <a:off x="10972800" y="24231600"/>
              <a:ext cx="2584174" cy="2286000"/>
            </a:xfrm>
            <a:prstGeom prst="rect">
              <a:avLst/>
            </a:prstGeom>
            <a:noFill/>
            <a:ln w="9525">
              <a:noFill/>
              <a:miter lim="800000"/>
              <a:headEnd/>
              <a:tailEnd/>
            </a:ln>
          </p:spPr>
        </p:pic>
        <p:pic>
          <p:nvPicPr>
            <p:cNvPr id="14380" name="Picture 105" descr="C:\Documents and Settings\chrlaney\Desktop\poster_plots\all_pptconc-NO3N_yearly_summary_plot_woSE_gray_Eastern Forests.trends.png"/>
            <p:cNvPicPr>
              <a:picLocks noChangeAspect="1" noChangeArrowheads="1"/>
            </p:cNvPicPr>
            <p:nvPr/>
          </p:nvPicPr>
          <p:blipFill>
            <a:blip r:embed="rId25"/>
            <a:srcRect/>
            <a:stretch>
              <a:fillRect/>
            </a:stretch>
          </p:blipFill>
          <p:spPr bwMode="auto">
            <a:xfrm>
              <a:off x="13432340" y="24217086"/>
              <a:ext cx="2584174" cy="2286000"/>
            </a:xfrm>
            <a:prstGeom prst="rect">
              <a:avLst/>
            </a:prstGeom>
            <a:noFill/>
            <a:ln w="9525">
              <a:noFill/>
              <a:miter lim="800000"/>
              <a:headEnd/>
              <a:tailEnd/>
            </a:ln>
          </p:spPr>
        </p:pic>
        <p:sp>
          <p:nvSpPr>
            <p:cNvPr id="14381" name="TextBox 80"/>
            <p:cNvSpPr txBox="1">
              <a:spLocks noChangeArrowheads="1"/>
            </p:cNvSpPr>
            <p:nvPr/>
          </p:nvSpPr>
          <p:spPr bwMode="auto">
            <a:xfrm>
              <a:off x="10972800" y="26441402"/>
              <a:ext cx="5029200" cy="1385102"/>
            </a:xfrm>
            <a:prstGeom prst="rect">
              <a:avLst/>
            </a:prstGeom>
            <a:noFill/>
            <a:ln w="9525">
              <a:noFill/>
              <a:miter lim="800000"/>
              <a:headEnd/>
              <a:tailEnd/>
            </a:ln>
          </p:spPr>
          <p:txBody>
            <a:bodyPr>
              <a:spAutoFit/>
            </a:bodyPr>
            <a:lstStyle/>
            <a:p>
              <a:r>
                <a:rPr lang="en-US" sz="1400" dirty="0">
                  <a:cs typeface="Times New Roman" pitchFamily="18" charset="0"/>
                </a:rPr>
                <a:t>Precipitation volume-weighted concentration of nitrate (as mg N/L) in Alpine &amp; Arctic sites (left: note positive trend over past 3 decades in Colorado’s Front Range) and in Eastern Forests (right: note negative trend over past  3 decades</a:t>
              </a:r>
              <a:r>
                <a:rPr lang="en-US" sz="1400" dirty="0" smtClean="0">
                  <a:cs typeface="Times New Roman" pitchFamily="18" charset="0"/>
                </a:rPr>
                <a:t>). </a:t>
              </a:r>
              <a:r>
                <a:rPr lang="en-US" sz="1400" dirty="0" smtClean="0">
                  <a:cs typeface="Times New Roman" pitchFamily="18" charset="0"/>
                </a:rPr>
                <a:t>Number above each bar indicates the number of years of data that are currently available.</a:t>
              </a:r>
              <a:endParaRPr lang="en-US" sz="1400" dirty="0">
                <a:solidFill>
                  <a:srgbClr val="CC0000"/>
                </a:solidFill>
                <a:cs typeface="Times New Roman" pitchFamily="18" charset="0"/>
              </a:endParaRPr>
            </a:p>
          </p:txBody>
        </p:sp>
      </p:grpSp>
      <p:grpSp>
        <p:nvGrpSpPr>
          <p:cNvPr id="14366" name="Group 87"/>
          <p:cNvGrpSpPr>
            <a:grpSpLocks/>
          </p:cNvGrpSpPr>
          <p:nvPr/>
        </p:nvGrpSpPr>
        <p:grpSpPr bwMode="auto">
          <a:xfrm>
            <a:off x="11125200" y="25222200"/>
            <a:ext cx="5224462" cy="3429000"/>
            <a:chOff x="11139714" y="24536400"/>
            <a:chExt cx="5224727" cy="3429000"/>
          </a:xfrm>
        </p:grpSpPr>
        <p:pic>
          <p:nvPicPr>
            <p:cNvPr id="14375" name="Picture 108" descr="jrn_shrub_anpp"/>
            <p:cNvPicPr>
              <a:picLocks noChangeAspect="1" noChangeArrowheads="1"/>
            </p:cNvPicPr>
            <p:nvPr/>
          </p:nvPicPr>
          <p:blipFill>
            <a:blip r:embed="rId26"/>
            <a:srcRect/>
            <a:stretch>
              <a:fillRect/>
            </a:stretch>
          </p:blipFill>
          <p:spPr bwMode="auto">
            <a:xfrm>
              <a:off x="11139714" y="26250900"/>
              <a:ext cx="2743200" cy="1714500"/>
            </a:xfrm>
            <a:prstGeom prst="rect">
              <a:avLst/>
            </a:prstGeom>
            <a:noFill/>
            <a:ln w="9525">
              <a:noFill/>
              <a:miter lim="800000"/>
              <a:headEnd/>
              <a:tailEnd/>
            </a:ln>
          </p:spPr>
        </p:pic>
        <p:pic>
          <p:nvPicPr>
            <p:cNvPr id="14376" name="Picture 109" descr="C:\iFolder\EcoTrends\WorkingBookDraft\IIA Biotic\Figures Generated\sev_anpp.JPG"/>
            <p:cNvPicPr>
              <a:picLocks noChangeAspect="1" noChangeArrowheads="1"/>
            </p:cNvPicPr>
            <p:nvPr/>
          </p:nvPicPr>
          <p:blipFill>
            <a:blip r:embed="rId27"/>
            <a:srcRect/>
            <a:stretch>
              <a:fillRect/>
            </a:stretch>
          </p:blipFill>
          <p:spPr bwMode="auto">
            <a:xfrm>
              <a:off x="13792201" y="24583572"/>
              <a:ext cx="2572240" cy="1692499"/>
            </a:xfrm>
            <a:prstGeom prst="rect">
              <a:avLst/>
            </a:prstGeom>
            <a:noFill/>
            <a:ln w="9525">
              <a:noFill/>
              <a:miter lim="800000"/>
              <a:headEnd/>
              <a:tailEnd/>
            </a:ln>
          </p:spPr>
        </p:pic>
        <p:pic>
          <p:nvPicPr>
            <p:cNvPr id="14377" name="Picture 110" descr="C:\iFolder\EcoTrends\WorkingBookDraft\IIA Biotic\Figures Generated\sgs_anpp.JPG"/>
            <p:cNvPicPr>
              <a:picLocks noChangeAspect="1" noChangeArrowheads="1"/>
            </p:cNvPicPr>
            <p:nvPr/>
          </p:nvPicPr>
          <p:blipFill>
            <a:blip r:embed="rId28"/>
            <a:srcRect/>
            <a:stretch>
              <a:fillRect/>
            </a:stretch>
          </p:blipFill>
          <p:spPr bwMode="auto">
            <a:xfrm>
              <a:off x="11237992" y="24536400"/>
              <a:ext cx="2554208" cy="1680633"/>
            </a:xfrm>
            <a:prstGeom prst="rect">
              <a:avLst/>
            </a:prstGeom>
            <a:noFill/>
            <a:ln w="9525">
              <a:noFill/>
              <a:miter lim="800000"/>
              <a:headEnd/>
              <a:tailEnd/>
            </a:ln>
          </p:spPr>
        </p:pic>
        <p:sp>
          <p:nvSpPr>
            <p:cNvPr id="14378" name="TextBox 86"/>
            <p:cNvSpPr txBox="1">
              <a:spLocks noChangeArrowheads="1"/>
            </p:cNvSpPr>
            <p:nvPr/>
          </p:nvSpPr>
          <p:spPr bwMode="auto">
            <a:xfrm>
              <a:off x="13944600" y="26441400"/>
              <a:ext cx="2362200" cy="738664"/>
            </a:xfrm>
            <a:prstGeom prst="rect">
              <a:avLst/>
            </a:prstGeom>
            <a:noFill/>
            <a:ln w="9525">
              <a:noFill/>
              <a:miter lim="800000"/>
              <a:headEnd/>
              <a:tailEnd/>
            </a:ln>
          </p:spPr>
          <p:txBody>
            <a:bodyPr>
              <a:spAutoFit/>
            </a:bodyPr>
            <a:lstStyle/>
            <a:p>
              <a:r>
                <a:rPr lang="en-US" sz="1400"/>
                <a:t>Aboveground net primary production at three western grassland/shrubland sites. </a:t>
              </a:r>
            </a:p>
          </p:txBody>
        </p:sp>
      </p:grpSp>
      <p:grpSp>
        <p:nvGrpSpPr>
          <p:cNvPr id="14367" name="Group 93"/>
          <p:cNvGrpSpPr>
            <a:grpSpLocks/>
          </p:cNvGrpSpPr>
          <p:nvPr/>
        </p:nvGrpSpPr>
        <p:grpSpPr bwMode="auto">
          <a:xfrm>
            <a:off x="16764001" y="25374597"/>
            <a:ext cx="3961914" cy="3114016"/>
            <a:chOff x="17131793" y="24746856"/>
            <a:chExt cx="3962419" cy="3114041"/>
          </a:xfrm>
        </p:grpSpPr>
        <p:pic>
          <p:nvPicPr>
            <p:cNvPr id="14373" name="Picture 114" descr="R:\USDA\Peters\Trends\Publications\Flyers\ET_urban_pop_plot.png"/>
            <p:cNvPicPr>
              <a:picLocks noChangeAspect="1" noChangeArrowheads="1"/>
            </p:cNvPicPr>
            <p:nvPr/>
          </p:nvPicPr>
          <p:blipFill>
            <a:blip r:embed="rId29"/>
            <a:srcRect/>
            <a:stretch>
              <a:fillRect/>
            </a:stretch>
          </p:blipFill>
          <p:spPr bwMode="auto">
            <a:xfrm>
              <a:off x="17131793" y="24746856"/>
              <a:ext cx="3956558" cy="2590800"/>
            </a:xfrm>
            <a:prstGeom prst="rect">
              <a:avLst/>
            </a:prstGeom>
            <a:noFill/>
            <a:ln w="9525">
              <a:noFill/>
              <a:miter lim="800000"/>
              <a:headEnd/>
              <a:tailEnd/>
            </a:ln>
          </p:spPr>
        </p:pic>
        <p:sp>
          <p:nvSpPr>
            <p:cNvPr id="14374" name="TextBox 92"/>
            <p:cNvSpPr txBox="1">
              <a:spLocks noChangeArrowheads="1"/>
            </p:cNvSpPr>
            <p:nvPr/>
          </p:nvSpPr>
          <p:spPr bwMode="auto">
            <a:xfrm>
              <a:off x="17284212" y="27337677"/>
              <a:ext cx="3810000" cy="523220"/>
            </a:xfrm>
            <a:prstGeom prst="rect">
              <a:avLst/>
            </a:prstGeom>
            <a:noFill/>
            <a:ln w="9525">
              <a:noFill/>
              <a:miter lim="800000"/>
              <a:headEnd/>
              <a:tailEnd/>
            </a:ln>
          </p:spPr>
          <p:txBody>
            <a:bodyPr>
              <a:spAutoFit/>
            </a:bodyPr>
            <a:lstStyle/>
            <a:p>
              <a:r>
                <a:rPr lang="en-US" sz="1400" dirty="0"/>
                <a:t>Urban population as a percent of total population at three southwestern sites.</a:t>
              </a:r>
            </a:p>
          </p:txBody>
        </p:sp>
      </p:grpSp>
      <p:pic>
        <p:nvPicPr>
          <p:cNvPr id="14368" name="Picture 115" descr="C:\TrendsCVS\Trends\graphs\generated\Old\and_CS2MET_tmea_C_monthly_anomaly_plot_woTrend.trends.png"/>
          <p:cNvPicPr>
            <a:picLocks noChangeAspect="1" noChangeArrowheads="1"/>
          </p:cNvPicPr>
          <p:nvPr/>
        </p:nvPicPr>
        <p:blipFill>
          <a:blip r:embed="rId30"/>
          <a:srcRect/>
          <a:stretch>
            <a:fillRect/>
          </a:stretch>
        </p:blipFill>
        <p:spPr bwMode="auto">
          <a:xfrm>
            <a:off x="16744950" y="29906913"/>
            <a:ext cx="2438400" cy="1096962"/>
          </a:xfrm>
          <a:prstGeom prst="rect">
            <a:avLst/>
          </a:prstGeom>
          <a:noFill/>
          <a:ln w="9525">
            <a:noFill/>
            <a:miter lim="800000"/>
            <a:headEnd/>
            <a:tailEnd/>
          </a:ln>
        </p:spPr>
      </p:pic>
      <p:pic>
        <p:nvPicPr>
          <p:cNvPr id="14369" name="Picture 116" descr="C:\TrendsCVS\Trends\graphs\generated\Old\and_CS2MET_temp_C_est2_nostats_yearly.trends.png"/>
          <p:cNvPicPr>
            <a:picLocks noChangeAspect="1" noChangeArrowheads="1"/>
          </p:cNvPicPr>
          <p:nvPr/>
        </p:nvPicPr>
        <p:blipFill>
          <a:blip r:embed="rId31"/>
          <a:srcRect/>
          <a:stretch>
            <a:fillRect/>
          </a:stretch>
        </p:blipFill>
        <p:spPr bwMode="auto">
          <a:xfrm>
            <a:off x="16700500" y="28803600"/>
            <a:ext cx="2438400" cy="1096963"/>
          </a:xfrm>
          <a:prstGeom prst="rect">
            <a:avLst/>
          </a:prstGeom>
          <a:noFill/>
          <a:ln w="9525">
            <a:noFill/>
            <a:miter lim="800000"/>
            <a:headEnd/>
            <a:tailEnd/>
          </a:ln>
        </p:spPr>
      </p:pic>
      <p:pic>
        <p:nvPicPr>
          <p:cNvPr id="14370" name="Picture 117" descr="C:\TrendsCVS\Trends\graphs\generated\Old\and_CS2MET_prec_cm_est_wateryearly.trends.png"/>
          <p:cNvPicPr>
            <a:picLocks noChangeAspect="1" noChangeArrowheads="1"/>
          </p:cNvPicPr>
          <p:nvPr/>
        </p:nvPicPr>
        <p:blipFill>
          <a:blip r:embed="rId32"/>
          <a:srcRect/>
          <a:stretch>
            <a:fillRect/>
          </a:stretch>
        </p:blipFill>
        <p:spPr bwMode="auto">
          <a:xfrm>
            <a:off x="16776700" y="31013400"/>
            <a:ext cx="2438400" cy="1096963"/>
          </a:xfrm>
          <a:prstGeom prst="rect">
            <a:avLst/>
          </a:prstGeom>
          <a:noFill/>
          <a:ln w="9525">
            <a:noFill/>
            <a:miter lim="800000"/>
            <a:headEnd/>
            <a:tailEnd/>
          </a:ln>
        </p:spPr>
      </p:pic>
      <p:sp>
        <p:nvSpPr>
          <p:cNvPr id="14371" name="TextBox 97"/>
          <p:cNvSpPr txBox="1">
            <a:spLocks noChangeArrowheads="1"/>
          </p:cNvSpPr>
          <p:nvPr/>
        </p:nvSpPr>
        <p:spPr bwMode="auto">
          <a:xfrm>
            <a:off x="19291300" y="28727400"/>
            <a:ext cx="2044700" cy="3323987"/>
          </a:xfrm>
          <a:prstGeom prst="rect">
            <a:avLst/>
          </a:prstGeom>
          <a:noFill/>
          <a:ln w="9525">
            <a:noFill/>
            <a:miter lim="800000"/>
            <a:headEnd/>
            <a:tailEnd/>
          </a:ln>
        </p:spPr>
        <p:txBody>
          <a:bodyPr wrap="square">
            <a:spAutoFit/>
          </a:bodyPr>
          <a:lstStyle/>
          <a:p>
            <a:r>
              <a:rPr lang="en-US" sz="1400" dirty="0" smtClean="0"/>
              <a:t>Meteorological </a:t>
            </a:r>
            <a:r>
              <a:rPr lang="en-US" sz="1400" dirty="0" smtClean="0"/>
              <a:t>data from </a:t>
            </a:r>
            <a:r>
              <a:rPr lang="en-US" sz="1400" dirty="0" smtClean="0"/>
              <a:t>the H.J</a:t>
            </a:r>
            <a:r>
              <a:rPr lang="en-US" sz="1400" dirty="0" smtClean="0"/>
              <a:t>. Andrews Experimental </a:t>
            </a:r>
            <a:r>
              <a:rPr lang="en-US" sz="1400" dirty="0" smtClean="0"/>
              <a:t>Forest (</a:t>
            </a:r>
            <a:r>
              <a:rPr lang="en-US" sz="1400" dirty="0" smtClean="0"/>
              <a:t>Climatic Station at Watershed </a:t>
            </a:r>
            <a:r>
              <a:rPr lang="en-US" sz="1400" dirty="0" smtClean="0"/>
              <a:t>2). </a:t>
            </a:r>
          </a:p>
          <a:p>
            <a:r>
              <a:rPr lang="en-US" sz="1400" i="1" dirty="0" smtClean="0"/>
              <a:t>Top</a:t>
            </a:r>
            <a:r>
              <a:rPr lang="en-US" sz="1400" dirty="0" smtClean="0"/>
              <a:t>: max., mean and min. temperature. Only min. temp. has a significant positive trend.  </a:t>
            </a:r>
          </a:p>
          <a:p>
            <a:r>
              <a:rPr lang="en-US" sz="1400" i="1" dirty="0" smtClean="0"/>
              <a:t>Middle</a:t>
            </a:r>
            <a:r>
              <a:rPr lang="en-US" sz="1400" dirty="0" smtClean="0"/>
              <a:t>: </a:t>
            </a:r>
            <a:r>
              <a:rPr lang="en-US" sz="1400" dirty="0" err="1" smtClean="0"/>
              <a:t>detrended</a:t>
            </a:r>
            <a:r>
              <a:rPr lang="en-US" sz="1400" dirty="0" smtClean="0"/>
              <a:t> anomalies from </a:t>
            </a:r>
            <a:r>
              <a:rPr lang="en-US" sz="1400" dirty="0"/>
              <a:t>mean </a:t>
            </a:r>
            <a:r>
              <a:rPr lang="en-US" sz="1400" dirty="0" smtClean="0"/>
              <a:t>temperature. </a:t>
            </a:r>
          </a:p>
          <a:p>
            <a:r>
              <a:rPr lang="en-US" sz="1400" i="1" dirty="0" smtClean="0"/>
              <a:t>Bottom</a:t>
            </a:r>
            <a:r>
              <a:rPr lang="en-US" sz="1400" dirty="0" smtClean="0"/>
              <a:t>: total annual precipitation</a:t>
            </a:r>
            <a:endParaRPr lang="en-US" sz="1400" dirty="0"/>
          </a:p>
        </p:txBody>
      </p:sp>
      <p:sp>
        <p:nvSpPr>
          <p:cNvPr id="105" name="TextBox 104"/>
          <p:cNvSpPr txBox="1"/>
          <p:nvPr/>
        </p:nvSpPr>
        <p:spPr>
          <a:xfrm>
            <a:off x="16459200" y="28879800"/>
            <a:ext cx="369332" cy="3048000"/>
          </a:xfrm>
          <a:prstGeom prst="rect">
            <a:avLst/>
          </a:prstGeom>
          <a:noFill/>
        </p:spPr>
        <p:txBody>
          <a:bodyPr vert="vert270">
            <a:spAutoFit/>
          </a:bodyPr>
          <a:lstStyle/>
          <a:p>
            <a:pPr>
              <a:defRPr/>
            </a:pPr>
            <a:r>
              <a:rPr lang="en-US" sz="1200" dirty="0"/>
              <a:t>       cm	           ◦C	              ◦C</a:t>
            </a:r>
          </a:p>
        </p:txBody>
      </p:sp>
      <p:pic>
        <p:nvPicPr>
          <p:cNvPr id="63" name="Picture 62" descr="ET_homepage.png"/>
          <p:cNvPicPr>
            <a:picLocks noChangeAspect="1"/>
          </p:cNvPicPr>
          <p:nvPr/>
        </p:nvPicPr>
        <p:blipFill>
          <a:blip r:embed="rId33"/>
          <a:stretch>
            <a:fillRect/>
          </a:stretch>
        </p:blipFill>
        <p:spPr>
          <a:xfrm>
            <a:off x="10972801" y="13830931"/>
            <a:ext cx="5334000" cy="4685669"/>
          </a:xfrm>
          <a:prstGeom prst="rect">
            <a:avLst/>
          </a:prstGeom>
        </p:spPr>
      </p:pic>
      <p:sp>
        <p:nvSpPr>
          <p:cNvPr id="64" name="TextBox 63"/>
          <p:cNvSpPr txBox="1"/>
          <p:nvPr/>
        </p:nvSpPr>
        <p:spPr>
          <a:xfrm>
            <a:off x="11049000" y="18592800"/>
            <a:ext cx="10363200" cy="5632311"/>
          </a:xfrm>
          <a:prstGeom prst="rect">
            <a:avLst/>
          </a:prstGeom>
          <a:noFill/>
        </p:spPr>
        <p:txBody>
          <a:bodyPr wrap="square" rtlCol="0">
            <a:spAutoFit/>
          </a:bodyPr>
          <a:lstStyle/>
          <a:p>
            <a:pPr defTabSz="4805363"/>
            <a:r>
              <a:rPr lang="en-US" sz="2400" b="1" dirty="0" smtClean="0">
                <a:latin typeface="Trebuchet MS" pitchFamily="34" charset="0"/>
              </a:rPr>
              <a:t>Website Features</a:t>
            </a:r>
            <a:r>
              <a:rPr lang="en-US" sz="2400" b="1" dirty="0" smtClean="0">
                <a:latin typeface="Trebuchet MS" pitchFamily="34" charset="0"/>
              </a:rPr>
              <a:t>:</a:t>
            </a:r>
          </a:p>
          <a:p>
            <a:pPr defTabSz="4805363">
              <a:buFontTx/>
              <a:buAutoNum type="arabicParenR"/>
            </a:pPr>
            <a:r>
              <a:rPr lang="en-US" sz="2400" dirty="0" smtClean="0"/>
              <a:t>&gt; 20,000 datasets from 50 research sites, aggregated to a monthly and/or yearly </a:t>
            </a:r>
            <a:r>
              <a:rPr lang="en-US" sz="2400" dirty="0" err="1" smtClean="0"/>
              <a:t>timestep</a:t>
            </a:r>
            <a:r>
              <a:rPr lang="en-US" sz="2400" dirty="0" smtClean="0"/>
              <a:t>, that can be discovered, explored, downloaded and plotted</a:t>
            </a:r>
          </a:p>
          <a:p>
            <a:pPr defTabSz="4805363">
              <a:buFontTx/>
              <a:buAutoNum type="arabicParenR"/>
            </a:pPr>
            <a:r>
              <a:rPr lang="en-US" sz="2400" dirty="0" smtClean="0"/>
              <a:t>Several ways to discover datasets</a:t>
            </a:r>
          </a:p>
          <a:p>
            <a:pPr marL="914400" lvl="1" indent="-457200" defTabSz="4805363">
              <a:buFontTx/>
              <a:buAutoNum type="alphaLcParenR"/>
            </a:pPr>
            <a:r>
              <a:rPr lang="en-US" sz="2400" dirty="0" smtClean="0"/>
              <a:t>Search interface (select one or more sites, attributes, principal investigator names, and more)</a:t>
            </a:r>
          </a:p>
          <a:p>
            <a:pPr marL="914400" lvl="1" indent="-457200" defTabSz="4805363">
              <a:buFontTx/>
              <a:buAutoNum type="alphaLcParenR"/>
            </a:pPr>
            <a:r>
              <a:rPr lang="en-US" sz="2400" dirty="0" smtClean="0"/>
              <a:t>Three browse interfaces (by topic, site, or keyword)</a:t>
            </a:r>
          </a:p>
          <a:p>
            <a:pPr defTabSz="4805363">
              <a:buFontTx/>
              <a:buAutoNum type="arabicParenR"/>
            </a:pPr>
            <a:r>
              <a:rPr lang="en-US" sz="2400" dirty="0" smtClean="0"/>
              <a:t>Several ways to explore datasets</a:t>
            </a:r>
          </a:p>
          <a:p>
            <a:pPr marL="914400" lvl="1" indent="-457200" defTabSz="4805363">
              <a:buFontTx/>
              <a:buAutoNum type="alphaLcParenR"/>
            </a:pPr>
            <a:r>
              <a:rPr lang="en-US" sz="2400" dirty="0" smtClean="0"/>
              <a:t>View metadata about the derived data product</a:t>
            </a:r>
          </a:p>
          <a:p>
            <a:pPr marL="914400" lvl="1" indent="-457200" defTabSz="4805363">
              <a:buFontTx/>
              <a:buAutoNum type="alphaLcParenR"/>
            </a:pPr>
            <a:r>
              <a:rPr lang="en-US" sz="2400" dirty="0" smtClean="0"/>
              <a:t>Link to the metadata of the original dataset</a:t>
            </a:r>
          </a:p>
          <a:p>
            <a:pPr marL="914400" lvl="1" indent="-457200" defTabSz="4805363">
              <a:buFontTx/>
              <a:buAutoNum type="alphaLcParenR"/>
            </a:pPr>
            <a:r>
              <a:rPr lang="en-US" sz="2400" dirty="0" smtClean="0"/>
              <a:t>View the datasets as html or download them</a:t>
            </a:r>
          </a:p>
          <a:p>
            <a:pPr marL="914400" lvl="1" indent="-457200" defTabSz="4805363">
              <a:buFontTx/>
              <a:buAutoNum type="alphaLcParenR"/>
            </a:pPr>
            <a:r>
              <a:rPr lang="en-US" sz="2400" dirty="0" smtClean="0"/>
              <a:t>Plot data on the fly from 1 or more datasets on a single graph</a:t>
            </a:r>
          </a:p>
          <a:p>
            <a:pPr defTabSz="4805363">
              <a:buFontTx/>
              <a:buAutoNum type="arabicParenR"/>
            </a:pPr>
            <a:r>
              <a:rPr lang="en-US" sz="2400" dirty="0" smtClean="0"/>
              <a:t>Store interesting data in your own personal Data Store for later review</a:t>
            </a:r>
          </a:p>
          <a:p>
            <a:pPr defTabSz="4805363">
              <a:buFontTx/>
              <a:buAutoNum type="arabicParenR"/>
            </a:pPr>
            <a:r>
              <a:rPr lang="en-US" sz="2400" dirty="0" smtClean="0"/>
              <a:t>View publications that used EcoTrends data</a:t>
            </a:r>
            <a:endParaRPr lang="en-US" dirty="0"/>
          </a:p>
        </p:txBody>
      </p:sp>
      <p:pic>
        <p:nvPicPr>
          <p:cNvPr id="14393" name="Picture 96"/>
          <p:cNvPicPr>
            <a:picLocks noChangeAspect="1" noChangeArrowheads="1"/>
          </p:cNvPicPr>
          <p:nvPr/>
        </p:nvPicPr>
        <p:blipFill>
          <a:blip r:embed="rId34"/>
          <a:srcRect/>
          <a:stretch>
            <a:fillRect/>
          </a:stretch>
        </p:blipFill>
        <p:spPr bwMode="auto">
          <a:xfrm>
            <a:off x="15621000" y="14325600"/>
            <a:ext cx="4944674" cy="2661210"/>
          </a:xfrm>
          <a:prstGeom prst="rect">
            <a:avLst/>
          </a:prstGeom>
          <a:noFill/>
          <a:ln w="9525">
            <a:solidFill>
              <a:srgbClr val="000000"/>
            </a:solidFill>
            <a:miter lim="800000"/>
            <a:headEnd/>
            <a:tailEnd/>
          </a:ln>
        </p:spPr>
      </p:pic>
      <p:pic>
        <p:nvPicPr>
          <p:cNvPr id="14394" name="Picture 97"/>
          <p:cNvPicPr>
            <a:picLocks noChangeAspect="1" noChangeArrowheads="1"/>
          </p:cNvPicPr>
          <p:nvPr/>
        </p:nvPicPr>
        <p:blipFill>
          <a:blip r:embed="rId35"/>
          <a:srcRect/>
          <a:stretch>
            <a:fillRect/>
          </a:stretch>
        </p:blipFill>
        <p:spPr bwMode="auto">
          <a:xfrm>
            <a:off x="17907000" y="15773400"/>
            <a:ext cx="3374780" cy="2743199"/>
          </a:xfrm>
          <a:prstGeom prst="rect">
            <a:avLst/>
          </a:prstGeom>
          <a:noFill/>
          <a:ln w="9525">
            <a:solidFill>
              <a:srgbClr val="000000"/>
            </a:solid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135313" rtl="0" eaLnBrk="1" fontAlgn="base" latinLnBrk="0" hangingPunct="1">
          <a:lnSpc>
            <a:spcPct val="100000"/>
          </a:lnSpc>
          <a:spcBef>
            <a:spcPct val="0"/>
          </a:spcBef>
          <a:spcAft>
            <a:spcPct val="0"/>
          </a:spcAft>
          <a:buClrTx/>
          <a:buSzTx/>
          <a:buFontTx/>
          <a:buNone/>
          <a:tabLst/>
          <a:defRPr kumimoji="0" lang="en-US" sz="6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1003</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 Jornada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Laney</dc:creator>
  <cp:lastModifiedBy>Christine Laney</cp:lastModifiedBy>
  <cp:revision>11</cp:revision>
  <dcterms:created xsi:type="dcterms:W3CDTF">2007-08-01T19:23:04Z</dcterms:created>
  <dcterms:modified xsi:type="dcterms:W3CDTF">2009-07-30T20:47:01Z</dcterms:modified>
</cp:coreProperties>
</file>