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70" r:id="rId4"/>
    <p:sldId id="271" r:id="rId5"/>
    <p:sldId id="262" r:id="rId6"/>
    <p:sldId id="263" r:id="rId7"/>
    <p:sldId id="264" r:id="rId8"/>
    <p:sldId id="265" r:id="rId9"/>
    <p:sldId id="266" r:id="rId10"/>
    <p:sldId id="272" r:id="rId11"/>
    <p:sldId id="283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2" r:id="rId20"/>
    <p:sldId id="284" r:id="rId21"/>
    <p:sldId id="280" r:id="rId22"/>
    <p:sldId id="281" r:id="rId23"/>
    <p:sldId id="269" r:id="rId2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D98"/>
    <a:srgbClr val="00355C"/>
    <a:srgbClr val="333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8" d="100"/>
          <a:sy n="88" d="100"/>
        </p:scale>
        <p:origin x="-75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2539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155FB8D-2642-4443-9AE0-D1DF9C3E5358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FDC12B-E2A4-4938-AA0D-EE2479E3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7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BFD2E0-F959-4DDF-8184-F67B05D7C5A0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4987FD-D86B-422A-A886-1E71D7432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987FD-D86B-422A-A886-1E71D7432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ter_combo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33100" y="1375914"/>
            <a:ext cx="1110900" cy="4343400"/>
          </a:xfrm>
          <a:prstGeom prst="rect">
            <a:avLst/>
          </a:prstGeom>
        </p:spPr>
      </p:pic>
      <p:pic>
        <p:nvPicPr>
          <p:cNvPr id="23" name="Picture 22" descr="about_ace_026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691" y="1478147"/>
            <a:ext cx="4810526" cy="4326448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637442" y="0"/>
            <a:ext cx="3679116" cy="66850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745177"/>
            <a:ext cx="3313355" cy="26654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724400" y="6471212"/>
            <a:ext cx="3505200" cy="817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cc_019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876800" y="304800"/>
            <a:ext cx="1405513" cy="10668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6477000" y="304800"/>
            <a:ext cx="1295400" cy="10668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rgbClr val="0070C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876800" y="533400"/>
            <a:ext cx="1447800" cy="830997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nguiat Bk BT" pitchFamily="18" charset="0"/>
              </a:rPr>
              <a:t>LTER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nguiat Bk BT" pitchFamily="18" charset="0"/>
              </a:rPr>
              <a:t>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nguiat Bk BT" pitchFamily="18" charset="0"/>
              </a:rPr>
              <a:t>Managers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nguiat Bk BT" pitchFamily="18" charset="0"/>
              </a:rPr>
              <a:t>Committee</a:t>
            </a:r>
          </a:p>
        </p:txBody>
      </p:sp>
      <p:pic>
        <p:nvPicPr>
          <p:cNvPr id="17" name="Picture 4" descr="C:\Documents and Settings\tvalenti\Local Settings\Temporary Internet Files\Content.IE5\P27Z0URJ\MC900349993[1].wm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57200"/>
            <a:ext cx="368898" cy="620916"/>
          </a:xfrm>
          <a:prstGeom prst="rect">
            <a:avLst/>
          </a:prstGeom>
          <a:noFill/>
        </p:spPr>
      </p:pic>
      <p:pic>
        <p:nvPicPr>
          <p:cNvPr id="18" name="Picture 5" descr="C:\Documents and Settings\tvalenti\Local Settings\Temporary Internet Files\Content.IE5\9JBC1HLS\MC900431540[1]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609600"/>
            <a:ext cx="495118" cy="533660"/>
          </a:xfrm>
          <a:prstGeom prst="rect">
            <a:avLst/>
          </a:prstGeom>
          <a:noFill/>
        </p:spPr>
      </p:pic>
      <p:cxnSp>
        <p:nvCxnSpPr>
          <p:cNvPr id="19" name="Shape 17"/>
          <p:cNvCxnSpPr>
            <a:stCxn id="17" idx="2"/>
          </p:cNvCxnSpPr>
          <p:nvPr userDrawn="1"/>
        </p:nvCxnSpPr>
        <p:spPr>
          <a:xfrm rot="5400000" flipH="1" flipV="1">
            <a:off x="6944566" y="783683"/>
            <a:ext cx="11316" cy="577550"/>
          </a:xfrm>
          <a:prstGeom prst="bentConnector4">
            <a:avLst>
              <a:gd name="adj1" fmla="val -2020148"/>
              <a:gd name="adj2" fmla="val 65968"/>
            </a:avLst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pic>
        <p:nvPicPr>
          <p:cNvPr id="20" name="Picture 19" descr="LTER_LOGO.GI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543800" y="5791200"/>
            <a:ext cx="537210" cy="680012"/>
          </a:xfrm>
          <a:prstGeom prst="rect">
            <a:avLst/>
          </a:prstGeom>
        </p:spPr>
      </p:pic>
      <p:pic>
        <p:nvPicPr>
          <p:cNvPr id="21" name="Picture 20" descr="nsf.ti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781800" y="5791200"/>
            <a:ext cx="676295" cy="66751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52400" y="4419600"/>
            <a:ext cx="403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nguiat Bk BT" pitchFamily="18" charset="0"/>
              </a:rPr>
              <a:t>LTER Information Management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enguiat Bk BT" pitchFamily="18" charset="0"/>
              </a:rPr>
              <a:t>Training Materials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enguiat Bk BT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4410636"/>
            <a:ext cx="9144000" cy="1371600"/>
          </a:xfrm>
          <a:prstGeom prst="rect">
            <a:avLst/>
          </a:prstGeom>
          <a:solidFill>
            <a:srgbClr val="3E3D2D">
              <a:alpha val="32000"/>
            </a:srgbClr>
          </a:solidFill>
          <a:ln w="15875" cap="flat" cmpd="sng" algn="ctr">
            <a:solidFill>
              <a:srgbClr val="0070C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0">
              <a:buNone/>
              <a:defRPr>
                <a:solidFill>
                  <a:srgbClr val="0070C0"/>
                </a:solidFill>
              </a:defRPr>
            </a:lvl1pPr>
            <a:lvl2pPr>
              <a:buClr>
                <a:srgbClr val="002060"/>
              </a:buClr>
              <a:defRPr>
                <a:solidFill>
                  <a:srgbClr val="0070C0"/>
                </a:solidFill>
              </a:defRPr>
            </a:lvl2pPr>
            <a:lvl3pPr>
              <a:buClr>
                <a:srgbClr val="002060"/>
              </a:buClr>
              <a:defRPr>
                <a:solidFill>
                  <a:srgbClr val="0070C0"/>
                </a:solidFill>
              </a:defRPr>
            </a:lvl3pPr>
            <a:lvl4pPr>
              <a:buClr>
                <a:srgbClr val="002060"/>
              </a:buClr>
              <a:defRPr>
                <a:solidFill>
                  <a:srgbClr val="0070C0"/>
                </a:solidFill>
              </a:defRPr>
            </a:lvl4pPr>
            <a:lvl5pPr>
              <a:buClr>
                <a:srgbClr val="002060"/>
              </a:buCl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>
            <a:lvl1pPr>
              <a:buClr>
                <a:srgbClr val="002060"/>
              </a:buClr>
              <a:defRPr>
                <a:solidFill>
                  <a:srgbClr val="0070C0"/>
                </a:solidFill>
              </a:defRPr>
            </a:lvl1pPr>
            <a:lvl2pPr>
              <a:buClr>
                <a:srgbClr val="002060"/>
              </a:buClr>
              <a:defRPr>
                <a:solidFill>
                  <a:srgbClr val="0070C0"/>
                </a:solidFill>
              </a:defRPr>
            </a:lvl2pPr>
            <a:lvl3pPr>
              <a:buClr>
                <a:srgbClr val="002060"/>
              </a:buClr>
              <a:defRPr>
                <a:solidFill>
                  <a:srgbClr val="0070C0"/>
                </a:solidFill>
              </a:defRPr>
            </a:lvl3pPr>
            <a:lvl4pPr>
              <a:buClr>
                <a:srgbClr val="002060"/>
              </a:buClr>
              <a:defRPr>
                <a:solidFill>
                  <a:srgbClr val="0070C0"/>
                </a:solidFill>
              </a:defRPr>
            </a:lvl4pPr>
            <a:lvl5pPr>
              <a:buClr>
                <a:srgbClr val="002060"/>
              </a:buCl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>
            <a:lvl1pPr>
              <a:buClr>
                <a:srgbClr val="002060"/>
              </a:buClr>
              <a:defRPr>
                <a:solidFill>
                  <a:srgbClr val="0070C0"/>
                </a:solidFill>
              </a:defRPr>
            </a:lvl1pPr>
            <a:lvl2pPr>
              <a:buClr>
                <a:srgbClr val="002060"/>
              </a:buClr>
              <a:defRPr>
                <a:solidFill>
                  <a:srgbClr val="0070C0"/>
                </a:solidFill>
              </a:defRPr>
            </a:lvl2pPr>
            <a:lvl3pPr>
              <a:buClr>
                <a:srgbClr val="002060"/>
              </a:buClr>
              <a:defRPr>
                <a:solidFill>
                  <a:srgbClr val="0070C0"/>
                </a:solidFill>
              </a:defRPr>
            </a:lvl3pPr>
            <a:lvl4pPr>
              <a:buClr>
                <a:srgbClr val="002060"/>
              </a:buClr>
              <a:defRPr>
                <a:solidFill>
                  <a:srgbClr val="0070C0"/>
                </a:solidFill>
              </a:defRPr>
            </a:lvl4pPr>
            <a:lvl5pPr>
              <a:buClr>
                <a:srgbClr val="002060"/>
              </a:buCl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 userDrawn="1"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rgbClr val="002060"/>
        </a:buClr>
        <a:buSzPct val="76000"/>
        <a:buFont typeface="Wingdings 2" pitchFamily="18" charset="2"/>
        <a:buChar char=""/>
        <a:defRPr sz="2400" kern="1200">
          <a:solidFill>
            <a:srgbClr val="0070C0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002060"/>
        </a:buClr>
        <a:buSzPct val="76000"/>
        <a:buFont typeface="Wingdings 2" pitchFamily="18" charset="2"/>
        <a:buChar char=""/>
        <a:defRPr sz="2200" kern="1200">
          <a:solidFill>
            <a:srgbClr val="0070C0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rgbClr val="002060"/>
        </a:buClr>
        <a:buSzPct val="76000"/>
        <a:buFont typeface="Wingdings 2" pitchFamily="18" charset="2"/>
        <a:buChar char="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rgbClr val="002060"/>
        </a:buClr>
        <a:buSzPct val="76000"/>
        <a:buFont typeface="Wingdings 2" pitchFamily="18" charset="2"/>
        <a:buChar char="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rgbClr val="002060"/>
        </a:buClr>
        <a:buSzPct val="76000"/>
        <a:buFont typeface="Wingdings 2" pitchFamily="18" charset="2"/>
        <a:buChar char=""/>
        <a:defRPr sz="1600" kern="1200" baseline="0">
          <a:solidFill>
            <a:srgbClr val="0070C0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Protecting Your Digital Research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 “Mostly” Easy Steps to Data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Use consistent file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indent="-342900">
              <a:buFont typeface="Wingdings" pitchFamily="2" charset="2"/>
              <a:buChar char="ü"/>
            </a:pPr>
            <a:r>
              <a:rPr lang="en-US" sz="3600" dirty="0" smtClean="0"/>
              <a:t>Keep names short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sz="3600" dirty="0" smtClean="0"/>
              <a:t>Use names that are descriptive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sz="3600" dirty="0" smtClean="0"/>
              <a:t>Include a date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sz="3600" dirty="0" smtClean="0"/>
              <a:t>Include a version number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95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11480" indent="-342900">
              <a:buFont typeface="Arial" pitchFamily="34" charset="0"/>
              <a:buChar char="•"/>
            </a:pPr>
            <a:r>
              <a:rPr lang="en-US" dirty="0"/>
              <a:t>c130_a792_20000916.csv </a:t>
            </a:r>
          </a:p>
          <a:p>
            <a:r>
              <a:rPr lang="en-US" dirty="0"/>
              <a:t>(From data set SAFARI 2000 C-130 Aerosol and Meteorological Data, Dry Season 2000) </a:t>
            </a:r>
          </a:p>
          <a:p>
            <a:r>
              <a:rPr lang="en-US" dirty="0"/>
              <a:t>  </a:t>
            </a:r>
          </a:p>
          <a:p>
            <a:pPr marL="411480" indent="-342900">
              <a:buFont typeface="Arial" pitchFamily="34" charset="0"/>
              <a:buChar char="•"/>
            </a:pPr>
            <a:r>
              <a:rPr lang="en-US" dirty="0" smtClean="0"/>
              <a:t>WBW_veg_inventory_all_20050304.csv </a:t>
            </a:r>
            <a:endParaRPr lang="en-US" dirty="0"/>
          </a:p>
          <a:p>
            <a:r>
              <a:rPr lang="en-US" dirty="0"/>
              <a:t>(From data set Walker Branch Watershed Vegetation Inventory, 1967-1997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411480" indent="-342900">
              <a:buFont typeface="Arial" pitchFamily="34" charset="0"/>
              <a:buChar char="•"/>
            </a:pPr>
            <a:r>
              <a:rPr lang="en-US" dirty="0" smtClean="0"/>
              <a:t>bigfoot_agro_2000_gpp.zip </a:t>
            </a:r>
            <a:endParaRPr lang="en-US" dirty="0"/>
          </a:p>
          <a:p>
            <a:r>
              <a:rPr lang="en-US" dirty="0"/>
              <a:t>(From data set </a:t>
            </a:r>
            <a:r>
              <a:rPr lang="en-US" dirty="0" err="1"/>
              <a:t>BigFoot</a:t>
            </a:r>
            <a:r>
              <a:rPr lang="en-US" dirty="0"/>
              <a:t> GPP Surfaces for North and </a:t>
            </a:r>
            <a:r>
              <a:rPr lang="en-US" dirty="0" smtClean="0"/>
              <a:t>South American </a:t>
            </a:r>
            <a:r>
              <a:rPr lang="en-US" dirty="0"/>
              <a:t>Sites, 2000-2004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sz="1900" dirty="0"/>
              <a:t>From </a:t>
            </a:r>
            <a:r>
              <a:rPr lang="en-US" sz="1900" i="1" dirty="0"/>
              <a:t>Best Practices for Preparing Environmental Data Sets to Share and </a:t>
            </a:r>
            <a:r>
              <a:rPr lang="en-US" sz="1900" i="1" dirty="0" smtClean="0"/>
              <a:t>Archive. </a:t>
            </a:r>
            <a:r>
              <a:rPr lang="en-US" sz="1900" dirty="0" smtClean="0"/>
              <a:t>Les </a:t>
            </a:r>
            <a:r>
              <a:rPr lang="en-US" sz="1900" dirty="0"/>
              <a:t>A. Hook, Suresh K. </a:t>
            </a:r>
            <a:r>
              <a:rPr lang="en-US" sz="1900" dirty="0" err="1"/>
              <a:t>Santhana</a:t>
            </a:r>
            <a:r>
              <a:rPr lang="en-US" sz="1900" dirty="0"/>
              <a:t> </a:t>
            </a:r>
            <a:r>
              <a:rPr lang="en-US" sz="1900" dirty="0" err="1"/>
              <a:t>Vannan</a:t>
            </a:r>
            <a:r>
              <a:rPr lang="en-US" sz="1900" dirty="0"/>
              <a:t>, Tammy W. </a:t>
            </a:r>
            <a:r>
              <a:rPr lang="en-US" sz="1900" dirty="0" err="1"/>
              <a:t>Beaty</a:t>
            </a:r>
            <a:r>
              <a:rPr lang="en-US" sz="1900" dirty="0"/>
              <a:t>, Robert B. Cook, and Bruce E. </a:t>
            </a:r>
            <a:r>
              <a:rPr lang="en-US" sz="1900" dirty="0" smtClean="0"/>
              <a:t>Wilson. September </a:t>
            </a:r>
            <a:r>
              <a:rPr lang="en-US" sz="1900" dirty="0"/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0070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Practice safe file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40080" indent="-571500">
              <a:buFont typeface="Wingdings" pitchFamily="2" charset="2"/>
              <a:buChar char="ü"/>
            </a:pPr>
            <a:r>
              <a:rPr lang="en-US" sz="3900" dirty="0" smtClean="0"/>
              <a:t>Avoid Concurrency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2 copies of a file are open for editing at the same time</a:t>
            </a:r>
          </a:p>
          <a:p>
            <a:pPr marL="640080" indent="-571500">
              <a:buFont typeface="Wingdings" pitchFamily="2" charset="2"/>
              <a:buChar char="ü"/>
            </a:pPr>
            <a:r>
              <a:rPr lang="en-US" sz="3900" dirty="0" smtClean="0"/>
              <a:t>Synchronize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Routinely or automatically copy your new file to near and there</a:t>
            </a:r>
          </a:p>
          <a:p>
            <a:pPr marL="640080" indent="-571500">
              <a:buFont typeface="Wingdings" pitchFamily="2" charset="2"/>
              <a:buChar char="ü"/>
            </a:pPr>
            <a:r>
              <a:rPr lang="en-US" sz="4200" dirty="0" smtClean="0"/>
              <a:t>Version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Using version numbers avoids overwriting of previous versions</a:t>
            </a:r>
            <a:endParaRPr lang="en-US" dirty="0"/>
          </a:p>
          <a:p>
            <a:pPr marL="754380" indent="-685800">
              <a:buFont typeface="Wingdings" pitchFamily="2" charset="2"/>
              <a:buChar char="ü"/>
            </a:pPr>
            <a:r>
              <a:rPr lang="en-US" sz="4600" dirty="0" smtClean="0"/>
              <a:t>Track Provenance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Record changes made to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Practice safe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Apply OS and application security updates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Enable firewall and high security settings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Use Anti-virus and Anti-malware software</a:t>
            </a:r>
            <a:endParaRPr lang="en-US" dirty="0"/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Routinely do full backup and store away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Practice extra caution when travelling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road: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Keep computer in sight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Don’t  put computer in checked luggage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Enable password protected startup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Make sure computer is labeled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Record serial number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Avoid public Wi-Fi and especially,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dirty="0"/>
              <a:t>A</a:t>
            </a:r>
            <a:r>
              <a:rPr lang="en-US" dirty="0" smtClean="0"/>
              <a:t>void public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Step 6: Practice safe password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Reason #1 - Your password is a foot in the door for bad guys</a:t>
            </a:r>
          </a:p>
          <a:p>
            <a:r>
              <a:rPr lang="en-US" dirty="0" smtClean="0"/>
              <a:t>Reason #2 - Your password can be used to gain more of your personal information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85" y="4310526"/>
            <a:ext cx="3155769" cy="209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5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“guidelines”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Wingdings" pitchFamily="2" charset="2"/>
              <a:buChar char="ü"/>
            </a:pPr>
            <a:r>
              <a:rPr lang="en-US" sz="2800" dirty="0" smtClean="0"/>
              <a:t>Categorize applications based on risk</a:t>
            </a:r>
          </a:p>
          <a:p>
            <a:pPr marL="525780" indent="-457200">
              <a:buFont typeface="Wingdings" pitchFamily="2" charset="2"/>
              <a:buChar char="ü"/>
            </a:pPr>
            <a:endParaRPr lang="en-US" sz="2800" dirty="0" smtClean="0"/>
          </a:p>
          <a:p>
            <a:pPr marL="525780" indent="-457200">
              <a:buFont typeface="Wingdings" pitchFamily="2" charset="2"/>
              <a:buChar char="ü"/>
            </a:pPr>
            <a:r>
              <a:rPr lang="en-US" sz="2800" dirty="0" smtClean="0"/>
              <a:t>Create appropriate strength passwords</a:t>
            </a:r>
          </a:p>
          <a:p>
            <a:pPr marL="525780" indent="-457200">
              <a:buFont typeface="Wingdings" pitchFamily="2" charset="2"/>
              <a:buChar char="ü"/>
            </a:pPr>
            <a:endParaRPr lang="en-US" sz="2800" dirty="0" smtClean="0"/>
          </a:p>
          <a:p>
            <a:pPr marL="525780" indent="-457200">
              <a:buFont typeface="Wingdings" pitchFamily="2" charset="2"/>
              <a:buChar char="ü"/>
            </a:pPr>
            <a:r>
              <a:rPr lang="en-US" sz="2800" dirty="0" smtClean="0"/>
              <a:t>Use a password manager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58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755815"/>
            <a:ext cx="7024744" cy="1143000"/>
          </a:xfrm>
        </p:spPr>
        <p:txBody>
          <a:bodyPr/>
          <a:lstStyle/>
          <a:p>
            <a:r>
              <a:rPr lang="en-US" dirty="0" smtClean="0"/>
              <a:t>Categorize password risk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01231"/>
            <a:ext cx="6777317" cy="350897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High</a:t>
            </a:r>
            <a:r>
              <a:rPr lang="en-US" dirty="0" smtClean="0"/>
              <a:t> – expose personal information or resources that can be exploited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Medium</a:t>
            </a:r>
            <a:r>
              <a:rPr lang="en-US" dirty="0" smtClean="0"/>
              <a:t> – expose personal information that is generally already available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Low</a:t>
            </a:r>
            <a:r>
              <a:rPr lang="en-US" dirty="0" smtClean="0"/>
              <a:t> – passwords that expose minimal personal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fatigue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Wingdings" pitchFamily="2" charset="2"/>
              <a:buChar char="ü"/>
            </a:pPr>
            <a:r>
              <a:rPr lang="en-US" sz="2800" dirty="0"/>
              <a:t>Long, complex passwords are more secure </a:t>
            </a:r>
            <a:r>
              <a:rPr lang="en-US" sz="2800" dirty="0" smtClean="0"/>
              <a:t>than </a:t>
            </a:r>
            <a:r>
              <a:rPr lang="en-US" sz="2800" dirty="0"/>
              <a:t>short, simple </a:t>
            </a:r>
            <a:r>
              <a:rPr lang="en-US" sz="2800" dirty="0" smtClean="0"/>
              <a:t>ones – mostly true</a:t>
            </a:r>
            <a:endParaRPr lang="en-US" sz="2800" dirty="0"/>
          </a:p>
          <a:p>
            <a:pPr marL="525780" indent="-457200">
              <a:buFont typeface="Wingdings" pitchFamily="2" charset="2"/>
              <a:buChar char="ü"/>
            </a:pPr>
            <a:r>
              <a:rPr lang="en-US" sz="2800" dirty="0"/>
              <a:t>Changing passwords frequently reduces </a:t>
            </a:r>
            <a:r>
              <a:rPr lang="en-US" sz="2800" dirty="0" smtClean="0"/>
              <a:t>risk – partly true</a:t>
            </a:r>
          </a:p>
          <a:p>
            <a:pPr marL="525780" indent="-457200">
              <a:buFont typeface="Wingdings" pitchFamily="2" charset="2"/>
              <a:buChar char="ü"/>
            </a:pPr>
            <a:r>
              <a:rPr lang="en-US" sz="2800" dirty="0" smtClean="0"/>
              <a:t>Users consistently fail in these password practices – definitely true</a:t>
            </a:r>
          </a:p>
        </p:txBody>
      </p:sp>
    </p:spTree>
    <p:extLst>
      <p:ext uri="{BB962C8B-B14F-4D97-AF65-F5344CB8AC3E}">
        <p14:creationId xmlns:p14="http://schemas.microsoft.com/office/powerpoint/2010/main" val="12762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Step 7: Be Paranoid </a:t>
            </a:r>
            <a:br>
              <a:rPr lang="en-US" sz="4400" dirty="0" smtClean="0"/>
            </a:br>
            <a:r>
              <a:rPr lang="en-US" sz="1300" dirty="0" smtClean="0"/>
              <a:t>or</a:t>
            </a:r>
            <a:r>
              <a:rPr lang="en-US" sz="1300" dirty="0"/>
              <a:t> </a:t>
            </a:r>
            <a:r>
              <a:rPr lang="en-US" sz="1300" dirty="0" smtClean="0"/>
              <a:t>try </a:t>
            </a:r>
            <a:r>
              <a:rPr lang="en-US" sz="1300" dirty="0"/>
              <a:t>to walk the line between paranoia and rationality very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11480" indent="-342900">
              <a:buFont typeface="Wingdings" pitchFamily="2" charset="2"/>
              <a:buChar char="ü"/>
            </a:pPr>
            <a:r>
              <a:rPr lang="en-US" sz="3600" dirty="0" smtClean="0"/>
              <a:t>Encrypt </a:t>
            </a:r>
            <a:r>
              <a:rPr lang="en-US" sz="3600" dirty="0" smtClean="0"/>
              <a:t>data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sz="3600" dirty="0" smtClean="0"/>
              <a:t>Use two-factor authentication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sz="3600" dirty="0" smtClean="0"/>
              <a:t>Never accept the “default”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sz="3600" dirty="0" smtClean="0"/>
              <a:t>Use pseudonyms for logins and </a:t>
            </a:r>
            <a:r>
              <a:rPr lang="en-US" sz="3600" dirty="0" smtClean="0"/>
              <a:t>email</a:t>
            </a:r>
          </a:p>
          <a:p>
            <a:pPr marL="411480" indent="-342900">
              <a:buFont typeface="Wingdings" pitchFamily="2" charset="2"/>
              <a:buChar char="ü"/>
            </a:pPr>
            <a:r>
              <a:rPr lang="en-US" sz="3600" dirty="0" smtClean="0"/>
              <a:t>Think </a:t>
            </a:r>
            <a:r>
              <a:rPr lang="en-US" sz="3600" dirty="0"/>
              <a:t>like a network</a:t>
            </a:r>
          </a:p>
          <a:p>
            <a:pPr marL="411480" indent="-342900">
              <a:buFont typeface="Wingdings" pitchFamily="2" charset="2"/>
              <a:buChar char="ü"/>
            </a:pP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6035675"/>
            <a:ext cx="8699500" cy="547688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29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14" y="729049"/>
            <a:ext cx="6221949" cy="55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07" y="562525"/>
            <a:ext cx="7323827" cy="574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8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46" y="2018931"/>
            <a:ext cx="6777317" cy="35089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</a:t>
            </a:r>
            <a:r>
              <a:rPr lang="en-US" sz="3600" i="1" dirty="0" smtClean="0"/>
              <a:t>Just because you're paranoid doesn’t mean they aren’t after you</a:t>
            </a:r>
            <a:r>
              <a:rPr lang="en-US" sz="3600" dirty="0" smtClean="0"/>
              <a:t>”</a:t>
            </a:r>
          </a:p>
          <a:p>
            <a:r>
              <a:rPr lang="en-US" sz="3600" dirty="0" smtClean="0"/>
              <a:t>--Joseph Heller, </a:t>
            </a:r>
            <a:r>
              <a:rPr lang="en-US" sz="3600" i="1" dirty="0" smtClean="0"/>
              <a:t>Catch 22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576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79" y="656962"/>
            <a:ext cx="7024744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06" y="2027090"/>
            <a:ext cx="6777317" cy="3508977"/>
          </a:xfrm>
        </p:spPr>
        <p:txBody>
          <a:bodyPr>
            <a:noAutofit/>
          </a:bodyPr>
          <a:lstStyle/>
          <a:p>
            <a:pPr marL="525780" indent="-457200">
              <a:buFont typeface="Wingdings" pitchFamily="2" charset="2"/>
              <a:buChar char="ü"/>
            </a:pPr>
            <a:r>
              <a:rPr lang="en-US" sz="2800" dirty="0" smtClean="0"/>
              <a:t>Data security is broad and complex subject</a:t>
            </a:r>
          </a:p>
          <a:p>
            <a:pPr marL="525780" indent="-457200">
              <a:buFont typeface="Wingdings" pitchFamily="2" charset="2"/>
              <a:buChar char="ü"/>
            </a:pPr>
            <a:r>
              <a:rPr lang="en-US" sz="2800" dirty="0" smtClean="0"/>
              <a:t>There is a need for communities of practice to fill gaps in knowledge</a:t>
            </a:r>
          </a:p>
          <a:p>
            <a:pPr marL="525780" indent="-457200">
              <a:buFont typeface="Wingdings" pitchFamily="2" charset="2"/>
              <a:buChar char="ü"/>
            </a:pPr>
            <a:r>
              <a:rPr lang="en-US" sz="2800" dirty="0" smtClean="0"/>
              <a:t>You are all now qualified data security experts – go forth</a:t>
            </a:r>
          </a:p>
          <a:p>
            <a:pPr marL="525780" indent="-457200">
              <a:buFont typeface="Wingdings" pitchFamily="2" charset="2"/>
              <a:buChar char="ü"/>
            </a:pPr>
            <a:r>
              <a:rPr lang="en-US" sz="2800" dirty="0" smtClean="0"/>
              <a:t>Be cautious, be aware, be prepared, and</a:t>
            </a:r>
          </a:p>
        </p:txBody>
      </p:sp>
    </p:spTree>
    <p:extLst>
      <p:ext uri="{BB962C8B-B14F-4D97-AF65-F5344CB8AC3E}">
        <p14:creationId xmlns:p14="http://schemas.microsoft.com/office/powerpoint/2010/main" val="24522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771786" y="2285178"/>
            <a:ext cx="3472212" cy="743876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sz="5800" b="1" dirty="0">
                <a:solidFill>
                  <a:srgbClr val="FFC000"/>
                </a:solidFill>
                <a:latin typeface="trebuchet ms" pitchFamily="34" charset="0"/>
              </a:rPr>
              <a:t>Don't Panic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95" y="3029054"/>
            <a:ext cx="3966210" cy="266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578"/>
            <a:ext cx="7024744" cy="1143000"/>
          </a:xfrm>
        </p:spPr>
        <p:txBody>
          <a:bodyPr/>
          <a:lstStyle/>
          <a:p>
            <a:r>
              <a:rPr lang="en-US" dirty="0" smtClean="0"/>
              <a:t>Step 1: Know the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18852"/>
            <a:ext cx="6777317" cy="3508977"/>
          </a:xfrm>
        </p:spPr>
        <p:txBody>
          <a:bodyPr>
            <a:normAutofit lnSpcReduction="10000"/>
          </a:bodyPr>
          <a:lstStyle/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Theft or physical damage to computer or media</a:t>
            </a:r>
          </a:p>
          <a:p>
            <a:pPr marL="411480" indent="-342900">
              <a:buFont typeface="Wingdings" pitchFamily="2" charset="2"/>
              <a:buChar char="ü"/>
            </a:pPr>
            <a:endParaRPr lang="en-US" dirty="0" smtClean="0"/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Routine hardware or software failure</a:t>
            </a:r>
          </a:p>
          <a:p>
            <a:pPr marL="411480" indent="-342900">
              <a:buFont typeface="Wingdings" pitchFamily="2" charset="2"/>
              <a:buChar char="ü"/>
            </a:pPr>
            <a:endParaRPr lang="en-US" dirty="0" smtClean="0"/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Data tampering or unauthorized access to data</a:t>
            </a:r>
            <a:endParaRPr lang="en-US" dirty="0"/>
          </a:p>
          <a:p>
            <a:pPr marL="411480" indent="-342900">
              <a:buFont typeface="Wingdings" pitchFamily="2" charset="2"/>
              <a:buChar char="ü"/>
            </a:pPr>
            <a:endParaRPr lang="en-US" dirty="0" smtClean="0"/>
          </a:p>
          <a:p>
            <a:pPr marL="411480" indent="-342900">
              <a:buFont typeface="Wingdings" pitchFamily="2" charset="2"/>
              <a:buChar char="ü"/>
            </a:pPr>
            <a:r>
              <a:rPr lang="en-US" dirty="0" smtClean="0"/>
              <a:t>Failure to use good practice</a:t>
            </a:r>
          </a:p>
        </p:txBody>
      </p:sp>
    </p:spTree>
    <p:extLst>
      <p:ext uri="{BB962C8B-B14F-4D97-AF65-F5344CB8AC3E}">
        <p14:creationId xmlns:p14="http://schemas.microsoft.com/office/powerpoint/2010/main" val="5086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Step 2: Avoid the Single Point of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538" y="3069954"/>
            <a:ext cx="6777317" cy="1847104"/>
          </a:xfrm>
        </p:spPr>
        <p:txBody>
          <a:bodyPr>
            <a:normAutofit/>
          </a:bodyPr>
          <a:lstStyle/>
          <a:p>
            <a:pPr marL="640080" indent="-571500">
              <a:buFont typeface="Wingdings" pitchFamily="2" charset="2"/>
              <a:buChar char="ü"/>
            </a:pPr>
            <a:r>
              <a:rPr lang="en-US" sz="4000" dirty="0" smtClean="0"/>
              <a:t>Use the rule of 3</a:t>
            </a:r>
          </a:p>
          <a:p>
            <a:pPr marL="1211580" lvl="1" indent="-571500">
              <a:buFont typeface="Wingdings" pitchFamily="2" charset="2"/>
              <a:buChar char="ü"/>
            </a:pPr>
            <a:r>
              <a:rPr lang="en-US" sz="3400" dirty="0" smtClean="0"/>
              <a:t>Follow Brunt’s Axiom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804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9826" y="1397370"/>
            <a:ext cx="7659529" cy="464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58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algn="ctr">
              <a:lnSpc>
                <a:spcPct val="95000"/>
              </a:lnSpc>
            </a:pPr>
            <a:r>
              <a:rPr lang="en-US" sz="4800" dirty="0">
                <a:solidFill>
                  <a:srgbClr val="000000"/>
                </a:solidFill>
                <a:latin typeface="+mn-lt"/>
              </a:rPr>
              <a:t>Have a working version and at least two backup </a:t>
            </a:r>
            <a:r>
              <a:rPr lang="en-US" sz="4800" dirty="0" smtClean="0">
                <a:solidFill>
                  <a:srgbClr val="000000"/>
                </a:solidFill>
                <a:latin typeface="+mn-lt"/>
              </a:rPr>
              <a:t>copies</a:t>
            </a:r>
            <a:endParaRPr lang="en-US" sz="4800" dirty="0"/>
          </a:p>
          <a:p>
            <a:pPr algn="ctr">
              <a:lnSpc>
                <a:spcPct val="95000"/>
              </a:lnSpc>
            </a:pPr>
            <a:r>
              <a:rPr lang="en-US" sz="58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 algn="ctr">
              <a:lnSpc>
                <a:spcPct val="95000"/>
              </a:lnSpc>
            </a:pPr>
            <a:endParaRPr lang="en-US" sz="5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8680" y="475728"/>
            <a:ext cx="7024744" cy="1143000"/>
          </a:xfrm>
        </p:spPr>
        <p:txBody>
          <a:bodyPr/>
          <a:lstStyle/>
          <a:p>
            <a:r>
              <a:rPr lang="en-US" dirty="0" smtClean="0"/>
              <a:t>The Rule of 3: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59111" y="1779955"/>
            <a:ext cx="7029450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800" dirty="0" smtClean="0">
                <a:solidFill>
                  <a:srgbClr val="000000"/>
                </a:solidFill>
                <a:latin typeface="+mn-lt"/>
              </a:rPr>
              <a:t>Have your data in three separate physical places: </a:t>
            </a:r>
            <a:r>
              <a:rPr lang="en-US" sz="4800" b="1" dirty="0">
                <a:solidFill>
                  <a:srgbClr val="000000"/>
                </a:solidFill>
                <a:latin typeface="+mn-lt"/>
              </a:rPr>
              <a:t>Here</a:t>
            </a:r>
            <a:r>
              <a:rPr lang="en-US" sz="4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4800" b="1" dirty="0">
                <a:solidFill>
                  <a:srgbClr val="000000"/>
                </a:solidFill>
                <a:latin typeface="+mn-lt"/>
              </a:rPr>
              <a:t>Near</a:t>
            </a:r>
            <a:r>
              <a:rPr lang="en-US" sz="4800" dirty="0">
                <a:solidFill>
                  <a:srgbClr val="000000"/>
                </a:solidFill>
                <a:latin typeface="+mn-lt"/>
              </a:rPr>
              <a:t>, and </a:t>
            </a:r>
            <a:r>
              <a:rPr lang="en-US" sz="4800" b="1" dirty="0">
                <a:solidFill>
                  <a:srgbClr val="000000"/>
                </a:solidFill>
                <a:latin typeface="+mn-lt"/>
              </a:rPr>
              <a:t>There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11" y="456164"/>
            <a:ext cx="7024744" cy="1143000"/>
          </a:xfrm>
        </p:spPr>
        <p:txBody>
          <a:bodyPr/>
          <a:lstStyle/>
          <a:p>
            <a:r>
              <a:rPr lang="en-US" dirty="0" smtClean="0"/>
              <a:t>Brunt’s Axiom: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45770" y="365760"/>
            <a:ext cx="8698230" cy="822960"/>
          </a:xfrm>
        </p:spPr>
        <p:txBody>
          <a:bodyPr lIns="0" tIns="0" rIns="0" bIns="0" anchor="t">
            <a:normAutofit fontScale="90000"/>
          </a:bodyPr>
          <a:lstStyle/>
          <a:p>
            <a:pPr algn="l">
              <a:lnSpc>
                <a:spcPct val="95000"/>
              </a:lnSpc>
            </a:pPr>
            <a:r>
              <a:rPr lang="en-US" sz="5800" b="1" dirty="0">
                <a:solidFill>
                  <a:srgbClr val="000000"/>
                </a:solidFill>
              </a:rPr>
              <a:t>Here: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6" y="1460568"/>
            <a:ext cx="8022296" cy="48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5770" y="301505"/>
            <a:ext cx="8698230" cy="822960"/>
          </a:xfrm>
        </p:spPr>
        <p:txBody>
          <a:bodyPr lIns="0" tIns="0" rIns="0" bIns="0" anchor="t">
            <a:normAutofit fontScale="90000"/>
          </a:bodyPr>
          <a:lstStyle/>
          <a:p>
            <a:pPr algn="l">
              <a:lnSpc>
                <a:spcPct val="95000"/>
              </a:lnSpc>
            </a:pPr>
            <a:r>
              <a:rPr lang="en-US" sz="5800" b="1" dirty="0">
                <a:solidFill>
                  <a:srgbClr val="000000"/>
                </a:solidFill>
              </a:rPr>
              <a:t>Near: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8" y="1287574"/>
            <a:ext cx="7929144" cy="51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45770" y="274320"/>
            <a:ext cx="8698230" cy="822960"/>
          </a:xfrm>
        </p:spPr>
        <p:txBody>
          <a:bodyPr lIns="0" tIns="0" rIns="0" bIns="0" anchor="t">
            <a:normAutofit fontScale="90000"/>
          </a:bodyPr>
          <a:lstStyle/>
          <a:p>
            <a:pPr algn="l">
              <a:lnSpc>
                <a:spcPct val="95000"/>
              </a:lnSpc>
            </a:pPr>
            <a:r>
              <a:rPr lang="en-US" sz="5800" b="1" dirty="0">
                <a:solidFill>
                  <a:srgbClr val="000000"/>
                </a:solidFill>
              </a:rPr>
              <a:t>There: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5212080"/>
            <a:ext cx="1333024" cy="4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4297680"/>
            <a:ext cx="20574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73736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5120640"/>
            <a:ext cx="2085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03" y="1280160"/>
            <a:ext cx="5219224" cy="36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539</Words>
  <Application>Microsoft Office PowerPoint</Application>
  <PresentationFormat>On-screen Show (4:3)</PresentationFormat>
  <Paragraphs>100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Austin</vt:lpstr>
      <vt:lpstr>Protecting Your Digital Research Data</vt:lpstr>
      <vt:lpstr> </vt:lpstr>
      <vt:lpstr>Step 1: Know the risks</vt:lpstr>
      <vt:lpstr>Step 2: Avoid the Single Point of Failure</vt:lpstr>
      <vt:lpstr>The Rule of 3:</vt:lpstr>
      <vt:lpstr>Brunt’s Axiom:</vt:lpstr>
      <vt:lpstr>Here:</vt:lpstr>
      <vt:lpstr>Near:</vt:lpstr>
      <vt:lpstr>There:</vt:lpstr>
      <vt:lpstr>Step 3: Use consistent file naming</vt:lpstr>
      <vt:lpstr>Example file names</vt:lpstr>
      <vt:lpstr>Step 4: Practice safe file handling</vt:lpstr>
      <vt:lpstr>Step 5: Practice safe computing</vt:lpstr>
      <vt:lpstr>On the road:</vt:lpstr>
      <vt:lpstr>Step 6: Practice safe password management</vt:lpstr>
      <vt:lpstr>Password “guidelines”</vt:lpstr>
      <vt:lpstr>Categorize password risk </vt:lpstr>
      <vt:lpstr>Password fatigue</vt:lpstr>
      <vt:lpstr>Step 7: Be Paranoid  or try to walk the line between paranoia and rationality very carefully</vt:lpstr>
      <vt:lpstr>PowerPoint Presentation</vt:lpstr>
      <vt:lpstr>PowerPoint Presentation</vt:lpstr>
      <vt:lpstr>Conclusion</vt:lpstr>
      <vt:lpstr>Don't Panic</vt:lpstr>
    </vt:vector>
  </TitlesOfParts>
  <Company>University of NM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 Brunt</dc:creator>
  <cp:lastModifiedBy>jbrunt</cp:lastModifiedBy>
  <cp:revision>47</cp:revision>
  <cp:lastPrinted>2012-08-15T03:20:59Z</cp:lastPrinted>
  <dcterms:created xsi:type="dcterms:W3CDTF">2011-04-19T19:29:05Z</dcterms:created>
  <dcterms:modified xsi:type="dcterms:W3CDTF">2012-08-15T03:21:05Z</dcterms:modified>
</cp:coreProperties>
</file>