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ter_combo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3100" y="1375914"/>
            <a:ext cx="1110900" cy="4343400"/>
          </a:xfrm>
          <a:prstGeom prst="rect">
            <a:avLst/>
          </a:prstGeom>
        </p:spPr>
      </p:pic>
      <p:pic>
        <p:nvPicPr>
          <p:cNvPr id="20" name="Picture 19" descr="about_ace_0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88553"/>
            <a:ext cx="4810526" cy="4326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083" y="3509964"/>
            <a:ext cx="4620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i="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4267200"/>
            <a:ext cx="9144000" cy="1371600"/>
          </a:xfrm>
          <a:prstGeom prst="rect">
            <a:avLst/>
          </a:prstGeom>
          <a:solidFill>
            <a:schemeClr val="bg2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4267200"/>
            <a:ext cx="403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LTER Information</a:t>
            </a:r>
            <a:r>
              <a:rPr lang="en-US" sz="2800" baseline="0" dirty="0" smtClean="0">
                <a:solidFill>
                  <a:schemeClr val="tx1"/>
                </a:solidFill>
                <a:latin typeface="Benguiat Bk BT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Management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Benguiat Bk BT" pitchFamily="18" charset="0"/>
              </a:rPr>
              <a:t>Training Materials</a:t>
            </a:r>
            <a:endParaRPr lang="en-US" sz="2800" dirty="0">
              <a:solidFill>
                <a:schemeClr val="tx1"/>
              </a:solidFill>
              <a:latin typeface="Benguiat Bk BT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72000" y="0"/>
            <a:ext cx="3657600" cy="6705600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1745177"/>
            <a:ext cx="3313355" cy="266545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48200" y="6477000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cc_0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304800"/>
            <a:ext cx="1405513" cy="1066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77000" y="304800"/>
            <a:ext cx="1295400" cy="1066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76800" y="533400"/>
            <a:ext cx="1447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LTER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Information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Managers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Benguiat Bk BT" pitchFamily="18" charset="0"/>
              </a:rPr>
              <a:t>Committee</a:t>
            </a:r>
          </a:p>
        </p:txBody>
      </p:sp>
      <p:pic>
        <p:nvPicPr>
          <p:cNvPr id="16" name="Picture 4" descr="C:\Documents and Settings\tvalenti\Local Settings\Temporary Internet Files\Content.IE5\P27Z0URJ\MC900349993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457200"/>
            <a:ext cx="368898" cy="620916"/>
          </a:xfrm>
          <a:prstGeom prst="rect">
            <a:avLst/>
          </a:prstGeom>
          <a:noFill/>
        </p:spPr>
      </p:pic>
      <p:pic>
        <p:nvPicPr>
          <p:cNvPr id="17" name="Picture 5" descr="C:\Documents and Settings\tvalenti\Local Settings\Temporary Internet Files\Content.IE5\9JBC1HLS\MC9004315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86600" y="609600"/>
            <a:ext cx="495118" cy="533660"/>
          </a:xfrm>
          <a:prstGeom prst="rect">
            <a:avLst/>
          </a:prstGeom>
          <a:noFill/>
        </p:spPr>
      </p:pic>
      <p:cxnSp>
        <p:nvCxnSpPr>
          <p:cNvPr id="18" name="Shape 17"/>
          <p:cNvCxnSpPr>
            <a:stCxn id="16" idx="2"/>
          </p:cNvCxnSpPr>
          <p:nvPr/>
        </p:nvCxnSpPr>
        <p:spPr>
          <a:xfrm rot="5400000" flipH="1" flipV="1">
            <a:off x="6944566" y="783683"/>
            <a:ext cx="11316" cy="577550"/>
          </a:xfrm>
          <a:prstGeom prst="bentConnector4">
            <a:avLst>
              <a:gd name="adj1" fmla="val -2020148"/>
              <a:gd name="adj2" fmla="val 659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LTER_LOGO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43800" y="5791200"/>
            <a:ext cx="537210" cy="680012"/>
          </a:xfrm>
          <a:prstGeom prst="rect">
            <a:avLst/>
          </a:prstGeom>
        </p:spPr>
      </p:pic>
      <p:pic>
        <p:nvPicPr>
          <p:cNvPr id="23" name="Picture 22" descr="nsf.t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81800" y="5791200"/>
            <a:ext cx="676295" cy="667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4C1A475-1463-48D6-B218-BF034520DACA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3B2A2B35-5833-4AF5-9CCC-313B9E9F4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9800" y="228600"/>
            <a:ext cx="2133600" cy="365125"/>
          </a:xfrm>
          <a:prstGeom prst="rect">
            <a:avLst/>
          </a:prstGeom>
        </p:spPr>
        <p:txBody>
          <a:bodyPr/>
          <a:lstStyle/>
          <a:p>
            <a:fld id="{A4C1A475-1463-48D6-B218-BF034520DACA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3B2A2B35-5833-4AF5-9CCC-313B9E9F4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4C1A475-1463-48D6-B218-BF034520DACA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3B2A2B35-5833-4AF5-9CCC-313B9E9F4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4C1A475-1463-48D6-B218-BF034520DACA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3B2A2B35-5833-4AF5-9CCC-313B9E9F4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4C1A475-1463-48D6-B218-BF034520DACA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3B2A2B35-5833-4AF5-9CCC-313B9E9F4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4C1A475-1463-48D6-B218-BF034520DACA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3B2A2B35-5833-4AF5-9CCC-313B9E9F4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4C1A475-1463-48D6-B218-BF034520DACA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3B2A2B35-5833-4AF5-9CCC-313B9E9F4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4C1A475-1463-48D6-B218-BF034520DACA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3B2A2B35-5833-4AF5-9CCC-313B9E9F4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/>
          <a:lstStyle/>
          <a:p>
            <a:fld id="{A4C1A475-1463-48D6-B218-BF034520DACA}" type="datetimeFigureOut">
              <a:rPr lang="en-US" smtClean="0"/>
              <a:pPr/>
              <a:t>8/15/2012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/>
          <a:lstStyle/>
          <a:p>
            <a:fld id="{3B2A2B35-5833-4AF5-9CCC-313B9E9F47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sta.lternet.edu/package/eml/knb-lter-van/10" TargetMode="External"/><Relationship Id="rId2" Type="http://schemas.openxmlformats.org/officeDocument/2006/relationships/hyperlink" Target="http://pasta.lternet.edu/package/eml/knb-lter-v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sta.lternet.edu/package/eml/knb-lter-van/10/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pasta.lternet.edu/package/data/eml/knb-lter-van/10/1/HoboDataFile.cs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Kepler</a:t>
            </a:r>
            <a:r>
              <a:rPr lang="en-US" dirty="0" smtClean="0"/>
              <a:t> Workflow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915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and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domain after / in REST actor</a:t>
            </a:r>
          </a:p>
          <a:p>
            <a:r>
              <a:rPr lang="en-US" dirty="0" smtClean="0">
                <a:hlinkClick r:id="rId2"/>
              </a:rPr>
              <a:t>http://pasta.lternet.edu/package/eml/knb-lter-van</a:t>
            </a:r>
            <a:endParaRPr lang="en-US" dirty="0" smtClean="0"/>
          </a:p>
          <a:p>
            <a:r>
              <a:rPr lang="en-US" dirty="0" smtClean="0"/>
              <a:t>Returns 10</a:t>
            </a:r>
          </a:p>
          <a:p>
            <a:r>
              <a:rPr lang="en-US" dirty="0" smtClean="0">
                <a:hlinkClick r:id="rId3"/>
              </a:rPr>
              <a:t>http://pasta.lternet.edu/package/eml/knb-lter-van/10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http://pasta.lternet.edu/package/eml/knb-lter-van/10/1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Return the data: </a:t>
            </a:r>
            <a:r>
              <a:rPr lang="en-US" sz="1600" dirty="0" smtClean="0"/>
              <a:t>http://pasta.lternet.edu/package/data/eml/knb-lter-van/10/1/HoboDataFile.csv</a:t>
            </a:r>
          </a:p>
          <a:p>
            <a:r>
              <a:rPr lang="en-US" dirty="0" smtClean="0"/>
              <a:t>Return metadata: </a:t>
            </a:r>
            <a:r>
              <a:rPr lang="en-US" sz="1800" dirty="0" smtClean="0"/>
              <a:t>http://pasta.lternet.edu/package/metadata/eml/knb-lter-van/10/1</a:t>
            </a:r>
          </a:p>
          <a:p>
            <a:r>
              <a:rPr lang="en-US" dirty="0" smtClean="0"/>
              <a:t>Return congruency report: </a:t>
            </a:r>
            <a:r>
              <a:rPr lang="en-US" sz="1900" dirty="0" smtClean="0"/>
              <a:t>http://pasta.lternet.edu/package/report/eml/knb-lter-van/10/1</a:t>
            </a:r>
          </a:p>
          <a:p>
            <a:r>
              <a:rPr lang="en-US" dirty="0" smtClean="0"/>
              <a:t>Return resource map: </a:t>
            </a:r>
            <a:r>
              <a:rPr lang="en-US" sz="1900" dirty="0" smtClean="0"/>
              <a:t>http://pasta.lternet.edu/package/eml/knb-lter-van/10/1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– exploring data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4390" t="17930" r="2439" b="28279"/>
          <a:stretch>
            <a:fillRect/>
          </a:stretch>
        </p:blipFill>
        <p:spPr bwMode="auto">
          <a:xfrm>
            <a:off x="1143000" y="2667000"/>
            <a:ext cx="6400800" cy="3200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 2 - actors</a:t>
            </a:r>
            <a:br>
              <a:rPr lang="en-US" dirty="0" smtClean="0"/>
            </a:br>
            <a:r>
              <a:rPr lang="en-US" dirty="0" smtClean="0"/>
              <a:t>Line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http://pasta.lternet.edu/package/data/eml/knb-lter-van/10/1/HoboDataFile.csv</a:t>
            </a:r>
            <a:endParaRPr lang="en-US" dirty="0" smtClean="0"/>
          </a:p>
          <a:p>
            <a:r>
              <a:rPr lang="en-US" dirty="0" smtClean="0"/>
              <a:t>Number of lines to skip: 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962400"/>
            <a:ext cx="72485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2 -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Array Element </a:t>
            </a:r>
            <a:r>
              <a:rPr lang="en-US" dirty="0" smtClean="0"/>
              <a:t>– location in array</a:t>
            </a:r>
          </a:p>
          <a:p>
            <a:r>
              <a:rPr lang="en-US" b="1" dirty="0" smtClean="0"/>
              <a:t>Expression</a:t>
            </a:r>
            <a:r>
              <a:rPr lang="en-US" dirty="0" smtClean="0"/>
              <a:t>: </a:t>
            </a:r>
            <a:r>
              <a:rPr lang="en-US" dirty="0" err="1" smtClean="0"/>
              <a:t>parseDouble</a:t>
            </a:r>
            <a:r>
              <a:rPr lang="en-US" dirty="0" smtClean="0"/>
              <a:t>(input) (turn text into a double value)</a:t>
            </a:r>
          </a:p>
          <a:p>
            <a:r>
              <a:rPr lang="en-US" b="1" dirty="0" smtClean="0"/>
              <a:t>Sequence to Array </a:t>
            </a:r>
            <a:r>
              <a:rPr lang="en-US" dirty="0" smtClean="0"/>
              <a:t>– number of records: 650</a:t>
            </a:r>
          </a:p>
          <a:p>
            <a:r>
              <a:rPr lang="en-US" b="1" dirty="0" smtClean="0"/>
              <a:t>Scatter plot </a:t>
            </a:r>
            <a:r>
              <a:rPr lang="en-US" dirty="0" smtClean="0"/>
              <a:t>R</a:t>
            </a:r>
          </a:p>
          <a:p>
            <a:r>
              <a:rPr lang="en-US" b="1" dirty="0" err="1" smtClean="0"/>
              <a:t>ImageJ</a:t>
            </a:r>
            <a:r>
              <a:rPr lang="en-US" dirty="0" smtClean="0"/>
              <a:t> to see the scatter plot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 – EML2dataset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EML2dataset</a:t>
            </a:r>
          </a:p>
          <a:p>
            <a:r>
              <a:rPr lang="en-US" dirty="0" smtClean="0"/>
              <a:t>Sequence to Array</a:t>
            </a:r>
          </a:p>
          <a:p>
            <a:r>
              <a:rPr lang="en-US" dirty="0" err="1" smtClean="0"/>
              <a:t>Scatterplot</a:t>
            </a:r>
            <a:r>
              <a:rPr lang="en-US" dirty="0" smtClean="0"/>
              <a:t> and </a:t>
            </a:r>
            <a:r>
              <a:rPr lang="en-US" dirty="0" err="1" smtClean="0"/>
              <a:t>ImagJ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9799" t="17193" r="9838" b="51454"/>
          <a:stretch>
            <a:fillRect/>
          </a:stretch>
        </p:blipFill>
        <p:spPr bwMode="auto">
          <a:xfrm>
            <a:off x="1143000" y="4038600"/>
            <a:ext cx="6019800" cy="2362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4 - R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4193" t="18462" r="16001" b="40271"/>
          <a:stretch>
            <a:fillRect/>
          </a:stretch>
        </p:blipFill>
        <p:spPr bwMode="auto">
          <a:xfrm>
            <a:off x="1066800" y="2133600"/>
            <a:ext cx="4800600" cy="28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5029200"/>
            <a:ext cx="532549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summary(</a:t>
            </a:r>
            <a:r>
              <a:rPr lang="en-US" dirty="0" err="1" smtClean="0">
                <a:solidFill>
                  <a:schemeClr val="tx2"/>
                </a:solidFill>
              </a:rPr>
              <a:t>df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boxplot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df$temperature_c~df$ground_cover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5218913" cy="35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371600"/>
            <a:ext cx="425676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Kepler</a:t>
            </a:r>
            <a:r>
              <a:rPr lang="en-US" dirty="0"/>
              <a:t> is a scientific workflow management system</a:t>
            </a:r>
          </a:p>
          <a:p>
            <a:r>
              <a:rPr lang="en-US" dirty="0"/>
              <a:t>Software application for the analysis and modeling of scientific data.</a:t>
            </a:r>
          </a:p>
          <a:p>
            <a:endParaRPr lang="en-US" dirty="0"/>
          </a:p>
          <a:p>
            <a:r>
              <a:rPr lang="en-US" dirty="0"/>
              <a:t>Other examples:</a:t>
            </a:r>
          </a:p>
          <a:p>
            <a:r>
              <a:rPr lang="en-US" dirty="0" err="1"/>
              <a:t>Taverna</a:t>
            </a:r>
            <a:r>
              <a:rPr lang="en-US" dirty="0"/>
              <a:t> http://www.taverna.org.uk/</a:t>
            </a:r>
          </a:p>
          <a:p>
            <a:r>
              <a:rPr lang="en-US" dirty="0" err="1"/>
              <a:t>VisTrails</a:t>
            </a:r>
            <a:r>
              <a:rPr lang="en-US" dirty="0"/>
              <a:t> http://www.vistrails.org/</a:t>
            </a:r>
          </a:p>
          <a:p>
            <a:r>
              <a:rPr lang="en-US" dirty="0"/>
              <a:t>Pegasus http://pegasus.isi.edu/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743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processing steps done in many different programs are gathered in one place </a:t>
            </a:r>
          </a:p>
          <a:p>
            <a:r>
              <a:rPr lang="en-US" dirty="0"/>
              <a:t>Documentation of data processing (provenance)</a:t>
            </a:r>
          </a:p>
          <a:p>
            <a:r>
              <a:rPr lang="en-US" dirty="0"/>
              <a:t>Exchange of workflow documentation across systems</a:t>
            </a:r>
          </a:p>
          <a:p>
            <a:r>
              <a:rPr lang="en-US" dirty="0"/>
              <a:t>Easy readability of workflow (communication, collaborative development)</a:t>
            </a:r>
          </a:p>
          <a:p>
            <a:r>
              <a:rPr lang="en-US" dirty="0"/>
              <a:t>Repeated execution of the same workflow</a:t>
            </a:r>
          </a:p>
          <a:p>
            <a:r>
              <a:rPr lang="en-US" dirty="0"/>
              <a:t>Limited coding knowledge necessary </a:t>
            </a:r>
          </a:p>
          <a:p>
            <a:r>
              <a:rPr lang="en-US" dirty="0"/>
              <a:t>Robust coding </a:t>
            </a:r>
          </a:p>
          <a:p>
            <a:r>
              <a:rPr lang="en-US" dirty="0"/>
              <a:t>Re-use of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067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Kepler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Java Runtime Environment (jre6) http://www.java.com</a:t>
            </a:r>
          </a:p>
          <a:p>
            <a:r>
              <a:rPr lang="en-US" dirty="0" err="1"/>
              <a:t>Kepler</a:t>
            </a:r>
            <a:r>
              <a:rPr lang="en-US" dirty="0"/>
              <a:t> https://kepler-project.org</a:t>
            </a:r>
          </a:p>
          <a:p>
            <a:r>
              <a:rPr lang="en-US" dirty="0"/>
              <a:t>R statistical package (optional) http://www.r-project.org/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Resources:</a:t>
            </a:r>
          </a:p>
          <a:p>
            <a:r>
              <a:rPr lang="en-US" dirty="0"/>
              <a:t>Documentation https://kepler-project.org/users/documentation </a:t>
            </a:r>
          </a:p>
          <a:p>
            <a:r>
              <a:rPr lang="en-US" dirty="0"/>
              <a:t>Examples https://kepler-project.org/users/sample-workflows </a:t>
            </a:r>
          </a:p>
          <a:p>
            <a:r>
              <a:rPr lang="en-US" dirty="0"/>
              <a:t>Mailing list http://www.keplerproject.org/en/Mailing_List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413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and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3071307" cy="350897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Workflow canvas </a:t>
            </a:r>
          </a:p>
          <a:p>
            <a:r>
              <a:rPr lang="en-US" dirty="0"/>
              <a:t>drag and drop actors onto the workflow canvas to use</a:t>
            </a:r>
          </a:p>
          <a:p>
            <a:r>
              <a:rPr lang="en-US" dirty="0"/>
              <a:t>Director</a:t>
            </a:r>
          </a:p>
          <a:p>
            <a:r>
              <a:rPr lang="en-US" dirty="0"/>
              <a:t>controls the execution of the workflow (when)</a:t>
            </a:r>
          </a:p>
          <a:p>
            <a:r>
              <a:rPr lang="en-US" dirty="0"/>
              <a:t>Actor</a:t>
            </a:r>
          </a:p>
          <a:p>
            <a:r>
              <a:rPr lang="en-US" dirty="0"/>
              <a:t>actual programming steps (what)</a:t>
            </a:r>
          </a:p>
          <a:p>
            <a:r>
              <a:rPr lang="en-US" dirty="0"/>
              <a:t>Ports</a:t>
            </a:r>
          </a:p>
          <a:p>
            <a:r>
              <a:rPr lang="en-US" dirty="0"/>
              <a:t>determine the input and output for each programming step</a:t>
            </a:r>
          </a:p>
          <a:p>
            <a:r>
              <a:rPr lang="en-US" dirty="0"/>
              <a:t>Parameter</a:t>
            </a:r>
          </a:p>
          <a:p>
            <a:r>
              <a:rPr lang="en-US" dirty="0"/>
              <a:t>variables that can be used in the workflow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4081463" cy="40923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3530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the execution of a workflow (specify </a:t>
            </a:r>
            <a:r>
              <a:rPr lang="en-US" b="1" i="1" dirty="0" smtClean="0"/>
              <a:t>when</a:t>
            </a:r>
            <a:r>
              <a:rPr lang="en-US" dirty="0" smtClean="0"/>
              <a:t> things happen)</a:t>
            </a:r>
          </a:p>
          <a:p>
            <a:pPr lvl="1"/>
            <a:r>
              <a:rPr lang="en-US" dirty="0" smtClean="0"/>
              <a:t>SDF – simple linear synchronous workflows</a:t>
            </a:r>
          </a:p>
          <a:p>
            <a:pPr lvl="1"/>
            <a:r>
              <a:rPr lang="en-US" dirty="0" smtClean="0"/>
              <a:t>PN – workflow components may run parallel</a:t>
            </a:r>
          </a:p>
          <a:p>
            <a:pPr lvl="1"/>
            <a:r>
              <a:rPr lang="en-US" dirty="0" smtClean="0"/>
              <a:t>DDF – works well for database interactions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868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Specify </a:t>
            </a:r>
            <a:r>
              <a:rPr lang="en-US" b="1" i="1" dirty="0" smtClean="0"/>
              <a:t>what</a:t>
            </a:r>
            <a:r>
              <a:rPr lang="en-US" i="1" dirty="0" smtClean="0"/>
              <a:t> </a:t>
            </a:r>
            <a:r>
              <a:rPr lang="en-US" dirty="0" smtClean="0"/>
              <a:t>processing happens</a:t>
            </a:r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Input (local, remote, workflow) </a:t>
            </a:r>
          </a:p>
          <a:p>
            <a:r>
              <a:rPr lang="en-US" dirty="0"/>
              <a:t>Data Operation (structure, image, mathematical)</a:t>
            </a:r>
          </a:p>
          <a:p>
            <a:r>
              <a:rPr lang="en-US" dirty="0"/>
              <a:t>Data Output (local, remote, workflow)</a:t>
            </a:r>
          </a:p>
          <a:p>
            <a:r>
              <a:rPr lang="en-US" dirty="0"/>
              <a:t>File System 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Specific (</a:t>
            </a:r>
            <a:r>
              <a:rPr lang="en-US" dirty="0" err="1"/>
              <a:t>DataTurbine</a:t>
            </a:r>
            <a:r>
              <a:rPr lang="en-US" dirty="0"/>
              <a:t>, </a:t>
            </a:r>
            <a:r>
              <a:rPr lang="en-US" dirty="0" err="1"/>
              <a:t>Opendap</a:t>
            </a:r>
            <a:r>
              <a:rPr lang="en-US" dirty="0"/>
              <a:t>, R, project specific)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0" y="1295400"/>
            <a:ext cx="787400" cy="546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95400"/>
            <a:ext cx="800100" cy="546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1295400"/>
            <a:ext cx="787400" cy="53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9216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data in the NIS</a:t>
            </a:r>
          </a:p>
          <a:p>
            <a:r>
              <a:rPr lang="en-US" dirty="0" smtClean="0"/>
              <a:t>REST actor to get information</a:t>
            </a:r>
          </a:p>
          <a:p>
            <a:r>
              <a:rPr lang="en-US" dirty="0" smtClean="0"/>
              <a:t>Configure to http://pasta.lternet.edu/package/eml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343400"/>
            <a:ext cx="2503046" cy="1891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Domains returned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4015" y="2324100"/>
            <a:ext cx="5334983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ter">
  <a:themeElements>
    <a:clrScheme name="LTER1">
      <a:dk1>
        <a:srgbClr val="00355C"/>
      </a:dk1>
      <a:lt1>
        <a:sysClr val="window" lastClr="FFFFFF"/>
      </a:lt1>
      <a:dk2>
        <a:srgbClr val="3E3D2D"/>
      </a:dk2>
      <a:lt2>
        <a:srgbClr val="0060A8"/>
      </a:lt2>
      <a:accent1>
        <a:srgbClr val="0070C0"/>
      </a:accent1>
      <a:accent2>
        <a:srgbClr val="6F9400"/>
      </a:accent2>
      <a:accent3>
        <a:srgbClr val="00B050"/>
      </a:accent3>
      <a:accent4>
        <a:srgbClr val="4A6300"/>
      </a:accent4>
      <a:accent5>
        <a:srgbClr val="956B43"/>
      </a:accent5>
      <a:accent6>
        <a:srgbClr val="CFFF43"/>
      </a:accent6>
      <a:hlink>
        <a:srgbClr val="6F9400"/>
      </a:hlink>
      <a:folHlink>
        <a:srgbClr val="4A630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lter3_template</Template>
  <TotalTime>206</TotalTime>
  <Words>417</Words>
  <Application>Microsoft Office PowerPoint</Application>
  <PresentationFormat>On-screen Show (4:3)</PresentationFormat>
  <Paragraphs>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lter</vt:lpstr>
      <vt:lpstr>Data Manipulation</vt:lpstr>
      <vt:lpstr>Overview</vt:lpstr>
      <vt:lpstr>Why Use</vt:lpstr>
      <vt:lpstr>Download Kepler</vt:lpstr>
      <vt:lpstr>Terms and Concepts</vt:lpstr>
      <vt:lpstr>Directors</vt:lpstr>
      <vt:lpstr>Actors</vt:lpstr>
      <vt:lpstr>Exercise 1</vt:lpstr>
      <vt:lpstr>Domains returned</vt:lpstr>
      <vt:lpstr>ID and version</vt:lpstr>
      <vt:lpstr>Resource map</vt:lpstr>
      <vt:lpstr>Exercise 2 – exploring data</vt:lpstr>
      <vt:lpstr>Exercise 2 - actors Line reader</vt:lpstr>
      <vt:lpstr>Exercise 2 - Actors</vt:lpstr>
      <vt:lpstr>Exercise 3 – EML2dataset</vt:lpstr>
      <vt:lpstr>Exercise 4 - R</vt:lpstr>
      <vt:lpstr>Exercise 4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</dc:title>
  <dc:creator>GRIES, CORINNA</dc:creator>
  <cp:lastModifiedBy>Corinna Gries</cp:lastModifiedBy>
  <cp:revision>23</cp:revision>
  <dcterms:created xsi:type="dcterms:W3CDTF">2011-12-08T17:44:09Z</dcterms:created>
  <dcterms:modified xsi:type="dcterms:W3CDTF">2012-08-15T14:52:07Z</dcterms:modified>
</cp:coreProperties>
</file>