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7620000" cx="10160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5.xml"/><Relationship Type="http://schemas.openxmlformats.org/officeDocument/2006/relationships/slide" Id="rId18" Target="slides/slide14.xml"/><Relationship Type="http://schemas.openxmlformats.org/officeDocument/2006/relationships/slide" Id="rId17" Target="slides/slide13.xml"/><Relationship Type="http://schemas.openxmlformats.org/officeDocument/2006/relationships/slide" Id="rId16" Target="slides/slide12.xml"/><Relationship Type="http://schemas.openxmlformats.org/officeDocument/2006/relationships/slide" Id="rId15" Target="slides/slide11.xml"/><Relationship Type="http://schemas.openxmlformats.org/officeDocument/2006/relationships/slide" Id="rId14" Target="slides/slide10.xml"/><Relationship Type="http://schemas.openxmlformats.org/officeDocument/2006/relationships/slide" Id="rId30" Target="slides/slide26.xml"/><Relationship Type="http://schemas.openxmlformats.org/officeDocument/2006/relationships/slide" Id="rId12" Target="slides/slide8.xml"/><Relationship Type="http://schemas.openxmlformats.org/officeDocument/2006/relationships/slide" Id="rId13" Target="slides/slide9.xml"/><Relationship Type="http://schemas.openxmlformats.org/officeDocument/2006/relationships/slide" Id="rId10" Target="slides/slide6.xml"/><Relationship Type="http://schemas.openxmlformats.org/officeDocument/2006/relationships/slide" Id="rId11" Target="slides/slide7.xml"/><Relationship Type="http://schemas.openxmlformats.org/officeDocument/2006/relationships/slide" Id="rId29" Target="slides/slide25.xml"/><Relationship Type="http://schemas.openxmlformats.org/officeDocument/2006/relationships/slide" Id="rId26" Target="slides/slide22.xml"/><Relationship Type="http://schemas.openxmlformats.org/officeDocument/2006/relationships/slide" Id="rId25" Target="slides/slide21.xml"/><Relationship Type="http://schemas.openxmlformats.org/officeDocument/2006/relationships/slide" Id="rId28" Target="slides/slide24.xml"/><Relationship Type="http://schemas.openxmlformats.org/officeDocument/2006/relationships/slide" Id="rId27" Target="slides/slide23.xml"/><Relationship Type="http://schemas.openxmlformats.org/officeDocument/2006/relationships/presProps" Id="rId2" Target="presProps.xml"/><Relationship Type="http://schemas.openxmlformats.org/officeDocument/2006/relationships/slide" Id="rId21" Target="slides/slide17.xml"/><Relationship Type="http://schemas.openxmlformats.org/officeDocument/2006/relationships/theme" Id="rId1" Target="theme/theme1.xml"/><Relationship Type="http://schemas.openxmlformats.org/officeDocument/2006/relationships/slide" Id="rId22" Target="slides/slide18.xml"/><Relationship Type="http://schemas.openxmlformats.org/officeDocument/2006/relationships/notesMaster" Id="rId4" Target="notesMasters/notesMaster1.xml"/><Relationship Type="http://schemas.openxmlformats.org/officeDocument/2006/relationships/slide" Id="rId23" Target="slides/slide19.xml"/><Relationship Type="http://schemas.openxmlformats.org/officeDocument/2006/relationships/slideMaster" Id="rId3" Target="slideMasters/slideMaster1.xml"/><Relationship Type="http://schemas.openxmlformats.org/officeDocument/2006/relationships/slide" Id="rId24" Target="slides/slide20.xml"/><Relationship Type="http://schemas.openxmlformats.org/officeDocument/2006/relationships/slide" Id="rId20" Target="slides/slide16.xml"/><Relationship Type="http://schemas.openxmlformats.org/officeDocument/2006/relationships/slide" Id="rId9" Target="slides/slide5.xml"/><Relationship Type="http://schemas.openxmlformats.org/officeDocument/2006/relationships/slide" Id="rId6" Target="slides/slide2.xml"/><Relationship Type="http://schemas.openxmlformats.org/officeDocument/2006/relationships/slide" Id="rId5" Target="slides/slide1.xml"/><Relationship Type="http://schemas.openxmlformats.org/officeDocument/2006/relationships/slide" Id="rId8" Target="slides/slide4.xml"/><Relationship Type="http://schemas.openxmlformats.org/officeDocument/2006/relationships/slide" Id="rId7" Target="slides/slide3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" id="2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1" id="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2" id="17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7" id="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8" id="17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image" Id="rId2" Target="../media/image00.png"/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bg>
      <p:bgPr>
        <a:blipFill>
          <a:blip r:embed="rId2"/>
          <a:stretch>
            <a:fillRect/>
          </a:stretch>
        </a:blipFill>
      </p:bgPr>
    </p:bg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/>
          <p:nvPr>
            <p:ph type="ctrTitle"/>
          </p:nvPr>
        </p:nvSpPr>
        <p:spPr>
          <a:xfrm>
            <a:off y="3043236" x="850900"/>
            <a:ext cy="1397000" cx="8458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defRPr i="0" baseline="0" strike="noStrike" sz="4800" b="0" cap="none" u="none">
                <a:solidFill>
                  <a:srgbClr val="00BDEC"/>
                </a:solidFill>
                <a:latin panose="" typeface="Georgia"/>
                <a:ea panose="" typeface="Georgia"/>
                <a:cs panose="" typeface="Georgia"/>
                <a:sym panose=""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2" id="12"/>
          <p:cNvSpPr/>
          <p:nvPr>
            <p:ph type="subTitle" idx="1"/>
          </p:nvPr>
        </p:nvSpPr>
        <p:spPr>
          <a:xfrm>
            <a:off y="4572000" x="1771650"/>
            <a:ext cy="914400" cx="66166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1pPr>
            <a:lvl2pPr indent="-285750" marR="0" algn="l" marL="742950" rtl="0">
              <a:lnSpc>
                <a:spcPct val="100.00%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1190"/>
              <a:buFont typeface="Arial"/>
              <a:buChar char="•"/>
              <a:defRPr i="0" baseline="0" strike="noStrike" sz="2800" b="0" cap="none" u="none"/>
            </a:lvl2pPr>
            <a:lvl3pPr indent="-228600" marR="0" algn="l" marL="1143000" rtl="0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694"/>
              <a:buFont typeface="Arial"/>
              <a:buChar char="•"/>
              <a:defRPr i="0" baseline="0" strike="noStrike" sz="2400" b="0" cap="none" u="none"/>
            </a:lvl3pPr>
            <a:lvl4pPr indent="-228600" marR="0" algn="l" marL="1600200" rtl="0">
              <a:lnSpc>
                <a:spcPct val="100.00%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i="0" baseline="0" strike="noStrike" sz="2000" b="0" cap="none" u="none"/>
            </a:lvl4pPr>
            <a:lvl5pPr indent="-228600" marR="0" algn="l" marL="2057400" rtl="0">
              <a:lnSpc>
                <a:spcPct val="100.00%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i="0" baseline="0" strike="noStrike" sz="2000" b="0" cap="none" u="none"/>
            </a:lvl5pPr>
            <a:lvl6pPr indent="-228600" marR="0" algn="l" marL="25146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6pPr>
            <a:lvl7pPr indent="-228600" marR="0" algn="l" marL="29718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7pPr>
            <a:lvl8pPr indent="-228600" marR="0" algn="l" marL="34290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8pPr>
            <a:lvl9pPr indent="-228600" marR="0" algn="l" marL="38862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9pPr>
          </a:lstStyle>
          <a:p/>
        </p:txBody>
      </p:sp>
      <p:sp>
        <p:nvSpPr>
          <p:cNvPr name="Shape 13" id="13"/>
          <p:cNvSpPr/>
          <p:nvPr>
            <p:ph type="title" idx="2"/>
          </p:nvPr>
        </p:nvSpPr>
        <p:spPr>
          <a:xfrm>
            <a:off y="676275" x="762000"/>
            <a:ext cy="1271587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1pPr>
            <a:lvl2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2pPr>
            <a:lvl3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3pPr>
            <a:lvl4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4pPr>
            <a:lvl5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5pPr>
            <a:lvl6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6pPr>
            <a:lvl7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7pPr>
            <a:lvl8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8pPr>
            <a:lvl9pPr algn="ctr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9pPr>
          </a:lstStyle>
          <a:p/>
        </p:txBody>
      </p:sp>
      <p:sp>
        <p:nvSpPr>
          <p:cNvPr name="Shape 14" id="14"/>
          <p:cNvSpPr/>
          <p:nvPr>
            <p:ph type="body" idx="3"/>
          </p:nvPr>
        </p:nvSpPr>
        <p:spPr>
          <a:xfrm>
            <a:off y="2200275" x="762000"/>
            <a:ext cy="4573586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sz="3200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1pPr>
            <a:lvl2pPr indent="-285750" marL="742950" rtl="0">
              <a:lnSpc>
                <a:spcPct val="100.00%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1190"/>
              <a:buFont typeface="Arial"/>
              <a:buChar char="•"/>
              <a:defRPr sz="2800"/>
            </a:lvl2pPr>
            <a:lvl3pPr indent="-228600" marL="1143000" rtl="0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694"/>
              <a:buFont typeface="Arial"/>
              <a:buChar char="•"/>
              <a:defRPr sz="2400"/>
            </a:lvl3pPr>
            <a:lvl4pPr indent="-228600" marL="1600200" rtl="0">
              <a:lnSpc>
                <a:spcPct val="100.00%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/>
            </a:lvl4pPr>
            <a:lvl5pPr indent="-228600" marL="2057400" rtl="0">
              <a:lnSpc>
                <a:spcPct val="100.00%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/>
            </a:lvl5pPr>
            <a:lvl6pPr indent="-228600" marL="25146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sz="3200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6pPr>
            <a:lvl7pPr indent="-228600" marL="29718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sz="3200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7pPr>
            <a:lvl8pPr indent="-228600" marL="34290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sz="3200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8pPr>
            <a:lvl9pPr indent="-228600" marL="38862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sz="3200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9pPr>
          </a:lstStyle>
          <a:p/>
        </p:txBody>
      </p:sp>
      <p:sp>
        <p:nvSpPr>
          <p:cNvPr name="Shape 15" id="15"/>
          <p:cNvSpPr/>
          <p:nvPr>
            <p:ph type="dt" idx="10"/>
          </p:nvPr>
        </p:nvSpPr>
        <p:spPr>
          <a:xfrm>
            <a:off y="6942136" x="762000"/>
            <a:ext cy="509586" cx="21177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6" id="16"/>
          <p:cNvSpPr/>
          <p:nvPr>
            <p:ph type="ftr" idx="11"/>
          </p:nvPr>
        </p:nvSpPr>
        <p:spPr>
          <a:xfrm>
            <a:off y="6942136" x="3470275"/>
            <a:ext cy="509586" cx="32194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7" id="17"/>
          <p:cNvSpPr/>
          <p:nvPr>
            <p:ph type="sldNum" idx="12"/>
          </p:nvPr>
        </p:nvSpPr>
        <p:spPr>
          <a:xfrm>
            <a:off y="6942136" x="7280275"/>
            <a:ext cy="509586" cx="21193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transition spd="slow">
    <p:cut/>
  </p:transition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.xml"/><Relationship Type="http://schemas.openxmlformats.org/officeDocument/2006/relationships/image" Id="rId1" Target="../media/image00.png"/><Relationship Type="http://schemas.openxmlformats.org/officeDocument/2006/relationships/theme" Id="rId3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676275" x="762000"/>
            <a:ext cy="1271587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1pPr>
            <a:lvl2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2pPr>
            <a:lvl3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3pPr>
            <a:lvl4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4pPr>
            <a:lvl5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5pPr>
            <a:lvl6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6pPr>
            <a:lvl7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7pPr>
            <a:lvl8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8pPr>
            <a:lvl9pPr indent="0" marR="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2200275" x="762000"/>
            <a:ext cy="4573586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1pPr>
            <a:lvl2pPr indent="-285750" marR="0" algn="l" marL="742950" rtl="0">
              <a:lnSpc>
                <a:spcPct val="100.00%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1190"/>
              <a:buFont typeface="Arial"/>
              <a:buChar char="•"/>
              <a:defRPr i="0" baseline="0" strike="noStrike" sz="2800" b="0" cap="none" u="none"/>
            </a:lvl2pPr>
            <a:lvl3pPr indent="-228600" marR="0" algn="l" marL="1143000" rtl="0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694"/>
              <a:buFont typeface="Arial"/>
              <a:buChar char="•"/>
              <a:defRPr i="0" baseline="0" strike="noStrike" sz="2400" b="0" cap="none" u="none"/>
            </a:lvl3pPr>
            <a:lvl4pPr indent="-228600" marR="0" algn="l" marL="1600200" rtl="0">
              <a:lnSpc>
                <a:spcPct val="100.00%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i="0" baseline="0" strike="noStrike" sz="2000" b="0" cap="none" u="none"/>
            </a:lvl4pPr>
            <a:lvl5pPr indent="-228600" marR="0" algn="l" marL="2057400" rtl="0">
              <a:lnSpc>
                <a:spcPct val="100.00%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i="0" baseline="0" strike="noStrike" sz="2000" b="0" cap="none" u="none"/>
            </a:lvl5pPr>
            <a:lvl6pPr indent="-228600" marR="0" algn="l" marL="25146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6pPr>
            <a:lvl7pPr indent="-228600" marR="0" algn="l" marL="29718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7pPr>
            <a:lvl8pPr indent="-228600" marR="0" algn="l" marL="34290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8pPr>
            <a:lvl9pPr indent="-228600" marR="0" algn="l" marL="3886200" rt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</a:defRPr>
            </a:lvl9pPr>
          </a:lstStyle>
          <a:p/>
        </p:txBody>
      </p:sp>
      <p:sp>
        <p:nvSpPr>
          <p:cNvPr name="Shape 7" id="7"/>
          <p:cNvSpPr/>
          <p:nvPr>
            <p:ph type="dt" idx="10"/>
          </p:nvPr>
        </p:nvSpPr>
        <p:spPr>
          <a:xfrm>
            <a:off y="6942136" x="762000"/>
            <a:ext cy="509586" cx="21177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8" id="8"/>
          <p:cNvSpPr/>
          <p:nvPr>
            <p:ph type="ftr" idx="11"/>
          </p:nvPr>
        </p:nvSpPr>
        <p:spPr>
          <a:xfrm>
            <a:off y="6942136" x="3470275"/>
            <a:ext cy="509586" cx="32194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9" id="9"/>
          <p:cNvSpPr/>
          <p:nvPr>
            <p:ph type="sldNum" idx="12"/>
          </p:nvPr>
        </p:nvSpPr>
        <p:spPr>
          <a:xfrm>
            <a:off y="6942136" x="7280275"/>
            <a:ext cy="509586" cx="21193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2"/>
  </p:sldLayoutIdLst>
  <p:transition spd="slow">
    <p:cut/>
  </p:transition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pn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4.png"/><Relationship Type="http://schemas.openxmlformats.org/officeDocument/2006/relationships/image" Id="rId3" Target="../media/image00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5.png"/><Relationship Type="http://schemas.openxmlformats.org/officeDocument/2006/relationships/image" Id="rId3" Target="../media/image00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6.png"/><Relationship Type="http://schemas.openxmlformats.org/officeDocument/2006/relationships/image" Id="rId3" Target="../media/image00.pn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pn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1.xml"/><Relationship Type="http://schemas.openxmlformats.org/officeDocument/2006/relationships/hyperlink" Id="rId4" TargetMode="External" Target=""/><Relationship Type="http://schemas.openxmlformats.org/officeDocument/2006/relationships/image" Id="rId3" Target="../media/image00.png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7.png"/><Relationship Type="http://schemas.openxmlformats.org/officeDocument/2006/relationships/image" Id="rId3" Target="../media/image00.png"/><Relationship Type="http://schemas.openxmlformats.org/officeDocument/2006/relationships/image" Id="rId6" Target="../media/image09.png"/><Relationship Type="http://schemas.openxmlformats.org/officeDocument/2006/relationships/image" Id="rId5" Target="../media/image08.png"/><Relationship Type="http://schemas.openxmlformats.org/officeDocument/2006/relationships/image" Id="rId7" Target="../media/image10.pn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11.png"/><Relationship Type="http://schemas.openxmlformats.org/officeDocument/2006/relationships/image" Id="rId3" Target="../media/image00.pn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pn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png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12.png"/><Relationship Type="http://schemas.openxmlformats.org/officeDocument/2006/relationships/image" Id="rId3" Target="../media/image00.pn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13.png"/><Relationship Type="http://schemas.openxmlformats.org/officeDocument/2006/relationships/image" Id="rId3" Target="../media/image00.png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14.png"/><Relationship Type="http://schemas.openxmlformats.org/officeDocument/2006/relationships/image" Id="rId3" Target="../media/image00.png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15.png"/><Relationship Type="http://schemas.openxmlformats.org/officeDocument/2006/relationships/image" Id="rId3" Target="../media/image00.png"/><Relationship Type="http://schemas.openxmlformats.org/officeDocument/2006/relationships/image" Id="rId5" Target="../media/image16.png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1.xml"/><Relationship Type="http://schemas.openxmlformats.org/officeDocument/2006/relationships/hyperlink" Id="rId4" TargetMode="External" Target=""/><Relationship Type="http://schemas.openxmlformats.org/officeDocument/2006/relationships/image" Id="rId3" Target="../media/image00.png"/><Relationship Type="http://schemas.openxmlformats.org/officeDocument/2006/relationships/image" Id="rId6" Target="../media/image18.png"/><Relationship Type="http://schemas.openxmlformats.org/officeDocument/2006/relationships/image" Id="rId5" Target="../media/image17.png"/><Relationship Type="http://schemas.openxmlformats.org/officeDocument/2006/relationships/image" Id="rId7" Target="../media/image19.png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2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3.png"/><Relationship Type="http://schemas.openxmlformats.org/officeDocument/2006/relationships/image" Id="rId3" Target="../media/image01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8" id="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" id="19"/>
          <p:cNvSpPr/>
          <p:nvPr>
            <p:ph type="ctrTitle"/>
          </p:nvPr>
        </p:nvSpPr>
        <p:spPr>
          <a:xfrm>
            <a:off y="3043236" x="850900"/>
            <a:ext cy="1397000" cx="84582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4800" b="0" cap="none" u="none">
                <a:solidFill>
                  <a:srgbClr val="00BDEC"/>
                </a:solidFill>
                <a:latin panose="" typeface="Georgia"/>
                <a:ea panose="" typeface="Georgia"/>
                <a:cs panose="" typeface="Georgia"/>
                <a:sym panose="" typeface="Georgia"/>
              </a:rPr>
              <a:t>Data Preservation, archives, best practices</a:t>
            </a:r>
          </a:p>
        </p:txBody>
      </p:sp>
      <p:sp>
        <p:nvSpPr>
          <p:cNvPr name="Shape 20" id="20"/>
          <p:cNvSpPr/>
          <p:nvPr>
            <p:ph type="subTitle" idx="1"/>
          </p:nvPr>
        </p:nvSpPr>
        <p:spPr>
          <a:xfrm>
            <a:off y="4572000" x="1771650"/>
            <a:ext cy="914400" cx="66166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</p:spTree>
  </p:cSld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/>
          <p:nvPr>
            <p:ph type="ctrTitle"/>
          </p:nvPr>
        </p:nvSpPr>
        <p:spPr>
          <a:xfrm>
            <a:off y="2413000" x="796925"/>
            <a:ext cy="1541461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Best Practices</a:t>
            </a:r>
          </a:p>
        </p:txBody>
      </p:sp>
      <p:sp>
        <p:nvSpPr>
          <p:cNvPr name="Shape 75" id="75"/>
          <p:cNvSpPr/>
          <p:nvPr>
            <p:ph type="subTitle" idx="1"/>
          </p:nvPr>
        </p:nvSpPr>
        <p:spPr>
          <a:xfrm>
            <a:off y="4364037" x="1558925"/>
            <a:ext cy="1855786" cx="704214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Tabular Data</a:t>
            </a:r>
          </a:p>
        </p:txBody>
      </p:sp>
    </p:spTree>
  </p:cSld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Why this presentation?</a:t>
            </a:r>
          </a:p>
        </p:txBody>
      </p:sp>
      <p:sp>
        <p:nvSpPr>
          <p:cNvPr name="Shape 81" id="81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forms data take for analysis are often different than the forms data take for archival storage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Spreadsheets are widely used for simple analyses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But they have poor archival qualities </a:t>
            </a:r>
          </a:p>
          <a:p>
            <a:pPr indent="0" marR="0" algn="l" marL="1828800" rtl="0" lvl="4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Different versions over time are not compatible</a:t>
            </a:r>
          </a:p>
          <a:p>
            <a:pPr indent="0" marR="0" algn="l" marL="1828800" rtl="0" lvl="4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Formulas are hard to capture or display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They allow (encourage) users to structure data in ways that are hard to use with other software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Our goal with archived data is to store the data in ways that it can be used in </a:t>
            </a:r>
            <a:r>
              <a:rPr i="0" baseline="0" strike="noStrike" sz="2700" b="0" cap="none" u="sng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automated </a:t>
            </a: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ways, with minimal human intervention</a:t>
            </a:r>
          </a:p>
        </p:txBody>
      </p:sp>
    </p:spTree>
  </p:cSld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Data that can be automated</a:t>
            </a:r>
          </a:p>
        </p:txBody>
      </p:sp>
      <p:sp>
        <p:nvSpPr>
          <p:cNvPr name="Shape 87" id="87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Below is a picture of a data spreadsheet that could NOT be easily automated….. Why not?</a:t>
            </a:r>
          </a:p>
        </p:txBody>
      </p:sp>
      <p:sp>
        <p:nvSpPr>
          <p:cNvPr name="Shape 88" id="88"/>
          <p:cNvSpPr/>
          <p:nvPr/>
        </p:nvSpPr>
        <p:spPr>
          <a:xfrm>
            <a:off y="3375025" x="1004887"/>
            <a:ext cy="3875086" cx="77263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Ugly Data</a:t>
            </a:r>
          </a:p>
        </p:txBody>
      </p:sp>
      <p:sp>
        <p:nvSpPr>
          <p:cNvPr name="Shape 94" id="94"/>
          <p:cNvSpPr/>
          <p:nvPr/>
        </p:nvSpPr>
        <p:spPr>
          <a:xfrm>
            <a:off y="2200275" x="552450"/>
            <a:ext cy="5030786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•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Problems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Dates are not stored consistently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Sometimes date is stored with a label (e.g., “Date:5/23/2005”) sometimes in its own cell (10/2/2005)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Values are labeled inconsistently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Sometimes “Conductivity Top” others “conductivity_top”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Salinity sometimes two cells are used for top and bottom, in others they are combined in one cell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Data coding is inconsistent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Sometimes YSI_Model_30, sometimes “YSI Model 30”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Tide State is sometimes a text description, sometimes a number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order of values in the “mini-table” for a given sampling date are different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“Meter Type” comes first in the 5/23 table and second in the 10/2 table</a:t>
            </a:r>
          </a:p>
          <a:p>
            <a:r>
              <a:t/>
            </a:r>
          </a:p>
        </p:txBody>
      </p:sp>
      <p:sp>
        <p:nvSpPr>
          <p:cNvPr name="Shape 95" id="95"/>
          <p:cNvSpPr/>
          <p:nvPr/>
        </p:nvSpPr>
        <p:spPr>
          <a:xfrm>
            <a:off y="0" x="4984750"/>
            <a:ext cy="2593975" cx="51752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Ugly Data</a:t>
            </a:r>
          </a:p>
        </p:txBody>
      </p:sp>
      <p:sp>
        <p:nvSpPr>
          <p:cNvPr name="Shape 101" id="101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Additional problems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Confusion between numbers and text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 most software 39% or &lt;30 are considered TEXT not numbers (what is the average of 349 and &lt;30?)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Different types of data are stored in the same columns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Many software products require that a single column contain either TEXT or NUMBERS (but not both!)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spreadsheet loses interpretability if it is sorted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Dates are related to a set of attributes only by their position in the file. Once sorted that relationship is lost.</a:t>
            </a:r>
          </a:p>
        </p:txBody>
      </p:sp>
      <p:sp>
        <p:nvSpPr>
          <p:cNvPr name="Shape 102" id="102"/>
          <p:cNvSpPr/>
          <p:nvPr/>
        </p:nvSpPr>
        <p:spPr>
          <a:xfrm>
            <a:off y="0" x="4775200"/>
            <a:ext cy="2678112" cx="534511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Best Practices</a:t>
            </a:r>
          </a:p>
        </p:txBody>
      </p:sp>
      <p:sp>
        <p:nvSpPr>
          <p:cNvPr name="Shape 108" id="108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We’ve seen that a spreadsheet or word processor can create datasets that can only be interpreted by human intervention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“ugly spreadsheet” example would be hard to analyze even in a spreadsheet, except with lots case-by-case human decisions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But what are some principles that characterize good archival data?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Keep in mind that good data formats for data and sharing may </a:t>
            </a:r>
            <a:r>
              <a:rPr i="0" baseline="0" strike="noStrike" sz="2700" b="0" cap="none" u="sng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not</a:t>
            </a: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be the ones you prefer for viewing or analysis!</a:t>
            </a:r>
          </a:p>
        </p:txBody>
      </p:sp>
    </p:spTree>
  </p:cSld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Best Practices for Archiving</a:t>
            </a:r>
          </a:p>
        </p:txBody>
      </p:sp>
      <p:sp>
        <p:nvSpPr>
          <p:cNvPr name="Shape 114" id="114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Many of these are taken from </a:t>
            </a:r>
            <a:r>
              <a:rPr i="0" baseline="0" strike="noStrike" sz="2000" b="0" cap="none" u="sng">
                <a:solidFill>
                  <a:schemeClr val="hlink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  <a:hlinkClick r:id="rId4"/>
              </a:rPr>
              <a:t>Cook et. al. 2001</a:t>
            </a: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</a:t>
            </a:r>
            <a:r>
              <a:rPr i="0" baseline="0" strike="noStrike" sz="2000" b="1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Best Practices for Preparing Ecological Data Sets to Share and Archive, </a:t>
            </a: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Ecological Bulletin 2001. 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Data formats should be consistent over time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Adding new data should not add new columns to a data table, only new rows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Columns of data should be consistent. Each column should include only a single kind of data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Data columns should include the same type of data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Text or “string” data 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Integer numbers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Floating point or real numbers</a:t>
            </a:r>
          </a:p>
          <a:p>
            <a:r>
              <a:t/>
            </a:r>
          </a:p>
        </p:txBody>
      </p:sp>
    </p:spTree>
  </p:cSld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Best Practices for Archiving</a:t>
            </a:r>
          </a:p>
        </p:txBody>
      </p:sp>
      <p:sp>
        <p:nvSpPr>
          <p:cNvPr name="Shape 120" id="120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462"/>
              <a:buFont typeface="Arial"/>
              <a:buChar char="•"/>
            </a:pPr>
            <a:r>
              <a:rPr i="0" baseline="0" strike="noStrike" sz="3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Lines or rows of data should be complete 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Designed to be machine readable, not human readable</a:t>
            </a:r>
          </a:p>
        </p:txBody>
      </p:sp>
      <p:sp>
        <p:nvSpPr>
          <p:cNvPr name="Shape 121" id="121"/>
          <p:cNvSpPr/>
          <p:nvPr/>
        </p:nvSpPr>
        <p:spPr>
          <a:xfrm>
            <a:off y="3206750" x="0"/>
            <a:ext cy="3408362" cx="54403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22" id="122"/>
          <p:cNvSpPr/>
          <p:nvPr/>
        </p:nvSpPr>
        <p:spPr>
          <a:xfrm>
            <a:off y="3206750" x="5502275"/>
            <a:ext cy="3344861" cx="46577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23" id="123"/>
          <p:cNvSpPr/>
          <p:nvPr/>
        </p:nvSpPr>
        <p:spPr>
          <a:xfrm>
            <a:off y="4064000" x="993775"/>
            <a:ext cy="3324224" cx="334644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name="Shape 124" id="124"/>
          <p:cNvSpPr/>
          <p:nvPr/>
        </p:nvSpPr>
        <p:spPr>
          <a:xfrm>
            <a:off y="6923086" x="1074737"/>
            <a:ext cy="377824" cx="3184524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Don’t Ever Sort this!!!!!!</a:t>
            </a:r>
          </a:p>
        </p:txBody>
      </p:sp>
      <p:sp>
        <p:nvSpPr>
          <p:cNvPr name="Shape 125" id="125"/>
          <p:cNvSpPr/>
          <p:nvPr/>
        </p:nvSpPr>
        <p:spPr>
          <a:xfrm>
            <a:off y="6677025" x="5651500"/>
            <a:ext cy="795337" cx="427672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name="Shape 126" id="126"/>
          <p:cNvSpPr/>
          <p:nvPr/>
        </p:nvSpPr>
        <p:spPr>
          <a:xfrm>
            <a:off y="7007225" x="5730875"/>
            <a:ext cy="379412" cx="4116386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Complete lines are OK to Sort</a:t>
            </a:r>
          </a:p>
        </p:txBody>
      </p:sp>
    </p:spTree>
  </p:cSld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/>
          <p:nvPr>
            <p:ph type="ctrTitle"/>
          </p:nvPr>
        </p:nvSpPr>
        <p:spPr>
          <a:xfrm>
            <a:off y="304800" x="450850"/>
            <a:ext cy="1219199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Best Practices for Archiving</a:t>
            </a:r>
          </a:p>
        </p:txBody>
      </p:sp>
      <p:sp>
        <p:nvSpPr>
          <p:cNvPr name="Shape 132" id="132"/>
          <p:cNvSpPr/>
          <p:nvPr/>
        </p:nvSpPr>
        <p:spPr>
          <a:xfrm>
            <a:off y="1574800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•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Data are easiest to archive if each column in a data table has a </a:t>
            </a:r>
            <a:r>
              <a:rPr i="0" baseline="0" strike="noStrike" sz="2700" b="0" cap="none" u="sng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single line </a:t>
            </a: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at the top labeling the columns with a descriptive name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Column names should start with a letter and not include SPACES or Symbols (other than an underscore (e.g., My_Data) to take the place of a space)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+,-,*,&amp;,^ are often treated as operators, and so should not be used in column names, because doing so causes confusion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Some software uses spaces to identify different columns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33" id="133"/>
          <p:cNvSpPr/>
          <p:nvPr/>
        </p:nvSpPr>
        <p:spPr>
          <a:xfrm>
            <a:off y="5238750" x="158750"/>
            <a:ext cy="1968500" cx="975836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34" id="134"/>
          <p:cNvSpPr/>
          <p:nvPr/>
        </p:nvSpPr>
        <p:spPr>
          <a:xfrm>
            <a:off y="5299075" x="214312"/>
            <a:ext cy="312737" cx="27051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1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BAD</a:t>
            </a:r>
          </a:p>
        </p:txBody>
      </p:sp>
      <p:sp>
        <p:nvSpPr>
          <p:cNvPr name="Shape 135" id="135"/>
          <p:cNvSpPr/>
          <p:nvPr/>
        </p:nvSpPr>
        <p:spPr>
          <a:xfrm>
            <a:off y="5299075" x="3008311"/>
            <a:ext cy="312737" cx="28733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1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GOOD</a:t>
            </a:r>
          </a:p>
        </p:txBody>
      </p:sp>
      <p:sp>
        <p:nvSpPr>
          <p:cNvPr name="Shape 136" id="136"/>
          <p:cNvSpPr/>
          <p:nvPr/>
        </p:nvSpPr>
        <p:spPr>
          <a:xfrm>
            <a:off y="5299075" x="5970587"/>
            <a:ext cy="312737" cx="3890961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1" cap="none" u="none">
                <a:solidFill>
                  <a:srgbClr val="FFFF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Comment</a:t>
            </a:r>
          </a:p>
        </p:txBody>
      </p:sp>
      <p:sp>
        <p:nvSpPr>
          <p:cNvPr name="Shape 137" id="137"/>
          <p:cNvSpPr/>
          <p:nvPr/>
        </p:nvSpPr>
        <p:spPr>
          <a:xfrm>
            <a:off y="5711825" x="214312"/>
            <a:ext cy="311149" cx="27051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Species Name</a:t>
            </a:r>
          </a:p>
        </p:txBody>
      </p:sp>
      <p:sp>
        <p:nvSpPr>
          <p:cNvPr name="Shape 138" id="138"/>
          <p:cNvSpPr/>
          <p:nvPr/>
        </p:nvSpPr>
        <p:spPr>
          <a:xfrm>
            <a:off y="5711825" x="3008311"/>
            <a:ext cy="311149" cx="28733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Species_name</a:t>
            </a:r>
          </a:p>
        </p:txBody>
      </p:sp>
      <p:sp>
        <p:nvSpPr>
          <p:cNvPr name="Shape 139" id="139"/>
          <p:cNvSpPr/>
          <p:nvPr/>
        </p:nvSpPr>
        <p:spPr>
          <a:xfrm>
            <a:off y="5711825" x="5970587"/>
            <a:ext cy="311149" cx="3890961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No spaces!</a:t>
            </a:r>
          </a:p>
        </p:txBody>
      </p:sp>
      <p:sp>
        <p:nvSpPr>
          <p:cNvPr name="Shape 140" id="140"/>
          <p:cNvSpPr/>
          <p:nvPr/>
        </p:nvSpPr>
        <p:spPr>
          <a:xfrm>
            <a:off y="6122987" x="214312"/>
            <a:ext cy="312737" cx="27051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Age-Class</a:t>
            </a:r>
          </a:p>
        </p:txBody>
      </p:sp>
      <p:sp>
        <p:nvSpPr>
          <p:cNvPr name="Shape 141" id="141"/>
          <p:cNvSpPr/>
          <p:nvPr/>
        </p:nvSpPr>
        <p:spPr>
          <a:xfrm>
            <a:off y="6122987" x="3008311"/>
            <a:ext cy="312737" cx="28733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Age_Class or AgeClass</a:t>
            </a:r>
          </a:p>
        </p:txBody>
      </p:sp>
      <p:sp>
        <p:nvSpPr>
          <p:cNvPr name="Shape 142" id="142"/>
          <p:cNvSpPr/>
          <p:nvPr/>
        </p:nvSpPr>
        <p:spPr>
          <a:xfrm>
            <a:off y="6122987" x="5970587"/>
            <a:ext cy="312737" cx="3890961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No symbols!</a:t>
            </a:r>
          </a:p>
        </p:txBody>
      </p:sp>
      <p:sp>
        <p:nvSpPr>
          <p:cNvPr name="Shape 143" id="143"/>
          <p:cNvSpPr/>
          <p:nvPr/>
        </p:nvSpPr>
        <p:spPr>
          <a:xfrm>
            <a:off y="6535737" x="214312"/>
            <a:ext cy="611187" cx="27051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30cm deep temperature</a:t>
            </a:r>
          </a:p>
        </p:txBody>
      </p:sp>
      <p:sp>
        <p:nvSpPr>
          <p:cNvPr name="Shape 144" id="144"/>
          <p:cNvSpPr/>
          <p:nvPr/>
        </p:nvSpPr>
        <p:spPr>
          <a:xfrm>
            <a:off y="6535737" x="3008311"/>
            <a:ext cy="611187" cx="28733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Temp_30_cm_deep</a:t>
            </a:r>
          </a:p>
        </p:txBody>
      </p:sp>
      <p:sp>
        <p:nvSpPr>
          <p:cNvPr name="Shape 145" id="145"/>
          <p:cNvSpPr/>
          <p:nvPr/>
        </p:nvSpPr>
        <p:spPr>
          <a:xfrm>
            <a:off y="6535737" x="5970587"/>
            <a:ext cy="611187" cx="3890961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2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Start with a Letter and put what is being measured first</a:t>
            </a:r>
          </a:p>
        </p:txBody>
      </p:sp>
    </p:spTree>
  </p:cSld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Best Practices for Archiving</a:t>
            </a:r>
          </a:p>
        </p:txBody>
      </p:sp>
      <p:sp>
        <p:nvSpPr>
          <p:cNvPr name="Shape 151" id="151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Avoid storing data for separate sites or dates in separate worksheets within a single spreadsheet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Each worksheet is a separate data table, and so needs to be documented and processed separately, greatly increasing the work needed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Usually you can just add a column for “site” and combine all the data into a single (large) data table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OK because computers are good and dealing with large, consistent blocks of data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They don’t work as well with esoteric, segmented data</a:t>
            </a:r>
          </a:p>
        </p:txBody>
      </p:sp>
    </p:spTree>
  </p:cSld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>
            <p:ph type="ctrTitle"/>
          </p:nvPr>
        </p:nvSpPr>
        <p:spPr>
          <a:xfrm>
            <a:off y="2413000" x="796925"/>
            <a:ext cy="1541461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Archives</a:t>
            </a:r>
          </a:p>
        </p:txBody>
      </p:sp>
    </p:spTree>
  </p:cSld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Special Issues</a:t>
            </a:r>
          </a:p>
        </p:txBody>
      </p:sp>
      <p:sp>
        <p:nvSpPr>
          <p:cNvPr name="Shape 157" id="157"/>
          <p:cNvSpPr/>
          <p:nvPr/>
        </p:nvSpPr>
        <p:spPr>
          <a:xfrm>
            <a:off y="2200275" x="552450"/>
            <a:ext cy="511492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•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 should be done about Missing Data?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Often missing data values can be left blank, or a special value (e.g., 9999) inserted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•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Sometimes there are other special issues: 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Example, in meteorological data, days that had some precipitation, but not enough to measure, were marked with a “T” for “trace” in data sheets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Problem – mixes numbers (rain amounts) with a text string </a:t>
            </a:r>
          </a:p>
          <a:p>
            <a:pPr indent="0" marR="0" algn="l" marL="1828800" rtl="0" lvl="4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 is the average of 10, 5 , T and 3?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Solution(s)</a:t>
            </a:r>
          </a:p>
          <a:p>
            <a:pPr indent="0" marR="0" algn="l" marL="1828800" rtl="0" lvl="4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Substitute a small amount (e.g., ½ of measureable value) so T becomes 0.005 if you can measure 0.01 cm of rain</a:t>
            </a:r>
          </a:p>
          <a:p>
            <a:pPr indent="0" marR="0" algn="l" marL="1828800" rtl="0" lvl="4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Leave the rain column blank or 0, but add an additional column that contains “T” for trace, “N” for none, or “M” for measured</a:t>
            </a:r>
          </a:p>
          <a:p>
            <a:pPr indent="0" marR="0" algn="l" marL="1828800" rtl="0" lvl="4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This is an example of using a “Data Flag” – a column that helps describe or qualify the data in another column </a:t>
            </a:r>
          </a:p>
        </p:txBody>
      </p:sp>
    </p:spTree>
  </p:cSld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/>
        </p:nvSpPr>
        <p:spPr>
          <a:xfrm>
            <a:off y="2420936" x="552450"/>
            <a:ext cy="455612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Summary of Best Practices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Descriptive column labels with no spaces or symbols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Stable columns each containing a single type of data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Complete lines of data in each row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Consistent codes are used for weather, tidestate etc. 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Missing values left blank or filled with special codes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Use data flags to qualify or describe data when needed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All the data is in a single data table</a:t>
            </a:r>
          </a:p>
        </p:txBody>
      </p:sp>
      <p:sp>
        <p:nvSpPr>
          <p:cNvPr name="Shape 163" id="163"/>
          <p:cNvSpPr/>
          <p:nvPr/>
        </p:nvSpPr>
        <p:spPr>
          <a:xfrm>
            <a:off y="0" x="0"/>
            <a:ext cy="2297112" cx="10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Transforming Data</a:t>
            </a:r>
          </a:p>
        </p:txBody>
      </p:sp>
      <p:sp>
        <p:nvSpPr>
          <p:cNvPr name="Shape 169" id="169"/>
          <p:cNvSpPr/>
          <p:nvPr/>
        </p:nvSpPr>
        <p:spPr>
          <a:xfrm>
            <a:off y="2200275" x="382587"/>
            <a:ext cy="4778375" cx="95631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Because often the best way to enter or view the data are not the best for archiving, we need to do transformations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 – You have a set of permanent plots where you are tallying the ground cover of plants 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You have set up a spreadsheet with a row for each date/plot with columns for cover of each of the species</a:t>
            </a:r>
          </a:p>
        </p:txBody>
      </p:sp>
      <p:sp>
        <p:nvSpPr>
          <p:cNvPr name="Shape 170" id="170"/>
          <p:cNvSpPr/>
          <p:nvPr/>
        </p:nvSpPr>
        <p:spPr>
          <a:xfrm>
            <a:off y="4994275" x="676275"/>
            <a:ext cy="2330449" cx="685958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74" id="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Good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Columns each with one kind of data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Good column labels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Problems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 happens if you encounter a new species in a plot?</a:t>
            </a:r>
          </a:p>
          <a:p>
            <a:pPr indent="0" marR="0" algn="l" marL="1371600" rtl="0" lvl="3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i="0" baseline="0" strike="noStrike" sz="23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 data format/structure needs to change by adding a new column – something we’d like to avoid!</a:t>
            </a:r>
          </a:p>
        </p:txBody>
      </p:sp>
      <p:sp>
        <p:nvSpPr>
          <p:cNvPr name="Shape 176" id="176"/>
          <p:cNvSpPr/>
          <p:nvPr/>
        </p:nvSpPr>
        <p:spPr>
          <a:xfrm>
            <a:off y="0" x="168275"/>
            <a:ext cy="1947862" cx="52609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1" id="181"/>
          <p:cNvSpPr/>
          <p:nvPr>
            <p:ph type="ctrTitle"/>
          </p:nvPr>
        </p:nvSpPr>
        <p:spPr>
          <a:xfrm>
            <a:off y="812800" x="196850"/>
            <a:ext cy="1219199" cx="51117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0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An Alternative Way</a:t>
            </a:r>
          </a:p>
        </p:txBody>
      </p:sp>
      <p:sp>
        <p:nvSpPr>
          <p:cNvPr name="Shape 182" id="182"/>
          <p:cNvSpPr/>
          <p:nvPr/>
        </p:nvSpPr>
        <p:spPr>
          <a:xfrm>
            <a:off y="2251075" x="298450"/>
            <a:ext cy="4778375" cx="5075236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Uses a “species” column to indicate the species 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Adding a new species is just a question of adding a new data code, rather than a new column 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keeps data structures the same)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Optionally, you also don’t need data lines for species for which cover was zero. </a:t>
            </a:r>
          </a:p>
        </p:txBody>
      </p:sp>
      <p:sp>
        <p:nvSpPr>
          <p:cNvPr name="Shape 183" id="183"/>
          <p:cNvSpPr/>
          <p:nvPr/>
        </p:nvSpPr>
        <p:spPr>
          <a:xfrm>
            <a:off y="3333750" x="5397500"/>
            <a:ext cy="3821111" cx="47307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84" id="184"/>
          <p:cNvSpPr/>
          <p:nvPr/>
        </p:nvSpPr>
        <p:spPr>
          <a:xfrm>
            <a:off y="2251075" x="7664450"/>
            <a:ext cy="482599" cx="581024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31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VS</a:t>
            </a:r>
          </a:p>
        </p:txBody>
      </p:sp>
      <p:sp>
        <p:nvSpPr>
          <p:cNvPr name="Shape 185" id="185"/>
          <p:cNvSpPr/>
          <p:nvPr/>
        </p:nvSpPr>
        <p:spPr>
          <a:xfrm>
            <a:off y="254000" x="5164137"/>
            <a:ext cy="1778000" cx="480536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Transformations</a:t>
            </a:r>
          </a:p>
        </p:txBody>
      </p:sp>
      <p:sp>
        <p:nvSpPr>
          <p:cNvPr name="Shape 191" id="191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Fortunately, these two formats are relatively easy to interconvert using </a:t>
            </a:r>
            <a:r>
              <a:rPr i="0" baseline="0" strike="noStrike" sz="2900" b="0" cap="none" u="sng">
                <a:solidFill>
                  <a:schemeClr val="hlink"/>
                </a:solidFill>
                <a:latin panose="" typeface="Times New Roman"/>
                <a:ea panose="" typeface="Times New Roman"/>
                <a:cs panose="" typeface="Times New Roman"/>
                <a:sym panose="" typeface="Times New Roman"/>
                <a:hlinkClick r:id="rId4"/>
              </a:rPr>
              <a:t>Pivot Tables </a:t>
            </a: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in Excel, or using external software (e.g., SPSS vars-to-cases)</a:t>
            </a:r>
          </a:p>
        </p:txBody>
      </p:sp>
      <p:sp>
        <p:nvSpPr>
          <p:cNvPr name="Shape 192" id="192"/>
          <p:cNvSpPr/>
          <p:nvPr/>
        </p:nvSpPr>
        <p:spPr>
          <a:xfrm>
            <a:off y="3640137" x="5588000"/>
            <a:ext cy="3473449" cx="43084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93" id="193"/>
          <p:cNvSpPr/>
          <p:nvPr/>
        </p:nvSpPr>
        <p:spPr>
          <a:xfrm>
            <a:off y="3978275" x="0"/>
            <a:ext cy="1736724" cx="46672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name="Shape 194" id="194"/>
          <p:cNvSpPr/>
          <p:nvPr/>
        </p:nvSpPr>
        <p:spPr>
          <a:xfrm>
            <a:off y="4359275" x="4719637"/>
            <a:ext cy="561975" cx="80486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/>
          <p:nvPr>
            <p:ph type="ctrTitle"/>
          </p:nvPr>
        </p:nvSpPr>
        <p:spPr>
          <a:xfrm>
            <a:off y="833437" x="450850"/>
            <a:ext cy="1220786" cx="92583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l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5600" b="0" cap="none" u="none">
                <a:solidFill>
                  <a:srgbClr val="04617B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Other Tools</a:t>
            </a:r>
          </a:p>
        </p:txBody>
      </p:sp>
      <p:sp>
        <p:nvSpPr>
          <p:cNvPr name="Shape 200" id="200"/>
          <p:cNvSpPr/>
          <p:nvPr/>
        </p:nvSpPr>
        <p:spPr>
          <a:xfrm>
            <a:off y="2200275" x="552450"/>
            <a:ext cy="4778375" cx="90550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74"/>
              <a:buFont typeface="Arial"/>
              <a:buChar char="•"/>
            </a:pPr>
            <a:r>
              <a:rPr i="0" baseline="0" strike="noStrike" sz="29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There are other tools, such as Database Management Systems (DBMS) and statistical software (e.g., SAS, SPSS) that can also be used for managing data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Unlike spreadsheets the software enforces many of the best practices that are the responsibility of the user in spreadsheets 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They have additional tools that help with quality control and quality assurance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7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They are more trouble to set up initially than a spreadsheet, but in the long run can save time and trouble</a:t>
            </a:r>
          </a:p>
        </p:txBody>
      </p:sp>
    </p:spTree>
  </p:cSld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9" id="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" id="30"/>
          <p:cNvSpPr/>
          <p:nvPr>
            <p:ph type="ctrTitle"/>
          </p:nvPr>
        </p:nvSpPr>
        <p:spPr>
          <a:xfrm>
            <a:off y="722312" x="796925"/>
            <a:ext cy="1179511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Why have data archives?</a:t>
            </a:r>
          </a:p>
        </p:txBody>
      </p:sp>
      <p:sp>
        <p:nvSpPr>
          <p:cNvPr name="Shape 31" id="31"/>
          <p:cNvSpPr/>
          <p:nvPr/>
        </p:nvSpPr>
        <p:spPr>
          <a:xfrm>
            <a:off y="2246311" x="796925"/>
            <a:ext cy="4481512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Data reuse increases our knowledge of the world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Mortality – no investigator lives forever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Even an investigator who carefully manages their data won’t be around to do that forever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Entropy – systems tend towards disorder 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Highly organized systems such as data tend towards disorder faster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Only if work is expended to preserve data does it persist</a:t>
            </a:r>
          </a:p>
          <a:p>
            <a:r>
              <a:t/>
            </a:r>
          </a:p>
        </p:txBody>
      </p:sp>
    </p:spTree>
  </p:cSld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ctrTitle"/>
          </p:nvPr>
        </p:nvSpPr>
        <p:spPr>
          <a:xfrm>
            <a:off y="722312" x="796925"/>
            <a:ext cy="1179511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Who Stores Data? </a:t>
            </a:r>
            <a:b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</a:b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and for How long?</a:t>
            </a:r>
          </a:p>
        </p:txBody>
      </p:sp>
      <p:sp>
        <p:nvSpPr>
          <p:cNvPr name="Shape 37" id="37"/>
          <p:cNvSpPr/>
          <p:nvPr/>
        </p:nvSpPr>
        <p:spPr>
          <a:xfrm>
            <a:off y="2246311" x="796925"/>
            <a:ext cy="4481512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Repositories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What: only links, no actual data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Examples: Data.gov, Global Change Master Directory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Individual investigators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What: Only their own or their students’ data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Duration: Typically for a decade or less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Research Projects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What: only data from the project itself or data used by the project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Duration: for the life of the project itself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Example: Individual LTER projects</a:t>
            </a:r>
          </a:p>
          <a:p>
            <a:r>
              <a:t/>
            </a:r>
          </a:p>
        </p:txBody>
      </p:sp>
    </p:spTree>
  </p:cSld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/>
          <p:nvPr>
            <p:ph type="ctrTitle"/>
          </p:nvPr>
        </p:nvSpPr>
        <p:spPr>
          <a:xfrm>
            <a:off y="3043236" x="850900"/>
            <a:ext cy="1397100" cx="8458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" id="43"/>
          <p:cNvSpPr/>
          <p:nvPr>
            <p:ph type="subTitle" idx="1"/>
          </p:nvPr>
        </p:nvSpPr>
        <p:spPr>
          <a:xfrm>
            <a:off y="4572000" x="1771650"/>
            <a:ext cy="914400" cx="66168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4" id="44"/>
          <p:cNvSpPr/>
          <p:nvPr>
            <p:ph type="title" idx="2"/>
          </p:nvPr>
        </p:nvSpPr>
        <p:spPr>
          <a:xfrm>
            <a:off y="676275" x="762000"/>
            <a:ext cy="1271700" cx="86361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 </a:t>
            </a:r>
          </a:p>
        </p:txBody>
      </p:sp>
      <p:sp>
        <p:nvSpPr>
          <p:cNvPr name="Shape 45" id="45"/>
          <p:cNvSpPr/>
          <p:nvPr>
            <p:ph type="body" idx="3"/>
          </p:nvPr>
        </p:nvSpPr>
        <p:spPr>
          <a:xfrm>
            <a:off y="2200275" x="762000"/>
            <a:ext cy="4573500" cx="86361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6" id="46"/>
          <p:cNvSpPr/>
          <p:nvPr/>
        </p:nvSpPr>
        <p:spPr>
          <a:xfrm>
            <a:off y="37635" x="0"/>
            <a:ext cy="7408302" cx="98694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/>
        </p:nvSpPr>
        <p:spPr>
          <a:xfrm>
            <a:off y="808078" x="32509"/>
            <a:ext cy="6107970" cx="1016154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ctrTitle"/>
          </p:nvPr>
        </p:nvSpPr>
        <p:spPr>
          <a:xfrm>
            <a:off y="722312" x="796925"/>
            <a:ext cy="1179511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Who Stores Data? </a:t>
            </a:r>
            <a:b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</a:b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And for How long?</a:t>
            </a:r>
          </a:p>
        </p:txBody>
      </p:sp>
      <p:sp>
        <p:nvSpPr>
          <p:cNvPr name="Shape 57" id="57"/>
          <p:cNvSpPr/>
          <p:nvPr/>
        </p:nvSpPr>
        <p:spPr>
          <a:xfrm>
            <a:off y="2246311" x="796925"/>
            <a:ext cy="4481512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Multiproject Archives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What: Data from associated projects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Duration: indeterminate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Example: Knowledge Network for Biocomplexity (KNB)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Professional Societies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What: Peer-Reviewed Data papers, and Data appendices from society journals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Duration: While the Society persists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Example: Ecological Society of America publication </a:t>
            </a:r>
            <a:r>
              <a:rPr i="1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Ecological Archives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>
            <p:ph type="ctrTitle"/>
          </p:nvPr>
        </p:nvSpPr>
        <p:spPr>
          <a:xfrm>
            <a:off y="722312" x="796925"/>
            <a:ext cy="1179511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Who Stores Data? </a:t>
            </a:r>
            <a:b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</a:b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and for How long?</a:t>
            </a:r>
          </a:p>
        </p:txBody>
      </p:sp>
      <p:sp>
        <p:nvSpPr>
          <p:cNvPr name="Shape 63" id="63"/>
          <p:cNvSpPr/>
          <p:nvPr/>
        </p:nvSpPr>
        <p:spPr>
          <a:xfrm>
            <a:off y="2246311" x="796925"/>
            <a:ext cy="4481512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Government-Funded Archives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What: Data relevant to a particular purpose, often collected with government funding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Duration: indeterminate, funding dependent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Examples: Oak Ridge National Laboratories Distributed Active Archive Center (ORNL DAAC), Genbank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Government Archives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What: Archive dependent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Duration: Forever(?)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Examples: U.S. National Archive, National Oceanographic Data Center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ctrTitle"/>
          </p:nvPr>
        </p:nvSpPr>
        <p:spPr>
          <a:xfrm>
            <a:off y="722312" x="796925"/>
            <a:ext cy="1179511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lnSpc>
                <a:spcPct val="95.00%"/>
              </a:lnSpc>
              <a:spcBef>
                <a:spcPts val="0"/>
              </a:spcBef>
              <a:spcAft>
                <a:spcPts val="0"/>
              </a:spcAft>
            </a:pPr>
            <a:r>
              <a:rPr i="0" baseline="0" strike="noStrike" sz="4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Archives and Communities of Practice</a:t>
            </a:r>
          </a:p>
        </p:txBody>
      </p:sp>
      <p:sp>
        <p:nvSpPr>
          <p:cNvPr name="Shape 69" id="69"/>
          <p:cNvSpPr/>
          <p:nvPr/>
        </p:nvSpPr>
        <p:spPr>
          <a:xfrm>
            <a:off y="2246311" x="796925"/>
            <a:ext cy="4481512" cx="856615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In the data context, “Communities of Practice” are groups that share similar data, approaches and tools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Remote sensing – large raster data layers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GIS – vector data layers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Climatological – time series and gridded data</a:t>
            </a:r>
          </a:p>
          <a:p>
            <a:pPr indent="0" marR="0" algn="l" marL="914400" rtl="0" lvl="2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i="0" baseline="0" strike="noStrike" sz="2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Ecological – tabular data</a:t>
            </a:r>
          </a:p>
          <a:p>
            <a:pPr indent="0" marR="0" algn="l" marL="457200" rtl="0" lvl="1">
              <a:lnSpc>
                <a:spcPct val="95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Different archives tend to cater to different communities</a:t>
            </a:r>
          </a:p>
          <a:p>
            <a:r>
              <a:t/>
            </a:r>
          </a:p>
        </p:txBody>
      </p:sp>
    </p:spTree>
  </p:cSld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