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handoutMasterIdLst>
    <p:handoutMasterId r:id="rId36"/>
  </p:handoutMasterIdLst>
  <p:sldIdLst>
    <p:sldId id="315" r:id="rId2"/>
    <p:sldId id="256" r:id="rId3"/>
    <p:sldId id="258" r:id="rId4"/>
    <p:sldId id="264" r:id="rId5"/>
    <p:sldId id="305" r:id="rId6"/>
    <p:sldId id="307" r:id="rId7"/>
    <p:sldId id="306" r:id="rId8"/>
    <p:sldId id="262" r:id="rId9"/>
    <p:sldId id="265" r:id="rId10"/>
    <p:sldId id="269" r:id="rId11"/>
    <p:sldId id="268" r:id="rId12"/>
    <p:sldId id="266" r:id="rId13"/>
    <p:sldId id="278" r:id="rId14"/>
    <p:sldId id="267" r:id="rId15"/>
    <p:sldId id="259" r:id="rId16"/>
    <p:sldId id="270" r:id="rId17"/>
    <p:sldId id="276" r:id="rId18"/>
    <p:sldId id="324" r:id="rId19"/>
    <p:sldId id="272" r:id="rId20"/>
    <p:sldId id="271" r:id="rId21"/>
    <p:sldId id="316" r:id="rId22"/>
    <p:sldId id="273" r:id="rId23"/>
    <p:sldId id="277" r:id="rId24"/>
    <p:sldId id="323" r:id="rId25"/>
    <p:sldId id="308" r:id="rId26"/>
    <p:sldId id="320" r:id="rId27"/>
    <p:sldId id="321" r:id="rId28"/>
    <p:sldId id="309" r:id="rId29"/>
    <p:sldId id="310" r:id="rId30"/>
    <p:sldId id="311" r:id="rId31"/>
    <p:sldId id="322" r:id="rId32"/>
    <p:sldId id="314" r:id="rId33"/>
    <p:sldId id="318" r:id="rId34"/>
    <p:sldId id="31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4" autoAdjust="0"/>
    <p:restoredTop sz="94660"/>
  </p:normalViewPr>
  <p:slideViewPr>
    <p:cSldViewPr>
      <p:cViewPr varScale="1">
        <p:scale>
          <a:sx n="98" d="100"/>
          <a:sy n="98" d="100"/>
        </p:scale>
        <p:origin x="-2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87E47B-8994-4175-9071-3496F7C310FF}" type="datetimeFigureOut">
              <a:rPr lang="en-US" smtClean="0"/>
              <a:pPr/>
              <a:t>8/14/2012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ADD15F-8A19-403C-BF38-D2AB5DE90AFF}" type="slidenum">
              <a:rPr lang="en-US" smtClean="0"/>
              <a:pPr/>
              <a:t>‹#›</a:t>
            </a:fld>
            <a:endParaRPr lang="en-US"/>
          </a:p>
        </p:txBody>
      </p:sp>
    </p:spTree>
    <p:extLst>
      <p:ext uri="{BB962C8B-B14F-4D97-AF65-F5344CB8AC3E}">
        <p14:creationId xmlns:p14="http://schemas.microsoft.com/office/powerpoint/2010/main" val="417729723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8" Type="http://schemas.openxmlformats.org/officeDocument/2006/relationships/image" Target="../media/image8.tiff"/><Relationship Id="rId3" Type="http://schemas.openxmlformats.org/officeDocument/2006/relationships/image" Target="../media/image3.jpeg"/><Relationship Id="rId7" Type="http://schemas.openxmlformats.org/officeDocument/2006/relationships/image" Target="../media/image7.gif"/><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4" name="Picture 23" descr="lter_combo5.JPG"/>
          <p:cNvPicPr>
            <a:picLocks noChangeAspect="1"/>
          </p:cNvPicPr>
          <p:nvPr/>
        </p:nvPicPr>
        <p:blipFill>
          <a:blip r:embed="rId2" cstate="print"/>
          <a:stretch>
            <a:fillRect/>
          </a:stretch>
        </p:blipFill>
        <p:spPr>
          <a:xfrm>
            <a:off x="8033100" y="1375914"/>
            <a:ext cx="1110900" cy="4343400"/>
          </a:xfrm>
          <a:prstGeom prst="rect">
            <a:avLst/>
          </a:prstGeom>
        </p:spPr>
      </p:pic>
      <p:pic>
        <p:nvPicPr>
          <p:cNvPr id="20" name="Picture 19" descr="about_ace_026.jpg"/>
          <p:cNvPicPr>
            <a:picLocks noChangeAspect="1"/>
          </p:cNvPicPr>
          <p:nvPr/>
        </p:nvPicPr>
        <p:blipFill>
          <a:blip r:embed="rId3" cstate="print"/>
          <a:stretch>
            <a:fillRect/>
          </a:stretch>
        </p:blipFill>
        <p:spPr>
          <a:xfrm>
            <a:off x="0" y="1388553"/>
            <a:ext cx="4810526" cy="4326448"/>
          </a:xfrm>
          <a:prstGeom prst="rect">
            <a:avLst/>
          </a:prstGeom>
        </p:spPr>
      </p:pic>
      <p:sp>
        <p:nvSpPr>
          <p:cNvPr id="8" name="TextBox 7"/>
          <p:cNvSpPr txBox="1"/>
          <p:nvPr/>
        </p:nvSpPr>
        <p:spPr>
          <a:xfrm>
            <a:off x="29083" y="3509964"/>
            <a:ext cx="4620013" cy="523220"/>
          </a:xfrm>
          <a:prstGeom prst="rect">
            <a:avLst/>
          </a:prstGeom>
          <a:noFill/>
        </p:spPr>
        <p:txBody>
          <a:bodyPr wrap="square" rtlCol="0">
            <a:spAutoFit/>
          </a:bodyPr>
          <a:lstStyle/>
          <a:p>
            <a:endParaRPr lang="en-US" sz="2800" b="1" i="0" dirty="0">
              <a:solidFill>
                <a:schemeClr val="bg1"/>
              </a:solidFill>
              <a:latin typeface="Times New Roman"/>
              <a:cs typeface="Times New Roman"/>
            </a:endParaRPr>
          </a:p>
        </p:txBody>
      </p:sp>
      <p:sp>
        <p:nvSpPr>
          <p:cNvPr id="25" name="Rectangle 24"/>
          <p:cNvSpPr/>
          <p:nvPr/>
        </p:nvSpPr>
        <p:spPr>
          <a:xfrm>
            <a:off x="0" y="4267200"/>
            <a:ext cx="9144000" cy="1371600"/>
          </a:xfrm>
          <a:prstGeom prst="rect">
            <a:avLst/>
          </a:prstGeom>
          <a:solidFill>
            <a:schemeClr val="bg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4267200"/>
            <a:ext cx="4038600" cy="1384995"/>
          </a:xfrm>
          <a:prstGeom prst="rect">
            <a:avLst/>
          </a:prstGeom>
        </p:spPr>
        <p:txBody>
          <a:bodyPr wrap="square">
            <a:spAutoFit/>
          </a:bodyPr>
          <a:lstStyle/>
          <a:p>
            <a:r>
              <a:rPr lang="en-US" sz="2800" dirty="0" smtClean="0">
                <a:solidFill>
                  <a:schemeClr val="tx1"/>
                </a:solidFill>
                <a:latin typeface="Benguiat Bk BT" pitchFamily="18" charset="0"/>
              </a:rPr>
              <a:t>LTER Information</a:t>
            </a:r>
            <a:r>
              <a:rPr lang="en-US" sz="2800" baseline="0" dirty="0" smtClean="0">
                <a:solidFill>
                  <a:schemeClr val="tx1"/>
                </a:solidFill>
                <a:latin typeface="Benguiat Bk BT" pitchFamily="18" charset="0"/>
              </a:rPr>
              <a:t> </a:t>
            </a:r>
            <a:r>
              <a:rPr lang="en-US" sz="2800" dirty="0" smtClean="0">
                <a:solidFill>
                  <a:schemeClr val="tx1"/>
                </a:solidFill>
                <a:latin typeface="Benguiat Bk BT" pitchFamily="18" charset="0"/>
              </a:rPr>
              <a:t>Management</a:t>
            </a:r>
          </a:p>
          <a:p>
            <a:r>
              <a:rPr lang="en-US" sz="2800" dirty="0" smtClean="0">
                <a:solidFill>
                  <a:schemeClr val="tx1"/>
                </a:solidFill>
                <a:latin typeface="Benguiat Bk BT" pitchFamily="18" charset="0"/>
              </a:rPr>
              <a:t>Training Materials</a:t>
            </a:r>
            <a:endParaRPr lang="en-US" sz="2800" dirty="0">
              <a:solidFill>
                <a:schemeClr val="tx1"/>
              </a:solidFill>
              <a:latin typeface="Benguiat Bk BT" pitchFamily="18" charset="0"/>
            </a:endParaRPr>
          </a:p>
        </p:txBody>
      </p:sp>
      <p:sp>
        <p:nvSpPr>
          <p:cNvPr id="46" name="Rectangle 45"/>
          <p:cNvSpPr/>
          <p:nvPr/>
        </p:nvSpPr>
        <p:spPr>
          <a:xfrm>
            <a:off x="4572000" y="0"/>
            <a:ext cx="3657600" cy="6705600"/>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1745177"/>
            <a:ext cx="3313355" cy="2665459"/>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9" name="Rectangle 88"/>
          <p:cNvSpPr/>
          <p:nvPr/>
        </p:nvSpPr>
        <p:spPr>
          <a:xfrm>
            <a:off x="4648200" y="6477000"/>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cc_019.jpg"/>
          <p:cNvPicPr>
            <a:picLocks noChangeAspect="1"/>
          </p:cNvPicPr>
          <p:nvPr/>
        </p:nvPicPr>
        <p:blipFill>
          <a:blip r:embed="rId4" cstate="print"/>
          <a:stretch>
            <a:fillRect/>
          </a:stretch>
        </p:blipFill>
        <p:spPr>
          <a:xfrm>
            <a:off x="4876800" y="304800"/>
            <a:ext cx="1405513" cy="1066800"/>
          </a:xfrm>
          <a:prstGeom prst="rect">
            <a:avLst/>
          </a:prstGeom>
        </p:spPr>
      </p:pic>
      <p:sp>
        <p:nvSpPr>
          <p:cNvPr id="14" name="Rectangle 13"/>
          <p:cNvSpPr/>
          <p:nvPr/>
        </p:nvSpPr>
        <p:spPr>
          <a:xfrm>
            <a:off x="6477000" y="304800"/>
            <a:ext cx="1295400" cy="106680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876800" y="533400"/>
            <a:ext cx="1447800" cy="830997"/>
          </a:xfrm>
          <a:prstGeom prst="rect">
            <a:avLst/>
          </a:prstGeom>
          <a:noFill/>
          <a:ln>
            <a:solidFill>
              <a:schemeClr val="tx1"/>
            </a:solidFill>
          </a:ln>
        </p:spPr>
        <p:txBody>
          <a:bodyPr wrap="square" rtlCol="0">
            <a:spAutoFit/>
          </a:bodyPr>
          <a:lstStyle/>
          <a:p>
            <a:r>
              <a:rPr lang="en-US" sz="1200" dirty="0" smtClean="0">
                <a:solidFill>
                  <a:schemeClr val="tx1"/>
                </a:solidFill>
                <a:latin typeface="Benguiat Bk BT" pitchFamily="18" charset="0"/>
              </a:rPr>
              <a:t>LTER</a:t>
            </a:r>
          </a:p>
          <a:p>
            <a:r>
              <a:rPr lang="en-US" sz="1200" dirty="0" smtClean="0">
                <a:solidFill>
                  <a:schemeClr val="tx1"/>
                </a:solidFill>
                <a:latin typeface="Benguiat Bk BT" pitchFamily="18" charset="0"/>
              </a:rPr>
              <a:t>Information</a:t>
            </a:r>
          </a:p>
          <a:p>
            <a:r>
              <a:rPr lang="en-US" sz="1200" dirty="0" smtClean="0">
                <a:solidFill>
                  <a:schemeClr val="tx1"/>
                </a:solidFill>
                <a:latin typeface="Benguiat Bk BT" pitchFamily="18" charset="0"/>
              </a:rPr>
              <a:t>Managers</a:t>
            </a:r>
          </a:p>
          <a:p>
            <a:r>
              <a:rPr lang="en-US" sz="1200" dirty="0" smtClean="0">
                <a:solidFill>
                  <a:schemeClr val="tx1"/>
                </a:solidFill>
                <a:latin typeface="Benguiat Bk BT" pitchFamily="18" charset="0"/>
              </a:rPr>
              <a:t>Committee</a:t>
            </a:r>
          </a:p>
        </p:txBody>
      </p:sp>
      <p:pic>
        <p:nvPicPr>
          <p:cNvPr id="16" name="Picture 4" descr="C:\Documents and Settings\tvalenti\Local Settings\Temporary Internet Files\Content.IE5\P27Z0URJ\MC900349993[1].wmf"/>
          <p:cNvPicPr>
            <a:picLocks noChangeAspect="1" noChangeArrowheads="1"/>
          </p:cNvPicPr>
          <p:nvPr/>
        </p:nvPicPr>
        <p:blipFill>
          <a:blip r:embed="rId5" cstate="print"/>
          <a:srcRect/>
          <a:stretch>
            <a:fillRect/>
          </a:stretch>
        </p:blipFill>
        <p:spPr bwMode="auto">
          <a:xfrm>
            <a:off x="6477000" y="457200"/>
            <a:ext cx="368898" cy="620916"/>
          </a:xfrm>
          <a:prstGeom prst="rect">
            <a:avLst/>
          </a:prstGeom>
          <a:noFill/>
        </p:spPr>
      </p:pic>
      <p:pic>
        <p:nvPicPr>
          <p:cNvPr id="17" name="Picture 5" descr="C:\Documents and Settings\tvalenti\Local Settings\Temporary Internet Files\Content.IE5\9JBC1HLS\MC900431540[1].png"/>
          <p:cNvPicPr>
            <a:picLocks noChangeAspect="1" noChangeArrowheads="1"/>
          </p:cNvPicPr>
          <p:nvPr/>
        </p:nvPicPr>
        <p:blipFill>
          <a:blip r:embed="rId6" cstate="print"/>
          <a:srcRect/>
          <a:stretch>
            <a:fillRect/>
          </a:stretch>
        </p:blipFill>
        <p:spPr bwMode="auto">
          <a:xfrm>
            <a:off x="7086600" y="609600"/>
            <a:ext cx="495118" cy="533660"/>
          </a:xfrm>
          <a:prstGeom prst="rect">
            <a:avLst/>
          </a:prstGeom>
          <a:noFill/>
        </p:spPr>
      </p:pic>
      <p:cxnSp>
        <p:nvCxnSpPr>
          <p:cNvPr id="18" name="Shape 17"/>
          <p:cNvCxnSpPr>
            <a:stCxn id="16" idx="2"/>
          </p:cNvCxnSpPr>
          <p:nvPr/>
        </p:nvCxnSpPr>
        <p:spPr>
          <a:xfrm rot="5400000" flipH="1" flipV="1">
            <a:off x="6944566" y="783683"/>
            <a:ext cx="11316" cy="577550"/>
          </a:xfrm>
          <a:prstGeom prst="bentConnector4">
            <a:avLst>
              <a:gd name="adj1" fmla="val -2020148"/>
              <a:gd name="adj2" fmla="val 65968"/>
            </a:avLst>
          </a:prstGeom>
          <a:ln w="28575"/>
        </p:spPr>
        <p:style>
          <a:lnRef idx="1">
            <a:schemeClr val="accent1"/>
          </a:lnRef>
          <a:fillRef idx="0">
            <a:schemeClr val="accent1"/>
          </a:fillRef>
          <a:effectRef idx="0">
            <a:schemeClr val="accent1"/>
          </a:effectRef>
          <a:fontRef idx="minor">
            <a:schemeClr val="tx1"/>
          </a:fontRef>
        </p:style>
      </p:cxnSp>
      <p:pic>
        <p:nvPicPr>
          <p:cNvPr id="22" name="Picture 21" descr="LTER_LOGO.GIF"/>
          <p:cNvPicPr>
            <a:picLocks noChangeAspect="1"/>
          </p:cNvPicPr>
          <p:nvPr/>
        </p:nvPicPr>
        <p:blipFill>
          <a:blip r:embed="rId7" cstate="print"/>
          <a:stretch>
            <a:fillRect/>
          </a:stretch>
        </p:blipFill>
        <p:spPr>
          <a:xfrm>
            <a:off x="7543800" y="5791200"/>
            <a:ext cx="537210" cy="680012"/>
          </a:xfrm>
          <a:prstGeom prst="rect">
            <a:avLst/>
          </a:prstGeom>
        </p:spPr>
      </p:pic>
      <p:pic>
        <p:nvPicPr>
          <p:cNvPr id="23" name="Picture 22" descr="nsf.tif"/>
          <p:cNvPicPr>
            <a:picLocks noChangeAspect="1"/>
          </p:cNvPicPr>
          <p:nvPr/>
        </p:nvPicPr>
        <p:blipFill>
          <a:blip r:embed="rId8" cstate="print"/>
          <a:stretch>
            <a:fillRect/>
          </a:stretch>
        </p:blipFill>
        <p:spPr>
          <a:xfrm>
            <a:off x="6781800" y="5791200"/>
            <a:ext cx="676295" cy="66751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997388" y="224492"/>
            <a:ext cx="2133600" cy="365125"/>
          </a:xfrm>
          <a:prstGeom prst="rect">
            <a:avLst/>
          </a:prstGeom>
        </p:spPr>
        <p:txBody>
          <a:bodyPr/>
          <a:lstStyle/>
          <a:p>
            <a:fld id="{A67C7A17-5A2E-4420-94CE-D489B347F5E7}" type="datetimeFigureOut">
              <a:rPr lang="en-US" smtClean="0"/>
              <a:pPr/>
              <a:t>8/14/2012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649096" y="224491"/>
            <a:ext cx="1332156" cy="365125"/>
          </a:xfrm>
          <a:prstGeom prst="rect">
            <a:avLst/>
          </a:prstGeom>
        </p:spPr>
        <p:txBody>
          <a:bodyPr/>
          <a:lstStyle/>
          <a:p>
            <a:fld id="{8B3C3CF6-3BE9-418D-9E58-D788B45A9F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019800" y="228600"/>
            <a:ext cx="2133600" cy="365125"/>
          </a:xfrm>
          <a:prstGeom prst="rect">
            <a:avLst/>
          </a:prstGeom>
        </p:spPr>
        <p:txBody>
          <a:bodyPr/>
          <a:lstStyle/>
          <a:p>
            <a:fld id="{A67C7A17-5A2E-4420-94CE-D489B347F5E7}" type="datetimeFigureOut">
              <a:rPr lang="en-US" smtClean="0"/>
              <a:pPr/>
              <a:t>8/14/2012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649096" y="224491"/>
            <a:ext cx="1332156" cy="365125"/>
          </a:xfrm>
          <a:prstGeom prst="rect">
            <a:avLst/>
          </a:prstGeom>
        </p:spPr>
        <p:txBody>
          <a:bodyPr/>
          <a:lstStyle/>
          <a:p>
            <a:fld id="{8B3C3CF6-3BE9-418D-9E58-D788B45A9F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997388" y="224492"/>
            <a:ext cx="2133600" cy="365125"/>
          </a:xfrm>
          <a:prstGeom prst="rect">
            <a:avLst/>
          </a:prstGeom>
        </p:spPr>
        <p:txBody>
          <a:bodyPr/>
          <a:lstStyle/>
          <a:p>
            <a:fld id="{A67C7A17-5A2E-4420-94CE-D489B347F5E7}" type="datetimeFigureOut">
              <a:rPr lang="en-US" smtClean="0"/>
              <a:pPr/>
              <a:t>8/14/2012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649096" y="224491"/>
            <a:ext cx="1332156" cy="365125"/>
          </a:xfrm>
          <a:prstGeom prst="rect">
            <a:avLst/>
          </a:prstGeom>
        </p:spPr>
        <p:txBody>
          <a:bodyPr/>
          <a:lstStyle/>
          <a:p>
            <a:fld id="{8B3C3CF6-3BE9-418D-9E58-D788B45A9FC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a:xfrm>
            <a:off x="5997388" y="224492"/>
            <a:ext cx="2133600" cy="365125"/>
          </a:xfrm>
          <a:prstGeom prst="rect">
            <a:avLst/>
          </a:prstGeom>
        </p:spPr>
        <p:txBody>
          <a:bodyPr/>
          <a:lstStyle/>
          <a:p>
            <a:fld id="{A67C7A17-5A2E-4420-94CE-D489B347F5E7}" type="datetimeFigureOut">
              <a:rPr lang="en-US" smtClean="0"/>
              <a:pPr/>
              <a:t>8/14/2012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4649096" y="224491"/>
            <a:ext cx="1332156" cy="365125"/>
          </a:xfrm>
          <a:prstGeom prst="rect">
            <a:avLst/>
          </a:prstGeom>
        </p:spPr>
        <p:txBody>
          <a:bodyPr/>
          <a:lstStyle/>
          <a:p>
            <a:fld id="{8B3C3CF6-3BE9-418D-9E58-D788B45A9FCC}"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5997388" y="224492"/>
            <a:ext cx="2133600" cy="365125"/>
          </a:xfrm>
          <a:prstGeom prst="rect">
            <a:avLst/>
          </a:prstGeom>
        </p:spPr>
        <p:txBody>
          <a:bodyPr/>
          <a:lstStyle/>
          <a:p>
            <a:fld id="{A67C7A17-5A2E-4420-94CE-D489B347F5E7}" type="datetimeFigureOut">
              <a:rPr lang="en-US" smtClean="0"/>
              <a:pPr/>
              <a:t>8/14/2012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4649096" y="224491"/>
            <a:ext cx="1332156" cy="365125"/>
          </a:xfrm>
          <a:prstGeom prst="rect">
            <a:avLst/>
          </a:prstGeom>
        </p:spPr>
        <p:txBody>
          <a:bodyPr/>
          <a:lstStyle/>
          <a:p>
            <a:fld id="{8B3C3CF6-3BE9-418D-9E58-D788B45A9FC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5997388" y="224492"/>
            <a:ext cx="2133600" cy="365125"/>
          </a:xfrm>
          <a:prstGeom prst="rect">
            <a:avLst/>
          </a:prstGeom>
        </p:spPr>
        <p:txBody>
          <a:bodyPr/>
          <a:lstStyle/>
          <a:p>
            <a:fld id="{A67C7A17-5A2E-4420-94CE-D489B347F5E7}" type="datetimeFigureOut">
              <a:rPr lang="en-US" smtClean="0"/>
              <a:pPr/>
              <a:t>8/14/2012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649096" y="224491"/>
            <a:ext cx="1332156" cy="365125"/>
          </a:xfrm>
          <a:prstGeom prst="rect">
            <a:avLst/>
          </a:prstGeom>
        </p:spPr>
        <p:txBody>
          <a:bodyPr/>
          <a:lstStyle/>
          <a:p>
            <a:fld id="{8B3C3CF6-3BE9-418D-9E58-D788B45A9F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997388" y="224492"/>
            <a:ext cx="2133600" cy="365125"/>
          </a:xfrm>
          <a:prstGeom prst="rect">
            <a:avLst/>
          </a:prstGeom>
        </p:spPr>
        <p:txBody>
          <a:bodyPr/>
          <a:lstStyle/>
          <a:p>
            <a:fld id="{A67C7A17-5A2E-4420-94CE-D489B347F5E7}" type="datetimeFigureOut">
              <a:rPr lang="en-US" smtClean="0"/>
              <a:pPr/>
              <a:t>8/14/2012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649096" y="224491"/>
            <a:ext cx="1332156" cy="365125"/>
          </a:xfrm>
          <a:prstGeom prst="rect">
            <a:avLst/>
          </a:prstGeom>
        </p:spPr>
        <p:txBody>
          <a:bodyPr/>
          <a:lstStyle/>
          <a:p>
            <a:fld id="{8B3C3CF6-3BE9-418D-9E58-D788B45A9F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43"/>
          <p:cNvGrpSpPr/>
          <p:nvPr/>
        </p:nvGrpSpPr>
        <p:grpSpPr>
          <a:xfrm>
            <a:off x="-382404" y="0"/>
            <a:ext cx="9932332" cy="6858000"/>
            <a:chOff x="-382404" y="0"/>
            <a:chExt cx="9932332" cy="6858000"/>
          </a:xfrm>
        </p:grpSpPr>
        <p:grpSp>
          <p:nvGrpSpPr>
            <p:cNvPr id="9" name="Group 44"/>
            <p:cNvGrpSpPr/>
            <p:nvPr/>
          </p:nvGrpSpPr>
          <p:grpSpPr>
            <a:xfrm>
              <a:off x="0" y="0"/>
              <a:ext cx="9144000" cy="6858000"/>
              <a:chOff x="0" y="0"/>
              <a:chExt cx="9144000" cy="6858000"/>
            </a:xfrm>
          </p:grpSpPr>
          <p:grpSp>
            <p:nvGrpSpPr>
              <p:cNvPr id="10"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5997388" y="224492"/>
            <a:ext cx="2133600" cy="365125"/>
          </a:xfrm>
          <a:prstGeom prst="rect">
            <a:avLst/>
          </a:prstGeom>
        </p:spPr>
        <p:txBody>
          <a:bodyPr/>
          <a:lstStyle/>
          <a:p>
            <a:fld id="{A67C7A17-5A2E-4420-94CE-D489B347F5E7}" type="datetimeFigureOut">
              <a:rPr lang="en-US" smtClean="0"/>
              <a:pPr/>
              <a:t>8/14/2012</a:t>
            </a:fld>
            <a:endParaRPr lang="en-US"/>
          </a:p>
        </p:txBody>
      </p:sp>
      <p:sp>
        <p:nvSpPr>
          <p:cNvPr id="7" name="Slide Number Placeholder 6"/>
          <p:cNvSpPr>
            <a:spLocks noGrp="1"/>
          </p:cNvSpPr>
          <p:nvPr>
            <p:ph type="sldNum" sz="quarter" idx="12"/>
          </p:nvPr>
        </p:nvSpPr>
        <p:spPr>
          <a:xfrm>
            <a:off x="4649096" y="224491"/>
            <a:ext cx="1332156" cy="365125"/>
          </a:xfrm>
          <a:prstGeom prst="rect">
            <a:avLst/>
          </a:prstGeom>
        </p:spPr>
        <p:txBody>
          <a:bodyPr/>
          <a:lstStyle/>
          <a:p>
            <a:fld id="{8B3C3CF6-3BE9-418D-9E58-D788B45A9FCC}"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43"/>
          <p:cNvGrpSpPr/>
          <p:nvPr/>
        </p:nvGrpSpPr>
        <p:grpSpPr>
          <a:xfrm>
            <a:off x="-382404" y="0"/>
            <a:ext cx="9932332" cy="6858000"/>
            <a:chOff x="-382404" y="0"/>
            <a:chExt cx="9932332" cy="6858000"/>
          </a:xfrm>
        </p:grpSpPr>
        <p:grpSp>
          <p:nvGrpSpPr>
            <p:cNvPr id="9" name="Group 44"/>
            <p:cNvGrpSpPr/>
            <p:nvPr/>
          </p:nvGrpSpPr>
          <p:grpSpPr>
            <a:xfrm>
              <a:off x="0" y="0"/>
              <a:ext cx="9144000" cy="6858000"/>
              <a:chOff x="0" y="0"/>
              <a:chExt cx="9144000" cy="6858000"/>
            </a:xfrm>
          </p:grpSpPr>
          <p:grpSp>
            <p:nvGrpSpPr>
              <p:cNvPr id="10"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997388" y="224492"/>
            <a:ext cx="2133600" cy="365125"/>
          </a:xfrm>
          <a:prstGeom prst="rect">
            <a:avLst/>
          </a:prstGeom>
        </p:spPr>
        <p:txBody>
          <a:bodyPr/>
          <a:lstStyle/>
          <a:p>
            <a:fld id="{A67C7A17-5A2E-4420-94CE-D489B347F5E7}" type="datetimeFigureOut">
              <a:rPr lang="en-US" smtClean="0"/>
              <a:pPr/>
              <a:t>8/14/2012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a:xfrm>
            <a:off x="4649096" y="224491"/>
            <a:ext cx="1332156" cy="365125"/>
          </a:xfrm>
          <a:prstGeom prst="rect">
            <a:avLst/>
          </a:prstGeom>
        </p:spPr>
        <p:txBody>
          <a:bodyPr/>
          <a:lstStyle/>
          <a:p>
            <a:fld id="{8B3C3CF6-3BE9-418D-9E58-D788B45A9FC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p:cNvSpPr/>
          <p:nvPr/>
        </p:nvSpPr>
        <p:spPr>
          <a:xfrm>
            <a:off x="457200" y="333487"/>
            <a:ext cx="8229600" cy="6185647"/>
          </a:xfrm>
          <a:prstGeom prst="rect">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Lst>
  <p:txStyles>
    <p:titleStyle>
      <a:lvl1pPr algn="l" defTabSz="914400" rtl="0" eaLnBrk="1" latinLnBrk="0" hangingPunct="1">
        <a:spcBef>
          <a:spcPct val="0"/>
        </a:spcBef>
        <a:buNone/>
        <a:defRPr sz="4000" kern="1200">
          <a:solidFill>
            <a:schemeClr val="accent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arcgis.com/hom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s.google.com/map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im.lternet.edu/project/GIS_document" TargetMode="External"/><Relationship Id="rId2" Type="http://schemas.openxmlformats.org/officeDocument/2006/relationships/hyperlink" Target="http://im.lternet.edu/node/968" TargetMode="External"/><Relationship Id="rId1" Type="http://schemas.openxmlformats.org/officeDocument/2006/relationships/slideLayout" Target="../slideLayouts/slideLayout2.xml"/><Relationship Id="rId4" Type="http://schemas.openxmlformats.org/officeDocument/2006/relationships/hyperlink" Target="http://im.lternet.edu/project/Esri2E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batchgeo.com/" TargetMode="External"/><Relationship Id="rId2" Type="http://schemas.openxmlformats.org/officeDocument/2006/relationships/hyperlink" Target="http://code.google.com/apis/kml/faq.html" TargetMode="External"/><Relationship Id="rId1" Type="http://schemas.openxmlformats.org/officeDocument/2006/relationships/slideLayout" Target="../slideLayouts/slideLayout2.xml"/><Relationship Id="rId4" Type="http://schemas.openxmlformats.org/officeDocument/2006/relationships/hyperlink" Target="http://www.zonums.com/shp2kml.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Surface" TargetMode="External"/><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video" Target="file:///C:\wsheddb\talk2.avi" TargetMode="External"/><Relationship Id="rId6" Type="http://schemas.openxmlformats.org/officeDocument/2006/relationships/image" Target="../media/image13.jpeg"/><Relationship Id="rId5" Type="http://schemas.openxmlformats.org/officeDocument/2006/relationships/hyperlink" Target="http://en.wikipedia.org/wiki/Map" TargetMode="External"/><Relationship Id="rId4" Type="http://schemas.openxmlformats.org/officeDocument/2006/relationships/hyperlink" Target="http://en.wikipedia.org/wiki/Plane_(mathematic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GIS Data Management</a:t>
            </a:r>
            <a:endParaRPr lang="en-US" dirty="0"/>
          </a:p>
        </p:txBody>
      </p:sp>
      <p:sp>
        <p:nvSpPr>
          <p:cNvPr id="5" name="Subtitle 4"/>
          <p:cNvSpPr>
            <a:spLocks noGrp="1"/>
          </p:cNvSpPr>
          <p:nvPr>
            <p:ph type="subTitle" idx="1"/>
          </p:nvPr>
        </p:nvSpPr>
        <p:spPr/>
        <p:txBody>
          <a:bodyPr/>
          <a:lstStyle/>
          <a:p>
            <a:r>
              <a:rPr lang="en-US" dirty="0" smtClean="0"/>
              <a:t>Theresa Valentine</a:t>
            </a:r>
          </a:p>
          <a:p>
            <a:r>
              <a:rPr lang="en-US" dirty="0" smtClean="0"/>
              <a:t>Andrews LTER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fontScale="90000"/>
          </a:bodyPr>
          <a:lstStyle/>
          <a:p>
            <a:r>
              <a:rPr lang="en-US" dirty="0" smtClean="0"/>
              <a:t>Exchange Formats/other extensions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KML:  KMZ (compressed)</a:t>
            </a:r>
          </a:p>
          <a:p>
            <a:r>
              <a:rPr lang="en-US" dirty="0" smtClean="0"/>
              <a:t>E00:  ESRI coverage and grid exchange format</a:t>
            </a:r>
          </a:p>
          <a:p>
            <a:r>
              <a:rPr lang="en-US" dirty="0" smtClean="0"/>
              <a:t>Zip:  many times you find shape files zipped up</a:t>
            </a:r>
          </a:p>
          <a:p>
            <a:r>
              <a:rPr lang="en-US" dirty="0" smtClean="0"/>
              <a:t>.</a:t>
            </a:r>
            <a:r>
              <a:rPr lang="en-US" dirty="0" err="1" smtClean="0"/>
              <a:t>mxd</a:t>
            </a:r>
            <a:r>
              <a:rPr lang="en-US" dirty="0" smtClean="0"/>
              <a:t>:  file created when you make a map document in </a:t>
            </a:r>
            <a:r>
              <a:rPr lang="en-US" dirty="0" err="1" smtClean="0"/>
              <a:t>arcmap</a:t>
            </a:r>
            <a:endParaRPr lang="en-US" dirty="0" smtClean="0"/>
          </a:p>
          <a:p>
            <a:r>
              <a:rPr lang="en-US" dirty="0" smtClean="0"/>
              <a:t>.</a:t>
            </a:r>
            <a:r>
              <a:rPr lang="en-US" dirty="0" err="1" smtClean="0"/>
              <a:t>msd</a:t>
            </a:r>
            <a:r>
              <a:rPr lang="en-US" dirty="0" smtClean="0"/>
              <a:t>:  file created from .</a:t>
            </a:r>
            <a:r>
              <a:rPr lang="en-US" dirty="0" err="1" smtClean="0"/>
              <a:t>mxd</a:t>
            </a:r>
            <a:r>
              <a:rPr lang="en-US" dirty="0" smtClean="0"/>
              <a:t> to optimize for a server</a:t>
            </a:r>
          </a:p>
          <a:p>
            <a:r>
              <a:rPr lang="en-US" dirty="0" smtClean="0"/>
              <a:t>Layer files:  saves </a:t>
            </a:r>
            <a:r>
              <a:rPr lang="en-US" dirty="0" err="1" smtClean="0"/>
              <a:t>symbology</a:t>
            </a:r>
            <a:r>
              <a:rPr lang="en-US" dirty="0" smtClean="0"/>
              <a:t> on a layer</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024744" cy="1143000"/>
          </a:xfrm>
        </p:spPr>
        <p:txBody>
          <a:bodyPr/>
          <a:lstStyle/>
          <a:p>
            <a:r>
              <a:rPr lang="en-US" dirty="0" smtClean="0"/>
              <a:t>ESRI GIS Software</a:t>
            </a:r>
            <a:endParaRPr lang="en-US" dirty="0"/>
          </a:p>
        </p:txBody>
      </p:sp>
      <p:sp>
        <p:nvSpPr>
          <p:cNvPr id="3" name="Content Placeholder 2"/>
          <p:cNvSpPr>
            <a:spLocks noGrp="1"/>
          </p:cNvSpPr>
          <p:nvPr>
            <p:ph idx="1"/>
          </p:nvPr>
        </p:nvSpPr>
        <p:spPr/>
        <p:txBody>
          <a:bodyPr/>
          <a:lstStyle/>
          <a:p>
            <a:r>
              <a:rPr lang="en-US" b="1" dirty="0" smtClean="0"/>
              <a:t>ArcGIS</a:t>
            </a:r>
            <a:r>
              <a:rPr lang="en-US" dirty="0" smtClean="0"/>
              <a:t> is client side software: create and manage data, create maps, figures.</a:t>
            </a:r>
          </a:p>
          <a:p>
            <a:r>
              <a:rPr lang="en-US" b="1" dirty="0" err="1" smtClean="0"/>
              <a:t>ArcServer</a:t>
            </a:r>
            <a:r>
              <a:rPr lang="en-US" dirty="0" smtClean="0"/>
              <a:t> is server side (used to develop map and image services)</a:t>
            </a:r>
          </a:p>
          <a:p>
            <a:r>
              <a:rPr lang="en-US" b="1" dirty="0" smtClean="0"/>
              <a:t>ARCGIS API’s </a:t>
            </a:r>
            <a:r>
              <a:rPr lang="en-US" dirty="0" smtClean="0"/>
              <a:t>(used to develop web based applications with map and image services)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024744" cy="1143000"/>
          </a:xfrm>
        </p:spPr>
        <p:txBody>
          <a:bodyPr/>
          <a:lstStyle/>
          <a:p>
            <a:r>
              <a:rPr lang="en-US" dirty="0" err="1" smtClean="0"/>
              <a:t>ArcGIS</a:t>
            </a:r>
            <a:r>
              <a:rPr lang="en-US" dirty="0" smtClean="0"/>
              <a:t> data types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Personal </a:t>
            </a:r>
            <a:r>
              <a:rPr lang="en-US" dirty="0" err="1" smtClean="0"/>
              <a:t>geodatabase</a:t>
            </a:r>
            <a:r>
              <a:rPr lang="en-US" dirty="0" smtClean="0"/>
              <a:t>:  worked with Access, is being deprecated.</a:t>
            </a:r>
          </a:p>
          <a:p>
            <a:r>
              <a:rPr lang="en-US" dirty="0" smtClean="0"/>
              <a:t>File </a:t>
            </a:r>
            <a:r>
              <a:rPr lang="en-US" dirty="0" err="1" smtClean="0"/>
              <a:t>geodatabase</a:t>
            </a:r>
            <a:r>
              <a:rPr lang="en-US" dirty="0" smtClean="0"/>
              <a:t>:  similar to personal, but without the limitations of personal </a:t>
            </a:r>
            <a:r>
              <a:rPr lang="en-US" dirty="0" err="1" smtClean="0"/>
              <a:t>geodatabase</a:t>
            </a:r>
            <a:r>
              <a:rPr lang="en-US" dirty="0" smtClean="0"/>
              <a:t>, intended for use by one person at a time: (will get file locks between programs)</a:t>
            </a:r>
          </a:p>
          <a:p>
            <a:r>
              <a:rPr lang="en-US" dirty="0" smtClean="0"/>
              <a:t>SDE </a:t>
            </a:r>
            <a:r>
              <a:rPr lang="en-US" dirty="0" err="1" smtClean="0"/>
              <a:t>Geodatabase</a:t>
            </a:r>
            <a:r>
              <a:rPr lang="en-US" dirty="0" smtClean="0"/>
              <a:t>: used with relational database such as Oracle, SQL Server.  Intended for versioning and multiple users.</a:t>
            </a:r>
          </a:p>
          <a:p>
            <a:r>
              <a:rPr lang="en-US" dirty="0" smtClean="0"/>
              <a:t>Older types:  coverage and shape file:  (file </a:t>
            </a:r>
            <a:r>
              <a:rPr lang="en-US" dirty="0" err="1" smtClean="0"/>
              <a:t>geodatabase</a:t>
            </a:r>
            <a:r>
              <a:rPr lang="en-US" dirty="0" smtClean="0"/>
              <a:t> to take place of shape file).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lter\training\files1.jpg"/>
          <p:cNvPicPr>
            <a:picLocks noChangeAspect="1" noChangeArrowheads="1"/>
          </p:cNvPicPr>
          <p:nvPr/>
        </p:nvPicPr>
        <p:blipFill>
          <a:blip r:embed="rId2" cstate="print"/>
          <a:srcRect/>
          <a:stretch>
            <a:fillRect/>
          </a:stretch>
        </p:blipFill>
        <p:spPr bwMode="auto">
          <a:xfrm>
            <a:off x="304800" y="304800"/>
            <a:ext cx="6831367" cy="2895600"/>
          </a:xfrm>
          <a:prstGeom prst="rect">
            <a:avLst/>
          </a:prstGeom>
          <a:noFill/>
        </p:spPr>
      </p:pic>
      <p:pic>
        <p:nvPicPr>
          <p:cNvPr id="1027" name="Picture 3" descr="E:\lter\training\files2.jpg"/>
          <p:cNvPicPr>
            <a:picLocks noChangeAspect="1" noChangeArrowheads="1"/>
          </p:cNvPicPr>
          <p:nvPr/>
        </p:nvPicPr>
        <p:blipFill>
          <a:blip r:embed="rId3" cstate="print"/>
          <a:srcRect/>
          <a:stretch>
            <a:fillRect/>
          </a:stretch>
        </p:blipFill>
        <p:spPr bwMode="auto">
          <a:xfrm>
            <a:off x="5715000" y="152400"/>
            <a:ext cx="3161335" cy="4343400"/>
          </a:xfrm>
          <a:prstGeom prst="rect">
            <a:avLst/>
          </a:prstGeom>
          <a:noFill/>
        </p:spPr>
      </p:pic>
      <p:pic>
        <p:nvPicPr>
          <p:cNvPr id="1029" name="Picture 5" descr="E:\lter\training\files3.jpg"/>
          <p:cNvPicPr>
            <a:picLocks noChangeAspect="1" noChangeArrowheads="1"/>
          </p:cNvPicPr>
          <p:nvPr/>
        </p:nvPicPr>
        <p:blipFill>
          <a:blip r:embed="rId4" cstate="print"/>
          <a:srcRect/>
          <a:stretch>
            <a:fillRect/>
          </a:stretch>
        </p:blipFill>
        <p:spPr bwMode="auto">
          <a:xfrm>
            <a:off x="152400" y="3962400"/>
            <a:ext cx="6770077" cy="2667000"/>
          </a:xfrm>
          <a:prstGeom prst="rect">
            <a:avLst/>
          </a:prstGeom>
          <a:noFill/>
        </p:spPr>
      </p:pic>
      <p:sp>
        <p:nvSpPr>
          <p:cNvPr id="5" name="Oval 4"/>
          <p:cNvSpPr/>
          <p:nvPr/>
        </p:nvSpPr>
        <p:spPr>
          <a:xfrm>
            <a:off x="3505200" y="1524000"/>
            <a:ext cx="2667000" cy="19812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77000" y="1066800"/>
            <a:ext cx="2286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733800"/>
            <a:ext cx="4038600" cy="2971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01000" cy="914400"/>
          </a:xfrm>
        </p:spPr>
        <p:txBody>
          <a:bodyPr>
            <a:normAutofit/>
          </a:bodyPr>
          <a:lstStyle/>
          <a:p>
            <a:pPr algn="ctr"/>
            <a:r>
              <a:rPr lang="en-US" dirty="0" err="1" smtClean="0"/>
              <a:t>ArcGIS</a:t>
            </a:r>
            <a:r>
              <a:rPr lang="en-US" dirty="0" smtClean="0"/>
              <a:t> Desktop Modules</a:t>
            </a:r>
            <a:endParaRPr lang="en-US" dirty="0"/>
          </a:p>
        </p:txBody>
      </p:sp>
      <p:sp>
        <p:nvSpPr>
          <p:cNvPr id="3" name="Content Placeholder 2"/>
          <p:cNvSpPr>
            <a:spLocks noGrp="1"/>
          </p:cNvSpPr>
          <p:nvPr>
            <p:ph idx="1"/>
          </p:nvPr>
        </p:nvSpPr>
        <p:spPr>
          <a:xfrm>
            <a:off x="609600" y="1676400"/>
            <a:ext cx="7848600" cy="4495800"/>
          </a:xfrm>
        </p:spPr>
        <p:txBody>
          <a:bodyPr>
            <a:normAutofit/>
          </a:bodyPr>
          <a:lstStyle/>
          <a:p>
            <a:r>
              <a:rPr lang="en-US" dirty="0" err="1" smtClean="0"/>
              <a:t>ArcGIS</a:t>
            </a:r>
            <a:r>
              <a:rPr lang="en-US" dirty="0" smtClean="0"/>
              <a:t>: 3 main modules:</a:t>
            </a:r>
          </a:p>
          <a:p>
            <a:pPr lvl="1"/>
            <a:r>
              <a:rPr lang="en-US" dirty="0" err="1" smtClean="0"/>
              <a:t>ArcCatalog</a:t>
            </a:r>
            <a:r>
              <a:rPr lang="en-US" dirty="0" smtClean="0"/>
              <a:t>:  manage files, metadata, preview, search</a:t>
            </a:r>
          </a:p>
          <a:p>
            <a:pPr lvl="1"/>
            <a:r>
              <a:rPr lang="en-US" dirty="0" err="1" smtClean="0"/>
              <a:t>ArcMap</a:t>
            </a:r>
            <a:r>
              <a:rPr lang="en-US" dirty="0" smtClean="0"/>
              <a:t>: make maps, do analysis, editing </a:t>
            </a:r>
          </a:p>
          <a:p>
            <a:pPr lvl="1"/>
            <a:r>
              <a:rPr lang="en-US" dirty="0" err="1" smtClean="0"/>
              <a:t>ArcToolbox</a:t>
            </a:r>
            <a:r>
              <a:rPr lang="en-US" dirty="0" smtClean="0"/>
              <a:t>: create models, manipulate your data, automate processes</a:t>
            </a:r>
          </a:p>
          <a:p>
            <a:r>
              <a:rPr lang="en-US" dirty="0" smtClean="0"/>
              <a:t>Minor modules: </a:t>
            </a:r>
          </a:p>
          <a:p>
            <a:pPr lvl="1"/>
            <a:r>
              <a:rPr lang="en-US" dirty="0" err="1" smtClean="0"/>
              <a:t>ArcGlobe</a:t>
            </a:r>
            <a:r>
              <a:rPr lang="en-US" dirty="0" smtClean="0"/>
              <a:t>:  view data in 3D on a globe</a:t>
            </a:r>
          </a:p>
          <a:p>
            <a:pPr lvl="1"/>
            <a:r>
              <a:rPr lang="en-US" dirty="0" smtClean="0"/>
              <a:t>Workstation (command line)</a:t>
            </a:r>
          </a:p>
          <a:p>
            <a:pPr lvl="1"/>
            <a:r>
              <a:rPr lang="en-US" dirty="0" err="1" smtClean="0"/>
              <a:t>ArcScene</a:t>
            </a:r>
            <a:r>
              <a:rPr lang="en-US" dirty="0" smtClean="0"/>
              <a:t>:  3D data but not in global projection</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490910" cy="1713464"/>
          </a:xfrm>
        </p:spPr>
        <p:txBody>
          <a:bodyPr>
            <a:normAutofit fontScale="90000"/>
          </a:bodyPr>
          <a:lstStyle/>
          <a:p>
            <a:r>
              <a:rPr lang="en-US" dirty="0" smtClean="0"/>
              <a:t>Special consideration for archiving and publishing spatial datasets</a:t>
            </a:r>
            <a:endParaRPr lang="en-US" dirty="0"/>
          </a:p>
        </p:txBody>
      </p:sp>
      <p:sp>
        <p:nvSpPr>
          <p:cNvPr id="3" name="Subtitle 2"/>
          <p:cNvSpPr>
            <a:spLocks noGrp="1"/>
          </p:cNvSpPr>
          <p:nvPr>
            <p:ph idx="1"/>
          </p:nvPr>
        </p:nvSpPr>
        <p:spPr/>
        <p:txBody>
          <a:bodyPr>
            <a:normAutofit fontScale="92500" lnSpcReduction="20000"/>
          </a:bodyPr>
          <a:lstStyle/>
          <a:p>
            <a:pPr algn="l"/>
            <a:r>
              <a:rPr lang="en-US" dirty="0" smtClean="0"/>
              <a:t>Importing/exporting</a:t>
            </a:r>
          </a:p>
          <a:p>
            <a:pPr algn="l"/>
            <a:r>
              <a:rPr lang="en-US" dirty="0" smtClean="0"/>
              <a:t>Finding Existing Data to Meet your Research </a:t>
            </a:r>
            <a:r>
              <a:rPr lang="en-US" dirty="0" smtClean="0"/>
              <a:t>Goals</a:t>
            </a:r>
          </a:p>
          <a:p>
            <a:pPr algn="l"/>
            <a:r>
              <a:rPr lang="en-US" dirty="0" smtClean="0"/>
              <a:t>Connecting to external database tables</a:t>
            </a:r>
            <a:endParaRPr lang="en-US" dirty="0" smtClean="0"/>
          </a:p>
          <a:p>
            <a:pPr algn="l"/>
            <a:r>
              <a:rPr lang="en-US" dirty="0" smtClean="0"/>
              <a:t>Map server technologies</a:t>
            </a:r>
          </a:p>
          <a:p>
            <a:pPr algn="l"/>
            <a:r>
              <a:rPr lang="en-US" dirty="0" smtClean="0"/>
              <a:t>Using </a:t>
            </a:r>
            <a:r>
              <a:rPr lang="en-US" dirty="0" err="1" smtClean="0"/>
              <a:t>ArcGIS</a:t>
            </a:r>
            <a:r>
              <a:rPr lang="en-US" dirty="0" smtClean="0"/>
              <a:t> on-line</a:t>
            </a:r>
          </a:p>
          <a:p>
            <a:pPr algn="l"/>
            <a:r>
              <a:rPr lang="en-US" dirty="0" smtClean="0"/>
              <a:t>Storage/access</a:t>
            </a:r>
          </a:p>
          <a:p>
            <a:pPr algn="l"/>
            <a:r>
              <a:rPr lang="en-US" dirty="0" smtClean="0"/>
              <a:t>File naming conventions</a:t>
            </a:r>
          </a:p>
          <a:p>
            <a:pPr algn="l"/>
            <a:r>
              <a:rPr lang="en-US" dirty="0" smtClean="0"/>
              <a:t>Publishing/archiving external source </a:t>
            </a:r>
            <a:r>
              <a:rPr lang="en-US" dirty="0" smtClean="0"/>
              <a:t>datasets</a:t>
            </a:r>
          </a:p>
          <a:p>
            <a:pPr algn="l"/>
            <a:r>
              <a:rPr lang="en-US" dirty="0" smtClean="0"/>
              <a:t>Study Site Locations</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024744" cy="1143000"/>
          </a:xfrm>
        </p:spPr>
        <p:txBody>
          <a:bodyPr/>
          <a:lstStyle/>
          <a:p>
            <a:r>
              <a:rPr lang="en-US" dirty="0" smtClean="0"/>
              <a:t>Import/Export</a:t>
            </a:r>
            <a:endParaRPr lang="en-US" dirty="0"/>
          </a:p>
        </p:txBody>
      </p:sp>
      <p:sp>
        <p:nvSpPr>
          <p:cNvPr id="3" name="Content Placeholder 2"/>
          <p:cNvSpPr>
            <a:spLocks noGrp="1"/>
          </p:cNvSpPr>
          <p:nvPr>
            <p:ph idx="1"/>
          </p:nvPr>
        </p:nvSpPr>
        <p:spPr/>
        <p:txBody>
          <a:bodyPr>
            <a:normAutofit lnSpcReduction="10000"/>
          </a:bodyPr>
          <a:lstStyle/>
          <a:p>
            <a:r>
              <a:rPr lang="en-US" dirty="0" smtClean="0"/>
              <a:t>May need to import or export files  (.e00)</a:t>
            </a:r>
          </a:p>
          <a:p>
            <a:r>
              <a:rPr lang="en-US" dirty="0" smtClean="0"/>
              <a:t>Older structure used complicated file structure.</a:t>
            </a:r>
          </a:p>
          <a:p>
            <a:r>
              <a:rPr lang="en-US" b="1" dirty="0" smtClean="0"/>
              <a:t>Don’t use windows explorer to copy/move data: use </a:t>
            </a:r>
            <a:r>
              <a:rPr lang="en-US" b="1" dirty="0" err="1" smtClean="0"/>
              <a:t>ArcCatalog</a:t>
            </a:r>
            <a:r>
              <a:rPr lang="en-US" dirty="0" smtClean="0"/>
              <a:t>.</a:t>
            </a:r>
          </a:p>
          <a:p>
            <a:r>
              <a:rPr lang="en-US" dirty="0" smtClean="0"/>
              <a:t>Make sure that the projection is defined, and try and get your data into the same projection. (projection tools in </a:t>
            </a:r>
            <a:r>
              <a:rPr lang="en-US" dirty="0" err="1" smtClean="0"/>
              <a:t>arctoolbox</a:t>
            </a:r>
            <a:r>
              <a:rPr lang="en-US" dirty="0" smtClean="0"/>
              <a:t> under data management)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024744" cy="1143000"/>
          </a:xfrm>
        </p:spPr>
        <p:txBody>
          <a:bodyPr>
            <a:normAutofit fontScale="90000"/>
          </a:bodyPr>
          <a:lstStyle/>
          <a:p>
            <a:r>
              <a:rPr lang="en-US" dirty="0" smtClean="0"/>
              <a:t>Finding Existing Data to Meet your Research Goals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Federal Agencies</a:t>
            </a:r>
          </a:p>
          <a:p>
            <a:r>
              <a:rPr lang="en-US" dirty="0" smtClean="0"/>
              <a:t>State clearinghouses</a:t>
            </a:r>
          </a:p>
          <a:p>
            <a:r>
              <a:rPr lang="en-US" dirty="0" smtClean="0"/>
              <a:t>Local governments/universities</a:t>
            </a:r>
          </a:p>
          <a:p>
            <a:r>
              <a:rPr lang="en-US" dirty="0" smtClean="0"/>
              <a:t>LTER websites</a:t>
            </a:r>
          </a:p>
          <a:p>
            <a:r>
              <a:rPr lang="en-US" dirty="0" smtClean="0"/>
              <a:t>NGO’s</a:t>
            </a:r>
            <a:endParaRPr lang="en-US" dirty="0"/>
          </a:p>
          <a:p>
            <a:r>
              <a:rPr lang="en-US" dirty="0" smtClean="0"/>
              <a:t>Searches by topic on Google, Yahoo, etc</a:t>
            </a:r>
          </a:p>
          <a:p>
            <a:r>
              <a:rPr lang="en-US" dirty="0" smtClean="0"/>
              <a:t>Evaluate quality, suitability of data.  Is it recent, documented, have projection information, appropriate scale and extent?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Connecting to external database </a:t>
            </a:r>
            <a:r>
              <a:rPr lang="en-US" dirty="0" smtClean="0"/>
              <a:t>tables</a:t>
            </a:r>
            <a:endParaRPr lang="en-US" dirty="0"/>
          </a:p>
        </p:txBody>
      </p:sp>
      <p:sp>
        <p:nvSpPr>
          <p:cNvPr id="3" name="Content Placeholder 2"/>
          <p:cNvSpPr>
            <a:spLocks noGrp="1"/>
          </p:cNvSpPr>
          <p:nvPr>
            <p:ph idx="1"/>
          </p:nvPr>
        </p:nvSpPr>
        <p:spPr/>
        <p:txBody>
          <a:bodyPr/>
          <a:lstStyle/>
          <a:p>
            <a:r>
              <a:rPr lang="en-US" dirty="0" smtClean="0"/>
              <a:t>MYSQL does not play nice with ArcGIS 10.0</a:t>
            </a:r>
          </a:p>
          <a:p>
            <a:r>
              <a:rPr lang="en-US" dirty="0" smtClean="0"/>
              <a:t>Formatting of data columns can be difficult (ArcGIS often changes numeric to text)</a:t>
            </a:r>
          </a:p>
          <a:p>
            <a:r>
              <a:rPr lang="en-US" dirty="0" smtClean="0"/>
              <a:t>Spatial join doesn’t work in some versions of ArcGIS 10</a:t>
            </a:r>
          </a:p>
          <a:p>
            <a:r>
              <a:rPr lang="en-US" dirty="0" smtClean="0"/>
              <a:t>Software puts locks on files (</a:t>
            </a:r>
            <a:r>
              <a:rPr lang="en-US" dirty="0" err="1" smtClean="0"/>
              <a:t>shapefiles</a:t>
            </a:r>
            <a:r>
              <a:rPr lang="en-US" dirty="0" smtClean="0"/>
              <a:t>)</a:t>
            </a:r>
            <a:endParaRPr lang="en-US" dirty="0"/>
          </a:p>
        </p:txBody>
      </p:sp>
    </p:spTree>
    <p:extLst>
      <p:ext uri="{BB962C8B-B14F-4D97-AF65-F5344CB8AC3E}">
        <p14:creationId xmlns:p14="http://schemas.microsoft.com/office/powerpoint/2010/main" val="1416015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024744" cy="1143000"/>
          </a:xfrm>
        </p:spPr>
        <p:txBody>
          <a:bodyPr/>
          <a:lstStyle/>
          <a:p>
            <a:r>
              <a:rPr lang="en-US" dirty="0" smtClean="0"/>
              <a:t>Map Services </a:t>
            </a:r>
            <a:endParaRPr lang="en-US" dirty="0"/>
          </a:p>
        </p:txBody>
      </p:sp>
      <p:sp>
        <p:nvSpPr>
          <p:cNvPr id="3" name="Content Placeholder 2"/>
          <p:cNvSpPr>
            <a:spLocks noGrp="1"/>
          </p:cNvSpPr>
          <p:nvPr>
            <p:ph idx="1"/>
          </p:nvPr>
        </p:nvSpPr>
        <p:spPr/>
        <p:txBody>
          <a:bodyPr/>
          <a:lstStyle/>
          <a:p>
            <a:r>
              <a:rPr lang="en-US" dirty="0" smtClean="0"/>
              <a:t>Internet access to data, as you symbolized.</a:t>
            </a:r>
          </a:p>
          <a:p>
            <a:r>
              <a:rPr lang="en-US" dirty="0" smtClean="0"/>
              <a:t>Users can download (option)</a:t>
            </a:r>
          </a:p>
          <a:p>
            <a:r>
              <a:rPr lang="en-US" dirty="0" smtClean="0"/>
              <a:t>You can link to the server source in your EML</a:t>
            </a:r>
          </a:p>
          <a:p>
            <a:r>
              <a:rPr lang="en-US" dirty="0" err="1" smtClean="0"/>
              <a:t>Mashup</a:t>
            </a:r>
            <a:r>
              <a:rPr lang="en-US" dirty="0" smtClean="0"/>
              <a:t> with other data sources (lots of services available on-line for free)</a:t>
            </a:r>
          </a:p>
          <a:p>
            <a:r>
              <a:rPr lang="en-US" dirty="0" smtClean="0"/>
              <a:t>Good API tools to use within a website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GIS Data Management</a:t>
            </a:r>
            <a:endParaRPr lang="en-US" dirty="0"/>
          </a:p>
        </p:txBody>
      </p:sp>
      <p:sp>
        <p:nvSpPr>
          <p:cNvPr id="3" name="Subtitle 2"/>
          <p:cNvSpPr>
            <a:spLocks noGrp="1"/>
          </p:cNvSpPr>
          <p:nvPr>
            <p:ph idx="1"/>
          </p:nvPr>
        </p:nvSpPr>
        <p:spPr/>
        <p:txBody>
          <a:bodyPr>
            <a:normAutofit lnSpcReduction="10000"/>
          </a:bodyPr>
          <a:lstStyle/>
          <a:p>
            <a:pPr marL="514350" indent="-514350" algn="l">
              <a:buAutoNum type="arabicPeriod"/>
            </a:pPr>
            <a:r>
              <a:rPr lang="en-US" dirty="0" smtClean="0"/>
              <a:t>Spatial Data/Software</a:t>
            </a:r>
          </a:p>
          <a:p>
            <a:pPr marL="514350" indent="-514350" algn="l">
              <a:buAutoNum type="arabicPeriod"/>
            </a:pPr>
            <a:r>
              <a:rPr lang="en-US" dirty="0" smtClean="0"/>
              <a:t>Finding Existing Data to Meet your Research Goals</a:t>
            </a:r>
          </a:p>
          <a:p>
            <a:pPr marL="514350" indent="-514350" algn="l">
              <a:buAutoNum type="arabicPeriod"/>
            </a:pPr>
            <a:r>
              <a:rPr lang="en-US" dirty="0" smtClean="0"/>
              <a:t>Special consideration for archiving and publishing spatial datasets</a:t>
            </a:r>
          </a:p>
          <a:p>
            <a:pPr marL="514350" indent="-514350" algn="l">
              <a:buAutoNum type="arabicPeriod"/>
            </a:pPr>
            <a:r>
              <a:rPr lang="en-US" dirty="0" smtClean="0"/>
              <a:t>Documenting spatial datasets</a:t>
            </a:r>
          </a:p>
          <a:p>
            <a:pPr marL="514350" indent="-514350" algn="l">
              <a:buAutoNum type="arabicPeriod"/>
            </a:pPr>
            <a:r>
              <a:rPr lang="en-US" dirty="0" smtClean="0"/>
              <a:t>Managing Study Site Locations</a:t>
            </a:r>
          </a:p>
          <a:p>
            <a:pPr marL="514350" indent="-514350" algn="l">
              <a:buAutoNum type="arabicPeriod"/>
            </a:pPr>
            <a:r>
              <a:rPr lang="en-US" dirty="0" smtClean="0"/>
              <a:t>Demo</a:t>
            </a:r>
          </a:p>
          <a:p>
            <a:pPr marL="514350" indent="-514350" algn="l">
              <a:buAutoNum type="arabicPeriod"/>
            </a:pPr>
            <a:r>
              <a:rPr lang="en-US" dirty="0" smtClean="0"/>
              <a:t>Exercise</a:t>
            </a:r>
          </a:p>
          <a:p>
            <a:pPr marL="514350" indent="-514350" algn="l">
              <a:buAutoNum type="arabicPeriod"/>
            </a:pPr>
            <a:endParaRPr lang="en-US" dirty="0" smtClean="0"/>
          </a:p>
          <a:p>
            <a:pPr marL="514350" indent="-514350" algn="l">
              <a:buAutoNum type="arabicPeriod"/>
            </a:pPr>
            <a:endParaRPr lang="en-US" dirty="0" smtClean="0"/>
          </a:p>
          <a:p>
            <a:pPr marL="514350" indent="-514350" algn="l">
              <a:buAutoNum type="arabicPeriod"/>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024744" cy="1143000"/>
          </a:xfrm>
        </p:spPr>
        <p:txBody>
          <a:bodyPr/>
          <a:lstStyle/>
          <a:p>
            <a:r>
              <a:rPr lang="en-US" dirty="0" smtClean="0"/>
              <a:t>ArcGIS On-line	</a:t>
            </a:r>
            <a:endParaRPr lang="en-US" dirty="0"/>
          </a:p>
        </p:txBody>
      </p:sp>
      <p:sp>
        <p:nvSpPr>
          <p:cNvPr id="3" name="Content Placeholder 2"/>
          <p:cNvSpPr>
            <a:spLocks noGrp="1"/>
          </p:cNvSpPr>
          <p:nvPr>
            <p:ph idx="1"/>
          </p:nvPr>
        </p:nvSpPr>
        <p:spPr/>
        <p:txBody>
          <a:bodyPr>
            <a:normAutofit/>
          </a:bodyPr>
          <a:lstStyle/>
          <a:p>
            <a:r>
              <a:rPr lang="en-US" dirty="0" smtClean="0"/>
              <a:t>Tools available to share data/applications.</a:t>
            </a:r>
          </a:p>
          <a:p>
            <a:r>
              <a:rPr lang="en-US" dirty="0" smtClean="0"/>
              <a:t>Some limitations size/editing/access</a:t>
            </a:r>
          </a:p>
          <a:p>
            <a:r>
              <a:rPr lang="en-US" dirty="0" smtClean="0"/>
              <a:t>Lots of on-line help and decent search.</a:t>
            </a:r>
          </a:p>
          <a:p>
            <a:pPr lvl="1"/>
            <a:r>
              <a:rPr lang="en-US" dirty="0" smtClean="0"/>
              <a:t>Sometimes it’s better to search on Google.</a:t>
            </a:r>
          </a:p>
          <a:p>
            <a:r>
              <a:rPr lang="en-US" dirty="0" smtClean="0">
                <a:hlinkClick r:id="rId2"/>
              </a:rPr>
              <a:t>http://www.arcgis.com/home/</a:t>
            </a:r>
            <a:endParaRPr lang="en-US" dirty="0" smtClean="0"/>
          </a:p>
          <a:p>
            <a:endParaRPr lang="en-US" dirty="0"/>
          </a:p>
          <a:p>
            <a:r>
              <a:rPr lang="en-US" dirty="0" smtClean="0"/>
              <a:t>You need to sign in, but it’s free.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024744" cy="1143000"/>
          </a:xfrm>
        </p:spPr>
        <p:txBody>
          <a:bodyPr/>
          <a:lstStyle/>
          <a:p>
            <a:r>
              <a:rPr lang="en-US" dirty="0" smtClean="0"/>
              <a:t>Google Maps/Globe	</a:t>
            </a:r>
            <a:endParaRPr lang="en-US" dirty="0"/>
          </a:p>
        </p:txBody>
      </p:sp>
      <p:sp>
        <p:nvSpPr>
          <p:cNvPr id="3" name="Content Placeholder 2"/>
          <p:cNvSpPr>
            <a:spLocks noGrp="1"/>
          </p:cNvSpPr>
          <p:nvPr>
            <p:ph idx="1"/>
          </p:nvPr>
        </p:nvSpPr>
        <p:spPr/>
        <p:txBody>
          <a:bodyPr>
            <a:normAutofit/>
          </a:bodyPr>
          <a:lstStyle/>
          <a:p>
            <a:r>
              <a:rPr lang="en-US" dirty="0" smtClean="0"/>
              <a:t>Format is KML or KMZ</a:t>
            </a:r>
          </a:p>
          <a:p>
            <a:r>
              <a:rPr lang="en-US" dirty="0" smtClean="0"/>
              <a:t>Type in location:  Duck Pond, ABQ</a:t>
            </a:r>
          </a:p>
          <a:p>
            <a:r>
              <a:rPr lang="en-US" dirty="0" smtClean="0"/>
              <a:t>Add your own data</a:t>
            </a:r>
          </a:p>
          <a:p>
            <a:r>
              <a:rPr lang="en-US" dirty="0" smtClean="0"/>
              <a:t>Google Maps API: imbed map in your website</a:t>
            </a:r>
          </a:p>
          <a:p>
            <a:r>
              <a:rPr lang="en-US" dirty="0" smtClean="0"/>
              <a:t>    </a:t>
            </a:r>
            <a:r>
              <a:rPr lang="en-US" dirty="0" smtClean="0">
                <a:hlinkClick r:id="rId2"/>
              </a:rPr>
              <a:t>https://developers.google.com/maps</a:t>
            </a:r>
            <a:r>
              <a:rPr lang="en-US" dirty="0" smtClean="0">
                <a:hlinkClick r:id="rId2"/>
              </a:rPr>
              <a:t>/</a:t>
            </a:r>
            <a:endParaRPr lang="en-US" dirty="0" smtClean="0"/>
          </a:p>
          <a:p>
            <a:r>
              <a:rPr lang="en-US" dirty="0" err="1" smtClean="0"/>
              <a:t>LTERMapS</a:t>
            </a:r>
            <a:r>
              <a:rPr lang="en-US" dirty="0"/>
              <a:t>: http://www.lternet.edu/map/index.php</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pPr algn="ctr"/>
            <a:r>
              <a:rPr lang="en-US" dirty="0" smtClean="0"/>
              <a:t>Storage/Access</a:t>
            </a:r>
            <a:endParaRPr lang="en-US" dirty="0"/>
          </a:p>
        </p:txBody>
      </p:sp>
      <p:sp>
        <p:nvSpPr>
          <p:cNvPr id="3" name="Content Placeholder 2"/>
          <p:cNvSpPr>
            <a:spLocks noGrp="1"/>
          </p:cNvSpPr>
          <p:nvPr>
            <p:ph idx="1"/>
          </p:nvPr>
        </p:nvSpPr>
        <p:spPr>
          <a:xfrm>
            <a:off x="838200" y="1600200"/>
            <a:ext cx="7696200" cy="4724400"/>
          </a:xfrm>
        </p:spPr>
        <p:txBody>
          <a:bodyPr>
            <a:normAutofit fontScale="92500"/>
          </a:bodyPr>
          <a:lstStyle/>
          <a:p>
            <a:r>
              <a:rPr lang="en-US" dirty="0" smtClean="0"/>
              <a:t>Organization on Network vs. what’s available on-line</a:t>
            </a:r>
          </a:p>
          <a:p>
            <a:r>
              <a:rPr lang="en-US" dirty="0" smtClean="0"/>
              <a:t>ESRI has some searching tools (works if you use their metadata)</a:t>
            </a:r>
          </a:p>
          <a:p>
            <a:r>
              <a:rPr lang="en-US" dirty="0" smtClean="0"/>
              <a:t>Raster data requires much more storage</a:t>
            </a:r>
          </a:p>
          <a:p>
            <a:r>
              <a:rPr lang="en-US" dirty="0" smtClean="0"/>
              <a:t>LiDAR data (point clouds) are huge (Terabytes)</a:t>
            </a:r>
          </a:p>
          <a:p>
            <a:r>
              <a:rPr lang="en-US" dirty="0" smtClean="0"/>
              <a:t>Image libraries can help</a:t>
            </a:r>
          </a:p>
          <a:p>
            <a:r>
              <a:rPr lang="en-US" dirty="0" smtClean="0"/>
              <a:t>Find web services on-line, then you don’t have to copy data to your site.</a:t>
            </a:r>
          </a:p>
          <a:p>
            <a:r>
              <a:rPr lang="en-US" dirty="0" smtClean="0"/>
              <a:t>Create a common directory for large datasets, where people can access, but not modify</a:t>
            </a:r>
          </a:p>
          <a:p>
            <a:r>
              <a:rPr lang="en-US" dirty="0" smtClean="0"/>
              <a:t>Clean out  your interim data. You will generate a lot of it and document your data as you create it.</a:t>
            </a:r>
          </a:p>
          <a:p>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024744" cy="1143000"/>
          </a:xfrm>
        </p:spPr>
        <p:txBody>
          <a:bodyPr/>
          <a:lstStyle/>
          <a:p>
            <a:pPr algn="ctr"/>
            <a:r>
              <a:rPr lang="en-US" dirty="0" smtClean="0"/>
              <a:t>File naming conventions</a:t>
            </a:r>
            <a:endParaRPr lang="en-US" dirty="0"/>
          </a:p>
        </p:txBody>
      </p:sp>
      <p:sp>
        <p:nvSpPr>
          <p:cNvPr id="3" name="Content Placeholder 2"/>
          <p:cNvSpPr>
            <a:spLocks noGrp="1"/>
          </p:cNvSpPr>
          <p:nvPr>
            <p:ph idx="1"/>
          </p:nvPr>
        </p:nvSpPr>
        <p:spPr/>
        <p:txBody>
          <a:bodyPr>
            <a:normAutofit fontScale="92500"/>
          </a:bodyPr>
          <a:lstStyle/>
          <a:p>
            <a:r>
              <a:rPr lang="en-US" dirty="0" smtClean="0"/>
              <a:t>No blanks between words</a:t>
            </a:r>
          </a:p>
          <a:p>
            <a:pPr lvl="1"/>
            <a:r>
              <a:rPr lang="en-US" dirty="0" smtClean="0"/>
              <a:t>Yes: boundary_hja.shp</a:t>
            </a:r>
          </a:p>
          <a:p>
            <a:pPr lvl="1"/>
            <a:r>
              <a:rPr lang="en-US" dirty="0" smtClean="0"/>
              <a:t>No: boundary hja.shp</a:t>
            </a:r>
          </a:p>
          <a:p>
            <a:r>
              <a:rPr lang="en-US" dirty="0" smtClean="0"/>
              <a:t>Keep your file names short (too long and they truncate). You can put long title in metadata</a:t>
            </a:r>
          </a:p>
          <a:p>
            <a:r>
              <a:rPr lang="en-US" dirty="0" smtClean="0"/>
              <a:t>Keep your attribute titles short, as they tend to truncate as well, especially when you make several overlays or join data from another table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Publishing/archiving external source datasets?</a:t>
            </a:r>
            <a:endParaRPr lang="en-US" dirty="0"/>
          </a:p>
        </p:txBody>
      </p:sp>
      <p:sp>
        <p:nvSpPr>
          <p:cNvPr id="3" name="Content Placeholder 2"/>
          <p:cNvSpPr>
            <a:spLocks noGrp="1"/>
          </p:cNvSpPr>
          <p:nvPr>
            <p:ph idx="1"/>
          </p:nvPr>
        </p:nvSpPr>
        <p:spPr/>
        <p:txBody>
          <a:bodyPr>
            <a:normAutofit/>
          </a:bodyPr>
          <a:lstStyle/>
          <a:p>
            <a:r>
              <a:rPr lang="en-US" dirty="0" smtClean="0"/>
              <a:t>Data is obtained from a GIS provider:</a:t>
            </a:r>
          </a:p>
          <a:p>
            <a:pPr lvl="1"/>
            <a:r>
              <a:rPr lang="en-US" dirty="0" smtClean="0"/>
              <a:t>Clearinghouse, private company, etc. </a:t>
            </a:r>
          </a:p>
          <a:p>
            <a:r>
              <a:rPr lang="en-US" dirty="0" smtClean="0"/>
              <a:t>When?</a:t>
            </a:r>
          </a:p>
          <a:p>
            <a:pPr lvl="1"/>
            <a:r>
              <a:rPr lang="en-US" dirty="0" smtClean="0"/>
              <a:t>Extent of data has changed </a:t>
            </a:r>
          </a:p>
          <a:p>
            <a:pPr lvl="2"/>
            <a:r>
              <a:rPr lang="en-US" dirty="0" smtClean="0"/>
              <a:t>Area of interest clipped from state-wide layer</a:t>
            </a:r>
          </a:p>
          <a:p>
            <a:pPr lvl="1"/>
            <a:r>
              <a:rPr lang="en-US" dirty="0" smtClean="0"/>
              <a:t>Critical to research </a:t>
            </a:r>
          </a:p>
          <a:p>
            <a:pPr lvl="1"/>
            <a:r>
              <a:rPr lang="en-US" dirty="0" smtClean="0"/>
              <a:t>Time sensitive (Census, land-ownership)</a:t>
            </a:r>
          </a:p>
          <a:p>
            <a:r>
              <a:rPr lang="en-US" dirty="0" smtClean="0"/>
              <a:t>Include source metadata if available.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7024744" cy="1143000"/>
          </a:xfrm>
        </p:spPr>
        <p:txBody>
          <a:bodyPr/>
          <a:lstStyle/>
          <a:p>
            <a:pPr algn="ctr"/>
            <a:r>
              <a:rPr lang="en-US" dirty="0" smtClean="0"/>
              <a:t>Study Site Locations</a:t>
            </a:r>
            <a:endParaRPr lang="en-US" dirty="0"/>
          </a:p>
        </p:txBody>
      </p:sp>
      <p:sp>
        <p:nvSpPr>
          <p:cNvPr id="3" name="Content Placeholder 2"/>
          <p:cNvSpPr>
            <a:spLocks noGrp="1"/>
          </p:cNvSpPr>
          <p:nvPr>
            <p:ph idx="1"/>
          </p:nvPr>
        </p:nvSpPr>
        <p:spPr>
          <a:xfrm>
            <a:off x="762000" y="1752600"/>
            <a:ext cx="7620000" cy="4495800"/>
          </a:xfrm>
        </p:spPr>
        <p:txBody>
          <a:bodyPr>
            <a:normAutofit fontScale="92500"/>
          </a:bodyPr>
          <a:lstStyle/>
          <a:p>
            <a:pPr marL="342900" lvl="1" indent="-342900">
              <a:buNone/>
            </a:pPr>
            <a:r>
              <a:rPr lang="en-US" dirty="0" smtClean="0"/>
              <a:t>Lat/long in decimal degrees to the 6</a:t>
            </a:r>
            <a:r>
              <a:rPr lang="en-US" baseline="30000" dirty="0" smtClean="0"/>
              <a:t>th</a:t>
            </a:r>
            <a:r>
              <a:rPr lang="en-US" dirty="0" smtClean="0"/>
              <a:t> decimal place</a:t>
            </a:r>
          </a:p>
          <a:p>
            <a:pPr lvl="1">
              <a:buNone/>
            </a:pPr>
            <a:r>
              <a:rPr lang="en-US" dirty="0" smtClean="0"/>
              <a:t>Single point locations</a:t>
            </a:r>
          </a:p>
          <a:p>
            <a:pPr lvl="2"/>
            <a:r>
              <a:rPr lang="en-US" dirty="0" smtClean="0"/>
              <a:t>Lat/long create file, </a:t>
            </a:r>
            <a:r>
              <a:rPr lang="en-US" dirty="0" err="1" smtClean="0"/>
              <a:t>kml</a:t>
            </a:r>
            <a:r>
              <a:rPr lang="en-US" dirty="0" smtClean="0"/>
              <a:t>, or store in EML</a:t>
            </a:r>
          </a:p>
          <a:p>
            <a:pPr lvl="1">
              <a:buNone/>
            </a:pPr>
            <a:r>
              <a:rPr lang="en-US" dirty="0" smtClean="0"/>
              <a:t>File of point locations</a:t>
            </a:r>
          </a:p>
          <a:p>
            <a:pPr lvl="2"/>
            <a:r>
              <a:rPr lang="en-US" dirty="0" smtClean="0"/>
              <a:t>Create event view in GIS, convert to a GIS file or KML</a:t>
            </a:r>
          </a:p>
          <a:p>
            <a:pPr lvl="2"/>
            <a:r>
              <a:rPr lang="en-US" dirty="0" smtClean="0"/>
              <a:t>Make sure that you store data in numeric fields, not text fields</a:t>
            </a:r>
          </a:p>
          <a:p>
            <a:pPr lvl="2"/>
            <a:r>
              <a:rPr lang="en-US" dirty="0" smtClean="0"/>
              <a:t>Don’t use </a:t>
            </a:r>
            <a:r>
              <a:rPr lang="en-US" dirty="0" err="1" smtClean="0"/>
              <a:t>MySQL</a:t>
            </a:r>
            <a:r>
              <a:rPr lang="en-US" dirty="0" smtClean="0"/>
              <a:t> if working with </a:t>
            </a:r>
            <a:r>
              <a:rPr lang="en-US" dirty="0" err="1" smtClean="0"/>
              <a:t>esri</a:t>
            </a:r>
            <a:r>
              <a:rPr lang="en-US" dirty="0" smtClean="0"/>
              <a:t> products.</a:t>
            </a:r>
          </a:p>
          <a:p>
            <a:pPr>
              <a:buNone/>
            </a:pPr>
            <a:r>
              <a:rPr lang="en-US" dirty="0" smtClean="0"/>
              <a:t>Use highest quality of GPS unit to collect data</a:t>
            </a:r>
          </a:p>
          <a:p>
            <a:pPr lvl="1">
              <a:buNone/>
            </a:pPr>
            <a:r>
              <a:rPr lang="en-US" dirty="0" smtClean="0"/>
              <a:t>Correctable if possible and correct to closest base station</a:t>
            </a:r>
          </a:p>
          <a:p>
            <a:pPr>
              <a:buNone/>
            </a:pPr>
            <a:r>
              <a:rPr lang="en-US" dirty="0" smtClean="0"/>
              <a:t>Best to record lat/long in NAD 83 or WGS 84 </a:t>
            </a:r>
            <a:r>
              <a:rPr lang="en-US" dirty="0" err="1" smtClean="0"/>
              <a:t>Datums</a:t>
            </a:r>
            <a:endParaRPr lang="en-US" dirty="0" smtClean="0"/>
          </a:p>
          <a:p>
            <a:pPr lvl="1">
              <a:buNone/>
            </a:pP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p:txBody>
          <a:bodyPr>
            <a:normAutofit lnSpcReduction="10000"/>
          </a:bodyPr>
          <a:lstStyle/>
          <a:p>
            <a:pPr marL="514350" indent="-514350" algn="l">
              <a:buAutoNum type="arabicPeriod"/>
            </a:pPr>
            <a:r>
              <a:rPr lang="en-US" dirty="0" smtClean="0"/>
              <a:t>Geo-spatial Metadata Formats</a:t>
            </a:r>
          </a:p>
          <a:p>
            <a:pPr marL="514350" indent="-514350" algn="l">
              <a:buAutoNum type="arabicPeriod"/>
            </a:pPr>
            <a:r>
              <a:rPr lang="en-US" dirty="0" smtClean="0"/>
              <a:t>ESRI metadata editor</a:t>
            </a:r>
          </a:p>
          <a:p>
            <a:pPr marL="514350" indent="-514350" algn="l">
              <a:buAutoNum type="arabicPeriod"/>
            </a:pPr>
            <a:r>
              <a:rPr lang="en-US" dirty="0" smtClean="0"/>
              <a:t>Automating Processes</a:t>
            </a:r>
          </a:p>
          <a:p>
            <a:pPr marL="514350" indent="-514350" algn="l">
              <a:buAutoNum type="arabicPeriod"/>
            </a:pPr>
            <a:r>
              <a:rPr lang="en-US" dirty="0" smtClean="0"/>
              <a:t>Editing metadata help</a:t>
            </a:r>
          </a:p>
          <a:p>
            <a:pPr marL="514350" indent="-514350" algn="l">
              <a:buAutoNum type="arabicPeriod"/>
            </a:pPr>
            <a:r>
              <a:rPr lang="en-US" dirty="0" smtClean="0"/>
              <a:t>Editing for EML</a:t>
            </a:r>
          </a:p>
          <a:p>
            <a:pPr marL="514350" indent="-514350" algn="l">
              <a:buAutoNum type="arabicPeriod"/>
            </a:pPr>
            <a:r>
              <a:rPr lang="en-US" dirty="0" smtClean="0"/>
              <a:t>Exporting to FGDC Format</a:t>
            </a:r>
          </a:p>
          <a:p>
            <a:pPr marL="514350" indent="-514350" algn="l">
              <a:buAutoNum type="arabicPeriod"/>
            </a:pPr>
            <a:r>
              <a:rPr lang="en-US" dirty="0" smtClean="0"/>
              <a:t>FGDC to EML </a:t>
            </a:r>
            <a:r>
              <a:rPr lang="en-US" dirty="0" err="1" smtClean="0"/>
              <a:t>Stylesheet</a:t>
            </a:r>
            <a:endParaRPr lang="en-US" dirty="0" smtClean="0"/>
          </a:p>
          <a:p>
            <a:pPr marL="514350" indent="-514350" algn="l">
              <a:buAutoNum type="arabicPeriod"/>
            </a:pPr>
            <a:r>
              <a:rPr lang="en-US" dirty="0" smtClean="0"/>
              <a:t>Process EML into a repository</a:t>
            </a:r>
          </a:p>
        </p:txBody>
      </p:sp>
      <p:sp>
        <p:nvSpPr>
          <p:cNvPr id="4" name="Title 1"/>
          <p:cNvSpPr txBox="1">
            <a:spLocks/>
          </p:cNvSpPr>
          <p:nvPr/>
        </p:nvSpPr>
        <p:spPr>
          <a:xfrm>
            <a:off x="762000" y="4572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2"/>
                </a:solidFill>
                <a:effectLst/>
                <a:uLnTx/>
                <a:uFillTx/>
                <a:latin typeface="+mj-lt"/>
                <a:ea typeface="+mj-ea"/>
                <a:cs typeface="+mj-cs"/>
              </a:rPr>
              <a:t>Documenting Spatial</a:t>
            </a:r>
            <a:r>
              <a:rPr kumimoji="0" lang="en-US" sz="4400" b="0" i="0" u="none" strike="noStrike" kern="1200" cap="none" spc="0" normalizeH="0" noProof="0" dirty="0" smtClean="0">
                <a:ln>
                  <a:noFill/>
                </a:ln>
                <a:solidFill>
                  <a:schemeClr val="tx2"/>
                </a:solidFill>
                <a:effectLst/>
                <a:uLnTx/>
                <a:uFillTx/>
                <a:latin typeface="+mj-lt"/>
                <a:ea typeface="+mj-ea"/>
                <a:cs typeface="+mj-cs"/>
              </a:rPr>
              <a:t> Data</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Help</a:t>
            </a:r>
            <a:endParaRPr lang="en-US" dirty="0"/>
          </a:p>
        </p:txBody>
      </p:sp>
      <p:sp>
        <p:nvSpPr>
          <p:cNvPr id="3" name="Content Placeholder 2"/>
          <p:cNvSpPr>
            <a:spLocks noGrp="1"/>
          </p:cNvSpPr>
          <p:nvPr>
            <p:ph idx="1"/>
          </p:nvPr>
        </p:nvSpPr>
        <p:spPr>
          <a:xfrm>
            <a:off x="1043492" y="2323652"/>
            <a:ext cx="7262308" cy="3696148"/>
          </a:xfrm>
        </p:spPr>
        <p:txBody>
          <a:bodyPr/>
          <a:lstStyle/>
          <a:p>
            <a:r>
              <a:rPr lang="en-US" dirty="0" smtClean="0"/>
              <a:t>Documenting GIS data power point</a:t>
            </a:r>
          </a:p>
          <a:p>
            <a:pPr lvl="1"/>
            <a:r>
              <a:rPr lang="en-US" dirty="0" smtClean="0">
                <a:hlinkClick r:id="rId2"/>
              </a:rPr>
              <a:t>http://im.lternet.edu/node/968</a:t>
            </a:r>
            <a:endParaRPr lang="en-US" dirty="0" smtClean="0"/>
          </a:p>
          <a:p>
            <a:r>
              <a:rPr lang="en-US" dirty="0" smtClean="0"/>
              <a:t>Best Practices for documenting geospatial data version 2</a:t>
            </a:r>
          </a:p>
          <a:p>
            <a:pPr lvl="1"/>
            <a:r>
              <a:rPr lang="en-US" dirty="0" smtClean="0">
                <a:hlinkClick r:id="rId3"/>
              </a:rPr>
              <a:t>http://im.lternet.edu/project/GIS_document</a:t>
            </a:r>
            <a:endParaRPr lang="en-US" dirty="0" smtClean="0"/>
          </a:p>
          <a:p>
            <a:r>
              <a:rPr lang="en-US" dirty="0" smtClean="0"/>
              <a:t>Esri2EML </a:t>
            </a:r>
            <a:r>
              <a:rPr lang="en-US" dirty="0" err="1" smtClean="0"/>
              <a:t>stylesheet</a:t>
            </a:r>
            <a:endParaRPr lang="en-US" dirty="0" smtClean="0"/>
          </a:p>
          <a:p>
            <a:pPr lvl="1"/>
            <a:r>
              <a:rPr lang="en-US" dirty="0" smtClean="0">
                <a:hlinkClick r:id="rId4"/>
              </a:rPr>
              <a:t>http://im.lternet.edu/project/Esri2Eml</a:t>
            </a:r>
            <a:endParaRPr lang="en-US" dirty="0" smtClean="0"/>
          </a:p>
          <a:p>
            <a:pPr lvl="1"/>
            <a:endParaRPr lang="en-US" dirty="0" smtClean="0"/>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024744" cy="1143000"/>
          </a:xfrm>
        </p:spPr>
        <p:txBody>
          <a:bodyPr/>
          <a:lstStyle/>
          <a:p>
            <a:pPr algn="ctr"/>
            <a:r>
              <a:rPr lang="en-US" dirty="0" smtClean="0"/>
              <a:t>Study Site Locations </a:t>
            </a:r>
            <a:endParaRPr lang="en-US" dirty="0"/>
          </a:p>
        </p:txBody>
      </p:sp>
      <p:sp>
        <p:nvSpPr>
          <p:cNvPr id="3" name="Content Placeholder 2"/>
          <p:cNvSpPr>
            <a:spLocks noGrp="1"/>
          </p:cNvSpPr>
          <p:nvPr>
            <p:ph idx="1"/>
          </p:nvPr>
        </p:nvSpPr>
        <p:spPr>
          <a:xfrm>
            <a:off x="1066800" y="2209800"/>
            <a:ext cx="6777317" cy="3508977"/>
          </a:xfrm>
        </p:spPr>
        <p:txBody>
          <a:bodyPr>
            <a:normAutofit lnSpcReduction="10000"/>
          </a:bodyPr>
          <a:lstStyle/>
          <a:p>
            <a:r>
              <a:rPr lang="en-US" dirty="0" smtClean="0"/>
              <a:t>Polygons, lines:</a:t>
            </a:r>
          </a:p>
          <a:p>
            <a:pPr lvl="1"/>
            <a:r>
              <a:rPr lang="en-US" dirty="0" smtClean="0"/>
              <a:t>Store in GIS layer and add to EML as related file</a:t>
            </a:r>
          </a:p>
          <a:p>
            <a:pPr lvl="1"/>
            <a:r>
              <a:rPr lang="en-US" dirty="0" smtClean="0"/>
              <a:t>Can convert simple polygons/lines in KML</a:t>
            </a:r>
          </a:p>
          <a:p>
            <a:r>
              <a:rPr lang="en-US" dirty="0" smtClean="0"/>
              <a:t>Geographic Context:</a:t>
            </a:r>
          </a:p>
          <a:p>
            <a:pPr lvl="1"/>
            <a:r>
              <a:rPr lang="en-US" dirty="0" smtClean="0"/>
              <a:t>Bounding boxes (min/max x and y) </a:t>
            </a:r>
          </a:p>
          <a:p>
            <a:pPr lvl="1"/>
            <a:r>
              <a:rPr lang="en-US" dirty="0" smtClean="0"/>
              <a:t>For points, your min/max x and min/max y can be the same.</a:t>
            </a:r>
            <a:endParaRPr lang="en-US" dirty="0"/>
          </a:p>
          <a:p>
            <a:r>
              <a:rPr lang="en-US" dirty="0" smtClean="0"/>
              <a:t>Capture information about your study site,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fontScale="90000"/>
          </a:bodyPr>
          <a:lstStyle/>
          <a:p>
            <a:pPr algn="ctr"/>
            <a:r>
              <a:rPr lang="en-US" dirty="0" smtClean="0"/>
              <a:t>Creating GIS layer out of XY coordinate file:</a:t>
            </a:r>
            <a:endParaRPr lang="en-US" dirty="0"/>
          </a:p>
        </p:txBody>
      </p:sp>
      <p:sp>
        <p:nvSpPr>
          <p:cNvPr id="3" name="Subtitle 2"/>
          <p:cNvSpPr>
            <a:spLocks noGrp="1"/>
          </p:cNvSpPr>
          <p:nvPr>
            <p:ph idx="1"/>
          </p:nvPr>
        </p:nvSpPr>
        <p:spPr>
          <a:xfrm>
            <a:off x="1066800" y="2133600"/>
            <a:ext cx="7239000" cy="4038600"/>
          </a:xfrm>
        </p:spPr>
        <p:txBody>
          <a:bodyPr>
            <a:normAutofit fontScale="92500" lnSpcReduction="20000"/>
          </a:bodyPr>
          <a:lstStyle/>
          <a:p>
            <a:pPr marL="514350" indent="-514350" algn="l">
              <a:buAutoNum type="arabicPeriod"/>
            </a:pPr>
            <a:r>
              <a:rPr lang="en-US" dirty="0" smtClean="0"/>
              <a:t>File with lat/long or </a:t>
            </a:r>
            <a:r>
              <a:rPr lang="en-US" dirty="0" err="1" smtClean="0"/>
              <a:t>xy</a:t>
            </a:r>
            <a:r>
              <a:rPr lang="en-US" dirty="0" smtClean="0"/>
              <a:t> coordinates</a:t>
            </a:r>
          </a:p>
          <a:p>
            <a:pPr marL="514350" indent="-514350" algn="l">
              <a:buAutoNum type="arabicPeriod"/>
            </a:pPr>
            <a:r>
              <a:rPr lang="en-US" dirty="0" smtClean="0"/>
              <a:t>Check format (needs to be numeric)</a:t>
            </a:r>
          </a:p>
          <a:p>
            <a:pPr marL="514350" indent="-514350" algn="l">
              <a:buAutoNum type="arabicPeriod"/>
            </a:pPr>
            <a:r>
              <a:rPr lang="en-US" dirty="0" smtClean="0"/>
              <a:t>Create a </a:t>
            </a:r>
            <a:r>
              <a:rPr lang="en-US" dirty="0" err="1" smtClean="0"/>
              <a:t>shapefile</a:t>
            </a:r>
            <a:r>
              <a:rPr lang="en-US" dirty="0" smtClean="0"/>
              <a:t> or </a:t>
            </a:r>
            <a:r>
              <a:rPr lang="en-US" dirty="0" err="1" smtClean="0"/>
              <a:t>geodatabase</a:t>
            </a:r>
            <a:endParaRPr lang="en-US" dirty="0" smtClean="0"/>
          </a:p>
          <a:p>
            <a:pPr marL="971550" lvl="1" indent="-514350" algn="l">
              <a:buAutoNum type="arabicPeriod"/>
            </a:pPr>
            <a:r>
              <a:rPr lang="en-US" dirty="0" err="1" smtClean="0"/>
              <a:t>ArcMap</a:t>
            </a:r>
            <a:r>
              <a:rPr lang="en-US" dirty="0" smtClean="0"/>
              <a:t>:</a:t>
            </a:r>
          </a:p>
          <a:p>
            <a:pPr marL="1428750" lvl="2" indent="-514350" algn="l">
              <a:buAutoNum type="arabicPeriod"/>
            </a:pPr>
            <a:r>
              <a:rPr lang="en-US" dirty="0" smtClean="0"/>
              <a:t>Bring table/spreadsheet into </a:t>
            </a:r>
            <a:r>
              <a:rPr lang="en-US" dirty="0" err="1" smtClean="0"/>
              <a:t>ArcMap</a:t>
            </a:r>
            <a:endParaRPr lang="en-US" dirty="0" smtClean="0"/>
          </a:p>
          <a:p>
            <a:pPr marL="1428750" lvl="2" indent="-514350" algn="l">
              <a:buAutoNum type="arabicPeriod"/>
            </a:pPr>
            <a:r>
              <a:rPr lang="en-US" dirty="0" smtClean="0"/>
              <a:t>Right click: display </a:t>
            </a:r>
            <a:r>
              <a:rPr lang="en-US" dirty="0" err="1" smtClean="0"/>
              <a:t>xy</a:t>
            </a:r>
            <a:r>
              <a:rPr lang="en-US" dirty="0" smtClean="0"/>
              <a:t> data (input geographic reference)</a:t>
            </a:r>
          </a:p>
          <a:p>
            <a:pPr marL="1428750" lvl="2" indent="-514350" algn="l">
              <a:buAutoNum type="arabicPeriod"/>
            </a:pPr>
            <a:r>
              <a:rPr lang="en-US" dirty="0" smtClean="0"/>
              <a:t>Export into </a:t>
            </a:r>
            <a:r>
              <a:rPr lang="en-US" dirty="0" err="1" smtClean="0"/>
              <a:t>shapefile</a:t>
            </a:r>
            <a:r>
              <a:rPr lang="en-US" dirty="0" smtClean="0"/>
              <a:t> or </a:t>
            </a:r>
            <a:r>
              <a:rPr lang="en-US" dirty="0" err="1" smtClean="0"/>
              <a:t>geodatabase</a:t>
            </a:r>
            <a:endParaRPr lang="en-US" dirty="0" smtClean="0"/>
          </a:p>
          <a:p>
            <a:pPr marL="1885950" lvl="3" indent="-514350" algn="l">
              <a:buAutoNum type="arabicPeriod"/>
            </a:pPr>
            <a:r>
              <a:rPr lang="en-US" dirty="0" smtClean="0"/>
              <a:t>Data&gt;export data  (select </a:t>
            </a:r>
            <a:r>
              <a:rPr lang="en-US" dirty="0" err="1" smtClean="0"/>
              <a:t>shapefile</a:t>
            </a:r>
            <a:r>
              <a:rPr lang="en-US" dirty="0" smtClean="0"/>
              <a:t> or </a:t>
            </a:r>
            <a:r>
              <a:rPr lang="en-US" dirty="0" err="1" smtClean="0"/>
              <a:t>geodatabase</a:t>
            </a:r>
            <a:r>
              <a:rPr lang="en-US" dirty="0" smtClean="0"/>
              <a:t>)</a:t>
            </a:r>
          </a:p>
          <a:p>
            <a:pPr marL="971550" lvl="1" indent="-514350" algn="l">
              <a:buAutoNum type="arabicPeriod"/>
            </a:pPr>
            <a:r>
              <a:rPr lang="en-US" dirty="0" err="1" smtClean="0"/>
              <a:t>ArcToolbox</a:t>
            </a:r>
            <a:r>
              <a:rPr lang="en-US" dirty="0" smtClean="0"/>
              <a:t>:</a:t>
            </a:r>
          </a:p>
          <a:p>
            <a:pPr marL="1428750" lvl="2" indent="-514350" algn="l">
              <a:buAutoNum type="arabicPeriod"/>
            </a:pPr>
            <a:r>
              <a:rPr lang="en-US" dirty="0" smtClean="0"/>
              <a:t>Data Management Tools&gt;Layers and Table Views&gt;make </a:t>
            </a:r>
            <a:r>
              <a:rPr lang="en-US" dirty="0" err="1" smtClean="0"/>
              <a:t>xy</a:t>
            </a:r>
            <a:r>
              <a:rPr lang="en-US" dirty="0" smtClean="0"/>
              <a:t> event layer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7024744" cy="1143000"/>
          </a:xfrm>
        </p:spPr>
        <p:txBody>
          <a:bodyPr/>
          <a:lstStyle/>
          <a:p>
            <a:r>
              <a:rPr lang="en-US" dirty="0" smtClean="0"/>
              <a:t>Spatial Data/Software</a:t>
            </a:r>
            <a:endParaRPr lang="en-US" dirty="0"/>
          </a:p>
        </p:txBody>
      </p:sp>
      <p:sp>
        <p:nvSpPr>
          <p:cNvPr id="3" name="Subtitle 2"/>
          <p:cNvSpPr>
            <a:spLocks noGrp="1"/>
          </p:cNvSpPr>
          <p:nvPr>
            <p:ph idx="1"/>
          </p:nvPr>
        </p:nvSpPr>
        <p:spPr/>
        <p:txBody>
          <a:bodyPr>
            <a:normAutofit lnSpcReduction="10000"/>
          </a:bodyPr>
          <a:lstStyle/>
          <a:p>
            <a:pPr marL="514350" indent="-514350" algn="l">
              <a:buAutoNum type="arabicPeriod"/>
            </a:pPr>
            <a:r>
              <a:rPr lang="en-US" sz="2600" dirty="0" smtClean="0"/>
              <a:t>Spatial Data Geometry</a:t>
            </a:r>
          </a:p>
          <a:p>
            <a:pPr marL="514350" indent="-514350" algn="l">
              <a:buAutoNum type="arabicPeriod"/>
            </a:pPr>
            <a:r>
              <a:rPr lang="en-US" sz="2600" dirty="0" smtClean="0"/>
              <a:t>Associated Attributes</a:t>
            </a:r>
          </a:p>
          <a:p>
            <a:pPr marL="514350" indent="-514350" algn="l">
              <a:buAutoNum type="arabicPeriod"/>
            </a:pPr>
            <a:r>
              <a:rPr lang="en-US" sz="2600" dirty="0" smtClean="0"/>
              <a:t>Projections</a:t>
            </a:r>
          </a:p>
          <a:p>
            <a:pPr marL="514350" indent="-514350" algn="l">
              <a:buFont typeface="Arial" pitchFamily="34" charset="0"/>
              <a:buAutoNum type="arabicPeriod"/>
            </a:pPr>
            <a:r>
              <a:rPr lang="en-US" sz="2600" dirty="0" smtClean="0"/>
              <a:t>Software Formats</a:t>
            </a:r>
          </a:p>
          <a:p>
            <a:pPr marL="514350" indent="-514350" algn="l">
              <a:buFont typeface="Arial" pitchFamily="34" charset="0"/>
              <a:buAutoNum type="arabicPeriod"/>
            </a:pPr>
            <a:r>
              <a:rPr lang="en-US" sz="2600" dirty="0" smtClean="0"/>
              <a:t>Exchange Formats</a:t>
            </a:r>
          </a:p>
          <a:p>
            <a:pPr marL="514350" indent="-514350" algn="l">
              <a:buFont typeface="Arial" pitchFamily="34" charset="0"/>
              <a:buAutoNum type="arabicPeriod"/>
            </a:pPr>
            <a:r>
              <a:rPr lang="en-US" dirty="0" smtClean="0"/>
              <a:t>ESRI GIS Software</a:t>
            </a:r>
          </a:p>
          <a:p>
            <a:pPr marL="514350" indent="-514350" algn="l">
              <a:buFont typeface="Arial" pitchFamily="34" charset="0"/>
              <a:buAutoNum type="arabicPeriod"/>
            </a:pPr>
            <a:r>
              <a:rPr lang="en-US" dirty="0" err="1" smtClean="0"/>
              <a:t>ArcGIS</a:t>
            </a:r>
            <a:r>
              <a:rPr lang="en-US" dirty="0" smtClean="0"/>
              <a:t> data types</a:t>
            </a:r>
          </a:p>
          <a:p>
            <a:pPr marL="514350" indent="-514350" algn="l">
              <a:buFont typeface="Arial" pitchFamily="34" charset="0"/>
              <a:buAutoNum type="arabicPeriod"/>
            </a:pPr>
            <a:r>
              <a:rPr lang="en-US" dirty="0" err="1" smtClean="0"/>
              <a:t>ArcGIS</a:t>
            </a:r>
            <a:r>
              <a:rPr lang="en-US" dirty="0" smtClean="0"/>
              <a:t> Desktop Modules</a:t>
            </a:r>
          </a:p>
          <a:p>
            <a:pPr marL="514350" indent="-514350" algn="l">
              <a:buAutoNum type="arabicPeriod"/>
            </a:pPr>
            <a:endParaRPr lang="en-US" dirty="0" smtClean="0"/>
          </a:p>
          <a:p>
            <a:pPr marL="514350" indent="-514350" algn="l">
              <a:buAutoNum type="arabicPeriod"/>
            </a:pPr>
            <a:endParaRPr lang="en-US" dirty="0" smtClean="0"/>
          </a:p>
          <a:p>
            <a:pPr marL="514350" indent="-514350" algn="l">
              <a:buAutoNum type="arabicPeriod"/>
            </a:pPr>
            <a:endParaRPr lang="en-US" dirty="0" smtClean="0"/>
          </a:p>
          <a:p>
            <a:pPr marL="514350" indent="-514350" algn="l">
              <a:buAutoNum type="arabicPeriod"/>
            </a:pPr>
            <a:endParaRPr lang="en-US" dirty="0" smtClean="0"/>
          </a:p>
          <a:p>
            <a:pPr marL="514350" indent="-514350" algn="l">
              <a:buAutoNum type="arabicPeriod"/>
            </a:pPr>
            <a:endParaRPr lang="en-US" dirty="0" smtClean="0"/>
          </a:p>
          <a:p>
            <a:pPr algn="l"/>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024744" cy="1143000"/>
          </a:xfrm>
        </p:spPr>
        <p:txBody>
          <a:bodyPr/>
          <a:lstStyle/>
          <a:p>
            <a:pPr algn="ctr"/>
            <a:r>
              <a:rPr lang="en-US" dirty="0" smtClean="0"/>
              <a:t>Creating a KML file</a:t>
            </a:r>
            <a:endParaRPr lang="en-US" dirty="0"/>
          </a:p>
        </p:txBody>
      </p:sp>
      <p:sp>
        <p:nvSpPr>
          <p:cNvPr id="3" name="Subtitle 2"/>
          <p:cNvSpPr>
            <a:spLocks noGrp="1"/>
          </p:cNvSpPr>
          <p:nvPr>
            <p:ph idx="1"/>
          </p:nvPr>
        </p:nvSpPr>
        <p:spPr>
          <a:xfrm>
            <a:off x="914400" y="1981200"/>
            <a:ext cx="7315200" cy="3962400"/>
          </a:xfrm>
        </p:spPr>
        <p:txBody>
          <a:bodyPr>
            <a:normAutofit/>
          </a:bodyPr>
          <a:lstStyle/>
          <a:p>
            <a:pPr algn="l"/>
            <a:r>
              <a:rPr lang="en-US" dirty="0" smtClean="0"/>
              <a:t>1. From Google: </a:t>
            </a:r>
            <a:r>
              <a:rPr lang="en-US" dirty="0" smtClean="0">
                <a:hlinkClick r:id="rId2"/>
              </a:rPr>
              <a:t>http://code.google.com/apis/kml/faq.html</a:t>
            </a:r>
            <a:endParaRPr lang="en-US" dirty="0" smtClean="0"/>
          </a:p>
          <a:p>
            <a:pPr algn="l"/>
            <a:r>
              <a:rPr lang="en-US" dirty="0" smtClean="0"/>
              <a:t>2. Other tools:</a:t>
            </a:r>
          </a:p>
          <a:p>
            <a:pPr lvl="1" algn="l"/>
            <a:r>
              <a:rPr lang="en-US" dirty="0" smtClean="0">
                <a:hlinkClick r:id="rId3"/>
              </a:rPr>
              <a:t>http://batchgeo.com/</a:t>
            </a:r>
            <a:r>
              <a:rPr lang="en-US" dirty="0" smtClean="0"/>
              <a:t>  (puts your spreadsheet into Google maps)</a:t>
            </a:r>
          </a:p>
          <a:p>
            <a:pPr marL="514350" indent="-514350" algn="l"/>
            <a:r>
              <a:rPr lang="en-US" b="1" dirty="0" smtClean="0"/>
              <a:t>	shp2kml 2.0: Shape-file to Google Earth</a:t>
            </a:r>
            <a:r>
              <a:rPr lang="en-US" dirty="0" smtClean="0"/>
              <a:t> </a:t>
            </a:r>
            <a:r>
              <a:rPr lang="en-US" dirty="0" smtClean="0">
                <a:hlinkClick r:id="rId4"/>
              </a:rPr>
              <a:t>http://www.zonums.com/shp2kml.html</a:t>
            </a:r>
            <a:endParaRPr lang="en-US" dirty="0" smtClean="0"/>
          </a:p>
          <a:p>
            <a:pPr marL="514350" indent="-514350" algn="l"/>
            <a:r>
              <a:rPr lang="en-US" dirty="0" smtClean="0"/>
              <a:t>	</a:t>
            </a:r>
            <a:r>
              <a:rPr lang="en-US" dirty="0" err="1" smtClean="0"/>
              <a:t>ArcToolbox</a:t>
            </a:r>
            <a:r>
              <a:rPr lang="en-US" dirty="0" smtClean="0"/>
              <a:t>:  conversion tools&gt;From KML and To KML</a:t>
            </a:r>
          </a:p>
          <a:p>
            <a:pPr algn="l"/>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024744" cy="1143000"/>
          </a:xfrm>
        </p:spPr>
        <p:txBody>
          <a:bodyPr/>
          <a:lstStyle/>
          <a:p>
            <a:r>
              <a:rPr lang="en-US" dirty="0" smtClean="0"/>
              <a:t>Demo</a:t>
            </a:r>
            <a:endParaRPr lang="en-US" dirty="0"/>
          </a:p>
        </p:txBody>
      </p:sp>
      <p:sp>
        <p:nvSpPr>
          <p:cNvPr id="3" name="Subtitle 2"/>
          <p:cNvSpPr>
            <a:spLocks noGrp="1"/>
          </p:cNvSpPr>
          <p:nvPr>
            <p:ph idx="1"/>
          </p:nvPr>
        </p:nvSpPr>
        <p:spPr/>
        <p:txBody>
          <a:bodyPr>
            <a:normAutofit/>
          </a:bodyPr>
          <a:lstStyle/>
          <a:p>
            <a:pPr algn="l"/>
            <a:r>
              <a:rPr lang="en-US" dirty="0" smtClean="0"/>
              <a:t>Google Search</a:t>
            </a:r>
          </a:p>
          <a:p>
            <a:pPr algn="l"/>
            <a:r>
              <a:rPr lang="en-US" dirty="0" smtClean="0"/>
              <a:t>Google Maps/Google Earth</a:t>
            </a:r>
          </a:p>
          <a:p>
            <a:pPr algn="l"/>
            <a:r>
              <a:rPr lang="en-US" dirty="0" err="1" smtClean="0"/>
              <a:t>ArcGIS</a:t>
            </a:r>
            <a:r>
              <a:rPr lang="en-US" dirty="0" smtClean="0"/>
              <a:t> (brief)</a:t>
            </a:r>
          </a:p>
          <a:p>
            <a:pPr algn="l"/>
            <a:r>
              <a:rPr lang="en-US" dirty="0" err="1" smtClean="0"/>
              <a:t>ArcMap</a:t>
            </a:r>
            <a:r>
              <a:rPr lang="en-US" dirty="0" smtClean="0"/>
              <a:t> (bringing in spreadsheet)</a:t>
            </a:r>
          </a:p>
          <a:p>
            <a:r>
              <a:rPr lang="en-US" dirty="0" smtClean="0"/>
              <a:t>XML File section for geographic coverage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086600" cy="762000"/>
          </a:xfrm>
        </p:spPr>
        <p:txBody>
          <a:bodyPr/>
          <a:lstStyle/>
          <a:p>
            <a:pPr algn="ctr"/>
            <a:r>
              <a:rPr lang="en-US" dirty="0" smtClean="0"/>
              <a:t>Exercise </a:t>
            </a:r>
            <a:endParaRPr lang="en-US" dirty="0"/>
          </a:p>
        </p:txBody>
      </p:sp>
      <p:sp>
        <p:nvSpPr>
          <p:cNvPr id="3" name="Content Placeholder 2"/>
          <p:cNvSpPr>
            <a:spLocks noGrp="1"/>
          </p:cNvSpPr>
          <p:nvPr>
            <p:ph idx="1"/>
          </p:nvPr>
        </p:nvSpPr>
        <p:spPr>
          <a:xfrm>
            <a:off x="990600" y="1524000"/>
            <a:ext cx="7315200" cy="4724400"/>
          </a:xfrm>
        </p:spPr>
        <p:txBody>
          <a:bodyPr>
            <a:normAutofit fontScale="55000" lnSpcReduction="20000"/>
          </a:bodyPr>
          <a:lstStyle/>
          <a:p>
            <a:pPr marL="525780" indent="-457200">
              <a:buFont typeface="+mj-lt"/>
              <a:buAutoNum type="arabicPeriod"/>
            </a:pPr>
            <a:r>
              <a:rPr lang="en-US" dirty="0" smtClean="0"/>
              <a:t>Find coordinate data for all your study sites.  You should have marked these areas on the exercise map when you were in the field.</a:t>
            </a:r>
          </a:p>
          <a:p>
            <a:pPr marL="822960" lvl="1" indent="-457200">
              <a:buFont typeface="+mj-lt"/>
              <a:buAutoNum type="arabicPeriod"/>
            </a:pPr>
            <a:r>
              <a:rPr lang="en-US" dirty="0" smtClean="0"/>
              <a:t>From a web browser, go to Googlemaps.com</a:t>
            </a:r>
          </a:p>
          <a:p>
            <a:pPr marL="1307592" lvl="3" indent="-457200">
              <a:buFont typeface="+mj-lt"/>
              <a:buAutoNum type="arabicPeriod"/>
            </a:pPr>
            <a:r>
              <a:rPr lang="en-US" dirty="0" smtClean="0"/>
              <a:t>Search on “Duck Pond, ABQ”</a:t>
            </a:r>
          </a:p>
          <a:p>
            <a:pPr marL="1307592" lvl="3" indent="-457200">
              <a:buFont typeface="+mj-lt"/>
              <a:buAutoNum type="arabicPeriod"/>
            </a:pPr>
            <a:r>
              <a:rPr lang="en-US" dirty="0" smtClean="0"/>
              <a:t>Zoom into the Duck Pond, </a:t>
            </a:r>
          </a:p>
          <a:p>
            <a:pPr marL="1307592" lvl="3" indent="-457200">
              <a:buFont typeface="+mj-lt"/>
              <a:buAutoNum type="arabicPeriod"/>
            </a:pPr>
            <a:r>
              <a:rPr lang="en-US" dirty="0" smtClean="0"/>
              <a:t>Right click over your  study site, and click: “what’s here”.   Hover over/click the marker and you will see the coordinates:  (negative number is the longitude, positive is the latitude)  copy and paste into your spreadsheet/document.</a:t>
            </a:r>
          </a:p>
          <a:p>
            <a:pPr marL="1307592" lvl="3" indent="-457200">
              <a:buFont typeface="+mj-lt"/>
              <a:buAutoNum type="arabicPeriod"/>
            </a:pPr>
            <a:r>
              <a:rPr lang="en-US" dirty="0" smtClean="0"/>
              <a:t>Longitude will be the Easting/</a:t>
            </a:r>
            <a:r>
              <a:rPr lang="en-US" dirty="0" err="1" smtClean="0"/>
              <a:t>Westing</a:t>
            </a:r>
            <a:r>
              <a:rPr lang="en-US" dirty="0" smtClean="0"/>
              <a:t> Coordinates, and Latitude will be the Northing/Southing  </a:t>
            </a:r>
          </a:p>
          <a:p>
            <a:pPr marL="525780" indent="-457200">
              <a:buFont typeface="+mj-lt"/>
              <a:buAutoNum type="arabicPeriod"/>
            </a:pPr>
            <a:r>
              <a:rPr lang="en-US" dirty="0" smtClean="0"/>
              <a:t>Create map of study area using  Google Maps or </a:t>
            </a:r>
            <a:r>
              <a:rPr lang="en-US" dirty="0" err="1" smtClean="0"/>
              <a:t>ArcGIS</a:t>
            </a:r>
            <a:r>
              <a:rPr lang="en-US" dirty="0" smtClean="0"/>
              <a:t>*.</a:t>
            </a:r>
          </a:p>
          <a:p>
            <a:pPr marL="822960" lvl="1" indent="-457200">
              <a:buFont typeface="+mj-lt"/>
              <a:buAutoNum type="arabicPeriod"/>
            </a:pPr>
            <a:r>
              <a:rPr lang="en-US" dirty="0" smtClean="0"/>
              <a:t>Create map after logging into </a:t>
            </a:r>
            <a:r>
              <a:rPr lang="en-US" dirty="0" err="1" smtClean="0"/>
              <a:t>google</a:t>
            </a:r>
            <a:r>
              <a:rPr lang="en-US" dirty="0" smtClean="0"/>
              <a:t>.</a:t>
            </a:r>
          </a:p>
          <a:p>
            <a:pPr marL="822960" lvl="1" indent="-457200">
              <a:buFont typeface="+mj-lt"/>
              <a:buAutoNum type="arabicPeriod"/>
            </a:pPr>
            <a:r>
              <a:rPr lang="en-US" dirty="0" smtClean="0"/>
              <a:t>My places:  Create Map  (interactive tutorial)</a:t>
            </a:r>
          </a:p>
          <a:p>
            <a:pPr marL="822960" lvl="1" indent="-457200">
              <a:buFont typeface="+mj-lt"/>
              <a:buAutoNum type="arabicPeriod"/>
            </a:pPr>
            <a:r>
              <a:rPr lang="en-US" dirty="0" smtClean="0"/>
              <a:t>Right click: “Add a place marker”  (title, description)</a:t>
            </a:r>
          </a:p>
          <a:p>
            <a:pPr marL="822960" lvl="1" indent="-457200">
              <a:buFont typeface="+mj-lt"/>
              <a:buAutoNum type="arabicPeriod"/>
            </a:pPr>
            <a:r>
              <a:rPr lang="en-US" dirty="0" smtClean="0"/>
              <a:t>Right click on spot, “what’s here” to get lat/long.  (hover over marker)</a:t>
            </a:r>
          </a:p>
          <a:p>
            <a:pPr marL="822960" lvl="1" indent="-457200">
              <a:buFont typeface="+mj-lt"/>
              <a:buAutoNum type="arabicPeriod"/>
            </a:pPr>
            <a:r>
              <a:rPr lang="en-US" dirty="0" smtClean="0"/>
              <a:t>Draw a line/shape</a:t>
            </a:r>
          </a:p>
          <a:p>
            <a:pPr marL="822960" lvl="1" indent="-457200">
              <a:buFont typeface="+mj-lt"/>
              <a:buAutoNum type="arabicPeriod"/>
            </a:pPr>
            <a:r>
              <a:rPr lang="en-US" dirty="0" smtClean="0"/>
              <a:t>Save/print:  (not sure how to get image instead of base map)</a:t>
            </a:r>
          </a:p>
          <a:p>
            <a:pPr marL="822960" lvl="1" indent="-457200">
              <a:buFont typeface="+mj-lt"/>
              <a:buAutoNum type="arabicPeriod"/>
            </a:pPr>
            <a:r>
              <a:rPr lang="en-US" dirty="0" smtClean="0"/>
              <a:t>* Create GIS data out of </a:t>
            </a:r>
            <a:r>
              <a:rPr lang="en-US" dirty="0" err="1" smtClean="0"/>
              <a:t>xy</a:t>
            </a:r>
            <a:r>
              <a:rPr lang="en-US" dirty="0" smtClean="0"/>
              <a:t> coordinates:   add spreadsheet to </a:t>
            </a:r>
            <a:r>
              <a:rPr lang="en-US" dirty="0" err="1" smtClean="0"/>
              <a:t>arcmap</a:t>
            </a:r>
            <a:r>
              <a:rPr lang="en-US" dirty="0" smtClean="0"/>
              <a:t>, and create a point layer out of the points</a:t>
            </a:r>
          </a:p>
          <a:p>
            <a:pPr marL="822960" lvl="1" indent="-457200">
              <a:buFont typeface="+mj-lt"/>
              <a:buAutoNum type="arabicPeriod"/>
            </a:pPr>
            <a:endParaRPr lang="en-US" dirty="0" smtClean="0"/>
          </a:p>
          <a:p>
            <a:pPr marL="525780" indent="-457200">
              <a:buFont typeface="+mj-lt"/>
              <a:buAutoNum type="arabicPeriod"/>
            </a:pPr>
            <a:r>
              <a:rPr lang="en-US" dirty="0" smtClean="0"/>
              <a:t>Extra Credit: </a:t>
            </a:r>
          </a:p>
          <a:p>
            <a:pPr marL="822960" lvl="1" indent="-457200">
              <a:buFont typeface="+mj-lt"/>
              <a:buAutoNum type="arabicPeriod"/>
            </a:pPr>
            <a:r>
              <a:rPr lang="en-US" dirty="0" smtClean="0"/>
              <a:t>Export data to KML/Google</a:t>
            </a:r>
          </a:p>
          <a:p>
            <a:pPr marL="822960" lvl="1" indent="-457200">
              <a:buFont typeface="+mj-lt"/>
              <a:buAutoNum type="arabicPeriod"/>
            </a:pPr>
            <a:r>
              <a:rPr lang="en-US" dirty="0" smtClean="0"/>
              <a:t>Add Lat/Lon data to EML file: </a:t>
            </a:r>
          </a:p>
          <a:p>
            <a:pPr marL="1097280" lvl="2" indent="-457200">
              <a:buFont typeface="+mj-lt"/>
              <a:buAutoNum type="arabicPeriod"/>
            </a:pPr>
            <a:r>
              <a:rPr lang="en-US" dirty="0" smtClean="0"/>
              <a:t>Add at Dataset Level (largest extent of all your points)</a:t>
            </a:r>
          </a:p>
          <a:p>
            <a:pPr marL="1097280" lvl="2" indent="-457200">
              <a:buFont typeface="+mj-lt"/>
              <a:buAutoNum type="arabicPeriod"/>
            </a:pPr>
            <a:r>
              <a:rPr lang="en-US" dirty="0" smtClean="0"/>
              <a:t>Add  in methods:  for points, you have the same value for  n/s  and e/w</a:t>
            </a:r>
          </a:p>
          <a:p>
            <a:pPr marL="822960" lvl="1" indent="-457200">
              <a:buFont typeface="+mj-lt"/>
              <a:buAutoNum type="arabicPeriod"/>
            </a:pP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024744" cy="1143000"/>
          </a:xfrm>
        </p:spPr>
        <p:txBody>
          <a:bodyPr>
            <a:normAutofit fontScale="90000"/>
          </a:bodyPr>
          <a:lstStyle/>
          <a:p>
            <a:r>
              <a:rPr lang="en-US" dirty="0" smtClean="0"/>
              <a:t>Geographic Coverage at the Dataset Level for EML</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b="1" dirty="0" err="1" smtClean="0"/>
              <a:t>geographicCoverage</a:t>
            </a:r>
            <a:r>
              <a:rPr lang="en-US" b="1" dirty="0" smtClean="0"/>
              <a:t> </a:t>
            </a:r>
          </a:p>
          <a:p>
            <a:r>
              <a:rPr lang="en-US" dirty="0" smtClean="0"/>
              <a:t>General Information: The &lt;</a:t>
            </a:r>
            <a:r>
              <a:rPr lang="en-US" b="1" dirty="0" err="1" smtClean="0"/>
              <a:t>geographicCoverage</a:t>
            </a:r>
            <a:r>
              <a:rPr lang="en-US" b="1" dirty="0" smtClean="0"/>
              <a:t>&gt; element is used to describe geographic locations of research sites and areas related to the dataset. It is recommended to use the element at different levels for different types of information. Clearly there are many ways this element can be used and this document recommends one approach to make EML within LTER more consistent and easier to use in applications like the </a:t>
            </a:r>
            <a:r>
              <a:rPr lang="en-US" b="1" dirty="0" err="1" smtClean="0"/>
              <a:t>LTERMapS</a:t>
            </a:r>
            <a:r>
              <a:rPr lang="en-US" b="1" dirty="0" smtClean="0"/>
              <a:t>. </a:t>
            </a:r>
          </a:p>
          <a:p>
            <a:r>
              <a:rPr lang="en-US" dirty="0" smtClean="0"/>
              <a:t>At the dataset level (</a:t>
            </a:r>
            <a:r>
              <a:rPr lang="en-US" dirty="0" err="1" smtClean="0"/>
              <a:t>eml:eml</a:t>
            </a:r>
            <a:r>
              <a:rPr lang="en-US" dirty="0" smtClean="0"/>
              <a:t>/dataset/coverage) one &lt;</a:t>
            </a:r>
            <a:r>
              <a:rPr lang="en-US" b="1" dirty="0" err="1" smtClean="0"/>
              <a:t>geographicCoverage</a:t>
            </a:r>
            <a:r>
              <a:rPr lang="en-US" b="1" dirty="0" smtClean="0"/>
              <a:t>&gt; element should be included, whose &lt;</a:t>
            </a:r>
            <a:r>
              <a:rPr lang="en-US" b="1" dirty="0" err="1" smtClean="0"/>
              <a:t>boundingCoordinates</a:t>
            </a:r>
            <a:r>
              <a:rPr lang="en-US" b="1" dirty="0" smtClean="0"/>
              <a:t>&gt; describe the extent of the data. As a default, the bounding box could describe the entire LTER site as stored in </a:t>
            </a:r>
            <a:r>
              <a:rPr lang="en-US" b="1" dirty="0" err="1" smtClean="0"/>
              <a:t>SiteDB</a:t>
            </a:r>
            <a:r>
              <a:rPr lang="en-US" b="1" dirty="0" smtClean="0"/>
              <a:t>. However, it is strongly recommended that a more accurate extent of observations be provided, i.e., the maximum extent of the data, for each of east, west, north and south. Additional &lt;</a:t>
            </a:r>
            <a:r>
              <a:rPr lang="en-US" b="1" dirty="0" err="1" smtClean="0"/>
              <a:t>geographicCoverage</a:t>
            </a:r>
            <a:r>
              <a:rPr lang="en-US" b="1" dirty="0" smtClean="0"/>
              <a:t>&gt; elements may be entered at the dataset level if there are significant distances between study sites and it would be confusing if they were grouped into one bounding box. For example, cross-site studies where a bounding box would represent North American or more should have two bounding boxes, one for each site. </a:t>
            </a:r>
          </a:p>
          <a:p>
            <a:r>
              <a:rPr lang="en-US" dirty="0" smtClean="0"/>
              <a:t>Example: </a:t>
            </a:r>
            <a:r>
              <a:rPr lang="en-US" dirty="0" err="1" smtClean="0"/>
              <a:t>geographicCoverage</a:t>
            </a:r>
            <a:r>
              <a:rPr lang="en-US" dirty="0" smtClean="0"/>
              <a:t> at the dataset level </a:t>
            </a:r>
          </a:p>
          <a:p>
            <a:r>
              <a:rPr lang="en-US" dirty="0" smtClean="0"/>
              <a:t>&lt;coverage&gt; </a:t>
            </a:r>
          </a:p>
          <a:p>
            <a:r>
              <a:rPr lang="en-US" dirty="0" smtClean="0"/>
              <a:t>&lt;</a:t>
            </a:r>
            <a:r>
              <a:rPr lang="en-US" dirty="0" err="1" smtClean="0"/>
              <a:t>geographicCoverage</a:t>
            </a:r>
            <a:r>
              <a:rPr lang="en-US" dirty="0" smtClean="0"/>
              <a:t>&gt; </a:t>
            </a:r>
          </a:p>
          <a:p>
            <a:r>
              <a:rPr lang="en-US" dirty="0" smtClean="0"/>
              <a:t>&lt;</a:t>
            </a:r>
            <a:r>
              <a:rPr lang="en-US" dirty="0" err="1" smtClean="0"/>
              <a:t>geographicDescription</a:t>
            </a:r>
            <a:r>
              <a:rPr lang="en-US" dirty="0" smtClean="0"/>
              <a:t>&gt;</a:t>
            </a:r>
            <a:r>
              <a:rPr lang="en-US" dirty="0" err="1" smtClean="0"/>
              <a:t>Ficity</a:t>
            </a:r>
            <a:r>
              <a:rPr lang="en-US" dirty="0" smtClean="0"/>
              <a:t>, FI metropolitan area, USA&lt;/</a:t>
            </a:r>
            <a:r>
              <a:rPr lang="en-US" dirty="0" err="1" smtClean="0"/>
              <a:t>geographicDescription</a:t>
            </a:r>
            <a:r>
              <a:rPr lang="en-US" dirty="0" smtClean="0"/>
              <a:t>&gt; </a:t>
            </a:r>
          </a:p>
          <a:p>
            <a:r>
              <a:rPr lang="en-US" dirty="0" smtClean="0"/>
              <a:t>&lt;</a:t>
            </a:r>
            <a:r>
              <a:rPr lang="en-US" dirty="0" err="1" smtClean="0"/>
              <a:t>boundingCoordinates</a:t>
            </a:r>
            <a:r>
              <a:rPr lang="en-US" dirty="0" smtClean="0"/>
              <a:t>&gt; </a:t>
            </a:r>
          </a:p>
          <a:p>
            <a:r>
              <a:rPr lang="en-US" dirty="0" smtClean="0"/>
              <a:t>&lt;</a:t>
            </a:r>
            <a:r>
              <a:rPr lang="en-US" dirty="0" err="1" smtClean="0"/>
              <a:t>westBoundingCoordinate</a:t>
            </a:r>
            <a:r>
              <a:rPr lang="en-US" dirty="0" smtClean="0"/>
              <a:t>&gt;-112.373614&lt;/</a:t>
            </a:r>
            <a:r>
              <a:rPr lang="en-US" dirty="0" err="1" smtClean="0"/>
              <a:t>westBoundingCoordinate</a:t>
            </a:r>
            <a:r>
              <a:rPr lang="en-US" dirty="0" smtClean="0"/>
              <a:t>&gt; </a:t>
            </a:r>
          </a:p>
          <a:p>
            <a:r>
              <a:rPr lang="en-US" dirty="0" smtClean="0"/>
              <a:t>&lt;</a:t>
            </a:r>
            <a:r>
              <a:rPr lang="en-US" dirty="0" err="1" smtClean="0"/>
              <a:t>eastBoundingCoordinate</a:t>
            </a:r>
            <a:r>
              <a:rPr lang="en-US" dirty="0" smtClean="0"/>
              <a:t>&gt;-111.612936&lt;/</a:t>
            </a:r>
            <a:r>
              <a:rPr lang="en-US" dirty="0" err="1" smtClean="0"/>
              <a:t>eastBoundingCoordinate</a:t>
            </a:r>
            <a:r>
              <a:rPr lang="en-US" dirty="0" smtClean="0"/>
              <a:t>&gt; </a:t>
            </a:r>
          </a:p>
          <a:p>
            <a:r>
              <a:rPr lang="en-US" dirty="0" smtClean="0"/>
              <a:t>&lt;</a:t>
            </a:r>
            <a:r>
              <a:rPr lang="en-US" dirty="0" err="1" smtClean="0"/>
              <a:t>northBoundingCoordinate</a:t>
            </a:r>
            <a:r>
              <a:rPr lang="en-US" dirty="0" smtClean="0"/>
              <a:t>&gt;33.708829&lt;/</a:t>
            </a:r>
            <a:r>
              <a:rPr lang="en-US" dirty="0" err="1" smtClean="0"/>
              <a:t>northBoundingCoordinate</a:t>
            </a:r>
            <a:r>
              <a:rPr lang="en-US" dirty="0" smtClean="0"/>
              <a:t>&gt; </a:t>
            </a:r>
          </a:p>
          <a:p>
            <a:r>
              <a:rPr lang="en-US" dirty="0" smtClean="0"/>
              <a:t>&lt;</a:t>
            </a:r>
            <a:r>
              <a:rPr lang="en-US" dirty="0" err="1" smtClean="0"/>
              <a:t>southBoundingCoordinate</a:t>
            </a:r>
            <a:r>
              <a:rPr lang="en-US" dirty="0" smtClean="0"/>
              <a:t>&gt;33.298975&lt;/</a:t>
            </a:r>
            <a:r>
              <a:rPr lang="en-US" dirty="0" err="1" smtClean="0"/>
              <a:t>southBoundingCoordinate</a:t>
            </a:r>
            <a:r>
              <a:rPr lang="en-US" dirty="0" smtClean="0"/>
              <a:t>&gt; </a:t>
            </a:r>
          </a:p>
          <a:p>
            <a:r>
              <a:rPr lang="en-US" dirty="0" smtClean="0"/>
              <a:t>&lt;</a:t>
            </a:r>
            <a:r>
              <a:rPr lang="en-US" dirty="0" err="1" smtClean="0"/>
              <a:t>boundingAltitudes</a:t>
            </a:r>
            <a:r>
              <a:rPr lang="en-US" dirty="0" smtClean="0"/>
              <a:t>&gt; </a:t>
            </a:r>
          </a:p>
          <a:p>
            <a:r>
              <a:rPr lang="en-US" dirty="0" smtClean="0"/>
              <a:t>&lt;</a:t>
            </a:r>
            <a:r>
              <a:rPr lang="en-US" dirty="0" err="1" smtClean="0"/>
              <a:t>altitudeMinimum</a:t>
            </a:r>
            <a:r>
              <a:rPr lang="en-US" dirty="0" smtClean="0"/>
              <a:t>&gt;300&lt;/</a:t>
            </a:r>
            <a:r>
              <a:rPr lang="en-US" dirty="0" err="1" smtClean="0"/>
              <a:t>altitudeMinimum</a:t>
            </a:r>
            <a:r>
              <a:rPr lang="en-US" dirty="0" smtClean="0"/>
              <a:t>&gt; </a:t>
            </a:r>
          </a:p>
          <a:p>
            <a:r>
              <a:rPr lang="en-US" dirty="0" smtClean="0"/>
              <a:t>&lt;</a:t>
            </a:r>
            <a:r>
              <a:rPr lang="en-US" dirty="0" err="1" smtClean="0"/>
              <a:t>altitudeMaximum</a:t>
            </a:r>
            <a:r>
              <a:rPr lang="en-US" dirty="0" smtClean="0"/>
              <a:t>&gt;600&lt;/</a:t>
            </a:r>
            <a:r>
              <a:rPr lang="en-US" dirty="0" err="1" smtClean="0"/>
              <a:t>altitudeMaximum</a:t>
            </a:r>
            <a:r>
              <a:rPr lang="en-US" dirty="0" smtClean="0"/>
              <a:t>&gt; </a:t>
            </a:r>
          </a:p>
          <a:p>
            <a:r>
              <a:rPr lang="en-US" dirty="0" smtClean="0"/>
              <a:t>&lt;</a:t>
            </a:r>
            <a:r>
              <a:rPr lang="en-US" dirty="0" err="1" smtClean="0"/>
              <a:t>altitudeUnits</a:t>
            </a:r>
            <a:r>
              <a:rPr lang="en-US" dirty="0" smtClean="0"/>
              <a:t>&gt;meter&lt;/</a:t>
            </a:r>
            <a:r>
              <a:rPr lang="en-US" dirty="0" err="1" smtClean="0"/>
              <a:t>altitudeUnits</a:t>
            </a:r>
            <a:r>
              <a:rPr lang="en-US" dirty="0" smtClean="0"/>
              <a:t>&gt; </a:t>
            </a:r>
          </a:p>
          <a:p>
            <a:r>
              <a:rPr lang="en-US" dirty="0" smtClean="0"/>
              <a:t>&lt;/</a:t>
            </a:r>
            <a:r>
              <a:rPr lang="en-US" dirty="0" err="1" smtClean="0"/>
              <a:t>boundingAltitudes</a:t>
            </a:r>
            <a:r>
              <a:rPr lang="en-US" dirty="0" smtClean="0"/>
              <a:t>&gt; </a:t>
            </a:r>
          </a:p>
          <a:p>
            <a:r>
              <a:rPr lang="en-US" dirty="0" smtClean="0"/>
              <a:t>&lt;/</a:t>
            </a:r>
            <a:r>
              <a:rPr lang="en-US" dirty="0" err="1" smtClean="0"/>
              <a:t>boundingCoordinates</a:t>
            </a:r>
            <a:r>
              <a:rPr lang="en-US" dirty="0" smtClean="0"/>
              <a:t>&gt; </a:t>
            </a:r>
          </a:p>
          <a:p>
            <a:r>
              <a:rPr lang="en-US" dirty="0" smtClean="0"/>
              <a:t>&lt;/</a:t>
            </a:r>
            <a:r>
              <a:rPr lang="en-US" dirty="0" err="1" smtClean="0"/>
              <a:t>geographicCoverage</a:t>
            </a:r>
            <a:r>
              <a:rPr lang="en-US" dirty="0" smtClean="0"/>
              <a:t>&gt; </a:t>
            </a:r>
          </a:p>
          <a:p>
            <a:r>
              <a:rPr lang="en-US" dirty="0" smtClean="0"/>
              <a:t>&lt;/coverage&gt;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7543800" cy="5638800"/>
          </a:xfrm>
        </p:spPr>
        <p:txBody>
          <a:bodyPr>
            <a:normAutofit fontScale="32500" lnSpcReduction="20000"/>
          </a:bodyPr>
          <a:lstStyle/>
          <a:p>
            <a:r>
              <a:rPr lang="en-US" sz="4300" b="1" dirty="0" smtClean="0"/>
              <a:t>From EML Best Practices:  Spatial Sample Units in Methods</a:t>
            </a:r>
          </a:p>
          <a:p>
            <a:pPr>
              <a:buNone/>
            </a:pPr>
            <a:endParaRPr lang="en-US" dirty="0" smtClean="0"/>
          </a:p>
          <a:p>
            <a:r>
              <a:rPr lang="en-US" dirty="0" smtClean="0"/>
              <a:t>If sampling took place in discrete point locations, those sites should appear at </a:t>
            </a:r>
            <a:r>
              <a:rPr lang="en-US" dirty="0" err="1" smtClean="0"/>
              <a:t>eml:eml</a:t>
            </a:r>
            <a:r>
              <a:rPr lang="en-US" dirty="0" smtClean="0"/>
              <a:t>/dataset/methods/sampling/</a:t>
            </a:r>
            <a:r>
              <a:rPr lang="en-US" dirty="0" err="1" smtClean="0"/>
              <a:t>spatialSamplingUnits</a:t>
            </a:r>
            <a:r>
              <a:rPr lang="en-US" dirty="0" smtClean="0"/>
              <a:t>/coverage. A list of individual sampling sites should be entered under &lt;</a:t>
            </a:r>
            <a:r>
              <a:rPr lang="en-US" b="1" dirty="0" err="1" smtClean="0"/>
              <a:t>spatialSamplingUnits</a:t>
            </a:r>
            <a:r>
              <a:rPr lang="en-US" b="1" dirty="0" smtClean="0"/>
              <a:t>&gt;, each site in a separate coverage element. More information about sampling sites can be found under &lt;methods&gt;, </a:t>
            </a:r>
          </a:p>
          <a:p>
            <a:r>
              <a:rPr lang="en-US" dirty="0" smtClean="0"/>
              <a:t>Example: </a:t>
            </a:r>
            <a:r>
              <a:rPr lang="en-US" dirty="0" err="1" smtClean="0"/>
              <a:t>geographicCoverage</a:t>
            </a:r>
            <a:r>
              <a:rPr lang="en-US" dirty="0" smtClean="0"/>
              <a:t> for single sampling point locations </a:t>
            </a:r>
          </a:p>
          <a:p>
            <a:r>
              <a:rPr lang="en-US" dirty="0" smtClean="0"/>
              <a:t>&lt;</a:t>
            </a:r>
            <a:r>
              <a:rPr lang="en-US" dirty="0" err="1" smtClean="0"/>
              <a:t>spatialSamplingUnits</a:t>
            </a:r>
            <a:r>
              <a:rPr lang="en-US" dirty="0" smtClean="0"/>
              <a:t>&gt; </a:t>
            </a:r>
          </a:p>
          <a:p>
            <a:r>
              <a:rPr lang="en-US" dirty="0" smtClean="0"/>
              <a:t>&lt;coverage&gt; </a:t>
            </a:r>
          </a:p>
          <a:p>
            <a:r>
              <a:rPr lang="en-US" dirty="0" smtClean="0"/>
              <a:t>&lt;</a:t>
            </a:r>
            <a:r>
              <a:rPr lang="en-US" dirty="0" err="1" smtClean="0"/>
              <a:t>geographicDescription</a:t>
            </a:r>
            <a:r>
              <a:rPr lang="en-US" dirty="0" smtClean="0"/>
              <a:t>&gt;</a:t>
            </a:r>
            <a:r>
              <a:rPr lang="en-US" dirty="0" err="1" smtClean="0"/>
              <a:t>sitenumber</a:t>
            </a:r>
            <a:r>
              <a:rPr lang="en-US" dirty="0" smtClean="0"/>
              <a:t> 1&lt;/</a:t>
            </a:r>
            <a:r>
              <a:rPr lang="en-US" dirty="0" err="1" smtClean="0"/>
              <a:t>geographicDescription</a:t>
            </a:r>
            <a:r>
              <a:rPr lang="en-US" dirty="0" smtClean="0"/>
              <a:t>&gt; </a:t>
            </a:r>
          </a:p>
          <a:p>
            <a:r>
              <a:rPr lang="en-US" dirty="0" smtClean="0"/>
              <a:t>&lt;</a:t>
            </a:r>
            <a:r>
              <a:rPr lang="en-US" dirty="0" err="1" smtClean="0"/>
              <a:t>boundingCoordinates</a:t>
            </a:r>
            <a:r>
              <a:rPr lang="en-US" dirty="0" smtClean="0"/>
              <a:t>&gt; </a:t>
            </a:r>
          </a:p>
          <a:p>
            <a:r>
              <a:rPr lang="en-US" dirty="0" smtClean="0"/>
              <a:t>&lt;</a:t>
            </a:r>
            <a:r>
              <a:rPr lang="en-US" dirty="0" err="1" smtClean="0"/>
              <a:t>westBoundingCoordinate</a:t>
            </a:r>
            <a:r>
              <a:rPr lang="en-US" dirty="0" smtClean="0"/>
              <a:t>&gt;-112.2&lt;/</a:t>
            </a:r>
            <a:r>
              <a:rPr lang="en-US" dirty="0" err="1" smtClean="0"/>
              <a:t>westBoundingCoordinate</a:t>
            </a:r>
            <a:r>
              <a:rPr lang="en-US" dirty="0" smtClean="0"/>
              <a:t>&gt; </a:t>
            </a:r>
          </a:p>
          <a:p>
            <a:r>
              <a:rPr lang="en-US" dirty="0" smtClean="0"/>
              <a:t>&lt;</a:t>
            </a:r>
            <a:r>
              <a:rPr lang="en-US" dirty="0" err="1" smtClean="0"/>
              <a:t>eastBoundingCoordinate</a:t>
            </a:r>
            <a:r>
              <a:rPr lang="en-US" dirty="0" smtClean="0"/>
              <a:t>&gt;-112.2&lt;/</a:t>
            </a:r>
            <a:r>
              <a:rPr lang="en-US" dirty="0" err="1" smtClean="0"/>
              <a:t>eastBoundingCoordinate</a:t>
            </a:r>
            <a:r>
              <a:rPr lang="en-US" dirty="0" smtClean="0"/>
              <a:t>&gt; </a:t>
            </a:r>
          </a:p>
          <a:p>
            <a:r>
              <a:rPr lang="en-US" dirty="0" smtClean="0"/>
              <a:t>&lt;</a:t>
            </a:r>
            <a:r>
              <a:rPr lang="en-US" dirty="0" err="1" smtClean="0"/>
              <a:t>northBoundingCoordinate</a:t>
            </a:r>
            <a:r>
              <a:rPr lang="en-US" dirty="0" smtClean="0"/>
              <a:t>&gt;33.5&lt;/</a:t>
            </a:r>
            <a:r>
              <a:rPr lang="en-US" dirty="0" err="1" smtClean="0"/>
              <a:t>northBoundingCoordinate</a:t>
            </a:r>
            <a:r>
              <a:rPr lang="en-US" dirty="0" smtClean="0"/>
              <a:t>&gt; </a:t>
            </a:r>
          </a:p>
          <a:p>
            <a:r>
              <a:rPr lang="en-US" dirty="0" smtClean="0"/>
              <a:t>&lt;</a:t>
            </a:r>
            <a:r>
              <a:rPr lang="en-US" dirty="0" err="1" smtClean="0"/>
              <a:t>southBoundingCoordinate</a:t>
            </a:r>
            <a:r>
              <a:rPr lang="en-US" dirty="0" smtClean="0"/>
              <a:t>&gt;33.5&lt;/</a:t>
            </a:r>
            <a:r>
              <a:rPr lang="en-US" dirty="0" err="1" smtClean="0"/>
              <a:t>southBoundingCoordinate</a:t>
            </a:r>
            <a:r>
              <a:rPr lang="en-US" dirty="0" smtClean="0"/>
              <a:t>&gt; </a:t>
            </a:r>
          </a:p>
          <a:p>
            <a:r>
              <a:rPr lang="en-US" dirty="0" smtClean="0"/>
              <a:t>&lt;/</a:t>
            </a:r>
            <a:r>
              <a:rPr lang="en-US" dirty="0" err="1" smtClean="0"/>
              <a:t>boundingCoordinates</a:t>
            </a:r>
            <a:r>
              <a:rPr lang="en-US" dirty="0" smtClean="0"/>
              <a:t>&gt; </a:t>
            </a:r>
          </a:p>
          <a:p>
            <a:r>
              <a:rPr lang="en-US" dirty="0" smtClean="0"/>
              <a:t>&lt;/coverage&gt; </a:t>
            </a:r>
          </a:p>
          <a:p>
            <a:r>
              <a:rPr lang="en-US" dirty="0" smtClean="0"/>
              <a:t>&lt;coverage&gt; </a:t>
            </a:r>
          </a:p>
          <a:p>
            <a:r>
              <a:rPr lang="en-US" dirty="0" smtClean="0"/>
              <a:t>&lt;</a:t>
            </a:r>
            <a:r>
              <a:rPr lang="en-US" dirty="0" err="1" smtClean="0"/>
              <a:t>geographicDescription</a:t>
            </a:r>
            <a:r>
              <a:rPr lang="en-US" dirty="0" smtClean="0"/>
              <a:t>&gt;</a:t>
            </a:r>
            <a:r>
              <a:rPr lang="en-US" dirty="0" err="1" smtClean="0"/>
              <a:t>sitenumber</a:t>
            </a:r>
            <a:r>
              <a:rPr lang="en-US" dirty="0" smtClean="0"/>
              <a:t> 2&lt;/</a:t>
            </a:r>
            <a:r>
              <a:rPr lang="en-US" dirty="0" err="1" smtClean="0"/>
              <a:t>geographicDescription</a:t>
            </a:r>
            <a:r>
              <a:rPr lang="en-US" dirty="0" smtClean="0"/>
              <a:t>&gt; </a:t>
            </a:r>
          </a:p>
          <a:p>
            <a:r>
              <a:rPr lang="en-US" dirty="0" smtClean="0"/>
              <a:t>&lt;</a:t>
            </a:r>
            <a:r>
              <a:rPr lang="en-US" dirty="0" err="1" smtClean="0"/>
              <a:t>boundingCoordinates</a:t>
            </a:r>
            <a:r>
              <a:rPr lang="en-US" dirty="0" smtClean="0"/>
              <a:t>&gt; </a:t>
            </a:r>
          </a:p>
          <a:p>
            <a:r>
              <a:rPr lang="en-US" dirty="0" smtClean="0"/>
              <a:t>&lt;</a:t>
            </a:r>
            <a:r>
              <a:rPr lang="en-US" dirty="0" err="1" smtClean="0"/>
              <a:t>westBoundingCoordinate</a:t>
            </a:r>
            <a:r>
              <a:rPr lang="en-US" dirty="0" smtClean="0"/>
              <a:t>&gt;-111.7&lt;/</a:t>
            </a:r>
            <a:r>
              <a:rPr lang="en-US" dirty="0" err="1" smtClean="0"/>
              <a:t>westBoundingCoordinate</a:t>
            </a:r>
            <a:r>
              <a:rPr lang="en-US" dirty="0" smtClean="0"/>
              <a:t>&gt; </a:t>
            </a:r>
          </a:p>
          <a:p>
            <a:r>
              <a:rPr lang="en-US" dirty="0" smtClean="0"/>
              <a:t>&lt;</a:t>
            </a:r>
            <a:r>
              <a:rPr lang="en-US" dirty="0" err="1" smtClean="0"/>
              <a:t>eastBoundingCoordinate</a:t>
            </a:r>
            <a:r>
              <a:rPr lang="en-US" dirty="0" smtClean="0"/>
              <a:t>&gt;-111.7&lt;/</a:t>
            </a:r>
            <a:r>
              <a:rPr lang="en-US" dirty="0" err="1" smtClean="0"/>
              <a:t>eastBoundingCoordinate</a:t>
            </a:r>
            <a:r>
              <a:rPr lang="en-US" dirty="0" smtClean="0"/>
              <a:t>&gt; </a:t>
            </a:r>
          </a:p>
          <a:p>
            <a:r>
              <a:rPr lang="en-US" dirty="0" smtClean="0"/>
              <a:t>&lt;</a:t>
            </a:r>
            <a:r>
              <a:rPr lang="en-US" dirty="0" err="1" smtClean="0"/>
              <a:t>northBoundingCoordinate</a:t>
            </a:r>
            <a:r>
              <a:rPr lang="en-US" dirty="0" smtClean="0"/>
              <a:t>&gt;33.6&lt;/</a:t>
            </a:r>
            <a:r>
              <a:rPr lang="en-US" dirty="0" err="1" smtClean="0"/>
              <a:t>northBoundingCoordinate</a:t>
            </a:r>
            <a:r>
              <a:rPr lang="en-US" dirty="0" smtClean="0"/>
              <a:t>&gt; </a:t>
            </a:r>
          </a:p>
          <a:p>
            <a:r>
              <a:rPr lang="en-US" dirty="0" smtClean="0"/>
              <a:t>&lt;</a:t>
            </a:r>
            <a:r>
              <a:rPr lang="en-US" dirty="0" err="1" smtClean="0"/>
              <a:t>southBoundingCoordinate</a:t>
            </a:r>
            <a:r>
              <a:rPr lang="en-US" dirty="0" smtClean="0"/>
              <a:t>&gt;33.6&lt;/</a:t>
            </a:r>
            <a:r>
              <a:rPr lang="en-US" dirty="0" err="1" smtClean="0"/>
              <a:t>southBoundingCoordinate</a:t>
            </a:r>
            <a:r>
              <a:rPr lang="en-US" dirty="0" smtClean="0"/>
              <a:t>&gt; </a:t>
            </a:r>
          </a:p>
          <a:p>
            <a:r>
              <a:rPr lang="en-US" dirty="0" smtClean="0"/>
              <a:t>&lt;/</a:t>
            </a:r>
            <a:r>
              <a:rPr lang="en-US" dirty="0" err="1" smtClean="0"/>
              <a:t>boundingCoordinates</a:t>
            </a:r>
            <a:r>
              <a:rPr lang="en-US" dirty="0" smtClean="0"/>
              <a:t>&gt; </a:t>
            </a:r>
          </a:p>
          <a:p>
            <a:r>
              <a:rPr lang="en-US" dirty="0" smtClean="0"/>
              <a:t>&lt;/coverage&gt; </a:t>
            </a:r>
          </a:p>
          <a:p>
            <a:r>
              <a:rPr lang="en-US" dirty="0" smtClean="0"/>
              <a:t>&lt;coverage&gt; </a:t>
            </a:r>
          </a:p>
          <a:p>
            <a:r>
              <a:rPr lang="en-US" dirty="0" smtClean="0"/>
              <a:t>&lt;</a:t>
            </a:r>
            <a:r>
              <a:rPr lang="en-US" dirty="0" err="1" smtClean="0"/>
              <a:t>geographicDescription</a:t>
            </a:r>
            <a:r>
              <a:rPr lang="en-US" dirty="0" smtClean="0"/>
              <a:t>&gt;</a:t>
            </a:r>
            <a:r>
              <a:rPr lang="en-US" dirty="0" err="1" smtClean="0"/>
              <a:t>sitenumber</a:t>
            </a:r>
            <a:r>
              <a:rPr lang="en-US" dirty="0" smtClean="0"/>
              <a:t> 3&lt;/</a:t>
            </a:r>
            <a:r>
              <a:rPr lang="en-US" dirty="0" err="1" smtClean="0"/>
              <a:t>geographicDescription</a:t>
            </a:r>
            <a:r>
              <a:rPr lang="en-US" dirty="0" smtClean="0"/>
              <a:t>&gt; </a:t>
            </a:r>
          </a:p>
          <a:p>
            <a:r>
              <a:rPr lang="en-US" dirty="0" smtClean="0"/>
              <a:t>&lt;</a:t>
            </a:r>
            <a:r>
              <a:rPr lang="en-US" dirty="0" err="1" smtClean="0"/>
              <a:t>boundingCoordinates</a:t>
            </a:r>
            <a:r>
              <a:rPr lang="en-US" dirty="0" smtClean="0"/>
              <a:t>&gt; </a:t>
            </a:r>
          </a:p>
          <a:p>
            <a:r>
              <a:rPr lang="en-US" dirty="0" smtClean="0"/>
              <a:t>&lt;</a:t>
            </a:r>
            <a:r>
              <a:rPr lang="en-US" dirty="0" err="1" smtClean="0"/>
              <a:t>westBoundingCoordinate</a:t>
            </a:r>
            <a:r>
              <a:rPr lang="en-US" dirty="0" smtClean="0"/>
              <a:t>&gt;-112.1&lt;/</a:t>
            </a:r>
            <a:r>
              <a:rPr lang="en-US" dirty="0" err="1" smtClean="0"/>
              <a:t>westBoundingCoordinate</a:t>
            </a:r>
            <a:r>
              <a:rPr lang="en-US" dirty="0" smtClean="0"/>
              <a:t>&gt; </a:t>
            </a:r>
          </a:p>
          <a:p>
            <a:r>
              <a:rPr lang="en-US" dirty="0" smtClean="0"/>
              <a:t>&lt;</a:t>
            </a:r>
            <a:r>
              <a:rPr lang="en-US" dirty="0" err="1" smtClean="0"/>
              <a:t>eastBoundingCoordinate</a:t>
            </a:r>
            <a:r>
              <a:rPr lang="en-US" dirty="0" smtClean="0"/>
              <a:t>&gt;-112.1&lt;/</a:t>
            </a:r>
            <a:r>
              <a:rPr lang="en-US" dirty="0" err="1" smtClean="0"/>
              <a:t>eastBoundingCoordinate</a:t>
            </a:r>
            <a:r>
              <a:rPr lang="en-US" dirty="0" smtClean="0"/>
              <a:t>&gt; </a:t>
            </a:r>
          </a:p>
          <a:p>
            <a:r>
              <a:rPr lang="en-US" dirty="0" smtClean="0"/>
              <a:t>&lt;</a:t>
            </a:r>
            <a:r>
              <a:rPr lang="en-US" dirty="0" err="1" smtClean="0"/>
              <a:t>northBoundingCoordinate</a:t>
            </a:r>
            <a:r>
              <a:rPr lang="en-US" dirty="0" smtClean="0"/>
              <a:t>&gt;33.7&lt;/</a:t>
            </a:r>
            <a:r>
              <a:rPr lang="en-US" dirty="0" err="1" smtClean="0"/>
              <a:t>northBoundingCoordinate</a:t>
            </a:r>
            <a:r>
              <a:rPr lang="en-US" dirty="0" smtClean="0"/>
              <a:t>&gt; </a:t>
            </a:r>
          </a:p>
          <a:p>
            <a:r>
              <a:rPr lang="en-US" dirty="0" smtClean="0"/>
              <a:t>&lt;</a:t>
            </a:r>
            <a:r>
              <a:rPr lang="en-US" dirty="0" err="1" smtClean="0"/>
              <a:t>southBoundingCoordinate</a:t>
            </a:r>
            <a:r>
              <a:rPr lang="en-US" dirty="0" smtClean="0"/>
              <a:t>&gt;33.7&lt;/</a:t>
            </a:r>
            <a:r>
              <a:rPr lang="en-US" dirty="0" err="1" smtClean="0"/>
              <a:t>southBoundingCoordinate</a:t>
            </a:r>
            <a:r>
              <a:rPr lang="en-US" dirty="0" smtClean="0"/>
              <a:t>&gt; </a:t>
            </a:r>
          </a:p>
          <a:p>
            <a:r>
              <a:rPr lang="en-US" dirty="0" smtClean="0"/>
              <a:t>&lt;/</a:t>
            </a:r>
            <a:r>
              <a:rPr lang="en-US" dirty="0" err="1" smtClean="0"/>
              <a:t>boundingCoordinates</a:t>
            </a:r>
            <a:r>
              <a:rPr lang="en-US" dirty="0" smtClean="0"/>
              <a:t>&gt; </a:t>
            </a:r>
          </a:p>
          <a:p>
            <a:r>
              <a:rPr lang="en-US" dirty="0" smtClean="0"/>
              <a:t>&lt;/coverage&gt; </a:t>
            </a:r>
          </a:p>
          <a:p>
            <a:r>
              <a:rPr lang="en-US" dirty="0" smtClean="0"/>
              <a:t>&lt;/</a:t>
            </a:r>
            <a:r>
              <a:rPr lang="en-US" dirty="0" err="1" smtClean="0"/>
              <a:t>spatialSamplingUnits</a:t>
            </a:r>
            <a:r>
              <a:rPr lang="en-US" dirty="0" smtClean="0"/>
              <a:t>&gt; </a:t>
            </a:r>
          </a:p>
          <a:p>
            <a:r>
              <a:rPr lang="en-US" dirty="0" smtClean="0"/>
              <a:t>Latitudes and longitudes should be in the same commonly used datum (i.e., all values in WGS84 or NAD83) and expressed to at least six decimal places (the EML2.1 schema enforces decimal content). International convention dictates that longitudes east of the prime meridian and latitudes north of the equator be prefixed with a plus sign (+), or by the absence of a minus sign (-), and that west longitudes and south latitudes be prefixed with minus sign (-). See Example above. See the EML specification for more information and other examples. </a:t>
            </a:r>
          </a:p>
          <a:p>
            <a:r>
              <a:rPr lang="en-US" dirty="0" smtClean="0"/>
              <a:t>&lt;</a:t>
            </a:r>
            <a:r>
              <a:rPr lang="en-US" b="1" dirty="0" err="1" smtClean="0"/>
              <a:t>geographicDescription</a:t>
            </a:r>
            <a:r>
              <a:rPr lang="en-US" b="1" dirty="0" smtClean="0"/>
              <a:t>&gt; The description is a string. It should be comprehensive and include the country, state, county or province, city, general topography, landmarks, rivers, and other relevant information. The method for determining &lt;</a:t>
            </a:r>
            <a:r>
              <a:rPr lang="en-US" b="1" dirty="0" err="1" smtClean="0"/>
              <a:t>boundingCoordinates</a:t>
            </a:r>
            <a:r>
              <a:rPr lang="en-US" b="1" dirty="0" smtClean="0"/>
              <a:t>&gt;,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001000" cy="944562"/>
          </a:xfrm>
        </p:spPr>
        <p:txBody>
          <a:bodyPr>
            <a:normAutofit fontScale="90000"/>
          </a:bodyPr>
          <a:lstStyle/>
          <a:p>
            <a:r>
              <a:rPr lang="en-US" sz="6000" b="1" dirty="0" smtClean="0"/>
              <a:t>Spatial Data Geometry</a:t>
            </a:r>
            <a:r>
              <a:rPr lang="en-US" dirty="0" smtClean="0"/>
              <a:t> </a:t>
            </a:r>
            <a:endParaRPr lang="en-US" dirty="0"/>
          </a:p>
        </p:txBody>
      </p:sp>
      <p:pic>
        <p:nvPicPr>
          <p:cNvPr id="4" name="Picture 3" descr="raster1.JPG"/>
          <p:cNvPicPr>
            <a:picLocks noChangeAspect="1"/>
          </p:cNvPicPr>
          <p:nvPr/>
        </p:nvPicPr>
        <p:blipFill>
          <a:blip r:embed="rId2" cstate="print"/>
          <a:stretch>
            <a:fillRect/>
          </a:stretch>
        </p:blipFill>
        <p:spPr>
          <a:xfrm>
            <a:off x="533400" y="1600200"/>
            <a:ext cx="3848669" cy="3657600"/>
          </a:xfrm>
          <a:prstGeom prst="rect">
            <a:avLst/>
          </a:prstGeom>
        </p:spPr>
      </p:pic>
      <p:pic>
        <p:nvPicPr>
          <p:cNvPr id="5" name="Picture 4" descr="vector1.JPG"/>
          <p:cNvPicPr>
            <a:picLocks noChangeAspect="1"/>
          </p:cNvPicPr>
          <p:nvPr/>
        </p:nvPicPr>
        <p:blipFill>
          <a:blip r:embed="rId3" cstate="print"/>
          <a:stretch>
            <a:fillRect/>
          </a:stretch>
        </p:blipFill>
        <p:spPr>
          <a:xfrm>
            <a:off x="4495800" y="1600200"/>
            <a:ext cx="4033276" cy="3886200"/>
          </a:xfrm>
          <a:prstGeom prst="rect">
            <a:avLst/>
          </a:prstGeom>
        </p:spPr>
      </p:pic>
      <p:sp>
        <p:nvSpPr>
          <p:cNvPr id="6" name="Rectangle 5"/>
          <p:cNvSpPr/>
          <p:nvPr/>
        </p:nvSpPr>
        <p:spPr>
          <a:xfrm>
            <a:off x="609600" y="5486400"/>
            <a:ext cx="3323474" cy="461665"/>
          </a:xfrm>
          <a:prstGeom prst="rect">
            <a:avLst/>
          </a:prstGeom>
        </p:spPr>
        <p:txBody>
          <a:bodyPr wrap="none" anchor="ctr">
            <a:spAutoFit/>
          </a:bodyPr>
          <a:lstStyle/>
          <a:p>
            <a:pPr lvl="1"/>
            <a:r>
              <a:rPr lang="en-US" sz="2400" dirty="0" smtClean="0"/>
              <a:t>Raster (grids, images)</a:t>
            </a:r>
          </a:p>
        </p:txBody>
      </p:sp>
      <p:sp>
        <p:nvSpPr>
          <p:cNvPr id="7" name="Rectangle 6"/>
          <p:cNvSpPr/>
          <p:nvPr/>
        </p:nvSpPr>
        <p:spPr>
          <a:xfrm>
            <a:off x="4724400" y="5638800"/>
            <a:ext cx="3629520" cy="830997"/>
          </a:xfrm>
          <a:prstGeom prst="rect">
            <a:avLst/>
          </a:prstGeom>
        </p:spPr>
        <p:txBody>
          <a:bodyPr wrap="none" anchor="ctr">
            <a:spAutoFit/>
          </a:bodyPr>
          <a:lstStyle/>
          <a:p>
            <a:pPr lvl="1"/>
            <a:r>
              <a:rPr lang="en-US" sz="2400" dirty="0" smtClean="0"/>
              <a:t>Vector (lines, points,</a:t>
            </a:r>
          </a:p>
          <a:p>
            <a:pPr lvl="1"/>
            <a:r>
              <a:rPr lang="en-US" sz="2400" dirty="0" smtClean="0"/>
              <a:t> polygons)</a:t>
            </a:r>
          </a:p>
        </p:txBody>
      </p:sp>
      <p:sp>
        <p:nvSpPr>
          <p:cNvPr id="8" name="TextBox 7"/>
          <p:cNvSpPr txBox="1"/>
          <p:nvPr/>
        </p:nvSpPr>
        <p:spPr>
          <a:xfrm>
            <a:off x="5791200" y="2590800"/>
            <a:ext cx="1219200" cy="381000"/>
          </a:xfrm>
          <a:prstGeom prst="rect">
            <a:avLst/>
          </a:prstGeom>
          <a:noFill/>
        </p:spPr>
        <p:txBody>
          <a:bodyPr wrap="square" rtlCol="0">
            <a:spAutoFit/>
          </a:bodyPr>
          <a:lstStyle/>
          <a:p>
            <a:r>
              <a:rPr lang="en-US" b="1" dirty="0" smtClean="0"/>
              <a:t>polygon</a:t>
            </a:r>
            <a:endParaRPr lang="en-US" b="1" dirty="0"/>
          </a:p>
        </p:txBody>
      </p:sp>
      <p:sp>
        <p:nvSpPr>
          <p:cNvPr id="9" name="TextBox 8"/>
          <p:cNvSpPr txBox="1"/>
          <p:nvPr/>
        </p:nvSpPr>
        <p:spPr>
          <a:xfrm>
            <a:off x="5638800" y="4267200"/>
            <a:ext cx="685800" cy="381000"/>
          </a:xfrm>
          <a:prstGeom prst="rect">
            <a:avLst/>
          </a:prstGeom>
          <a:noFill/>
        </p:spPr>
        <p:txBody>
          <a:bodyPr wrap="square" rtlCol="0">
            <a:spAutoFit/>
          </a:bodyPr>
          <a:lstStyle/>
          <a:p>
            <a:r>
              <a:rPr lang="en-US" b="1" dirty="0" smtClean="0"/>
              <a:t>line</a:t>
            </a:r>
            <a:endParaRPr lang="en-US" b="1" dirty="0"/>
          </a:p>
        </p:txBody>
      </p:sp>
      <p:sp>
        <p:nvSpPr>
          <p:cNvPr id="10" name="TextBox 9"/>
          <p:cNvSpPr txBox="1"/>
          <p:nvPr/>
        </p:nvSpPr>
        <p:spPr>
          <a:xfrm>
            <a:off x="6934200" y="4419600"/>
            <a:ext cx="689099" cy="369332"/>
          </a:xfrm>
          <a:prstGeom prst="rect">
            <a:avLst/>
          </a:prstGeom>
          <a:noFill/>
        </p:spPr>
        <p:txBody>
          <a:bodyPr wrap="none" rtlCol="0">
            <a:spAutoFit/>
          </a:bodyPr>
          <a:lstStyle/>
          <a:p>
            <a:r>
              <a:rPr lang="en-US" b="1" dirty="0" smtClean="0"/>
              <a:t>point</a:t>
            </a:r>
            <a:endParaRPr lang="en-US" b="1" dirty="0"/>
          </a:p>
        </p:txBody>
      </p:sp>
      <p:sp>
        <p:nvSpPr>
          <p:cNvPr id="11" name="TextBox 10"/>
          <p:cNvSpPr txBox="1"/>
          <p:nvPr/>
        </p:nvSpPr>
        <p:spPr>
          <a:xfrm>
            <a:off x="3124200" y="1676400"/>
            <a:ext cx="609600" cy="369332"/>
          </a:xfrm>
          <a:prstGeom prst="rect">
            <a:avLst/>
          </a:prstGeom>
          <a:noFill/>
        </p:spPr>
        <p:txBody>
          <a:bodyPr wrap="square" rtlCol="0">
            <a:spAutoFit/>
          </a:bodyPr>
          <a:lstStyle/>
          <a:p>
            <a:r>
              <a:rPr lang="en-US" b="1" dirty="0" smtClean="0"/>
              <a:t>row</a:t>
            </a:r>
            <a:endParaRPr lang="en-US" b="1" dirty="0"/>
          </a:p>
        </p:txBody>
      </p:sp>
      <p:sp>
        <p:nvSpPr>
          <p:cNvPr id="12" name="TextBox 11"/>
          <p:cNvSpPr txBox="1"/>
          <p:nvPr/>
        </p:nvSpPr>
        <p:spPr>
          <a:xfrm>
            <a:off x="3733800" y="1676400"/>
            <a:ext cx="461665" cy="828112"/>
          </a:xfrm>
          <a:prstGeom prst="rect">
            <a:avLst/>
          </a:prstGeom>
          <a:noFill/>
        </p:spPr>
        <p:txBody>
          <a:bodyPr vert="vert" wrap="none" rtlCol="0">
            <a:spAutoFit/>
          </a:bodyPr>
          <a:lstStyle/>
          <a:p>
            <a:r>
              <a:rPr lang="en-US" b="1" dirty="0" smtClean="0"/>
              <a:t>Column</a:t>
            </a:r>
          </a:p>
        </p:txBody>
      </p:sp>
      <p:sp>
        <p:nvSpPr>
          <p:cNvPr id="14" name="Right Arrow 13"/>
          <p:cNvSpPr/>
          <p:nvPr/>
        </p:nvSpPr>
        <p:spPr>
          <a:xfrm>
            <a:off x="2819400" y="28956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429000" y="2971800"/>
            <a:ext cx="636328" cy="369332"/>
          </a:xfrm>
          <a:prstGeom prst="rect">
            <a:avLst/>
          </a:prstGeom>
          <a:noFill/>
        </p:spPr>
        <p:txBody>
          <a:bodyPr wrap="none" rtlCol="0">
            <a:spAutoFit/>
          </a:bodyPr>
          <a:lstStyle/>
          <a:p>
            <a:r>
              <a:rPr lang="en-US" b="1" dirty="0" smtClean="0"/>
              <a:t>Pixel</a:t>
            </a:r>
            <a:endParaRPr lang="en-US" b="1" dirty="0"/>
          </a:p>
        </p:txBody>
      </p:sp>
      <p:sp>
        <p:nvSpPr>
          <p:cNvPr id="16" name="Rectangle 15"/>
          <p:cNvSpPr/>
          <p:nvPr/>
        </p:nvSpPr>
        <p:spPr>
          <a:xfrm>
            <a:off x="914400" y="3581400"/>
            <a:ext cx="1219200" cy="646331"/>
          </a:xfrm>
          <a:prstGeom prst="rect">
            <a:avLst/>
          </a:prstGeom>
        </p:spPr>
        <p:txBody>
          <a:bodyPr wrap="square">
            <a:spAutoFit/>
          </a:bodyPr>
          <a:lstStyle/>
          <a:p>
            <a:r>
              <a:rPr lang="en-US" b="1" dirty="0" smtClean="0"/>
              <a:t>Pixel value</a:t>
            </a:r>
            <a:endParaRPr lang="en-US" b="1" dirty="0"/>
          </a:p>
        </p:txBody>
      </p:sp>
      <p:sp>
        <p:nvSpPr>
          <p:cNvPr id="17" name="Right Arrow 16"/>
          <p:cNvSpPr/>
          <p:nvPr/>
        </p:nvSpPr>
        <p:spPr>
          <a:xfrm rot="-5400000">
            <a:off x="762000" y="3048000"/>
            <a:ext cx="547116" cy="394716"/>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n-US" b="1" dirty="0" smtClean="0"/>
              <a:t>Associated Attribute Data</a:t>
            </a:r>
            <a:endParaRPr lang="en-US" b="1" dirty="0"/>
          </a:p>
        </p:txBody>
      </p:sp>
      <p:sp>
        <p:nvSpPr>
          <p:cNvPr id="3" name="Content Placeholder 2"/>
          <p:cNvSpPr>
            <a:spLocks noGrp="1"/>
          </p:cNvSpPr>
          <p:nvPr>
            <p:ph idx="1"/>
          </p:nvPr>
        </p:nvSpPr>
        <p:spPr>
          <a:xfrm>
            <a:off x="685800" y="4876800"/>
            <a:ext cx="8153400" cy="1828800"/>
          </a:xfrm>
        </p:spPr>
        <p:txBody>
          <a:bodyPr/>
          <a:lstStyle/>
          <a:p>
            <a:pPr lvl="1">
              <a:buNone/>
            </a:pPr>
            <a:r>
              <a:rPr lang="en-US" dirty="0" smtClean="0"/>
              <a:t>Describes characteristics of the spatial features</a:t>
            </a:r>
          </a:p>
          <a:p>
            <a:pPr lvl="2"/>
            <a:r>
              <a:rPr lang="en-US" dirty="0" smtClean="0"/>
              <a:t>Stored in database file</a:t>
            </a:r>
          </a:p>
          <a:p>
            <a:pPr lvl="2"/>
            <a:r>
              <a:rPr lang="en-US" dirty="0" smtClean="0"/>
              <a:t>Metadata describes each attribute (code = biomass, range of values,  etc).  </a:t>
            </a:r>
          </a:p>
          <a:p>
            <a:endParaRPr lang="en-US" dirty="0"/>
          </a:p>
        </p:txBody>
      </p:sp>
      <p:pic>
        <p:nvPicPr>
          <p:cNvPr id="5" name="Picture 4" descr="attribute1.JPG"/>
          <p:cNvPicPr>
            <a:picLocks noChangeAspect="1"/>
          </p:cNvPicPr>
          <p:nvPr/>
        </p:nvPicPr>
        <p:blipFill>
          <a:blip r:embed="rId2" cstate="print"/>
          <a:stretch>
            <a:fillRect/>
          </a:stretch>
        </p:blipFill>
        <p:spPr>
          <a:xfrm>
            <a:off x="1219200" y="1371600"/>
            <a:ext cx="6781800" cy="334124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ttributes2.JPG"/>
          <p:cNvPicPr>
            <a:picLocks noChangeAspect="1"/>
          </p:cNvPicPr>
          <p:nvPr/>
        </p:nvPicPr>
        <p:blipFill>
          <a:blip r:embed="rId2" cstate="print"/>
          <a:stretch>
            <a:fillRect/>
          </a:stretch>
        </p:blipFill>
        <p:spPr>
          <a:xfrm>
            <a:off x="762000" y="533400"/>
            <a:ext cx="5105400" cy="5809945"/>
          </a:xfrm>
          <a:prstGeom prst="rect">
            <a:avLst/>
          </a:prstGeom>
        </p:spPr>
      </p:pic>
      <p:sp>
        <p:nvSpPr>
          <p:cNvPr id="4" name="Down Arrow 3"/>
          <p:cNvSpPr/>
          <p:nvPr/>
        </p:nvSpPr>
        <p:spPr>
          <a:xfrm rot="5400000">
            <a:off x="3733800" y="3657600"/>
            <a:ext cx="6096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72200" y="1371600"/>
            <a:ext cx="2209800" cy="2308324"/>
          </a:xfrm>
          <a:prstGeom prst="rect">
            <a:avLst/>
          </a:prstGeom>
          <a:noFill/>
        </p:spPr>
        <p:txBody>
          <a:bodyPr wrap="square" rtlCol="0">
            <a:spAutoFit/>
          </a:bodyPr>
          <a:lstStyle/>
          <a:p>
            <a:r>
              <a:rPr lang="en-US" dirty="0" smtClean="0">
                <a:solidFill>
                  <a:schemeClr val="tx2"/>
                </a:solidFill>
              </a:rPr>
              <a:t>Attribute File is linked to the spatial data.  You can select record in table and view on map, or feature on map and view in table.</a:t>
            </a:r>
            <a:endParaRPr lang="en-US"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33401"/>
            <a:ext cx="7239000" cy="1569660"/>
          </a:xfrm>
          <a:prstGeom prst="rect">
            <a:avLst/>
          </a:prstGeom>
        </p:spPr>
        <p:txBody>
          <a:bodyPr wrap="square">
            <a:spAutoFit/>
          </a:bodyPr>
          <a:lstStyle/>
          <a:p>
            <a:r>
              <a:rPr lang="en-US" sz="2400" b="1" dirty="0" smtClean="0">
                <a:solidFill>
                  <a:schemeClr val="tx2"/>
                </a:solidFill>
              </a:rPr>
              <a:t>Projection:  </a:t>
            </a:r>
            <a:r>
              <a:rPr lang="en-US" dirty="0" smtClean="0">
                <a:solidFill>
                  <a:schemeClr val="tx2"/>
                </a:solidFill>
              </a:rPr>
              <a:t>A </a:t>
            </a:r>
            <a:r>
              <a:rPr lang="en-US" b="1" dirty="0" smtClean="0">
                <a:solidFill>
                  <a:schemeClr val="tx2"/>
                </a:solidFill>
              </a:rPr>
              <a:t>map projection</a:t>
            </a:r>
            <a:r>
              <a:rPr lang="en-US" dirty="0" smtClean="0">
                <a:solidFill>
                  <a:schemeClr val="tx2"/>
                </a:solidFill>
              </a:rPr>
              <a:t> is any method of representing the </a:t>
            </a:r>
            <a:r>
              <a:rPr lang="en-US" dirty="0" smtClean="0">
                <a:solidFill>
                  <a:schemeClr val="tx2"/>
                </a:solidFill>
                <a:hlinkClick r:id="rId3" tooltip="Surface"/>
              </a:rPr>
              <a:t>surface</a:t>
            </a:r>
            <a:r>
              <a:rPr lang="en-US" dirty="0" smtClean="0">
                <a:solidFill>
                  <a:schemeClr val="tx2"/>
                </a:solidFill>
              </a:rPr>
              <a:t> of a sphere or other three-dimensional body on a </a:t>
            </a:r>
            <a:r>
              <a:rPr lang="en-US" dirty="0" smtClean="0">
                <a:solidFill>
                  <a:schemeClr val="tx2"/>
                </a:solidFill>
                <a:hlinkClick r:id="rId4" tooltip="Plane (mathematics)"/>
              </a:rPr>
              <a:t>plane</a:t>
            </a:r>
            <a:r>
              <a:rPr lang="en-US" dirty="0" smtClean="0">
                <a:solidFill>
                  <a:schemeClr val="tx2"/>
                </a:solidFill>
              </a:rPr>
              <a:t>. Map projections are necessary for creating </a:t>
            </a:r>
            <a:r>
              <a:rPr lang="en-US" dirty="0" smtClean="0">
                <a:solidFill>
                  <a:schemeClr val="tx2"/>
                </a:solidFill>
                <a:hlinkClick r:id="rId5" tooltip="Map"/>
              </a:rPr>
              <a:t>maps</a:t>
            </a:r>
            <a:r>
              <a:rPr lang="en-US" dirty="0" smtClean="0">
                <a:solidFill>
                  <a:schemeClr val="tx2"/>
                </a:solidFill>
              </a:rPr>
              <a:t>. All map projections distort the surface in some fashion.  (Wikipedia.org)</a:t>
            </a:r>
            <a:endParaRPr lang="en-US" b="1" dirty="0" smtClean="0">
              <a:solidFill>
                <a:schemeClr val="tx2"/>
              </a:solidFill>
            </a:endParaRPr>
          </a:p>
        </p:txBody>
      </p:sp>
      <p:pic>
        <p:nvPicPr>
          <p:cNvPr id="3" name="Picture 2" descr="earth2.jpg"/>
          <p:cNvPicPr>
            <a:picLocks noChangeAspect="1"/>
          </p:cNvPicPr>
          <p:nvPr/>
        </p:nvPicPr>
        <p:blipFill>
          <a:blip r:embed="rId6" cstate="print"/>
          <a:stretch>
            <a:fillRect/>
          </a:stretch>
        </p:blipFill>
        <p:spPr>
          <a:xfrm>
            <a:off x="3048000" y="2057400"/>
            <a:ext cx="5522259" cy="4267200"/>
          </a:xfrm>
          <a:prstGeom prst="rect">
            <a:avLst/>
          </a:prstGeom>
        </p:spPr>
      </p:pic>
      <p:pic>
        <p:nvPicPr>
          <p:cNvPr id="8" name="talk2.avi">
            <a:hlinkClick r:id="" action="ppaction://media"/>
          </p:cNvPr>
          <p:cNvPicPr>
            <a:picLocks noRot="1" noChangeAspect="1" noChangeArrowheads="1"/>
          </p:cNvPicPr>
          <p:nvPr>
            <a:videoFile r:link="rId1"/>
          </p:nvPr>
        </p:nvPicPr>
        <p:blipFill>
          <a:blip r:embed="rId7" cstate="print"/>
          <a:srcRect/>
          <a:stretch>
            <a:fillRect/>
          </a:stretch>
        </p:blipFill>
        <p:spPr>
          <a:xfrm>
            <a:off x="762000" y="2590800"/>
            <a:ext cx="3468556" cy="2438400"/>
          </a:xfrm>
          <a:prstGeom prst="rect">
            <a:avLst/>
          </a:prstGeom>
        </p:spPr>
      </p:pic>
      <p:sp>
        <p:nvSpPr>
          <p:cNvPr id="10" name="TextBox 9"/>
          <p:cNvSpPr txBox="1"/>
          <p:nvPr/>
        </p:nvSpPr>
        <p:spPr>
          <a:xfrm>
            <a:off x="1295400" y="5334000"/>
            <a:ext cx="2484976" cy="369332"/>
          </a:xfrm>
          <a:prstGeom prst="rect">
            <a:avLst/>
          </a:prstGeom>
          <a:noFill/>
        </p:spPr>
        <p:txBody>
          <a:bodyPr wrap="none" rtlCol="0">
            <a:spAutoFit/>
          </a:bodyPr>
          <a:lstStyle/>
          <a:p>
            <a:r>
              <a:rPr lang="en-US" dirty="0" smtClean="0">
                <a:solidFill>
                  <a:schemeClr val="tx2"/>
                </a:solidFill>
              </a:rPr>
              <a:t>Shape, Area, Length</a:t>
            </a:r>
            <a:endParaRPr lang="en-US" dirty="0">
              <a:solidFill>
                <a:schemeClr val="tx2"/>
              </a:solidFill>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Data Formats</a:t>
            </a:r>
            <a:endParaRPr lang="en-US" dirty="0"/>
          </a:p>
        </p:txBody>
      </p:sp>
      <p:sp>
        <p:nvSpPr>
          <p:cNvPr id="3" name="Content Placeholder 2"/>
          <p:cNvSpPr>
            <a:spLocks noGrp="1"/>
          </p:cNvSpPr>
          <p:nvPr>
            <p:ph idx="1"/>
          </p:nvPr>
        </p:nvSpPr>
        <p:spPr/>
        <p:txBody>
          <a:bodyPr>
            <a:normAutofit/>
          </a:bodyPr>
          <a:lstStyle/>
          <a:p>
            <a:r>
              <a:rPr lang="en-US" dirty="0" smtClean="0"/>
              <a:t>Raster:  </a:t>
            </a:r>
          </a:p>
          <a:p>
            <a:pPr lvl="1">
              <a:buNone/>
            </a:pPr>
            <a:r>
              <a:rPr lang="en-US" dirty="0" smtClean="0"/>
              <a:t>Geo-tiffs</a:t>
            </a:r>
          </a:p>
          <a:p>
            <a:pPr lvl="1">
              <a:buNone/>
            </a:pPr>
            <a:r>
              <a:rPr lang="en-US" dirty="0" smtClean="0"/>
              <a:t>Esri grids   (workstation or in </a:t>
            </a:r>
            <a:r>
              <a:rPr lang="en-US" dirty="0" err="1" smtClean="0"/>
              <a:t>geodatabases</a:t>
            </a:r>
            <a:r>
              <a:rPr lang="en-US" dirty="0" smtClean="0"/>
              <a:t>)</a:t>
            </a:r>
          </a:p>
          <a:p>
            <a:pPr lvl="1">
              <a:buNone/>
            </a:pPr>
            <a:r>
              <a:rPr lang="en-US" dirty="0" smtClean="0"/>
              <a:t>Imagine (.</a:t>
            </a:r>
            <a:r>
              <a:rPr lang="en-US" dirty="0" err="1" smtClean="0"/>
              <a:t>img</a:t>
            </a:r>
            <a:r>
              <a:rPr lang="en-US" dirty="0" smtClean="0"/>
              <a:t>)</a:t>
            </a:r>
          </a:p>
          <a:p>
            <a:pPr lvl="1">
              <a:buNone/>
            </a:pPr>
            <a:r>
              <a:rPr lang="en-US" dirty="0" smtClean="0"/>
              <a:t>Grass	</a:t>
            </a:r>
          </a:p>
          <a:p>
            <a:pPr lvl="1">
              <a:buNone/>
            </a:pPr>
            <a:r>
              <a:rPr lang="en-US" dirty="0" smtClean="0"/>
              <a:t>DEM (digital elevation model)</a:t>
            </a:r>
          </a:p>
          <a:p>
            <a:pPr lvl="1">
              <a:buNone/>
            </a:pPr>
            <a:r>
              <a:rPr lang="en-US" dirty="0" smtClean="0"/>
              <a:t>Satellite data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7024744" cy="1143000"/>
          </a:xfrm>
        </p:spPr>
        <p:txBody>
          <a:bodyPr>
            <a:normAutofit/>
          </a:bodyPr>
          <a:lstStyle/>
          <a:p>
            <a:r>
              <a:rPr lang="en-US" dirty="0" smtClean="0"/>
              <a:t>Spatial Data Formats Cont.</a:t>
            </a:r>
            <a:endParaRPr lang="en-US" dirty="0"/>
          </a:p>
        </p:txBody>
      </p:sp>
      <p:sp>
        <p:nvSpPr>
          <p:cNvPr id="3" name="Content Placeholder 2"/>
          <p:cNvSpPr>
            <a:spLocks noGrp="1"/>
          </p:cNvSpPr>
          <p:nvPr>
            <p:ph idx="1"/>
          </p:nvPr>
        </p:nvSpPr>
        <p:spPr>
          <a:xfrm>
            <a:off x="1066800" y="1676400"/>
            <a:ext cx="7391400" cy="4648200"/>
          </a:xfrm>
        </p:spPr>
        <p:txBody>
          <a:bodyPr>
            <a:normAutofit fontScale="92500" lnSpcReduction="10000"/>
          </a:bodyPr>
          <a:lstStyle/>
          <a:p>
            <a:pPr lvl="1"/>
            <a:r>
              <a:rPr lang="en-US" dirty="0" smtClean="0"/>
              <a:t>Vector   (topological) </a:t>
            </a:r>
            <a:r>
              <a:rPr lang="en-US" dirty="0" err="1" smtClean="0"/>
              <a:t>vs</a:t>
            </a:r>
            <a:r>
              <a:rPr lang="en-US" dirty="0" smtClean="0"/>
              <a:t> CAD based line work</a:t>
            </a:r>
          </a:p>
          <a:p>
            <a:pPr lvl="2"/>
            <a:r>
              <a:rPr lang="en-US" dirty="0" smtClean="0"/>
              <a:t>ArcGIS (</a:t>
            </a:r>
            <a:r>
              <a:rPr lang="en-US" dirty="0" err="1" smtClean="0"/>
              <a:t>esri</a:t>
            </a:r>
            <a:r>
              <a:rPr lang="en-US" dirty="0" smtClean="0"/>
              <a:t>) formats:   </a:t>
            </a:r>
          </a:p>
          <a:p>
            <a:pPr lvl="2"/>
            <a:r>
              <a:rPr lang="en-US" dirty="0" err="1" smtClean="0"/>
              <a:t>Coverages</a:t>
            </a:r>
            <a:endParaRPr lang="en-US" dirty="0" smtClean="0"/>
          </a:p>
          <a:p>
            <a:pPr lvl="2"/>
            <a:r>
              <a:rPr lang="en-US" dirty="0" smtClean="0"/>
              <a:t>Shape files</a:t>
            </a:r>
          </a:p>
          <a:p>
            <a:pPr lvl="2"/>
            <a:r>
              <a:rPr lang="en-US" dirty="0" smtClean="0"/>
              <a:t>File </a:t>
            </a:r>
            <a:r>
              <a:rPr lang="en-US" dirty="0" err="1" smtClean="0"/>
              <a:t>geodatabases</a:t>
            </a:r>
            <a:endParaRPr lang="en-US" dirty="0" smtClean="0"/>
          </a:p>
          <a:p>
            <a:pPr lvl="2"/>
            <a:r>
              <a:rPr lang="en-US" dirty="0" smtClean="0"/>
              <a:t>Personal </a:t>
            </a:r>
            <a:r>
              <a:rPr lang="en-US" dirty="0" err="1" smtClean="0"/>
              <a:t>geodatabases</a:t>
            </a:r>
            <a:endParaRPr lang="en-US" dirty="0" smtClean="0"/>
          </a:p>
          <a:p>
            <a:pPr lvl="2"/>
            <a:r>
              <a:rPr lang="en-US" dirty="0" smtClean="0"/>
              <a:t>SDE </a:t>
            </a:r>
            <a:r>
              <a:rPr lang="en-US" dirty="0" err="1" smtClean="0"/>
              <a:t>geodatabases</a:t>
            </a:r>
            <a:endParaRPr lang="en-US" dirty="0" smtClean="0"/>
          </a:p>
          <a:p>
            <a:pPr lvl="1"/>
            <a:r>
              <a:rPr lang="en-US" dirty="0" smtClean="0"/>
              <a:t>KML  (Google)  Keyhole Markup Language</a:t>
            </a:r>
          </a:p>
          <a:p>
            <a:pPr lvl="1"/>
            <a:r>
              <a:rPr lang="en-US" dirty="0" err="1" smtClean="0"/>
              <a:t>AutoCad</a:t>
            </a:r>
            <a:r>
              <a:rPr lang="en-US" dirty="0" smtClean="0"/>
              <a:t> drawing files  (DWG)</a:t>
            </a:r>
          </a:p>
          <a:p>
            <a:pPr lvl="1"/>
            <a:r>
              <a:rPr lang="en-US" dirty="0" smtClean="0"/>
              <a:t>Digital Line Graphs (DLG)</a:t>
            </a:r>
          </a:p>
          <a:p>
            <a:pPr lvl="1"/>
            <a:r>
              <a:rPr lang="en-US" dirty="0" smtClean="0"/>
              <a:t>Spatial Data Transfer System (SDTS)</a:t>
            </a:r>
          </a:p>
          <a:p>
            <a:pPr lvl="1"/>
            <a:r>
              <a:rPr lang="en-US" dirty="0" smtClean="0"/>
              <a:t>Topologically Integrated Geographic Encoding and Referencing Files (TIGER): Census data</a:t>
            </a:r>
          </a:p>
          <a:p>
            <a:pPr lvl="1"/>
            <a:r>
              <a:rPr lang="en-US" dirty="0" smtClean="0"/>
              <a:t>Point clouds: (from LiDAR data)</a:t>
            </a:r>
          </a:p>
          <a:p>
            <a:pPr lvl="1"/>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ter">
  <a:themeElements>
    <a:clrScheme name="LTER1">
      <a:dk1>
        <a:srgbClr val="00355C"/>
      </a:dk1>
      <a:lt1>
        <a:sysClr val="window" lastClr="FFFFFF"/>
      </a:lt1>
      <a:dk2>
        <a:srgbClr val="3E3D2D"/>
      </a:dk2>
      <a:lt2>
        <a:srgbClr val="0060A8"/>
      </a:lt2>
      <a:accent1>
        <a:srgbClr val="0070C0"/>
      </a:accent1>
      <a:accent2>
        <a:srgbClr val="6F9400"/>
      </a:accent2>
      <a:accent3>
        <a:srgbClr val="00B050"/>
      </a:accent3>
      <a:accent4>
        <a:srgbClr val="4A6300"/>
      </a:accent4>
      <a:accent5>
        <a:srgbClr val="956B43"/>
      </a:accent5>
      <a:accent6>
        <a:srgbClr val="CFFF43"/>
      </a:accent6>
      <a:hlink>
        <a:srgbClr val="6F9400"/>
      </a:hlink>
      <a:folHlink>
        <a:srgbClr val="4A630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lter3_template</Template>
  <TotalTime>4204</TotalTime>
  <Words>2279</Words>
  <Application>Microsoft Office PowerPoint</Application>
  <PresentationFormat>On-screen Show (4:3)</PresentationFormat>
  <Paragraphs>301</Paragraphs>
  <Slides>34</Slides>
  <Notes>0</Notes>
  <HiddenSlides>0</HiddenSlides>
  <MMClips>1</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lter</vt:lpstr>
      <vt:lpstr>GIS Data Management</vt:lpstr>
      <vt:lpstr>GIS Data Management</vt:lpstr>
      <vt:lpstr>Spatial Data/Software</vt:lpstr>
      <vt:lpstr>Spatial Data Geometry </vt:lpstr>
      <vt:lpstr>Associated Attribute Data</vt:lpstr>
      <vt:lpstr>PowerPoint Presentation</vt:lpstr>
      <vt:lpstr>PowerPoint Presentation</vt:lpstr>
      <vt:lpstr>Spatial Data Formats</vt:lpstr>
      <vt:lpstr>Spatial Data Formats Cont.</vt:lpstr>
      <vt:lpstr>Exchange Formats/other extensions</vt:lpstr>
      <vt:lpstr>ESRI GIS Software</vt:lpstr>
      <vt:lpstr>ArcGIS data types</vt:lpstr>
      <vt:lpstr>PowerPoint Presentation</vt:lpstr>
      <vt:lpstr>ArcGIS Desktop Modules</vt:lpstr>
      <vt:lpstr>Special consideration for archiving and publishing spatial datasets</vt:lpstr>
      <vt:lpstr>Import/Export</vt:lpstr>
      <vt:lpstr>Finding Existing Data to Meet your Research Goals</vt:lpstr>
      <vt:lpstr>Connecting to external database tables</vt:lpstr>
      <vt:lpstr>Map Services </vt:lpstr>
      <vt:lpstr>ArcGIS On-line </vt:lpstr>
      <vt:lpstr>Google Maps/Globe </vt:lpstr>
      <vt:lpstr>Storage/Access</vt:lpstr>
      <vt:lpstr>File naming conventions</vt:lpstr>
      <vt:lpstr> Publishing/archiving external source datasets?</vt:lpstr>
      <vt:lpstr>Study Site Locations</vt:lpstr>
      <vt:lpstr>PowerPoint Presentation</vt:lpstr>
      <vt:lpstr>Specific Help</vt:lpstr>
      <vt:lpstr>Study Site Locations </vt:lpstr>
      <vt:lpstr>Creating GIS layer out of XY coordinate file:</vt:lpstr>
      <vt:lpstr>Creating a KML file</vt:lpstr>
      <vt:lpstr>Demo</vt:lpstr>
      <vt:lpstr>Exercise </vt:lpstr>
      <vt:lpstr>Geographic Coverage at the Dataset Level for EML</vt:lpstr>
      <vt:lpstr>PowerPoint Presentation</vt:lpstr>
    </vt:vector>
  </TitlesOfParts>
  <Company>Oregon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Data Management</dc:title>
  <dc:creator>om</dc:creator>
  <cp:lastModifiedBy>tvalentine</cp:lastModifiedBy>
  <cp:revision>125</cp:revision>
  <dcterms:created xsi:type="dcterms:W3CDTF">2011-11-09T17:59:23Z</dcterms:created>
  <dcterms:modified xsi:type="dcterms:W3CDTF">2012-08-15T04:40:52Z</dcterms:modified>
</cp:coreProperties>
</file>