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71" r:id="rId4"/>
    <p:sldId id="260" r:id="rId5"/>
    <p:sldId id="261" r:id="rId6"/>
    <p:sldId id="262" r:id="rId7"/>
    <p:sldId id="278" r:id="rId8"/>
    <p:sldId id="263" r:id="rId9"/>
    <p:sldId id="279" r:id="rId10"/>
    <p:sldId id="264" r:id="rId11"/>
    <p:sldId id="265" r:id="rId12"/>
    <p:sldId id="266" r:id="rId13"/>
    <p:sldId id="280" r:id="rId14"/>
    <p:sldId id="272" r:id="rId15"/>
    <p:sldId id="281" r:id="rId16"/>
    <p:sldId id="273" r:id="rId17"/>
    <p:sldId id="282" r:id="rId18"/>
    <p:sldId id="274" r:id="rId19"/>
    <p:sldId id="283" r:id="rId20"/>
    <p:sldId id="268" r:id="rId21"/>
    <p:sldId id="284" r:id="rId22"/>
    <p:sldId id="286" r:id="rId23"/>
    <p:sldId id="275" r:id="rId24"/>
    <p:sldId id="276" r:id="rId25"/>
    <p:sldId id="285" r:id="rId26"/>
    <p:sldId id="269" r:id="rId27"/>
    <p:sldId id="288" r:id="rId28"/>
    <p:sldId id="289" r:id="rId29"/>
    <p:sldId id="290" r:id="rId30"/>
    <p:sldId id="291" r:id="rId31"/>
    <p:sldId id="292" r:id="rId32"/>
    <p:sldId id="277" r:id="rId33"/>
    <p:sldId id="270"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76" autoAdjust="0"/>
  </p:normalViewPr>
  <p:slideViewPr>
    <p:cSldViewPr>
      <p:cViewPr varScale="1">
        <p:scale>
          <a:sx n="43" d="100"/>
          <a:sy n="43" d="100"/>
        </p:scale>
        <p:origin x="-12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pPr algn="ctr"/>
          <a:r>
            <a:rPr lang="en-US" sz="1600" b="1" dirty="0" smtClean="0">
              <a:solidFill>
                <a:schemeClr val="tx1"/>
              </a:solidFill>
            </a:rPr>
            <a:t>Collect</a:t>
          </a:r>
          <a:endParaRPr lang="en-US" sz="1600" b="1" dirty="0">
            <a:solidFill>
              <a:schemeClr val="tx1"/>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Describe</a:t>
          </a:r>
          <a:endParaRPr lang="en-US" sz="1600" b="1" dirty="0">
            <a:solidFill>
              <a:schemeClr val="tx1"/>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E9C4D69-ADFB-FA46-BE5A-A338E69769FC}">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Plan</a:t>
          </a:r>
          <a:endParaRPr lang="en-US" sz="1600" b="1" dirty="0">
            <a:solidFill>
              <a:schemeClr val="tx1"/>
            </a:solidFill>
          </a:endParaRPr>
        </a:p>
      </dgm:t>
    </dgm:pt>
    <dgm:pt modelId="{4BF50C62-AD1D-DE4C-A4C3-1381E584AB9B}" type="parTrans" cxnId="{FB0A48C9-CACD-D64A-84A1-E2E068B30F09}">
      <dgm:prSet/>
      <dgm:spPr/>
      <dgm:t>
        <a:bodyPr/>
        <a:lstStyle/>
        <a:p>
          <a:endParaRPr lang="en-US"/>
        </a:p>
      </dgm:t>
    </dgm:pt>
    <dgm:pt modelId="{1C10E232-1094-2848-B981-7AF384410EC9}" type="sibTrans" cxnId="{FB0A48C9-CACD-D64A-84A1-E2E068B30F09}">
      <dgm:prSet/>
      <dgm:spPr>
        <a:ln w="28575">
          <a:solidFill>
            <a:srgbClr val="186072"/>
          </a:solidFill>
        </a:ln>
      </dgm:spPr>
      <dgm:t>
        <a:bodyPr/>
        <a:lstStyle/>
        <a:p>
          <a:endParaRPr lang="en-US" dirty="0"/>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A691E03B-C59E-9A41-9D57-2D4EBEE14039}" type="pres">
      <dgm:prSet presAssocID="{4E9C4D69-ADFB-FA46-BE5A-A338E69769FC}" presName="node" presStyleLbl="node1" presStyleIdx="0" presStyleCnt="8" custScaleX="169996">
        <dgm:presLayoutVars>
          <dgm:bulletEnabled val="1"/>
        </dgm:presLayoutVars>
      </dgm:prSet>
      <dgm:spPr/>
      <dgm:t>
        <a:bodyPr/>
        <a:lstStyle/>
        <a:p>
          <a:endParaRPr lang="en-US"/>
        </a:p>
      </dgm:t>
    </dgm:pt>
    <dgm:pt modelId="{74DF1ABC-1CC7-714C-A055-1C41C2DE0346}" type="pres">
      <dgm:prSet presAssocID="{4E9C4D69-ADFB-FA46-BE5A-A338E69769FC}" presName="spNode" presStyleCnt="0"/>
      <dgm:spPr/>
    </dgm:pt>
    <dgm:pt modelId="{FDC707AD-A140-C945-86F6-51E693510697}" type="pres">
      <dgm:prSet presAssocID="{1C10E232-1094-2848-B981-7AF384410EC9}" presName="sibTrans" presStyleLbl="sibTrans1D1" presStyleIdx="0" presStyleCnt="8"/>
      <dgm:spPr/>
      <dgm:t>
        <a:bodyPr/>
        <a:lstStyle/>
        <a:p>
          <a:endParaRPr lang="en-US"/>
        </a:p>
      </dgm:t>
    </dgm:pt>
    <dgm:pt modelId="{F21E2F18-F043-2846-95DB-CBAA147D529B}" type="pres">
      <dgm:prSet presAssocID="{4AD66445-1D35-5E4B-97CB-F1868A81F976}" presName="node" presStyleLbl="node1" presStyleIdx="1" presStyleCnt="8" custScaleX="169996" custRadScaleRad="100298" custRadScaleInc="40477">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69996">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91717" custScaleY="101889" custRadScaleRad="107506" custRadScaleInc="-63079">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69996" custRadScaleRad="99514" custRadScaleInc="-7355">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69996" custRadScaleRad="98306" custRadScaleInc="6099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90498" custScaleY="90531" custRadScaleRad="98388">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69996" custRadScaleRad="97996" custRadScaleInc="-3317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37BF8AAE-F2D1-47FD-80C7-85A2611AA334}" srcId="{65053B36-E459-4699-9118-038C8F52F23D}" destId="{97D4A84A-FD53-4C89-8766-B5C0A5025285}" srcOrd="2" destOrd="0" parTransId="{83CF93A1-5BFE-4327-89FC-F3B074DB56BE}" sibTransId="{5FD615BE-97D0-4C69-8037-060D7CF45582}"/>
    <dgm:cxn modelId="{36717518-996F-4331-BE7F-9D5F5229F752}" type="presOf" srcId="{8ED530B9-2AE0-4731-B182-B27C1D10B60C}" destId="{049616A8-A793-4C77-8E33-8F4622C118F7}"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414AC194-AFF8-43DF-A227-94D6EF44D3F2}" type="presOf" srcId="{4AD66445-1D35-5E4B-97CB-F1868A81F976}" destId="{F21E2F18-F043-2846-95DB-CBAA147D529B}" srcOrd="0" destOrd="0" presId="urn:microsoft.com/office/officeart/2005/8/layout/cycle5"/>
    <dgm:cxn modelId="{7C8E26D6-E04D-4AF9-BCBB-3C0AB840EB18}" type="presOf" srcId="{E81A7496-7C34-4DBF-9C3D-D0A2A73191C8}" destId="{0FD4A519-10D4-4EE7-AC3E-EBD7D85740E2}"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F23234D9-10B1-424E-A908-B40E71910000}" type="presOf" srcId="{1C10E232-1094-2848-B981-7AF384410EC9}" destId="{FDC707AD-A140-C945-86F6-51E693510697}" srcOrd="0" destOrd="0" presId="urn:microsoft.com/office/officeart/2005/8/layout/cycle5"/>
    <dgm:cxn modelId="{DDE8938D-9B46-4EEC-9D74-69D38C6AE27D}" srcId="{65053B36-E459-4699-9118-038C8F52F23D}" destId="{78A95A28-5B18-4CAB-A8F7-FCAAA6066699}" srcOrd="7" destOrd="0" parTransId="{6BE8ECF0-24C5-40B1-9F35-926034AD3A7E}" sibTransId="{DA16D8F2-7AA0-43B2-99A1-9E110743886E}"/>
    <dgm:cxn modelId="{9ED3119B-3562-4422-9D16-B7BDA99B1D6D}" type="presOf" srcId="{65053B36-E459-4699-9118-038C8F52F23D}" destId="{6A20FEC1-C6EF-4469-886F-1FB4E4E06963}" srcOrd="0" destOrd="0" presId="urn:microsoft.com/office/officeart/2005/8/layout/cycle5"/>
    <dgm:cxn modelId="{6FA06DDC-0F38-DE42-863F-EB8F7A4572BE}" srcId="{65053B36-E459-4699-9118-038C8F52F23D}" destId="{4AD66445-1D35-5E4B-97CB-F1868A81F976}" srcOrd="1" destOrd="0" parTransId="{D6E6296C-8865-CD45-8B84-2CE77AEEFEAD}" sibTransId="{03570386-4604-4B40-84F0-E9CB1E7DA604}"/>
    <dgm:cxn modelId="{95F4613D-61D4-46E3-A6B3-4D5FCFC2B2B4}" type="presOf" srcId="{97D4A84A-FD53-4C89-8766-B5C0A5025285}" destId="{F0A86B52-E2FF-4D63-93A1-E61D8377C34A}" srcOrd="0" destOrd="0" presId="urn:microsoft.com/office/officeart/2005/8/layout/cycle5"/>
    <dgm:cxn modelId="{01C79DEE-C81E-4640-B9DF-FB74FEB2A4E1}" type="presOf" srcId="{DA16D8F2-7AA0-43B2-99A1-9E110743886E}" destId="{19FF4228-BCF6-4DBF-AEE0-CF82A986A726}" srcOrd="0" destOrd="0" presId="urn:microsoft.com/office/officeart/2005/8/layout/cycle5"/>
    <dgm:cxn modelId="{23C07A06-8A67-4A38-AE66-20CB8A18439D}" type="presOf" srcId="{99C07F7C-24F7-F44B-8AEB-A4EC5174B3B9}" destId="{6A2CC0A6-BC38-5041-A60B-0DABCA6762C7}" srcOrd="0" destOrd="0" presId="urn:microsoft.com/office/officeart/2005/8/layout/cycle5"/>
    <dgm:cxn modelId="{D263C220-8DA6-44E0-862E-8DAF0F7C57B1}" type="presOf" srcId="{F97789DC-0FAD-4C2E-AB9D-457E85023924}" destId="{7DFDE678-6B1C-4BBC-A38E-46FB50420688}" srcOrd="0" destOrd="0" presId="urn:microsoft.com/office/officeart/2005/8/layout/cycle5"/>
    <dgm:cxn modelId="{8734378E-99F5-42D8-9DC2-D1E15E5B3EE0}" type="presOf" srcId="{661A4A79-0AAA-4C36-BEAB-A61C849008FA}" destId="{25E735C8-6CA7-48F9-B4AF-4D9B92978769}" srcOrd="0" destOrd="0" presId="urn:microsoft.com/office/officeart/2005/8/layout/cycle5"/>
    <dgm:cxn modelId="{7C7D16CF-64C1-4AE8-9355-7259A828F185}" type="presOf" srcId="{D826B2FE-5AC9-47EE-AEB3-142395FBDE71}" destId="{1E7C3E94-8CB6-456F-B0D4-B3FA407A51A6}" srcOrd="0" destOrd="0" presId="urn:microsoft.com/office/officeart/2005/8/layout/cycle5"/>
    <dgm:cxn modelId="{DB208BA9-3C42-4402-B84B-D0A68AACEEC9}" type="presOf" srcId="{4E9C4D69-ADFB-FA46-BE5A-A338E69769FC}" destId="{A691E03B-C59E-9A41-9D57-2D4EBEE14039}" srcOrd="0" destOrd="0" presId="urn:microsoft.com/office/officeart/2005/8/layout/cycle5"/>
    <dgm:cxn modelId="{A31A4C70-0DF4-4092-8339-B0672FEF03D5}" type="presOf" srcId="{CA9A9111-DB94-5549-9608-EEE6A3A2D980}" destId="{4BA36C64-20B8-A14E-8759-154A58F6D6C3}" srcOrd="0" destOrd="0" presId="urn:microsoft.com/office/officeart/2005/8/layout/cycle5"/>
    <dgm:cxn modelId="{62D35BC6-F1DE-4742-A4CB-E7C2B4502B6E}" type="presOf" srcId="{A8FAAA24-3DB7-4AFE-8D6E-1FF127F6A8FE}" destId="{E2536CDD-7DBF-4C6B-85BF-882FE6A71FDF}" srcOrd="0" destOrd="0" presId="urn:microsoft.com/office/officeart/2005/8/layout/cycle5"/>
    <dgm:cxn modelId="{4E1D43EF-810E-4942-9447-44608AEDCFBA}" type="presOf" srcId="{5FD615BE-97D0-4C69-8037-060D7CF45582}" destId="{A9CD118D-5A7B-4B7B-BEB0-016F1E217120}" srcOrd="0" destOrd="0" presId="urn:microsoft.com/office/officeart/2005/8/layout/cycle5"/>
    <dgm:cxn modelId="{FB0A48C9-CACD-D64A-84A1-E2E068B30F09}" srcId="{65053B36-E459-4699-9118-038C8F52F23D}" destId="{4E9C4D69-ADFB-FA46-BE5A-A338E69769FC}" srcOrd="0" destOrd="0" parTransId="{4BF50C62-AD1D-DE4C-A4C3-1381E584AB9B}" sibTransId="{1C10E232-1094-2848-B981-7AF384410EC9}"/>
    <dgm:cxn modelId="{6C6D0C39-16F5-4C23-93FF-663C03421B62}" srcId="{65053B36-E459-4699-9118-038C8F52F23D}" destId="{661A4A79-0AAA-4C36-BEAB-A61C849008FA}" srcOrd="5" destOrd="0" parTransId="{1B4B79AA-B091-4787-A5DB-5E75A9449EAF}" sibTransId="{F97789DC-0FAD-4C2E-AB9D-457E85023924}"/>
    <dgm:cxn modelId="{1CAA86C0-9AD3-4CF0-9F27-6F515AEAB683}" type="presOf" srcId="{78A95A28-5B18-4CAB-A8F7-FCAAA6066699}" destId="{3204064E-86B9-4A1D-AC40-6B3607D41628}" srcOrd="0" destOrd="0" presId="urn:microsoft.com/office/officeart/2005/8/layout/cycle5"/>
    <dgm:cxn modelId="{7C340F63-C1D2-40A5-913C-E3C1940363A1}" type="presOf" srcId="{03570386-4604-4B40-84F0-E9CB1E7DA604}" destId="{8864FD29-B527-0A45-AF38-136A7CA3EA73}" srcOrd="0" destOrd="0" presId="urn:microsoft.com/office/officeart/2005/8/layout/cycle5"/>
    <dgm:cxn modelId="{8BB1BCB1-226C-4315-AD65-1C874B8E1581}" type="presParOf" srcId="{6A20FEC1-C6EF-4469-886F-1FB4E4E06963}" destId="{A691E03B-C59E-9A41-9D57-2D4EBEE14039}" srcOrd="0" destOrd="0" presId="urn:microsoft.com/office/officeart/2005/8/layout/cycle5"/>
    <dgm:cxn modelId="{2AE04881-59E8-4D97-8B32-38591ED78FED}" type="presParOf" srcId="{6A20FEC1-C6EF-4469-886F-1FB4E4E06963}" destId="{74DF1ABC-1CC7-714C-A055-1C41C2DE0346}" srcOrd="1" destOrd="0" presId="urn:microsoft.com/office/officeart/2005/8/layout/cycle5"/>
    <dgm:cxn modelId="{F89FEE1E-04ED-4691-9EC6-04639D9E1B36}" type="presParOf" srcId="{6A20FEC1-C6EF-4469-886F-1FB4E4E06963}" destId="{FDC707AD-A140-C945-86F6-51E693510697}" srcOrd="2" destOrd="0" presId="urn:microsoft.com/office/officeart/2005/8/layout/cycle5"/>
    <dgm:cxn modelId="{66B10C61-E81B-4331-ABF5-78CD3B1FA2A1}" type="presParOf" srcId="{6A20FEC1-C6EF-4469-886F-1FB4E4E06963}" destId="{F21E2F18-F043-2846-95DB-CBAA147D529B}" srcOrd="3" destOrd="0" presId="urn:microsoft.com/office/officeart/2005/8/layout/cycle5"/>
    <dgm:cxn modelId="{89F2ADBC-2874-404F-B601-7EC2DF2710FB}" type="presParOf" srcId="{6A20FEC1-C6EF-4469-886F-1FB4E4E06963}" destId="{3DAA6B48-225A-4840-B4FD-B5777A24A577}" srcOrd="4" destOrd="0" presId="urn:microsoft.com/office/officeart/2005/8/layout/cycle5"/>
    <dgm:cxn modelId="{45201EBF-ABDB-4006-93F0-3254233C119D}" type="presParOf" srcId="{6A20FEC1-C6EF-4469-886F-1FB4E4E06963}" destId="{8864FD29-B527-0A45-AF38-136A7CA3EA73}" srcOrd="5" destOrd="0" presId="urn:microsoft.com/office/officeart/2005/8/layout/cycle5"/>
    <dgm:cxn modelId="{93319F05-ECFD-4CB8-BAB8-2FC489883FF1}" type="presParOf" srcId="{6A20FEC1-C6EF-4469-886F-1FB4E4E06963}" destId="{F0A86B52-E2FF-4D63-93A1-E61D8377C34A}" srcOrd="6" destOrd="0" presId="urn:microsoft.com/office/officeart/2005/8/layout/cycle5"/>
    <dgm:cxn modelId="{C8EF9286-22AD-4427-8695-A5879CAB29C9}" type="presParOf" srcId="{6A20FEC1-C6EF-4469-886F-1FB4E4E06963}" destId="{FDCC661F-5906-4C2E-95FD-42BD7C141BE9}" srcOrd="7" destOrd="0" presId="urn:microsoft.com/office/officeart/2005/8/layout/cycle5"/>
    <dgm:cxn modelId="{7E613AAE-E0B9-41E8-A9F0-75379F7C21A2}" type="presParOf" srcId="{6A20FEC1-C6EF-4469-886F-1FB4E4E06963}" destId="{A9CD118D-5A7B-4B7B-BEB0-016F1E217120}" srcOrd="8" destOrd="0" presId="urn:microsoft.com/office/officeart/2005/8/layout/cycle5"/>
    <dgm:cxn modelId="{05687BF7-7EC4-4532-B432-165661B15348}" type="presParOf" srcId="{6A20FEC1-C6EF-4469-886F-1FB4E4E06963}" destId="{4BA36C64-20B8-A14E-8759-154A58F6D6C3}" srcOrd="9" destOrd="0" presId="urn:microsoft.com/office/officeart/2005/8/layout/cycle5"/>
    <dgm:cxn modelId="{3EB4DEEB-A213-4B81-B1EF-20FEE9B5B3C2}" type="presParOf" srcId="{6A20FEC1-C6EF-4469-886F-1FB4E4E06963}" destId="{6C64C368-C8AD-DC46-9E87-FF501AEF864A}" srcOrd="10" destOrd="0" presId="urn:microsoft.com/office/officeart/2005/8/layout/cycle5"/>
    <dgm:cxn modelId="{EF966D7B-C7C5-44A8-B053-AE459EEA457F}" type="presParOf" srcId="{6A20FEC1-C6EF-4469-886F-1FB4E4E06963}" destId="{6A2CC0A6-BC38-5041-A60B-0DABCA6762C7}" srcOrd="11" destOrd="0" presId="urn:microsoft.com/office/officeart/2005/8/layout/cycle5"/>
    <dgm:cxn modelId="{5E5011FF-5978-4975-B940-83153B1337F6}" type="presParOf" srcId="{6A20FEC1-C6EF-4469-886F-1FB4E4E06963}" destId="{1E7C3E94-8CB6-456F-B0D4-B3FA407A51A6}" srcOrd="12" destOrd="0" presId="urn:microsoft.com/office/officeart/2005/8/layout/cycle5"/>
    <dgm:cxn modelId="{2AB4B4F5-3D3F-49F2-A0D6-3563A8391712}" type="presParOf" srcId="{6A20FEC1-C6EF-4469-886F-1FB4E4E06963}" destId="{E838B6B8-75DF-4528-9C2A-BB7A7D07CE89}" srcOrd="13" destOrd="0" presId="urn:microsoft.com/office/officeart/2005/8/layout/cycle5"/>
    <dgm:cxn modelId="{0E9F1DBD-2A42-4439-B8ED-15A9A38C1332}" type="presParOf" srcId="{6A20FEC1-C6EF-4469-886F-1FB4E4E06963}" destId="{0FD4A519-10D4-4EE7-AC3E-EBD7D85740E2}" srcOrd="14" destOrd="0" presId="urn:microsoft.com/office/officeart/2005/8/layout/cycle5"/>
    <dgm:cxn modelId="{C8541FB4-1649-44EC-866C-4151C09A1C69}" type="presParOf" srcId="{6A20FEC1-C6EF-4469-886F-1FB4E4E06963}" destId="{25E735C8-6CA7-48F9-B4AF-4D9B92978769}" srcOrd="15" destOrd="0" presId="urn:microsoft.com/office/officeart/2005/8/layout/cycle5"/>
    <dgm:cxn modelId="{3E0CECFF-5410-4F81-816E-A7D5138824A2}" type="presParOf" srcId="{6A20FEC1-C6EF-4469-886F-1FB4E4E06963}" destId="{EC522338-C25D-4866-ABF3-7A3BB86AF8C6}" srcOrd="16" destOrd="0" presId="urn:microsoft.com/office/officeart/2005/8/layout/cycle5"/>
    <dgm:cxn modelId="{2ABEDD02-710F-4C99-B2F4-40866DC1F755}" type="presParOf" srcId="{6A20FEC1-C6EF-4469-886F-1FB4E4E06963}" destId="{7DFDE678-6B1C-4BBC-A38E-46FB50420688}" srcOrd="17" destOrd="0" presId="urn:microsoft.com/office/officeart/2005/8/layout/cycle5"/>
    <dgm:cxn modelId="{6A2BC33A-DAAF-4FCD-A6C8-5767EB2C8F49}" type="presParOf" srcId="{6A20FEC1-C6EF-4469-886F-1FB4E4E06963}" destId="{E2536CDD-7DBF-4C6B-85BF-882FE6A71FDF}" srcOrd="18" destOrd="0" presId="urn:microsoft.com/office/officeart/2005/8/layout/cycle5"/>
    <dgm:cxn modelId="{B3743C62-B6A1-4F11-BD15-1A4DDFA1B0BE}" type="presParOf" srcId="{6A20FEC1-C6EF-4469-886F-1FB4E4E06963}" destId="{6D500B74-16A3-4CA0-A0E3-C2CBAAB4F994}" srcOrd="19" destOrd="0" presId="urn:microsoft.com/office/officeart/2005/8/layout/cycle5"/>
    <dgm:cxn modelId="{2A343883-2A83-471B-AA15-24C840DE6EED}" type="presParOf" srcId="{6A20FEC1-C6EF-4469-886F-1FB4E4E06963}" destId="{049616A8-A793-4C77-8E33-8F4622C118F7}" srcOrd="20" destOrd="0" presId="urn:microsoft.com/office/officeart/2005/8/layout/cycle5"/>
    <dgm:cxn modelId="{2C8A5240-7AF6-4937-8058-26633658B983}" type="presParOf" srcId="{6A20FEC1-C6EF-4469-886F-1FB4E4E06963}" destId="{3204064E-86B9-4A1D-AC40-6B3607D41628}" srcOrd="21" destOrd="0" presId="urn:microsoft.com/office/officeart/2005/8/layout/cycle5"/>
    <dgm:cxn modelId="{D2840125-7CA4-4922-ABD1-2C431FC483D1}" type="presParOf" srcId="{6A20FEC1-C6EF-4469-886F-1FB4E4E06963}" destId="{285E9CCE-C7D2-4139-86F0-64E7E1C35BC1}" srcOrd="22" destOrd="0" presId="urn:microsoft.com/office/officeart/2005/8/layout/cycle5"/>
    <dgm:cxn modelId="{3F568999-0748-4235-B055-642BFB182F1B}"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pPr algn="ctr"/>
          <a:r>
            <a:rPr lang="en-US" sz="1600" b="1" dirty="0" smtClean="0">
              <a:solidFill>
                <a:schemeClr val="tx1"/>
              </a:solidFill>
            </a:rPr>
            <a:t>Collect</a:t>
          </a:r>
          <a:endParaRPr lang="en-US" sz="1600" b="1" dirty="0">
            <a:solidFill>
              <a:schemeClr val="tx1"/>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Describe</a:t>
          </a:r>
          <a:endParaRPr lang="en-US" sz="1600" b="1" dirty="0">
            <a:solidFill>
              <a:schemeClr val="tx1"/>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E9C4D69-ADFB-FA46-BE5A-A338E69769FC}">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Plan</a:t>
          </a:r>
          <a:endParaRPr lang="en-US" sz="1600" b="1" dirty="0">
            <a:solidFill>
              <a:schemeClr val="tx1"/>
            </a:solidFill>
          </a:endParaRPr>
        </a:p>
      </dgm:t>
    </dgm:pt>
    <dgm:pt modelId="{4BF50C62-AD1D-DE4C-A4C3-1381E584AB9B}" type="parTrans" cxnId="{FB0A48C9-CACD-D64A-84A1-E2E068B30F09}">
      <dgm:prSet/>
      <dgm:spPr/>
      <dgm:t>
        <a:bodyPr/>
        <a:lstStyle/>
        <a:p>
          <a:endParaRPr lang="en-US"/>
        </a:p>
      </dgm:t>
    </dgm:pt>
    <dgm:pt modelId="{1C10E232-1094-2848-B981-7AF384410EC9}" type="sibTrans" cxnId="{FB0A48C9-CACD-D64A-84A1-E2E068B30F09}">
      <dgm:prSet/>
      <dgm:spPr>
        <a:ln w="28575">
          <a:solidFill>
            <a:srgbClr val="186072"/>
          </a:solidFill>
        </a:ln>
      </dgm:spPr>
      <dgm:t>
        <a:bodyPr/>
        <a:lstStyle/>
        <a:p>
          <a:endParaRPr lang="en-US" dirty="0"/>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A691E03B-C59E-9A41-9D57-2D4EBEE14039}" type="pres">
      <dgm:prSet presAssocID="{4E9C4D69-ADFB-FA46-BE5A-A338E69769FC}" presName="node" presStyleLbl="node1" presStyleIdx="0" presStyleCnt="8" custScaleX="169996">
        <dgm:presLayoutVars>
          <dgm:bulletEnabled val="1"/>
        </dgm:presLayoutVars>
      </dgm:prSet>
      <dgm:spPr/>
      <dgm:t>
        <a:bodyPr/>
        <a:lstStyle/>
        <a:p>
          <a:endParaRPr lang="en-US"/>
        </a:p>
      </dgm:t>
    </dgm:pt>
    <dgm:pt modelId="{74DF1ABC-1CC7-714C-A055-1C41C2DE0346}" type="pres">
      <dgm:prSet presAssocID="{4E9C4D69-ADFB-FA46-BE5A-A338E69769FC}" presName="spNode" presStyleCnt="0"/>
      <dgm:spPr/>
    </dgm:pt>
    <dgm:pt modelId="{FDC707AD-A140-C945-86F6-51E693510697}" type="pres">
      <dgm:prSet presAssocID="{1C10E232-1094-2848-B981-7AF384410EC9}" presName="sibTrans" presStyleLbl="sibTrans1D1" presStyleIdx="0" presStyleCnt="8"/>
      <dgm:spPr/>
      <dgm:t>
        <a:bodyPr/>
        <a:lstStyle/>
        <a:p>
          <a:endParaRPr lang="en-US"/>
        </a:p>
      </dgm:t>
    </dgm:pt>
    <dgm:pt modelId="{F21E2F18-F043-2846-95DB-CBAA147D529B}" type="pres">
      <dgm:prSet presAssocID="{4AD66445-1D35-5E4B-97CB-F1868A81F976}" presName="node" presStyleLbl="node1" presStyleIdx="1" presStyleCnt="8" custScaleX="169996" custRadScaleRad="100298" custRadScaleInc="40477">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69996">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91717" custScaleY="101889" custRadScaleRad="107506" custRadScaleInc="-63079">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69996" custRadScaleRad="99514" custRadScaleInc="-7355">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69996" custRadScaleRad="98306" custRadScaleInc="6099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90498" custScaleY="90531" custRadScaleRad="98388">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69996" custRadScaleRad="97996" custRadScaleInc="-3317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37BF8AAE-F2D1-47FD-80C7-85A2611AA334}" srcId="{65053B36-E459-4699-9118-038C8F52F23D}" destId="{97D4A84A-FD53-4C89-8766-B5C0A5025285}" srcOrd="2" destOrd="0" parTransId="{83CF93A1-5BFE-4327-89FC-F3B074DB56BE}" sibTransId="{5FD615BE-97D0-4C69-8037-060D7CF45582}"/>
    <dgm:cxn modelId="{333CE6B5-3DE2-4462-A83C-7CB82A738077}" type="presOf" srcId="{03570386-4604-4B40-84F0-E9CB1E7DA604}" destId="{8864FD29-B527-0A45-AF38-136A7CA3EA73}" srcOrd="0" destOrd="0" presId="urn:microsoft.com/office/officeart/2005/8/layout/cycle5"/>
    <dgm:cxn modelId="{DD0C85AF-7109-4622-9BB7-E15DFE411414}" type="presOf" srcId="{DA16D8F2-7AA0-43B2-99A1-9E110743886E}" destId="{19FF4228-BCF6-4DBF-AEE0-CF82A986A726}" srcOrd="0" destOrd="0" presId="urn:microsoft.com/office/officeart/2005/8/layout/cycle5"/>
    <dgm:cxn modelId="{A585DEE7-0262-4A21-9D75-CC99269E51CF}" type="presOf" srcId="{CA9A9111-DB94-5549-9608-EEE6A3A2D980}" destId="{4BA36C64-20B8-A14E-8759-154A58F6D6C3}" srcOrd="0" destOrd="0" presId="urn:microsoft.com/office/officeart/2005/8/layout/cycle5"/>
    <dgm:cxn modelId="{0BE51153-6433-4881-B8E2-67A934A7EADF}" type="presOf" srcId="{97D4A84A-FD53-4C89-8766-B5C0A5025285}" destId="{F0A86B52-E2FF-4D63-93A1-E61D8377C34A}" srcOrd="0" destOrd="0" presId="urn:microsoft.com/office/officeart/2005/8/layout/cycle5"/>
    <dgm:cxn modelId="{2974399E-F063-4935-BAE4-E076CC8DB8DF}" type="presOf" srcId="{A8FAAA24-3DB7-4AFE-8D6E-1FF127F6A8FE}" destId="{E2536CDD-7DBF-4C6B-85BF-882FE6A71FDF}"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B8843DFE-E052-4257-AF19-064AB74289FC}" type="presOf" srcId="{8ED530B9-2AE0-4731-B182-B27C1D10B60C}" destId="{049616A8-A793-4C77-8E33-8F4622C118F7}" srcOrd="0" destOrd="0" presId="urn:microsoft.com/office/officeart/2005/8/layout/cycle5"/>
    <dgm:cxn modelId="{714330E4-16CC-4443-9AE0-C4759569E3AA}" type="presOf" srcId="{1C10E232-1094-2848-B981-7AF384410EC9}" destId="{FDC707AD-A140-C945-86F6-51E693510697}" srcOrd="0" destOrd="0" presId="urn:microsoft.com/office/officeart/2005/8/layout/cycle5"/>
    <dgm:cxn modelId="{EBFC6A2E-FFC9-4645-98A6-15CBB70490E8}" type="presOf" srcId="{99C07F7C-24F7-F44B-8AEB-A4EC5174B3B9}" destId="{6A2CC0A6-BC38-5041-A60B-0DABCA6762C7}" srcOrd="0" destOrd="0" presId="urn:microsoft.com/office/officeart/2005/8/layout/cycle5"/>
    <dgm:cxn modelId="{05BAF2D6-7938-4C92-9204-72BF1FECFEEC}" type="presOf" srcId="{E81A7496-7C34-4DBF-9C3D-D0A2A73191C8}" destId="{0FD4A519-10D4-4EE7-AC3E-EBD7D85740E2}" srcOrd="0" destOrd="0" presId="urn:microsoft.com/office/officeart/2005/8/layout/cycle5"/>
    <dgm:cxn modelId="{6FA06DDC-0F38-DE42-863F-EB8F7A4572BE}" srcId="{65053B36-E459-4699-9118-038C8F52F23D}" destId="{4AD66445-1D35-5E4B-97CB-F1868A81F976}" srcOrd="1" destOrd="0" parTransId="{D6E6296C-8865-CD45-8B84-2CE77AEEFEAD}" sibTransId="{03570386-4604-4B40-84F0-E9CB1E7DA604}"/>
    <dgm:cxn modelId="{D022479C-8D3A-4194-B77A-A762726AFE43}" type="presOf" srcId="{4AD66445-1D35-5E4B-97CB-F1868A81F976}" destId="{F21E2F18-F043-2846-95DB-CBAA147D529B}" srcOrd="0" destOrd="0" presId="urn:microsoft.com/office/officeart/2005/8/layout/cycle5"/>
    <dgm:cxn modelId="{60FF029B-6BB8-4D85-92DA-B0B9047CDED6}" type="presOf" srcId="{78A95A28-5B18-4CAB-A8F7-FCAAA6066699}" destId="{3204064E-86B9-4A1D-AC40-6B3607D41628}" srcOrd="0" destOrd="0" presId="urn:microsoft.com/office/officeart/2005/8/layout/cycle5"/>
    <dgm:cxn modelId="{742FB677-F797-40F2-893F-CCE80342B3F9}" type="presOf" srcId="{4E9C4D69-ADFB-FA46-BE5A-A338E69769FC}" destId="{A691E03B-C59E-9A41-9D57-2D4EBEE14039}" srcOrd="0" destOrd="0" presId="urn:microsoft.com/office/officeart/2005/8/layout/cycle5"/>
    <dgm:cxn modelId="{40B9ED4A-315F-474F-B773-9E22DEE0AD44}" type="presOf" srcId="{5FD615BE-97D0-4C69-8037-060D7CF45582}" destId="{A9CD118D-5A7B-4B7B-BEB0-016F1E217120}" srcOrd="0" destOrd="0" presId="urn:microsoft.com/office/officeart/2005/8/layout/cycle5"/>
    <dgm:cxn modelId="{91874F78-4EE2-4899-B2DA-7123AEBB319A}" type="presOf" srcId="{661A4A79-0AAA-4C36-BEAB-A61C849008FA}" destId="{25E735C8-6CA7-48F9-B4AF-4D9B92978769}" srcOrd="0" destOrd="0" presId="urn:microsoft.com/office/officeart/2005/8/layout/cycle5"/>
    <dgm:cxn modelId="{32D5867B-8DCA-4CC0-8725-2AB82A938840}" type="presOf" srcId="{F97789DC-0FAD-4C2E-AB9D-457E85023924}" destId="{7DFDE678-6B1C-4BBC-A38E-46FB50420688}" srcOrd="0" destOrd="0" presId="urn:microsoft.com/office/officeart/2005/8/layout/cycle5"/>
    <dgm:cxn modelId="{F0D31CCE-007B-4ED7-9E4F-9C2C40E4F48D}" type="presOf" srcId="{65053B36-E459-4699-9118-038C8F52F23D}" destId="{6A20FEC1-C6EF-4469-886F-1FB4E4E06963}" srcOrd="0" destOrd="0" presId="urn:microsoft.com/office/officeart/2005/8/layout/cycle5"/>
    <dgm:cxn modelId="{FB0A48C9-CACD-D64A-84A1-E2E068B30F09}" srcId="{65053B36-E459-4699-9118-038C8F52F23D}" destId="{4E9C4D69-ADFB-FA46-BE5A-A338E69769FC}" srcOrd="0" destOrd="0" parTransId="{4BF50C62-AD1D-DE4C-A4C3-1381E584AB9B}" sibTransId="{1C10E232-1094-2848-B981-7AF384410EC9}"/>
    <dgm:cxn modelId="{6C6D0C39-16F5-4C23-93FF-663C03421B62}" srcId="{65053B36-E459-4699-9118-038C8F52F23D}" destId="{661A4A79-0AAA-4C36-BEAB-A61C849008FA}" srcOrd="5" destOrd="0" parTransId="{1B4B79AA-B091-4787-A5DB-5E75A9449EAF}" sibTransId="{F97789DC-0FAD-4C2E-AB9D-457E85023924}"/>
    <dgm:cxn modelId="{B14EDE2E-4029-468F-BEC3-A99B73AEFBBF}" type="presOf" srcId="{D826B2FE-5AC9-47EE-AEB3-142395FBDE71}" destId="{1E7C3E94-8CB6-456F-B0D4-B3FA407A51A6}" srcOrd="0" destOrd="0" presId="urn:microsoft.com/office/officeart/2005/8/layout/cycle5"/>
    <dgm:cxn modelId="{2ACA996D-8632-41FB-89D6-C6BCC0A61CA9}" type="presParOf" srcId="{6A20FEC1-C6EF-4469-886F-1FB4E4E06963}" destId="{A691E03B-C59E-9A41-9D57-2D4EBEE14039}" srcOrd="0" destOrd="0" presId="urn:microsoft.com/office/officeart/2005/8/layout/cycle5"/>
    <dgm:cxn modelId="{2649100E-1AEF-4C5D-86F0-92190483D2EE}" type="presParOf" srcId="{6A20FEC1-C6EF-4469-886F-1FB4E4E06963}" destId="{74DF1ABC-1CC7-714C-A055-1C41C2DE0346}" srcOrd="1" destOrd="0" presId="urn:microsoft.com/office/officeart/2005/8/layout/cycle5"/>
    <dgm:cxn modelId="{6FA40928-212B-4709-8D31-DC518C352DCC}" type="presParOf" srcId="{6A20FEC1-C6EF-4469-886F-1FB4E4E06963}" destId="{FDC707AD-A140-C945-86F6-51E693510697}" srcOrd="2" destOrd="0" presId="urn:microsoft.com/office/officeart/2005/8/layout/cycle5"/>
    <dgm:cxn modelId="{1255E55C-0B65-4177-841B-4C3F6B5132CF}" type="presParOf" srcId="{6A20FEC1-C6EF-4469-886F-1FB4E4E06963}" destId="{F21E2F18-F043-2846-95DB-CBAA147D529B}" srcOrd="3" destOrd="0" presId="urn:microsoft.com/office/officeart/2005/8/layout/cycle5"/>
    <dgm:cxn modelId="{9C733FE4-058B-494F-BB55-E580F5343E29}" type="presParOf" srcId="{6A20FEC1-C6EF-4469-886F-1FB4E4E06963}" destId="{3DAA6B48-225A-4840-B4FD-B5777A24A577}" srcOrd="4" destOrd="0" presId="urn:microsoft.com/office/officeart/2005/8/layout/cycle5"/>
    <dgm:cxn modelId="{5C138832-E6CA-44F1-A0BB-E0FA2CBB627C}" type="presParOf" srcId="{6A20FEC1-C6EF-4469-886F-1FB4E4E06963}" destId="{8864FD29-B527-0A45-AF38-136A7CA3EA73}" srcOrd="5" destOrd="0" presId="urn:microsoft.com/office/officeart/2005/8/layout/cycle5"/>
    <dgm:cxn modelId="{56F210CB-87F1-4B29-A613-7CC25E6B82FA}" type="presParOf" srcId="{6A20FEC1-C6EF-4469-886F-1FB4E4E06963}" destId="{F0A86B52-E2FF-4D63-93A1-E61D8377C34A}" srcOrd="6" destOrd="0" presId="urn:microsoft.com/office/officeart/2005/8/layout/cycle5"/>
    <dgm:cxn modelId="{729EB95B-D1C6-4712-AF59-887D66FEB19D}" type="presParOf" srcId="{6A20FEC1-C6EF-4469-886F-1FB4E4E06963}" destId="{FDCC661F-5906-4C2E-95FD-42BD7C141BE9}" srcOrd="7" destOrd="0" presId="urn:microsoft.com/office/officeart/2005/8/layout/cycle5"/>
    <dgm:cxn modelId="{B878CEE1-5ACB-496E-A015-D3C71CD36672}" type="presParOf" srcId="{6A20FEC1-C6EF-4469-886F-1FB4E4E06963}" destId="{A9CD118D-5A7B-4B7B-BEB0-016F1E217120}" srcOrd="8" destOrd="0" presId="urn:microsoft.com/office/officeart/2005/8/layout/cycle5"/>
    <dgm:cxn modelId="{A064E292-54BB-47B9-9CCF-C1C7E9FDF4E1}" type="presParOf" srcId="{6A20FEC1-C6EF-4469-886F-1FB4E4E06963}" destId="{4BA36C64-20B8-A14E-8759-154A58F6D6C3}" srcOrd="9" destOrd="0" presId="urn:microsoft.com/office/officeart/2005/8/layout/cycle5"/>
    <dgm:cxn modelId="{707BE9C6-B5A5-4B21-96EB-55DDFEFA4807}" type="presParOf" srcId="{6A20FEC1-C6EF-4469-886F-1FB4E4E06963}" destId="{6C64C368-C8AD-DC46-9E87-FF501AEF864A}" srcOrd="10" destOrd="0" presId="urn:microsoft.com/office/officeart/2005/8/layout/cycle5"/>
    <dgm:cxn modelId="{851D2D38-54EE-4848-AA63-FA1D731362D1}" type="presParOf" srcId="{6A20FEC1-C6EF-4469-886F-1FB4E4E06963}" destId="{6A2CC0A6-BC38-5041-A60B-0DABCA6762C7}" srcOrd="11" destOrd="0" presId="urn:microsoft.com/office/officeart/2005/8/layout/cycle5"/>
    <dgm:cxn modelId="{CCDB5074-7535-40B7-AAA6-C5A38D66CD53}" type="presParOf" srcId="{6A20FEC1-C6EF-4469-886F-1FB4E4E06963}" destId="{1E7C3E94-8CB6-456F-B0D4-B3FA407A51A6}" srcOrd="12" destOrd="0" presId="urn:microsoft.com/office/officeart/2005/8/layout/cycle5"/>
    <dgm:cxn modelId="{F8AFAF94-14FB-4B74-AD50-84A7367E9966}" type="presParOf" srcId="{6A20FEC1-C6EF-4469-886F-1FB4E4E06963}" destId="{E838B6B8-75DF-4528-9C2A-BB7A7D07CE89}" srcOrd="13" destOrd="0" presId="urn:microsoft.com/office/officeart/2005/8/layout/cycle5"/>
    <dgm:cxn modelId="{40AA9ECD-ED08-47EA-BA4F-D50006AE7F4F}" type="presParOf" srcId="{6A20FEC1-C6EF-4469-886F-1FB4E4E06963}" destId="{0FD4A519-10D4-4EE7-AC3E-EBD7D85740E2}" srcOrd="14" destOrd="0" presId="urn:microsoft.com/office/officeart/2005/8/layout/cycle5"/>
    <dgm:cxn modelId="{2BA1BED5-0800-4B3A-BE83-B24F1F9A8FE5}" type="presParOf" srcId="{6A20FEC1-C6EF-4469-886F-1FB4E4E06963}" destId="{25E735C8-6CA7-48F9-B4AF-4D9B92978769}" srcOrd="15" destOrd="0" presId="urn:microsoft.com/office/officeart/2005/8/layout/cycle5"/>
    <dgm:cxn modelId="{03B646E2-357E-4B63-B512-11ECA06831CC}" type="presParOf" srcId="{6A20FEC1-C6EF-4469-886F-1FB4E4E06963}" destId="{EC522338-C25D-4866-ABF3-7A3BB86AF8C6}" srcOrd="16" destOrd="0" presId="urn:microsoft.com/office/officeart/2005/8/layout/cycle5"/>
    <dgm:cxn modelId="{F9A62F7C-F0B0-4A79-AF2D-30209098E481}" type="presParOf" srcId="{6A20FEC1-C6EF-4469-886F-1FB4E4E06963}" destId="{7DFDE678-6B1C-4BBC-A38E-46FB50420688}" srcOrd="17" destOrd="0" presId="urn:microsoft.com/office/officeart/2005/8/layout/cycle5"/>
    <dgm:cxn modelId="{32174B9A-8405-4589-A45A-F0696DA3F481}" type="presParOf" srcId="{6A20FEC1-C6EF-4469-886F-1FB4E4E06963}" destId="{E2536CDD-7DBF-4C6B-85BF-882FE6A71FDF}" srcOrd="18" destOrd="0" presId="urn:microsoft.com/office/officeart/2005/8/layout/cycle5"/>
    <dgm:cxn modelId="{D8EAEFAB-9DEA-453B-A981-363F22BDE388}" type="presParOf" srcId="{6A20FEC1-C6EF-4469-886F-1FB4E4E06963}" destId="{6D500B74-16A3-4CA0-A0E3-C2CBAAB4F994}" srcOrd="19" destOrd="0" presId="urn:microsoft.com/office/officeart/2005/8/layout/cycle5"/>
    <dgm:cxn modelId="{333F4E34-C618-42D2-9F86-C61B442EFCE3}" type="presParOf" srcId="{6A20FEC1-C6EF-4469-886F-1FB4E4E06963}" destId="{049616A8-A793-4C77-8E33-8F4622C118F7}" srcOrd="20" destOrd="0" presId="urn:microsoft.com/office/officeart/2005/8/layout/cycle5"/>
    <dgm:cxn modelId="{5E3AE143-3E63-416C-B7F4-C8706A114F53}" type="presParOf" srcId="{6A20FEC1-C6EF-4469-886F-1FB4E4E06963}" destId="{3204064E-86B9-4A1D-AC40-6B3607D41628}" srcOrd="21" destOrd="0" presId="urn:microsoft.com/office/officeart/2005/8/layout/cycle5"/>
    <dgm:cxn modelId="{7110C23D-61C4-4F59-8693-04721AC20D76}" type="presParOf" srcId="{6A20FEC1-C6EF-4469-886F-1FB4E4E06963}" destId="{285E9CCE-C7D2-4139-86F0-64E7E1C35BC1}" srcOrd="22" destOrd="0" presId="urn:microsoft.com/office/officeart/2005/8/layout/cycle5"/>
    <dgm:cxn modelId="{C7AC2F15-ABE8-4239-90F2-4528C22A25F5}"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pPr algn="ctr"/>
          <a:r>
            <a:rPr lang="en-US" sz="1600" b="1" dirty="0" smtClean="0">
              <a:solidFill>
                <a:schemeClr val="tx1"/>
              </a:solidFill>
            </a:rPr>
            <a:t>Collect</a:t>
          </a:r>
          <a:endParaRPr lang="en-US" sz="1600" b="1" dirty="0">
            <a:solidFill>
              <a:schemeClr val="tx1"/>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Describe</a:t>
          </a:r>
          <a:endParaRPr lang="en-US" sz="1600" b="1" dirty="0">
            <a:solidFill>
              <a:schemeClr val="tx1"/>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E9C4D69-ADFB-FA46-BE5A-A338E69769FC}">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Plan</a:t>
          </a:r>
          <a:endParaRPr lang="en-US" sz="1600" b="1" dirty="0">
            <a:solidFill>
              <a:schemeClr val="tx1"/>
            </a:solidFill>
          </a:endParaRPr>
        </a:p>
      </dgm:t>
    </dgm:pt>
    <dgm:pt modelId="{4BF50C62-AD1D-DE4C-A4C3-1381E584AB9B}" type="parTrans" cxnId="{FB0A48C9-CACD-D64A-84A1-E2E068B30F09}">
      <dgm:prSet/>
      <dgm:spPr/>
      <dgm:t>
        <a:bodyPr/>
        <a:lstStyle/>
        <a:p>
          <a:endParaRPr lang="en-US"/>
        </a:p>
      </dgm:t>
    </dgm:pt>
    <dgm:pt modelId="{1C10E232-1094-2848-B981-7AF384410EC9}" type="sibTrans" cxnId="{FB0A48C9-CACD-D64A-84A1-E2E068B30F09}">
      <dgm:prSet/>
      <dgm:spPr>
        <a:ln w="28575">
          <a:solidFill>
            <a:srgbClr val="186072"/>
          </a:solidFill>
        </a:ln>
      </dgm:spPr>
      <dgm:t>
        <a:bodyPr/>
        <a:lstStyle/>
        <a:p>
          <a:endParaRPr lang="en-US" dirty="0"/>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A691E03B-C59E-9A41-9D57-2D4EBEE14039}" type="pres">
      <dgm:prSet presAssocID="{4E9C4D69-ADFB-FA46-BE5A-A338E69769FC}" presName="node" presStyleLbl="node1" presStyleIdx="0" presStyleCnt="8" custScaleX="169996">
        <dgm:presLayoutVars>
          <dgm:bulletEnabled val="1"/>
        </dgm:presLayoutVars>
      </dgm:prSet>
      <dgm:spPr/>
      <dgm:t>
        <a:bodyPr/>
        <a:lstStyle/>
        <a:p>
          <a:endParaRPr lang="en-US"/>
        </a:p>
      </dgm:t>
    </dgm:pt>
    <dgm:pt modelId="{74DF1ABC-1CC7-714C-A055-1C41C2DE0346}" type="pres">
      <dgm:prSet presAssocID="{4E9C4D69-ADFB-FA46-BE5A-A338E69769FC}" presName="spNode" presStyleCnt="0"/>
      <dgm:spPr/>
    </dgm:pt>
    <dgm:pt modelId="{FDC707AD-A140-C945-86F6-51E693510697}" type="pres">
      <dgm:prSet presAssocID="{1C10E232-1094-2848-B981-7AF384410EC9}" presName="sibTrans" presStyleLbl="sibTrans1D1" presStyleIdx="0" presStyleCnt="8"/>
      <dgm:spPr/>
      <dgm:t>
        <a:bodyPr/>
        <a:lstStyle/>
        <a:p>
          <a:endParaRPr lang="en-US"/>
        </a:p>
      </dgm:t>
    </dgm:pt>
    <dgm:pt modelId="{F21E2F18-F043-2846-95DB-CBAA147D529B}" type="pres">
      <dgm:prSet presAssocID="{4AD66445-1D35-5E4B-97CB-F1868A81F976}" presName="node" presStyleLbl="node1" presStyleIdx="1" presStyleCnt="8" custScaleX="169996" custRadScaleRad="100298" custRadScaleInc="40477">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69996">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91717" custScaleY="101889" custRadScaleRad="107506" custRadScaleInc="-63079">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69996" custRadScaleRad="99514" custRadScaleInc="-7355">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69996" custRadScaleRad="98306" custRadScaleInc="6099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90498" custScaleY="90531" custRadScaleRad="98388">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69996" custRadScaleRad="97996" custRadScaleInc="-3317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37BF8AAE-F2D1-47FD-80C7-85A2611AA334}" srcId="{65053B36-E459-4699-9118-038C8F52F23D}" destId="{97D4A84A-FD53-4C89-8766-B5C0A5025285}" srcOrd="2" destOrd="0" parTransId="{83CF93A1-5BFE-4327-89FC-F3B074DB56BE}" sibTransId="{5FD615BE-97D0-4C69-8037-060D7CF45582}"/>
    <dgm:cxn modelId="{0B2D68A0-48A5-492F-85AF-8DEA4A9CD6D9}" type="presOf" srcId="{CA9A9111-DB94-5549-9608-EEE6A3A2D980}" destId="{4BA36C64-20B8-A14E-8759-154A58F6D6C3}"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63DD466F-FCE2-4D05-831C-32524C330E7F}" type="presOf" srcId="{F97789DC-0FAD-4C2E-AB9D-457E85023924}" destId="{7DFDE678-6B1C-4BBC-A38E-46FB50420688}" srcOrd="0" destOrd="0" presId="urn:microsoft.com/office/officeart/2005/8/layout/cycle5"/>
    <dgm:cxn modelId="{BCD343DC-1B85-4FCF-817B-24887D1B3E23}" srcId="{65053B36-E459-4699-9118-038C8F52F23D}" destId="{D826B2FE-5AC9-47EE-AEB3-142395FBDE71}" srcOrd="4" destOrd="0" parTransId="{CB1A36D4-FDE9-48F2-98C9-29576A48DEAF}" sibTransId="{E81A7496-7C34-4DBF-9C3D-D0A2A73191C8}"/>
    <dgm:cxn modelId="{583E9991-9099-4359-A0D2-D8D7B6D8756C}" type="presOf" srcId="{D826B2FE-5AC9-47EE-AEB3-142395FBDE71}" destId="{1E7C3E94-8CB6-456F-B0D4-B3FA407A51A6}" srcOrd="0" destOrd="0" presId="urn:microsoft.com/office/officeart/2005/8/layout/cycle5"/>
    <dgm:cxn modelId="{A0B8753F-C014-4933-AB1E-CEC77AB9D170}" type="presOf" srcId="{1C10E232-1094-2848-B981-7AF384410EC9}" destId="{FDC707AD-A140-C945-86F6-51E693510697}" srcOrd="0" destOrd="0" presId="urn:microsoft.com/office/officeart/2005/8/layout/cycle5"/>
    <dgm:cxn modelId="{A2E9DA4B-D929-4E01-A71A-CB27BBD7B3E1}" type="presOf" srcId="{A8FAAA24-3DB7-4AFE-8D6E-1FF127F6A8FE}" destId="{E2536CDD-7DBF-4C6B-85BF-882FE6A71FDF}" srcOrd="0" destOrd="0" presId="urn:microsoft.com/office/officeart/2005/8/layout/cycle5"/>
    <dgm:cxn modelId="{A0343CD7-170E-4B48-AA0B-ADCD31395669}" type="presOf" srcId="{4E9C4D69-ADFB-FA46-BE5A-A338E69769FC}" destId="{A691E03B-C59E-9A41-9D57-2D4EBEE14039}" srcOrd="0" destOrd="0" presId="urn:microsoft.com/office/officeart/2005/8/layout/cycle5"/>
    <dgm:cxn modelId="{A67C5B5E-DC77-433B-8317-EBA541BE1B10}" type="presOf" srcId="{97D4A84A-FD53-4C89-8766-B5C0A5025285}" destId="{F0A86B52-E2FF-4D63-93A1-E61D8377C34A}" srcOrd="0" destOrd="0" presId="urn:microsoft.com/office/officeart/2005/8/layout/cycle5"/>
    <dgm:cxn modelId="{49412906-0E6B-443E-BFB6-FF691A6EF471}" type="presOf" srcId="{661A4A79-0AAA-4C36-BEAB-A61C849008FA}" destId="{25E735C8-6CA7-48F9-B4AF-4D9B92978769}"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8256A2AC-41C8-4BE8-B617-9A29EECD5A53}" type="presOf" srcId="{DA16D8F2-7AA0-43B2-99A1-9E110743886E}" destId="{19FF4228-BCF6-4DBF-AEE0-CF82A986A726}" srcOrd="0" destOrd="0" presId="urn:microsoft.com/office/officeart/2005/8/layout/cycle5"/>
    <dgm:cxn modelId="{5842A6E3-924E-4CBF-94B7-17302015F7E7}" type="presOf" srcId="{03570386-4604-4B40-84F0-E9CB1E7DA604}" destId="{8864FD29-B527-0A45-AF38-136A7CA3EA73}" srcOrd="0" destOrd="0" presId="urn:microsoft.com/office/officeart/2005/8/layout/cycle5"/>
    <dgm:cxn modelId="{6FA06DDC-0F38-DE42-863F-EB8F7A4572BE}" srcId="{65053B36-E459-4699-9118-038C8F52F23D}" destId="{4AD66445-1D35-5E4B-97CB-F1868A81F976}" srcOrd="1" destOrd="0" parTransId="{D6E6296C-8865-CD45-8B84-2CE77AEEFEAD}" sibTransId="{03570386-4604-4B40-84F0-E9CB1E7DA604}"/>
    <dgm:cxn modelId="{3701BB5F-83BB-495F-9FC7-F8A52E3DBD57}" type="presOf" srcId="{5FD615BE-97D0-4C69-8037-060D7CF45582}" destId="{A9CD118D-5A7B-4B7B-BEB0-016F1E217120}" srcOrd="0" destOrd="0" presId="urn:microsoft.com/office/officeart/2005/8/layout/cycle5"/>
    <dgm:cxn modelId="{C2BD5D38-12C3-42BC-9EDB-00F6B776D91F}" type="presOf" srcId="{E81A7496-7C34-4DBF-9C3D-D0A2A73191C8}" destId="{0FD4A519-10D4-4EE7-AC3E-EBD7D85740E2}" srcOrd="0" destOrd="0" presId="urn:microsoft.com/office/officeart/2005/8/layout/cycle5"/>
    <dgm:cxn modelId="{4A732D92-1DB0-4B57-B0F5-C586E3AC7F22}" type="presOf" srcId="{4AD66445-1D35-5E4B-97CB-F1868A81F976}" destId="{F21E2F18-F043-2846-95DB-CBAA147D529B}" srcOrd="0" destOrd="0" presId="urn:microsoft.com/office/officeart/2005/8/layout/cycle5"/>
    <dgm:cxn modelId="{A47C508E-1520-4273-870E-E9372F99379F}" type="presOf" srcId="{8ED530B9-2AE0-4731-B182-B27C1D10B60C}" destId="{049616A8-A793-4C77-8E33-8F4622C118F7}" srcOrd="0" destOrd="0" presId="urn:microsoft.com/office/officeart/2005/8/layout/cycle5"/>
    <dgm:cxn modelId="{E8C7FA17-3494-476C-82CF-FABF43574059}" type="presOf" srcId="{65053B36-E459-4699-9118-038C8F52F23D}" destId="{6A20FEC1-C6EF-4469-886F-1FB4E4E06963}" srcOrd="0" destOrd="0" presId="urn:microsoft.com/office/officeart/2005/8/layout/cycle5"/>
    <dgm:cxn modelId="{D21C2451-E7F0-451C-AAA9-C2AC3A8A6159}" type="presOf" srcId="{78A95A28-5B18-4CAB-A8F7-FCAAA6066699}" destId="{3204064E-86B9-4A1D-AC40-6B3607D41628}" srcOrd="0" destOrd="0" presId="urn:microsoft.com/office/officeart/2005/8/layout/cycle5"/>
    <dgm:cxn modelId="{B140AEDF-A994-43D2-AFEC-394835A72C96}" type="presOf" srcId="{99C07F7C-24F7-F44B-8AEB-A4EC5174B3B9}" destId="{6A2CC0A6-BC38-5041-A60B-0DABCA6762C7}"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FB0A48C9-CACD-D64A-84A1-E2E068B30F09}" srcId="{65053B36-E459-4699-9118-038C8F52F23D}" destId="{4E9C4D69-ADFB-FA46-BE5A-A338E69769FC}" srcOrd="0" destOrd="0" parTransId="{4BF50C62-AD1D-DE4C-A4C3-1381E584AB9B}" sibTransId="{1C10E232-1094-2848-B981-7AF384410EC9}"/>
    <dgm:cxn modelId="{D4EEC632-E425-4BFB-A505-08AC2103CEB1}" type="presParOf" srcId="{6A20FEC1-C6EF-4469-886F-1FB4E4E06963}" destId="{A691E03B-C59E-9A41-9D57-2D4EBEE14039}" srcOrd="0" destOrd="0" presId="urn:microsoft.com/office/officeart/2005/8/layout/cycle5"/>
    <dgm:cxn modelId="{1C9631BF-615D-40A5-B4E6-A35CF61958FC}" type="presParOf" srcId="{6A20FEC1-C6EF-4469-886F-1FB4E4E06963}" destId="{74DF1ABC-1CC7-714C-A055-1C41C2DE0346}" srcOrd="1" destOrd="0" presId="urn:microsoft.com/office/officeart/2005/8/layout/cycle5"/>
    <dgm:cxn modelId="{62D7BBBE-6C59-4010-B196-ADD580542541}" type="presParOf" srcId="{6A20FEC1-C6EF-4469-886F-1FB4E4E06963}" destId="{FDC707AD-A140-C945-86F6-51E693510697}" srcOrd="2" destOrd="0" presId="urn:microsoft.com/office/officeart/2005/8/layout/cycle5"/>
    <dgm:cxn modelId="{9A3577F8-D925-4A18-B616-3E4499199A51}" type="presParOf" srcId="{6A20FEC1-C6EF-4469-886F-1FB4E4E06963}" destId="{F21E2F18-F043-2846-95DB-CBAA147D529B}" srcOrd="3" destOrd="0" presId="urn:microsoft.com/office/officeart/2005/8/layout/cycle5"/>
    <dgm:cxn modelId="{FB4D54E0-6380-4A81-8917-336012043B85}" type="presParOf" srcId="{6A20FEC1-C6EF-4469-886F-1FB4E4E06963}" destId="{3DAA6B48-225A-4840-B4FD-B5777A24A577}" srcOrd="4" destOrd="0" presId="urn:microsoft.com/office/officeart/2005/8/layout/cycle5"/>
    <dgm:cxn modelId="{93509705-7F93-48EF-B998-449223FBD1A8}" type="presParOf" srcId="{6A20FEC1-C6EF-4469-886F-1FB4E4E06963}" destId="{8864FD29-B527-0A45-AF38-136A7CA3EA73}" srcOrd="5" destOrd="0" presId="urn:microsoft.com/office/officeart/2005/8/layout/cycle5"/>
    <dgm:cxn modelId="{382F0244-85C3-4CA5-BACF-0CAA9A76CD2E}" type="presParOf" srcId="{6A20FEC1-C6EF-4469-886F-1FB4E4E06963}" destId="{F0A86B52-E2FF-4D63-93A1-E61D8377C34A}" srcOrd="6" destOrd="0" presId="urn:microsoft.com/office/officeart/2005/8/layout/cycle5"/>
    <dgm:cxn modelId="{67AD280D-134B-4643-B1D7-9BA6DB6CE858}" type="presParOf" srcId="{6A20FEC1-C6EF-4469-886F-1FB4E4E06963}" destId="{FDCC661F-5906-4C2E-95FD-42BD7C141BE9}" srcOrd="7" destOrd="0" presId="urn:microsoft.com/office/officeart/2005/8/layout/cycle5"/>
    <dgm:cxn modelId="{3C51908A-2F44-4CBB-B894-1870C1E66A09}" type="presParOf" srcId="{6A20FEC1-C6EF-4469-886F-1FB4E4E06963}" destId="{A9CD118D-5A7B-4B7B-BEB0-016F1E217120}" srcOrd="8" destOrd="0" presId="urn:microsoft.com/office/officeart/2005/8/layout/cycle5"/>
    <dgm:cxn modelId="{D6B753BF-70E9-47E6-9944-6977EC114D0E}" type="presParOf" srcId="{6A20FEC1-C6EF-4469-886F-1FB4E4E06963}" destId="{4BA36C64-20B8-A14E-8759-154A58F6D6C3}" srcOrd="9" destOrd="0" presId="urn:microsoft.com/office/officeart/2005/8/layout/cycle5"/>
    <dgm:cxn modelId="{EEBC9671-77B9-473D-B8D2-0F35F71FF880}" type="presParOf" srcId="{6A20FEC1-C6EF-4469-886F-1FB4E4E06963}" destId="{6C64C368-C8AD-DC46-9E87-FF501AEF864A}" srcOrd="10" destOrd="0" presId="urn:microsoft.com/office/officeart/2005/8/layout/cycle5"/>
    <dgm:cxn modelId="{5B94D152-F67E-4E88-8278-B1F1DCF7D063}" type="presParOf" srcId="{6A20FEC1-C6EF-4469-886F-1FB4E4E06963}" destId="{6A2CC0A6-BC38-5041-A60B-0DABCA6762C7}" srcOrd="11" destOrd="0" presId="urn:microsoft.com/office/officeart/2005/8/layout/cycle5"/>
    <dgm:cxn modelId="{2426F313-61A3-4CAF-A3BC-35A29563D557}" type="presParOf" srcId="{6A20FEC1-C6EF-4469-886F-1FB4E4E06963}" destId="{1E7C3E94-8CB6-456F-B0D4-B3FA407A51A6}" srcOrd="12" destOrd="0" presId="urn:microsoft.com/office/officeart/2005/8/layout/cycle5"/>
    <dgm:cxn modelId="{B99764BA-6222-4D19-9817-AAD6A4A1F7B0}" type="presParOf" srcId="{6A20FEC1-C6EF-4469-886F-1FB4E4E06963}" destId="{E838B6B8-75DF-4528-9C2A-BB7A7D07CE89}" srcOrd="13" destOrd="0" presId="urn:microsoft.com/office/officeart/2005/8/layout/cycle5"/>
    <dgm:cxn modelId="{9C9B6CA4-F3E1-4CE2-B057-D1DD95EBCD49}" type="presParOf" srcId="{6A20FEC1-C6EF-4469-886F-1FB4E4E06963}" destId="{0FD4A519-10D4-4EE7-AC3E-EBD7D85740E2}" srcOrd="14" destOrd="0" presId="urn:microsoft.com/office/officeart/2005/8/layout/cycle5"/>
    <dgm:cxn modelId="{0F283B9F-EA35-44B2-937E-7405103B0E51}" type="presParOf" srcId="{6A20FEC1-C6EF-4469-886F-1FB4E4E06963}" destId="{25E735C8-6CA7-48F9-B4AF-4D9B92978769}" srcOrd="15" destOrd="0" presId="urn:microsoft.com/office/officeart/2005/8/layout/cycle5"/>
    <dgm:cxn modelId="{6EE951CA-4B7B-472A-A797-C0B001E54F7F}" type="presParOf" srcId="{6A20FEC1-C6EF-4469-886F-1FB4E4E06963}" destId="{EC522338-C25D-4866-ABF3-7A3BB86AF8C6}" srcOrd="16" destOrd="0" presId="urn:microsoft.com/office/officeart/2005/8/layout/cycle5"/>
    <dgm:cxn modelId="{BB55493A-3FD2-47D5-AB8B-0E55F7959931}" type="presParOf" srcId="{6A20FEC1-C6EF-4469-886F-1FB4E4E06963}" destId="{7DFDE678-6B1C-4BBC-A38E-46FB50420688}" srcOrd="17" destOrd="0" presId="urn:microsoft.com/office/officeart/2005/8/layout/cycle5"/>
    <dgm:cxn modelId="{F1DB84FA-3208-4B98-B29F-935B435861AB}" type="presParOf" srcId="{6A20FEC1-C6EF-4469-886F-1FB4E4E06963}" destId="{E2536CDD-7DBF-4C6B-85BF-882FE6A71FDF}" srcOrd="18" destOrd="0" presId="urn:microsoft.com/office/officeart/2005/8/layout/cycle5"/>
    <dgm:cxn modelId="{56EB5C4E-0DB9-4E6B-8B71-9AEA52FD2E54}" type="presParOf" srcId="{6A20FEC1-C6EF-4469-886F-1FB4E4E06963}" destId="{6D500B74-16A3-4CA0-A0E3-C2CBAAB4F994}" srcOrd="19" destOrd="0" presId="urn:microsoft.com/office/officeart/2005/8/layout/cycle5"/>
    <dgm:cxn modelId="{8F9A42FD-1A69-452A-9AFD-FD965D3DB5C9}" type="presParOf" srcId="{6A20FEC1-C6EF-4469-886F-1FB4E4E06963}" destId="{049616A8-A793-4C77-8E33-8F4622C118F7}" srcOrd="20" destOrd="0" presId="urn:microsoft.com/office/officeart/2005/8/layout/cycle5"/>
    <dgm:cxn modelId="{0DC7352C-B12A-406D-9A2E-B3E7ACC131F5}" type="presParOf" srcId="{6A20FEC1-C6EF-4469-886F-1FB4E4E06963}" destId="{3204064E-86B9-4A1D-AC40-6B3607D41628}" srcOrd="21" destOrd="0" presId="urn:microsoft.com/office/officeart/2005/8/layout/cycle5"/>
    <dgm:cxn modelId="{00D7A85F-FE35-4AC2-9773-4E24DC094BA6}" type="presParOf" srcId="{6A20FEC1-C6EF-4469-886F-1FB4E4E06963}" destId="{285E9CCE-C7D2-4139-86F0-64E7E1C35BC1}" srcOrd="22" destOrd="0" presId="urn:microsoft.com/office/officeart/2005/8/layout/cycle5"/>
    <dgm:cxn modelId="{3159F500-81E0-4C0E-A601-3C5B5805EA5D}"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pPr algn="ctr"/>
          <a:r>
            <a:rPr lang="en-US" sz="1600" b="1" dirty="0" smtClean="0">
              <a:solidFill>
                <a:schemeClr val="tx1"/>
              </a:solidFill>
            </a:rPr>
            <a:t>Collect</a:t>
          </a:r>
          <a:endParaRPr lang="en-US" sz="1600" b="1" dirty="0">
            <a:solidFill>
              <a:schemeClr val="tx1"/>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Describe</a:t>
          </a:r>
          <a:endParaRPr lang="en-US" sz="1600" b="1" dirty="0">
            <a:solidFill>
              <a:schemeClr val="tx1"/>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E9C4D69-ADFB-FA46-BE5A-A338E69769FC}">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Plan</a:t>
          </a:r>
          <a:endParaRPr lang="en-US" sz="1600" b="1" dirty="0">
            <a:solidFill>
              <a:schemeClr val="tx1"/>
            </a:solidFill>
          </a:endParaRPr>
        </a:p>
      </dgm:t>
    </dgm:pt>
    <dgm:pt modelId="{4BF50C62-AD1D-DE4C-A4C3-1381E584AB9B}" type="parTrans" cxnId="{FB0A48C9-CACD-D64A-84A1-E2E068B30F09}">
      <dgm:prSet/>
      <dgm:spPr/>
      <dgm:t>
        <a:bodyPr/>
        <a:lstStyle/>
        <a:p>
          <a:endParaRPr lang="en-US"/>
        </a:p>
      </dgm:t>
    </dgm:pt>
    <dgm:pt modelId="{1C10E232-1094-2848-B981-7AF384410EC9}" type="sibTrans" cxnId="{FB0A48C9-CACD-D64A-84A1-E2E068B30F09}">
      <dgm:prSet/>
      <dgm:spPr>
        <a:ln w="28575">
          <a:solidFill>
            <a:srgbClr val="186072"/>
          </a:solidFill>
        </a:ln>
      </dgm:spPr>
      <dgm:t>
        <a:bodyPr/>
        <a:lstStyle/>
        <a:p>
          <a:endParaRPr lang="en-US" dirty="0"/>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A691E03B-C59E-9A41-9D57-2D4EBEE14039}" type="pres">
      <dgm:prSet presAssocID="{4E9C4D69-ADFB-FA46-BE5A-A338E69769FC}" presName="node" presStyleLbl="node1" presStyleIdx="0" presStyleCnt="8" custScaleX="169996">
        <dgm:presLayoutVars>
          <dgm:bulletEnabled val="1"/>
        </dgm:presLayoutVars>
      </dgm:prSet>
      <dgm:spPr/>
      <dgm:t>
        <a:bodyPr/>
        <a:lstStyle/>
        <a:p>
          <a:endParaRPr lang="en-US"/>
        </a:p>
      </dgm:t>
    </dgm:pt>
    <dgm:pt modelId="{74DF1ABC-1CC7-714C-A055-1C41C2DE0346}" type="pres">
      <dgm:prSet presAssocID="{4E9C4D69-ADFB-FA46-BE5A-A338E69769FC}" presName="spNode" presStyleCnt="0"/>
      <dgm:spPr/>
    </dgm:pt>
    <dgm:pt modelId="{FDC707AD-A140-C945-86F6-51E693510697}" type="pres">
      <dgm:prSet presAssocID="{1C10E232-1094-2848-B981-7AF384410EC9}" presName="sibTrans" presStyleLbl="sibTrans1D1" presStyleIdx="0" presStyleCnt="8"/>
      <dgm:spPr/>
      <dgm:t>
        <a:bodyPr/>
        <a:lstStyle/>
        <a:p>
          <a:endParaRPr lang="en-US"/>
        </a:p>
      </dgm:t>
    </dgm:pt>
    <dgm:pt modelId="{F21E2F18-F043-2846-95DB-CBAA147D529B}" type="pres">
      <dgm:prSet presAssocID="{4AD66445-1D35-5E4B-97CB-F1868A81F976}" presName="node" presStyleLbl="node1" presStyleIdx="1" presStyleCnt="8" custScaleX="169996" custRadScaleRad="100298" custRadScaleInc="40477">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69996">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91717" custScaleY="101889" custRadScaleRad="107506" custRadScaleInc="-63079">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69996" custRadScaleRad="99514" custRadScaleInc="-7355">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69996" custRadScaleRad="98306" custRadScaleInc="6099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90498" custScaleY="90531" custRadScaleRad="98388">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69996" custRadScaleRad="97996" custRadScaleInc="-3317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37BF8AAE-F2D1-47FD-80C7-85A2611AA334}" srcId="{65053B36-E459-4699-9118-038C8F52F23D}" destId="{97D4A84A-FD53-4C89-8766-B5C0A5025285}" srcOrd="2" destOrd="0" parTransId="{83CF93A1-5BFE-4327-89FC-F3B074DB56BE}" sibTransId="{5FD615BE-97D0-4C69-8037-060D7CF45582}"/>
    <dgm:cxn modelId="{210B8623-CE29-4543-B08A-B64C7AF0A625}" type="presOf" srcId="{1C10E232-1094-2848-B981-7AF384410EC9}" destId="{FDC707AD-A140-C945-86F6-51E693510697}" srcOrd="0" destOrd="0" presId="urn:microsoft.com/office/officeart/2005/8/layout/cycle5"/>
    <dgm:cxn modelId="{B8B42536-DC3A-42CC-BE18-B773619707F7}" type="presOf" srcId="{5FD615BE-97D0-4C69-8037-060D7CF45582}" destId="{A9CD118D-5A7B-4B7B-BEB0-016F1E217120}"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59796865-BED9-4DE9-AF24-62D045FDAA33}" type="presOf" srcId="{661A4A79-0AAA-4C36-BEAB-A61C849008FA}" destId="{25E735C8-6CA7-48F9-B4AF-4D9B92978769}" srcOrd="0" destOrd="0" presId="urn:microsoft.com/office/officeart/2005/8/layout/cycle5"/>
    <dgm:cxn modelId="{6A96CD51-8DE1-4AB1-9704-D75B15831E3F}" type="presOf" srcId="{CA9A9111-DB94-5549-9608-EEE6A3A2D980}" destId="{4BA36C64-20B8-A14E-8759-154A58F6D6C3}" srcOrd="0" destOrd="0" presId="urn:microsoft.com/office/officeart/2005/8/layout/cycle5"/>
    <dgm:cxn modelId="{9A5567B4-2C5E-48E7-9293-F2F5B26C5145}" type="presOf" srcId="{99C07F7C-24F7-F44B-8AEB-A4EC5174B3B9}" destId="{6A2CC0A6-BC38-5041-A60B-0DABCA6762C7}"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7D308D39-5F62-456F-BDDD-DA6E4EBCCE58}" type="presOf" srcId="{E81A7496-7C34-4DBF-9C3D-D0A2A73191C8}" destId="{0FD4A519-10D4-4EE7-AC3E-EBD7D85740E2}" srcOrd="0" destOrd="0" presId="urn:microsoft.com/office/officeart/2005/8/layout/cycle5"/>
    <dgm:cxn modelId="{DDE8938D-9B46-4EEC-9D74-69D38C6AE27D}" srcId="{65053B36-E459-4699-9118-038C8F52F23D}" destId="{78A95A28-5B18-4CAB-A8F7-FCAAA6066699}" srcOrd="7" destOrd="0" parTransId="{6BE8ECF0-24C5-40B1-9F35-926034AD3A7E}" sibTransId="{DA16D8F2-7AA0-43B2-99A1-9E110743886E}"/>
    <dgm:cxn modelId="{0308EBE8-1ECA-43F2-B5A7-C87D3AE9A446}" type="presOf" srcId="{97D4A84A-FD53-4C89-8766-B5C0A5025285}" destId="{F0A86B52-E2FF-4D63-93A1-E61D8377C34A}" srcOrd="0" destOrd="0" presId="urn:microsoft.com/office/officeart/2005/8/layout/cycle5"/>
    <dgm:cxn modelId="{EB361D29-0206-45B0-8660-D37B3CC15FF8}" type="presOf" srcId="{A8FAAA24-3DB7-4AFE-8D6E-1FF127F6A8FE}" destId="{E2536CDD-7DBF-4C6B-85BF-882FE6A71FDF}" srcOrd="0" destOrd="0" presId="urn:microsoft.com/office/officeart/2005/8/layout/cycle5"/>
    <dgm:cxn modelId="{C075C987-B7CC-4CB5-9A68-C5FE4651F435}" type="presOf" srcId="{F97789DC-0FAD-4C2E-AB9D-457E85023924}" destId="{7DFDE678-6B1C-4BBC-A38E-46FB50420688}" srcOrd="0" destOrd="0" presId="urn:microsoft.com/office/officeart/2005/8/layout/cycle5"/>
    <dgm:cxn modelId="{1B27DF79-99B6-433A-ABD6-26889F6CAEBE}" type="presOf" srcId="{65053B36-E459-4699-9118-038C8F52F23D}" destId="{6A20FEC1-C6EF-4469-886F-1FB4E4E06963}" srcOrd="0" destOrd="0" presId="urn:microsoft.com/office/officeart/2005/8/layout/cycle5"/>
    <dgm:cxn modelId="{6FA06DDC-0F38-DE42-863F-EB8F7A4572BE}" srcId="{65053B36-E459-4699-9118-038C8F52F23D}" destId="{4AD66445-1D35-5E4B-97CB-F1868A81F976}" srcOrd="1" destOrd="0" parTransId="{D6E6296C-8865-CD45-8B84-2CE77AEEFEAD}" sibTransId="{03570386-4604-4B40-84F0-E9CB1E7DA604}"/>
    <dgm:cxn modelId="{E10CE68A-8AB5-4ACE-B57F-3D724C9E6580}" type="presOf" srcId="{4E9C4D69-ADFB-FA46-BE5A-A338E69769FC}" destId="{A691E03B-C59E-9A41-9D57-2D4EBEE14039}" srcOrd="0" destOrd="0" presId="urn:microsoft.com/office/officeart/2005/8/layout/cycle5"/>
    <dgm:cxn modelId="{AD345766-C245-4932-A0D6-5C55FAB97AC8}" type="presOf" srcId="{DA16D8F2-7AA0-43B2-99A1-9E110743886E}" destId="{19FF4228-BCF6-4DBF-AEE0-CF82A986A726}" srcOrd="0" destOrd="0" presId="urn:microsoft.com/office/officeart/2005/8/layout/cycle5"/>
    <dgm:cxn modelId="{B0BB8873-7861-41DD-9848-6E038225688B}" type="presOf" srcId="{8ED530B9-2AE0-4731-B182-B27C1D10B60C}" destId="{049616A8-A793-4C77-8E33-8F4622C118F7}" srcOrd="0" destOrd="0" presId="urn:microsoft.com/office/officeart/2005/8/layout/cycle5"/>
    <dgm:cxn modelId="{325ACBDA-7A5E-406A-8FBD-3550C8BE771E}" type="presOf" srcId="{4AD66445-1D35-5E4B-97CB-F1868A81F976}" destId="{F21E2F18-F043-2846-95DB-CBAA147D529B}" srcOrd="0" destOrd="0" presId="urn:microsoft.com/office/officeart/2005/8/layout/cycle5"/>
    <dgm:cxn modelId="{2F0EA159-4165-49A7-925F-B3D7C0BB4FF5}" type="presOf" srcId="{78A95A28-5B18-4CAB-A8F7-FCAAA6066699}" destId="{3204064E-86B9-4A1D-AC40-6B3607D41628}" srcOrd="0" destOrd="0" presId="urn:microsoft.com/office/officeart/2005/8/layout/cycle5"/>
    <dgm:cxn modelId="{64C8B001-9E12-4CBC-813D-A4651922B32D}" type="presOf" srcId="{D826B2FE-5AC9-47EE-AEB3-142395FBDE71}" destId="{1E7C3E94-8CB6-456F-B0D4-B3FA407A51A6}" srcOrd="0" destOrd="0" presId="urn:microsoft.com/office/officeart/2005/8/layout/cycle5"/>
    <dgm:cxn modelId="{6516239B-6262-4694-9ECA-D9526DD54F27}" type="presOf" srcId="{03570386-4604-4B40-84F0-E9CB1E7DA604}" destId="{8864FD29-B527-0A45-AF38-136A7CA3EA73}" srcOrd="0" destOrd="0" presId="urn:microsoft.com/office/officeart/2005/8/layout/cycle5"/>
    <dgm:cxn modelId="{FB0A48C9-CACD-D64A-84A1-E2E068B30F09}" srcId="{65053B36-E459-4699-9118-038C8F52F23D}" destId="{4E9C4D69-ADFB-FA46-BE5A-A338E69769FC}" srcOrd="0" destOrd="0" parTransId="{4BF50C62-AD1D-DE4C-A4C3-1381E584AB9B}" sibTransId="{1C10E232-1094-2848-B981-7AF384410EC9}"/>
    <dgm:cxn modelId="{6C6D0C39-16F5-4C23-93FF-663C03421B62}" srcId="{65053B36-E459-4699-9118-038C8F52F23D}" destId="{661A4A79-0AAA-4C36-BEAB-A61C849008FA}" srcOrd="5" destOrd="0" parTransId="{1B4B79AA-B091-4787-A5DB-5E75A9449EAF}" sibTransId="{F97789DC-0FAD-4C2E-AB9D-457E85023924}"/>
    <dgm:cxn modelId="{94EC8995-20DC-4223-9977-4D41B78DC5D5}" type="presParOf" srcId="{6A20FEC1-C6EF-4469-886F-1FB4E4E06963}" destId="{A691E03B-C59E-9A41-9D57-2D4EBEE14039}" srcOrd="0" destOrd="0" presId="urn:microsoft.com/office/officeart/2005/8/layout/cycle5"/>
    <dgm:cxn modelId="{7190C00D-2043-4E09-91E3-D6D505397BD8}" type="presParOf" srcId="{6A20FEC1-C6EF-4469-886F-1FB4E4E06963}" destId="{74DF1ABC-1CC7-714C-A055-1C41C2DE0346}" srcOrd="1" destOrd="0" presId="urn:microsoft.com/office/officeart/2005/8/layout/cycle5"/>
    <dgm:cxn modelId="{0FF7D2FF-504F-4FC2-BC19-D4F4DDDF004F}" type="presParOf" srcId="{6A20FEC1-C6EF-4469-886F-1FB4E4E06963}" destId="{FDC707AD-A140-C945-86F6-51E693510697}" srcOrd="2" destOrd="0" presId="urn:microsoft.com/office/officeart/2005/8/layout/cycle5"/>
    <dgm:cxn modelId="{BD56F7E3-3F9B-448C-B079-691F0CA391FC}" type="presParOf" srcId="{6A20FEC1-C6EF-4469-886F-1FB4E4E06963}" destId="{F21E2F18-F043-2846-95DB-CBAA147D529B}" srcOrd="3" destOrd="0" presId="urn:microsoft.com/office/officeart/2005/8/layout/cycle5"/>
    <dgm:cxn modelId="{D7C065BC-3D91-4488-9263-8F29A55B9210}" type="presParOf" srcId="{6A20FEC1-C6EF-4469-886F-1FB4E4E06963}" destId="{3DAA6B48-225A-4840-B4FD-B5777A24A577}" srcOrd="4" destOrd="0" presId="urn:microsoft.com/office/officeart/2005/8/layout/cycle5"/>
    <dgm:cxn modelId="{E644F88D-AF66-4CF6-B571-69B972AEC688}" type="presParOf" srcId="{6A20FEC1-C6EF-4469-886F-1FB4E4E06963}" destId="{8864FD29-B527-0A45-AF38-136A7CA3EA73}" srcOrd="5" destOrd="0" presId="urn:microsoft.com/office/officeart/2005/8/layout/cycle5"/>
    <dgm:cxn modelId="{7BB2CA30-FA81-4BD1-BC19-A768E5AD5AEC}" type="presParOf" srcId="{6A20FEC1-C6EF-4469-886F-1FB4E4E06963}" destId="{F0A86B52-E2FF-4D63-93A1-E61D8377C34A}" srcOrd="6" destOrd="0" presId="urn:microsoft.com/office/officeart/2005/8/layout/cycle5"/>
    <dgm:cxn modelId="{30EB35A2-0584-4C1D-969D-C8641B64F5D0}" type="presParOf" srcId="{6A20FEC1-C6EF-4469-886F-1FB4E4E06963}" destId="{FDCC661F-5906-4C2E-95FD-42BD7C141BE9}" srcOrd="7" destOrd="0" presId="urn:microsoft.com/office/officeart/2005/8/layout/cycle5"/>
    <dgm:cxn modelId="{18FAC0E9-CCD3-4DE5-A9C0-C50B4431005F}" type="presParOf" srcId="{6A20FEC1-C6EF-4469-886F-1FB4E4E06963}" destId="{A9CD118D-5A7B-4B7B-BEB0-016F1E217120}" srcOrd="8" destOrd="0" presId="urn:microsoft.com/office/officeart/2005/8/layout/cycle5"/>
    <dgm:cxn modelId="{15309292-0085-4ADA-AF3C-B077DAA68177}" type="presParOf" srcId="{6A20FEC1-C6EF-4469-886F-1FB4E4E06963}" destId="{4BA36C64-20B8-A14E-8759-154A58F6D6C3}" srcOrd="9" destOrd="0" presId="urn:microsoft.com/office/officeart/2005/8/layout/cycle5"/>
    <dgm:cxn modelId="{43426253-9AB6-44DC-83B6-3138AADAA141}" type="presParOf" srcId="{6A20FEC1-C6EF-4469-886F-1FB4E4E06963}" destId="{6C64C368-C8AD-DC46-9E87-FF501AEF864A}" srcOrd="10" destOrd="0" presId="urn:microsoft.com/office/officeart/2005/8/layout/cycle5"/>
    <dgm:cxn modelId="{48A422FE-634D-4D39-B29A-F6E899DCB3A0}" type="presParOf" srcId="{6A20FEC1-C6EF-4469-886F-1FB4E4E06963}" destId="{6A2CC0A6-BC38-5041-A60B-0DABCA6762C7}" srcOrd="11" destOrd="0" presId="urn:microsoft.com/office/officeart/2005/8/layout/cycle5"/>
    <dgm:cxn modelId="{90EEF74C-0B3E-448D-932F-FF8466C299E5}" type="presParOf" srcId="{6A20FEC1-C6EF-4469-886F-1FB4E4E06963}" destId="{1E7C3E94-8CB6-456F-B0D4-B3FA407A51A6}" srcOrd="12" destOrd="0" presId="urn:microsoft.com/office/officeart/2005/8/layout/cycle5"/>
    <dgm:cxn modelId="{1F51FBCE-EF86-482D-AB72-2B88951C5CAC}" type="presParOf" srcId="{6A20FEC1-C6EF-4469-886F-1FB4E4E06963}" destId="{E838B6B8-75DF-4528-9C2A-BB7A7D07CE89}" srcOrd="13" destOrd="0" presId="urn:microsoft.com/office/officeart/2005/8/layout/cycle5"/>
    <dgm:cxn modelId="{7DCBB205-47C8-4AFB-9DD6-DB7008445677}" type="presParOf" srcId="{6A20FEC1-C6EF-4469-886F-1FB4E4E06963}" destId="{0FD4A519-10D4-4EE7-AC3E-EBD7D85740E2}" srcOrd="14" destOrd="0" presId="urn:microsoft.com/office/officeart/2005/8/layout/cycle5"/>
    <dgm:cxn modelId="{F9EC865B-3CBF-4705-860D-7128F803E47E}" type="presParOf" srcId="{6A20FEC1-C6EF-4469-886F-1FB4E4E06963}" destId="{25E735C8-6CA7-48F9-B4AF-4D9B92978769}" srcOrd="15" destOrd="0" presId="urn:microsoft.com/office/officeart/2005/8/layout/cycle5"/>
    <dgm:cxn modelId="{AFFA1197-93AA-4122-872E-78BBF3A1DF0A}" type="presParOf" srcId="{6A20FEC1-C6EF-4469-886F-1FB4E4E06963}" destId="{EC522338-C25D-4866-ABF3-7A3BB86AF8C6}" srcOrd="16" destOrd="0" presId="urn:microsoft.com/office/officeart/2005/8/layout/cycle5"/>
    <dgm:cxn modelId="{E451BB44-49D0-4C50-891F-75EBE2932B2A}" type="presParOf" srcId="{6A20FEC1-C6EF-4469-886F-1FB4E4E06963}" destId="{7DFDE678-6B1C-4BBC-A38E-46FB50420688}" srcOrd="17" destOrd="0" presId="urn:microsoft.com/office/officeart/2005/8/layout/cycle5"/>
    <dgm:cxn modelId="{40F48162-FBAB-49C2-A93D-556ABBEDDDEF}" type="presParOf" srcId="{6A20FEC1-C6EF-4469-886F-1FB4E4E06963}" destId="{E2536CDD-7DBF-4C6B-85BF-882FE6A71FDF}" srcOrd="18" destOrd="0" presId="urn:microsoft.com/office/officeart/2005/8/layout/cycle5"/>
    <dgm:cxn modelId="{CB56CEB5-D53C-4CFB-B493-52051BDE7E4B}" type="presParOf" srcId="{6A20FEC1-C6EF-4469-886F-1FB4E4E06963}" destId="{6D500B74-16A3-4CA0-A0E3-C2CBAAB4F994}" srcOrd="19" destOrd="0" presId="urn:microsoft.com/office/officeart/2005/8/layout/cycle5"/>
    <dgm:cxn modelId="{82D9206C-DE68-4E86-9320-D8B124246D39}" type="presParOf" srcId="{6A20FEC1-C6EF-4469-886F-1FB4E4E06963}" destId="{049616A8-A793-4C77-8E33-8F4622C118F7}" srcOrd="20" destOrd="0" presId="urn:microsoft.com/office/officeart/2005/8/layout/cycle5"/>
    <dgm:cxn modelId="{314100D4-1793-45AB-9D80-70C4C5A8274A}" type="presParOf" srcId="{6A20FEC1-C6EF-4469-886F-1FB4E4E06963}" destId="{3204064E-86B9-4A1D-AC40-6B3607D41628}" srcOrd="21" destOrd="0" presId="urn:microsoft.com/office/officeart/2005/8/layout/cycle5"/>
    <dgm:cxn modelId="{331DD90C-C4A9-4814-9CB9-A7B1159E66B0}" type="presParOf" srcId="{6A20FEC1-C6EF-4469-886F-1FB4E4E06963}" destId="{285E9CCE-C7D2-4139-86F0-64E7E1C35BC1}" srcOrd="22" destOrd="0" presId="urn:microsoft.com/office/officeart/2005/8/layout/cycle5"/>
    <dgm:cxn modelId="{3633DC53-9530-4376-808C-E44A729B7565}"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pPr algn="ctr"/>
          <a:r>
            <a:rPr lang="en-US" sz="1600" b="1" dirty="0" smtClean="0">
              <a:solidFill>
                <a:schemeClr val="tx1"/>
              </a:solidFill>
            </a:rPr>
            <a:t>Collect</a:t>
          </a:r>
          <a:endParaRPr lang="en-US" sz="1600" b="1" dirty="0">
            <a:solidFill>
              <a:schemeClr val="tx1"/>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Describe</a:t>
          </a:r>
          <a:endParaRPr lang="en-US" sz="1600" b="1" dirty="0">
            <a:solidFill>
              <a:schemeClr val="tx1"/>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E9C4D69-ADFB-FA46-BE5A-A338E69769FC}">
      <dgm:prSet custT="1">
        <dgm:style>
          <a:lnRef idx="2">
            <a:schemeClr val="accent5">
              <a:shade val="50000"/>
            </a:schemeClr>
          </a:lnRef>
          <a:fillRef idx="1">
            <a:schemeClr val="accent5"/>
          </a:fillRef>
          <a:effectRef idx="0">
            <a:schemeClr val="accent5"/>
          </a:effectRef>
          <a:fontRef idx="minor">
            <a:schemeClr val="lt1"/>
          </a:fontRef>
        </dgm:style>
      </dgm:prSet>
      <dgm:spPr>
        <a:solidFill>
          <a:schemeClr val="bg2">
            <a:lumMod val="75000"/>
          </a:schemeClr>
        </a:solidFill>
        <a:ln>
          <a:solidFill>
            <a:srgbClr val="186072"/>
          </a:solidFill>
        </a:ln>
      </dgm:spPr>
      <dgm:t>
        <a:bodyPr/>
        <a:lstStyle/>
        <a:p>
          <a:r>
            <a:rPr lang="en-US" sz="1600" b="1" dirty="0" smtClean="0">
              <a:solidFill>
                <a:schemeClr val="tx1"/>
              </a:solidFill>
            </a:rPr>
            <a:t>Plan</a:t>
          </a:r>
          <a:endParaRPr lang="en-US" sz="1600" b="1" dirty="0">
            <a:solidFill>
              <a:schemeClr val="tx1"/>
            </a:solidFill>
          </a:endParaRPr>
        </a:p>
      </dgm:t>
    </dgm:pt>
    <dgm:pt modelId="{4BF50C62-AD1D-DE4C-A4C3-1381E584AB9B}" type="parTrans" cxnId="{FB0A48C9-CACD-D64A-84A1-E2E068B30F09}">
      <dgm:prSet/>
      <dgm:spPr/>
      <dgm:t>
        <a:bodyPr/>
        <a:lstStyle/>
        <a:p>
          <a:endParaRPr lang="en-US"/>
        </a:p>
      </dgm:t>
    </dgm:pt>
    <dgm:pt modelId="{1C10E232-1094-2848-B981-7AF384410EC9}" type="sibTrans" cxnId="{FB0A48C9-CACD-D64A-84A1-E2E068B30F09}">
      <dgm:prSet/>
      <dgm:spPr>
        <a:ln w="28575">
          <a:solidFill>
            <a:srgbClr val="186072"/>
          </a:solidFill>
        </a:ln>
      </dgm:spPr>
      <dgm:t>
        <a:bodyPr/>
        <a:lstStyle/>
        <a:p>
          <a:endParaRPr lang="en-US" dirty="0"/>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A691E03B-C59E-9A41-9D57-2D4EBEE14039}" type="pres">
      <dgm:prSet presAssocID="{4E9C4D69-ADFB-FA46-BE5A-A338E69769FC}" presName="node" presStyleLbl="node1" presStyleIdx="0" presStyleCnt="8" custScaleX="169996">
        <dgm:presLayoutVars>
          <dgm:bulletEnabled val="1"/>
        </dgm:presLayoutVars>
      </dgm:prSet>
      <dgm:spPr/>
      <dgm:t>
        <a:bodyPr/>
        <a:lstStyle/>
        <a:p>
          <a:endParaRPr lang="en-US"/>
        </a:p>
      </dgm:t>
    </dgm:pt>
    <dgm:pt modelId="{74DF1ABC-1CC7-714C-A055-1C41C2DE0346}" type="pres">
      <dgm:prSet presAssocID="{4E9C4D69-ADFB-FA46-BE5A-A338E69769FC}" presName="spNode" presStyleCnt="0"/>
      <dgm:spPr/>
    </dgm:pt>
    <dgm:pt modelId="{FDC707AD-A140-C945-86F6-51E693510697}" type="pres">
      <dgm:prSet presAssocID="{1C10E232-1094-2848-B981-7AF384410EC9}" presName="sibTrans" presStyleLbl="sibTrans1D1" presStyleIdx="0" presStyleCnt="8"/>
      <dgm:spPr/>
      <dgm:t>
        <a:bodyPr/>
        <a:lstStyle/>
        <a:p>
          <a:endParaRPr lang="en-US"/>
        </a:p>
      </dgm:t>
    </dgm:pt>
    <dgm:pt modelId="{F21E2F18-F043-2846-95DB-CBAA147D529B}" type="pres">
      <dgm:prSet presAssocID="{4AD66445-1D35-5E4B-97CB-F1868A81F976}" presName="node" presStyleLbl="node1" presStyleIdx="1" presStyleCnt="8" custScaleX="169996" custRadScaleRad="100298" custRadScaleInc="40477">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69996">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91717" custScaleY="101889" custRadScaleRad="107506" custRadScaleInc="-63079">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69996" custRadScaleRad="99514" custRadScaleInc="-7355">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69996" custRadScaleRad="98306" custRadScaleInc="6099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90498" custScaleY="90531" custRadScaleRad="98388">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69996" custRadScaleRad="97996" custRadScaleInc="-3317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78C94F2D-6195-4484-AE51-8E0485F48BDD}" type="presOf" srcId="{D826B2FE-5AC9-47EE-AEB3-142395FBDE71}" destId="{1E7C3E94-8CB6-456F-B0D4-B3FA407A51A6}"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CD99E75A-4D54-4430-836E-ECC3B3BD59C1}" type="presOf" srcId="{CA9A9111-DB94-5549-9608-EEE6A3A2D980}" destId="{4BA36C64-20B8-A14E-8759-154A58F6D6C3}"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8AAA4876-C7D9-498B-816F-EF33ACD2E8CC}" type="presOf" srcId="{8ED530B9-2AE0-4731-B182-B27C1D10B60C}" destId="{049616A8-A793-4C77-8E33-8F4622C118F7}" srcOrd="0" destOrd="0" presId="urn:microsoft.com/office/officeart/2005/8/layout/cycle5"/>
    <dgm:cxn modelId="{7319A792-9AAF-4475-B26F-8453E42FAA48}" type="presOf" srcId="{65053B36-E459-4699-9118-038C8F52F23D}" destId="{6A20FEC1-C6EF-4469-886F-1FB4E4E06963}" srcOrd="0" destOrd="0" presId="urn:microsoft.com/office/officeart/2005/8/layout/cycle5"/>
    <dgm:cxn modelId="{2DBDD0FF-1277-432D-B53E-037A39200933}" type="presOf" srcId="{A8FAAA24-3DB7-4AFE-8D6E-1FF127F6A8FE}" destId="{E2536CDD-7DBF-4C6B-85BF-882FE6A71FDF}"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123A08EE-71BF-45CF-91AE-353AEDDAE8C2}" type="presOf" srcId="{78A95A28-5B18-4CAB-A8F7-FCAAA6066699}" destId="{3204064E-86B9-4A1D-AC40-6B3607D41628}" srcOrd="0" destOrd="0" presId="urn:microsoft.com/office/officeart/2005/8/layout/cycle5"/>
    <dgm:cxn modelId="{DDE8938D-9B46-4EEC-9D74-69D38C6AE27D}" srcId="{65053B36-E459-4699-9118-038C8F52F23D}" destId="{78A95A28-5B18-4CAB-A8F7-FCAAA6066699}" srcOrd="7" destOrd="0" parTransId="{6BE8ECF0-24C5-40B1-9F35-926034AD3A7E}" sibTransId="{DA16D8F2-7AA0-43B2-99A1-9E110743886E}"/>
    <dgm:cxn modelId="{DB7C2D8E-01C3-426F-ACEF-F9EFD130CC0A}" type="presOf" srcId="{1C10E232-1094-2848-B981-7AF384410EC9}" destId="{FDC707AD-A140-C945-86F6-51E693510697}" srcOrd="0" destOrd="0" presId="urn:microsoft.com/office/officeart/2005/8/layout/cycle5"/>
    <dgm:cxn modelId="{7A6B3C85-A0DC-4277-A7B1-AA0BE7678D82}" type="presOf" srcId="{99C07F7C-24F7-F44B-8AEB-A4EC5174B3B9}" destId="{6A2CC0A6-BC38-5041-A60B-0DABCA6762C7}" srcOrd="0" destOrd="0" presId="urn:microsoft.com/office/officeart/2005/8/layout/cycle5"/>
    <dgm:cxn modelId="{1F0542CD-F6BC-4612-9DE9-71900D7873D7}" type="presOf" srcId="{03570386-4604-4B40-84F0-E9CB1E7DA604}" destId="{8864FD29-B527-0A45-AF38-136A7CA3EA73}" srcOrd="0" destOrd="0" presId="urn:microsoft.com/office/officeart/2005/8/layout/cycle5"/>
    <dgm:cxn modelId="{414BFB52-F1A5-4D6E-9512-39E9747A79A9}" type="presOf" srcId="{97D4A84A-FD53-4C89-8766-B5C0A5025285}" destId="{F0A86B52-E2FF-4D63-93A1-E61D8377C34A}" srcOrd="0" destOrd="0" presId="urn:microsoft.com/office/officeart/2005/8/layout/cycle5"/>
    <dgm:cxn modelId="{6FA06DDC-0F38-DE42-863F-EB8F7A4572BE}" srcId="{65053B36-E459-4699-9118-038C8F52F23D}" destId="{4AD66445-1D35-5E4B-97CB-F1868A81F976}" srcOrd="1" destOrd="0" parTransId="{D6E6296C-8865-CD45-8B84-2CE77AEEFEAD}" sibTransId="{03570386-4604-4B40-84F0-E9CB1E7DA604}"/>
    <dgm:cxn modelId="{5A80B508-01F8-4DA4-A644-47FC52E4D559}" type="presOf" srcId="{F97789DC-0FAD-4C2E-AB9D-457E85023924}" destId="{7DFDE678-6B1C-4BBC-A38E-46FB50420688}" srcOrd="0" destOrd="0" presId="urn:microsoft.com/office/officeart/2005/8/layout/cycle5"/>
    <dgm:cxn modelId="{D1762909-B6A1-46D9-A103-8E5954B6ACF7}" type="presOf" srcId="{5FD615BE-97D0-4C69-8037-060D7CF45582}" destId="{A9CD118D-5A7B-4B7B-BEB0-016F1E217120}" srcOrd="0" destOrd="0" presId="urn:microsoft.com/office/officeart/2005/8/layout/cycle5"/>
    <dgm:cxn modelId="{0229F11A-6335-4076-A5B2-F2EBD7D1756F}" type="presOf" srcId="{661A4A79-0AAA-4C36-BEAB-A61C849008FA}" destId="{25E735C8-6CA7-48F9-B4AF-4D9B92978769}" srcOrd="0" destOrd="0" presId="urn:microsoft.com/office/officeart/2005/8/layout/cycle5"/>
    <dgm:cxn modelId="{0968342E-3B8D-4F90-9C15-28FD31FE5258}" type="presOf" srcId="{E81A7496-7C34-4DBF-9C3D-D0A2A73191C8}" destId="{0FD4A519-10D4-4EE7-AC3E-EBD7D85740E2}" srcOrd="0" destOrd="0" presId="urn:microsoft.com/office/officeart/2005/8/layout/cycle5"/>
    <dgm:cxn modelId="{D7F02417-9CF9-4A64-A433-A17440998409}" type="presOf" srcId="{4E9C4D69-ADFB-FA46-BE5A-A338E69769FC}" destId="{A691E03B-C59E-9A41-9D57-2D4EBEE14039}"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FB0A48C9-CACD-D64A-84A1-E2E068B30F09}" srcId="{65053B36-E459-4699-9118-038C8F52F23D}" destId="{4E9C4D69-ADFB-FA46-BE5A-A338E69769FC}" srcOrd="0" destOrd="0" parTransId="{4BF50C62-AD1D-DE4C-A4C3-1381E584AB9B}" sibTransId="{1C10E232-1094-2848-B981-7AF384410EC9}"/>
    <dgm:cxn modelId="{A5B65C7B-E0D7-431A-A07A-6E0324432F3E}" type="presOf" srcId="{DA16D8F2-7AA0-43B2-99A1-9E110743886E}" destId="{19FF4228-BCF6-4DBF-AEE0-CF82A986A726}" srcOrd="0" destOrd="0" presId="urn:microsoft.com/office/officeart/2005/8/layout/cycle5"/>
    <dgm:cxn modelId="{12FA477A-ADC5-47E1-9788-664940E40DF1}" type="presOf" srcId="{4AD66445-1D35-5E4B-97CB-F1868A81F976}" destId="{F21E2F18-F043-2846-95DB-CBAA147D529B}" srcOrd="0" destOrd="0" presId="urn:microsoft.com/office/officeart/2005/8/layout/cycle5"/>
    <dgm:cxn modelId="{F1A18E23-5B7B-448B-B750-2FCB5A7079DD}" type="presParOf" srcId="{6A20FEC1-C6EF-4469-886F-1FB4E4E06963}" destId="{A691E03B-C59E-9A41-9D57-2D4EBEE14039}" srcOrd="0" destOrd="0" presId="urn:microsoft.com/office/officeart/2005/8/layout/cycle5"/>
    <dgm:cxn modelId="{47E595FC-BA55-4E07-9348-A3EFAA1D8085}" type="presParOf" srcId="{6A20FEC1-C6EF-4469-886F-1FB4E4E06963}" destId="{74DF1ABC-1CC7-714C-A055-1C41C2DE0346}" srcOrd="1" destOrd="0" presId="urn:microsoft.com/office/officeart/2005/8/layout/cycle5"/>
    <dgm:cxn modelId="{F51FCF98-3B17-4F84-93EA-F78A11F48D60}" type="presParOf" srcId="{6A20FEC1-C6EF-4469-886F-1FB4E4E06963}" destId="{FDC707AD-A140-C945-86F6-51E693510697}" srcOrd="2" destOrd="0" presId="urn:microsoft.com/office/officeart/2005/8/layout/cycle5"/>
    <dgm:cxn modelId="{9ADB69C7-B647-4A5B-BFB3-F3FEFBB97B78}" type="presParOf" srcId="{6A20FEC1-C6EF-4469-886F-1FB4E4E06963}" destId="{F21E2F18-F043-2846-95DB-CBAA147D529B}" srcOrd="3" destOrd="0" presId="urn:microsoft.com/office/officeart/2005/8/layout/cycle5"/>
    <dgm:cxn modelId="{168DF224-89FA-4E80-BC83-12B941A58966}" type="presParOf" srcId="{6A20FEC1-C6EF-4469-886F-1FB4E4E06963}" destId="{3DAA6B48-225A-4840-B4FD-B5777A24A577}" srcOrd="4" destOrd="0" presId="urn:microsoft.com/office/officeart/2005/8/layout/cycle5"/>
    <dgm:cxn modelId="{AE0596CE-F14D-4624-BA61-49D06B5FB5FF}" type="presParOf" srcId="{6A20FEC1-C6EF-4469-886F-1FB4E4E06963}" destId="{8864FD29-B527-0A45-AF38-136A7CA3EA73}" srcOrd="5" destOrd="0" presId="urn:microsoft.com/office/officeart/2005/8/layout/cycle5"/>
    <dgm:cxn modelId="{4636995F-1041-4708-BB91-46ED520CA978}" type="presParOf" srcId="{6A20FEC1-C6EF-4469-886F-1FB4E4E06963}" destId="{F0A86B52-E2FF-4D63-93A1-E61D8377C34A}" srcOrd="6" destOrd="0" presId="urn:microsoft.com/office/officeart/2005/8/layout/cycle5"/>
    <dgm:cxn modelId="{6B4EFAEE-65FB-4CB6-9A9D-311E97213ABF}" type="presParOf" srcId="{6A20FEC1-C6EF-4469-886F-1FB4E4E06963}" destId="{FDCC661F-5906-4C2E-95FD-42BD7C141BE9}" srcOrd="7" destOrd="0" presId="urn:microsoft.com/office/officeart/2005/8/layout/cycle5"/>
    <dgm:cxn modelId="{A94F466C-CA3A-4B72-AA08-8030B67F58C4}" type="presParOf" srcId="{6A20FEC1-C6EF-4469-886F-1FB4E4E06963}" destId="{A9CD118D-5A7B-4B7B-BEB0-016F1E217120}" srcOrd="8" destOrd="0" presId="urn:microsoft.com/office/officeart/2005/8/layout/cycle5"/>
    <dgm:cxn modelId="{606BBA41-2086-4984-9EB9-35287CE0027D}" type="presParOf" srcId="{6A20FEC1-C6EF-4469-886F-1FB4E4E06963}" destId="{4BA36C64-20B8-A14E-8759-154A58F6D6C3}" srcOrd="9" destOrd="0" presId="urn:microsoft.com/office/officeart/2005/8/layout/cycle5"/>
    <dgm:cxn modelId="{579D37C4-688B-47D8-A72E-B467099DFA98}" type="presParOf" srcId="{6A20FEC1-C6EF-4469-886F-1FB4E4E06963}" destId="{6C64C368-C8AD-DC46-9E87-FF501AEF864A}" srcOrd="10" destOrd="0" presId="urn:microsoft.com/office/officeart/2005/8/layout/cycle5"/>
    <dgm:cxn modelId="{4429B49E-56CA-4E72-B260-63FEFA253A05}" type="presParOf" srcId="{6A20FEC1-C6EF-4469-886F-1FB4E4E06963}" destId="{6A2CC0A6-BC38-5041-A60B-0DABCA6762C7}" srcOrd="11" destOrd="0" presId="urn:microsoft.com/office/officeart/2005/8/layout/cycle5"/>
    <dgm:cxn modelId="{CB68960A-626A-4F0C-92F4-D70A574C248D}" type="presParOf" srcId="{6A20FEC1-C6EF-4469-886F-1FB4E4E06963}" destId="{1E7C3E94-8CB6-456F-B0D4-B3FA407A51A6}" srcOrd="12" destOrd="0" presId="urn:microsoft.com/office/officeart/2005/8/layout/cycle5"/>
    <dgm:cxn modelId="{DD68C8EB-B2A6-473C-AE98-A76A7284C129}" type="presParOf" srcId="{6A20FEC1-C6EF-4469-886F-1FB4E4E06963}" destId="{E838B6B8-75DF-4528-9C2A-BB7A7D07CE89}" srcOrd="13" destOrd="0" presId="urn:microsoft.com/office/officeart/2005/8/layout/cycle5"/>
    <dgm:cxn modelId="{CE671F62-F061-4D65-8B22-15F4F36CC53E}" type="presParOf" srcId="{6A20FEC1-C6EF-4469-886F-1FB4E4E06963}" destId="{0FD4A519-10D4-4EE7-AC3E-EBD7D85740E2}" srcOrd="14" destOrd="0" presId="urn:microsoft.com/office/officeart/2005/8/layout/cycle5"/>
    <dgm:cxn modelId="{69A59546-D835-4939-8776-35B962E55FDA}" type="presParOf" srcId="{6A20FEC1-C6EF-4469-886F-1FB4E4E06963}" destId="{25E735C8-6CA7-48F9-B4AF-4D9B92978769}" srcOrd="15" destOrd="0" presId="urn:microsoft.com/office/officeart/2005/8/layout/cycle5"/>
    <dgm:cxn modelId="{857F4CEB-57D9-4A62-AF85-9182B6B7AC61}" type="presParOf" srcId="{6A20FEC1-C6EF-4469-886F-1FB4E4E06963}" destId="{EC522338-C25D-4866-ABF3-7A3BB86AF8C6}" srcOrd="16" destOrd="0" presId="urn:microsoft.com/office/officeart/2005/8/layout/cycle5"/>
    <dgm:cxn modelId="{E9CB8ACA-FC48-4BAF-BD73-717F38034E74}" type="presParOf" srcId="{6A20FEC1-C6EF-4469-886F-1FB4E4E06963}" destId="{7DFDE678-6B1C-4BBC-A38E-46FB50420688}" srcOrd="17" destOrd="0" presId="urn:microsoft.com/office/officeart/2005/8/layout/cycle5"/>
    <dgm:cxn modelId="{8BECE2B2-95BB-4DA1-A2DA-488CB6D4C210}" type="presParOf" srcId="{6A20FEC1-C6EF-4469-886F-1FB4E4E06963}" destId="{E2536CDD-7DBF-4C6B-85BF-882FE6A71FDF}" srcOrd="18" destOrd="0" presId="urn:microsoft.com/office/officeart/2005/8/layout/cycle5"/>
    <dgm:cxn modelId="{DB0238BA-5F91-4880-B2D2-5AD6B9D1DEF3}" type="presParOf" srcId="{6A20FEC1-C6EF-4469-886F-1FB4E4E06963}" destId="{6D500B74-16A3-4CA0-A0E3-C2CBAAB4F994}" srcOrd="19" destOrd="0" presId="urn:microsoft.com/office/officeart/2005/8/layout/cycle5"/>
    <dgm:cxn modelId="{E69373C3-FF4A-4893-950C-BEEC9E5B3E1D}" type="presParOf" srcId="{6A20FEC1-C6EF-4469-886F-1FB4E4E06963}" destId="{049616A8-A793-4C77-8E33-8F4622C118F7}" srcOrd="20" destOrd="0" presId="urn:microsoft.com/office/officeart/2005/8/layout/cycle5"/>
    <dgm:cxn modelId="{A824B213-BB19-4893-886A-63C846CD983C}" type="presParOf" srcId="{6A20FEC1-C6EF-4469-886F-1FB4E4E06963}" destId="{3204064E-86B9-4A1D-AC40-6B3607D41628}" srcOrd="21" destOrd="0" presId="urn:microsoft.com/office/officeart/2005/8/layout/cycle5"/>
    <dgm:cxn modelId="{8783571F-2C7A-4431-9D90-6CAE010CDC02}" type="presParOf" srcId="{6A20FEC1-C6EF-4469-886F-1FB4E4E06963}" destId="{285E9CCE-C7D2-4139-86F0-64E7E1C35BC1}" srcOrd="22" destOrd="0" presId="urn:microsoft.com/office/officeart/2005/8/layout/cycle5"/>
    <dgm:cxn modelId="{2515B47B-32A7-4A3C-A2DD-724C38AA9D91}"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1E03B-C59E-9A41-9D57-2D4EBEE14039}">
      <dsp:nvSpPr>
        <dsp:cNvPr id="0" name=""/>
        <dsp:cNvSpPr/>
      </dsp:nvSpPr>
      <dsp:spPr>
        <a:xfrm>
          <a:off x="2516050" y="1236"/>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Plan</a:t>
          </a:r>
          <a:endParaRPr lang="en-US" sz="1600" b="1" kern="1200" dirty="0">
            <a:solidFill>
              <a:schemeClr val="tx1"/>
            </a:solidFill>
          </a:endParaRPr>
        </a:p>
      </dsp:txBody>
      <dsp:txXfrm>
        <a:off x="2544750" y="29936"/>
        <a:ext cx="1480218" cy="530526"/>
      </dsp:txXfrm>
    </dsp:sp>
    <dsp:sp modelId="{FDC707AD-A140-C945-86F6-51E693510697}">
      <dsp:nvSpPr>
        <dsp:cNvPr id="0" name=""/>
        <dsp:cNvSpPr/>
      </dsp:nvSpPr>
      <dsp:spPr>
        <a:xfrm>
          <a:off x="1260030" y="302764"/>
          <a:ext cx="4087466" cy="4087466"/>
        </a:xfrm>
        <a:custGeom>
          <a:avLst/>
          <a:gdLst/>
          <a:ahLst/>
          <a:cxnLst/>
          <a:rect l="0" t="0" r="0" b="0"/>
          <a:pathLst>
            <a:path>
              <a:moveTo>
                <a:pt x="2907339" y="191429"/>
              </a:moveTo>
              <a:arcTo wR="2043733" hR="2043733" stAng="17699790" swAng="628644"/>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21E2F18-F043-2846-95DB-CBAA147D529B}">
      <dsp:nvSpPr>
        <dsp:cNvPr id="0" name=""/>
        <dsp:cNvSpPr/>
      </dsp:nvSpPr>
      <dsp:spPr>
        <a:xfrm>
          <a:off x="4110672" y="75696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Collect</a:t>
          </a:r>
          <a:endParaRPr lang="en-US" sz="1600" b="1" kern="1200" dirty="0">
            <a:solidFill>
              <a:schemeClr val="tx1"/>
            </a:solidFill>
          </a:endParaRPr>
        </a:p>
      </dsp:txBody>
      <dsp:txXfrm>
        <a:off x="4139372" y="785663"/>
        <a:ext cx="1480218" cy="530526"/>
      </dsp:txXfrm>
    </dsp:sp>
    <dsp:sp modelId="{8864FD29-B527-0A45-AF38-136A7CA3EA73}">
      <dsp:nvSpPr>
        <dsp:cNvPr id="0" name=""/>
        <dsp:cNvSpPr/>
      </dsp:nvSpPr>
      <dsp:spPr>
        <a:xfrm>
          <a:off x="1238726" y="278181"/>
          <a:ext cx="4087466" cy="4087466"/>
        </a:xfrm>
        <a:custGeom>
          <a:avLst/>
          <a:gdLst/>
          <a:ahLst/>
          <a:cxnLst/>
          <a:rect l="0" t="0" r="0" b="0"/>
          <a:pathLst>
            <a:path>
              <a:moveTo>
                <a:pt x="3904526" y="1198572"/>
              </a:moveTo>
              <a:arcTo wR="2043733" hR="2043733" stAng="20134364" swAng="75046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4559784" y="2044969"/>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Assure</a:t>
          </a:r>
        </a:p>
      </dsp:txBody>
      <dsp:txXfrm>
        <a:off x="4588484" y="2073669"/>
        <a:ext cx="1480218" cy="530526"/>
      </dsp:txXfrm>
    </dsp:sp>
    <dsp:sp modelId="{A9CD118D-5A7B-4B7B-BEB0-016F1E217120}">
      <dsp:nvSpPr>
        <dsp:cNvPr id="0" name=""/>
        <dsp:cNvSpPr/>
      </dsp:nvSpPr>
      <dsp:spPr>
        <a:xfrm>
          <a:off x="1227889" y="769976"/>
          <a:ext cx="4087466" cy="4087466"/>
        </a:xfrm>
        <a:custGeom>
          <a:avLst/>
          <a:gdLst/>
          <a:ahLst/>
          <a:cxnLst/>
          <a:rect l="0" t="0" r="0" b="0"/>
          <a:pathLst>
            <a:path>
              <a:moveTo>
                <a:pt x="4086995" y="1999843"/>
              </a:moveTo>
              <a:arcTo wR="2043733" hR="2043733" stAng="21526168" swAng="69761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205690" y="3316490"/>
          <a:ext cx="1734085" cy="599032"/>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Describe</a:t>
          </a:r>
          <a:endParaRPr lang="en-US" sz="1600" b="1" kern="1200" dirty="0">
            <a:solidFill>
              <a:schemeClr val="tx1"/>
            </a:solidFill>
          </a:endParaRPr>
        </a:p>
      </dsp:txBody>
      <dsp:txXfrm>
        <a:off x="4234932" y="3345732"/>
        <a:ext cx="1675601" cy="540548"/>
      </dsp:txXfrm>
    </dsp:sp>
    <dsp:sp modelId="{6A2CC0A6-BC38-5041-A60B-0DABCA6762C7}">
      <dsp:nvSpPr>
        <dsp:cNvPr id="0" name=""/>
        <dsp:cNvSpPr/>
      </dsp:nvSpPr>
      <dsp:spPr>
        <a:xfrm>
          <a:off x="1663103" y="154669"/>
          <a:ext cx="4087466" cy="4087466"/>
        </a:xfrm>
        <a:custGeom>
          <a:avLst/>
          <a:gdLst/>
          <a:ahLst/>
          <a:cxnLst/>
          <a:rect l="0" t="0" r="0" b="0"/>
          <a:pathLst>
            <a:path>
              <a:moveTo>
                <a:pt x="3018171" y="3840207"/>
              </a:moveTo>
              <a:arcTo wR="2043733" hR="2043733" stAng="3691431" swAng="7935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555210" y="407839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Preserve</a:t>
          </a:r>
        </a:p>
      </dsp:txBody>
      <dsp:txXfrm>
        <a:off x="2583910" y="4107093"/>
        <a:ext cx="1480218" cy="530526"/>
      </dsp:txXfrm>
    </dsp:sp>
    <dsp:sp modelId="{0FD4A519-10D4-4EE7-AC3E-EBD7D85740E2}">
      <dsp:nvSpPr>
        <dsp:cNvPr id="0" name=""/>
        <dsp:cNvSpPr/>
      </dsp:nvSpPr>
      <dsp:spPr>
        <a:xfrm>
          <a:off x="1308241" y="311585"/>
          <a:ext cx="4087466" cy="4087466"/>
        </a:xfrm>
        <a:custGeom>
          <a:avLst/>
          <a:gdLst/>
          <a:ahLst/>
          <a:cxnLst/>
          <a:rect l="0" t="0" r="0" b="0"/>
          <a:pathLst>
            <a:path>
              <a:moveTo>
                <a:pt x="1107710" y="3860518"/>
              </a:moveTo>
              <a:arcTo wR="2043733" hR="2043733" stAng="7035474" swAng="783965"/>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887586" y="3221675"/>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Discover</a:t>
          </a:r>
        </a:p>
      </dsp:txBody>
      <dsp:txXfrm>
        <a:off x="916286" y="3250375"/>
        <a:ext cx="1480218" cy="530526"/>
      </dsp:txXfrm>
    </dsp:sp>
    <dsp:sp modelId="{7DFDE678-6B1C-4BBC-A38E-46FB50420688}">
      <dsp:nvSpPr>
        <dsp:cNvPr id="0" name=""/>
        <dsp:cNvSpPr/>
      </dsp:nvSpPr>
      <dsp:spPr>
        <a:xfrm>
          <a:off x="1272333" y="280206"/>
          <a:ext cx="4087466" cy="4087466"/>
        </a:xfrm>
        <a:custGeom>
          <a:avLst/>
          <a:gdLst/>
          <a:ahLst/>
          <a:cxnLst/>
          <a:rect l="0" t="0" r="0" b="0"/>
          <a:pathLst>
            <a:path>
              <a:moveTo>
                <a:pt x="154777" y="2823920"/>
              </a:moveTo>
              <a:arcTo wR="2043733" hR="2043733" stAng="9453488" swAng="6552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412541" y="2072804"/>
          <a:ext cx="1723059" cy="53225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Integrate</a:t>
          </a:r>
        </a:p>
      </dsp:txBody>
      <dsp:txXfrm>
        <a:off x="438524" y="2098787"/>
        <a:ext cx="1671093" cy="480290"/>
      </dsp:txXfrm>
    </dsp:sp>
    <dsp:sp modelId="{049616A8-A793-4C77-8E33-8F4622C118F7}">
      <dsp:nvSpPr>
        <dsp:cNvPr id="0" name=""/>
        <dsp:cNvSpPr/>
      </dsp:nvSpPr>
      <dsp:spPr>
        <a:xfrm>
          <a:off x="1269879" y="327335"/>
          <a:ext cx="4087466" cy="4087466"/>
        </a:xfrm>
        <a:custGeom>
          <a:avLst/>
          <a:gdLst/>
          <a:ahLst/>
          <a:cxnLst/>
          <a:rect l="0" t="0" r="0" b="0"/>
          <a:pathLst>
            <a:path>
              <a:moveTo>
                <a:pt x="50121" y="1593893"/>
              </a:moveTo>
              <a:arcTo wR="2043733" hR="2043733" stAng="11562919" swAng="78606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982381" y="756957"/>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Analyze</a:t>
          </a:r>
        </a:p>
      </dsp:txBody>
      <dsp:txXfrm>
        <a:off x="1011081" y="785657"/>
        <a:ext cx="1480218" cy="530526"/>
      </dsp:txXfrm>
    </dsp:sp>
    <dsp:sp modelId="{19FF4228-BCF6-4DBF-AEE0-CF82A986A726}">
      <dsp:nvSpPr>
        <dsp:cNvPr id="0" name=""/>
        <dsp:cNvSpPr/>
      </dsp:nvSpPr>
      <dsp:spPr>
        <a:xfrm>
          <a:off x="1379330" y="233024"/>
          <a:ext cx="4087466" cy="4087466"/>
        </a:xfrm>
        <a:custGeom>
          <a:avLst/>
          <a:gdLst/>
          <a:ahLst/>
          <a:cxnLst/>
          <a:rect l="0" t="0" r="0" b="0"/>
          <a:pathLst>
            <a:path>
              <a:moveTo>
                <a:pt x="761868" y="451982"/>
              </a:moveTo>
              <a:arcTo wR="2043733" hR="2043733" stAng="13869294" swAng="563151"/>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1E03B-C59E-9A41-9D57-2D4EBEE14039}">
      <dsp:nvSpPr>
        <dsp:cNvPr id="0" name=""/>
        <dsp:cNvSpPr/>
      </dsp:nvSpPr>
      <dsp:spPr>
        <a:xfrm>
          <a:off x="2516050" y="1236"/>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Plan</a:t>
          </a:r>
          <a:endParaRPr lang="en-US" sz="1600" b="1" kern="1200" dirty="0">
            <a:solidFill>
              <a:schemeClr val="tx1"/>
            </a:solidFill>
          </a:endParaRPr>
        </a:p>
      </dsp:txBody>
      <dsp:txXfrm>
        <a:off x="2544750" y="29936"/>
        <a:ext cx="1480218" cy="530526"/>
      </dsp:txXfrm>
    </dsp:sp>
    <dsp:sp modelId="{FDC707AD-A140-C945-86F6-51E693510697}">
      <dsp:nvSpPr>
        <dsp:cNvPr id="0" name=""/>
        <dsp:cNvSpPr/>
      </dsp:nvSpPr>
      <dsp:spPr>
        <a:xfrm>
          <a:off x="1260030" y="302764"/>
          <a:ext cx="4087466" cy="4087466"/>
        </a:xfrm>
        <a:custGeom>
          <a:avLst/>
          <a:gdLst/>
          <a:ahLst/>
          <a:cxnLst/>
          <a:rect l="0" t="0" r="0" b="0"/>
          <a:pathLst>
            <a:path>
              <a:moveTo>
                <a:pt x="2907339" y="191429"/>
              </a:moveTo>
              <a:arcTo wR="2043733" hR="2043733" stAng="17699790" swAng="628644"/>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21E2F18-F043-2846-95DB-CBAA147D529B}">
      <dsp:nvSpPr>
        <dsp:cNvPr id="0" name=""/>
        <dsp:cNvSpPr/>
      </dsp:nvSpPr>
      <dsp:spPr>
        <a:xfrm>
          <a:off x="4110672" y="75696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Collect</a:t>
          </a:r>
          <a:endParaRPr lang="en-US" sz="1600" b="1" kern="1200" dirty="0">
            <a:solidFill>
              <a:schemeClr val="tx1"/>
            </a:solidFill>
          </a:endParaRPr>
        </a:p>
      </dsp:txBody>
      <dsp:txXfrm>
        <a:off x="4139372" y="785663"/>
        <a:ext cx="1480218" cy="530526"/>
      </dsp:txXfrm>
    </dsp:sp>
    <dsp:sp modelId="{8864FD29-B527-0A45-AF38-136A7CA3EA73}">
      <dsp:nvSpPr>
        <dsp:cNvPr id="0" name=""/>
        <dsp:cNvSpPr/>
      </dsp:nvSpPr>
      <dsp:spPr>
        <a:xfrm>
          <a:off x="1238726" y="278181"/>
          <a:ext cx="4087466" cy="4087466"/>
        </a:xfrm>
        <a:custGeom>
          <a:avLst/>
          <a:gdLst/>
          <a:ahLst/>
          <a:cxnLst/>
          <a:rect l="0" t="0" r="0" b="0"/>
          <a:pathLst>
            <a:path>
              <a:moveTo>
                <a:pt x="3904526" y="1198572"/>
              </a:moveTo>
              <a:arcTo wR="2043733" hR="2043733" stAng="20134364" swAng="75046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4559784" y="2044969"/>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Assure</a:t>
          </a:r>
        </a:p>
      </dsp:txBody>
      <dsp:txXfrm>
        <a:off x="4588484" y="2073669"/>
        <a:ext cx="1480218" cy="530526"/>
      </dsp:txXfrm>
    </dsp:sp>
    <dsp:sp modelId="{A9CD118D-5A7B-4B7B-BEB0-016F1E217120}">
      <dsp:nvSpPr>
        <dsp:cNvPr id="0" name=""/>
        <dsp:cNvSpPr/>
      </dsp:nvSpPr>
      <dsp:spPr>
        <a:xfrm>
          <a:off x="1227889" y="769976"/>
          <a:ext cx="4087466" cy="4087466"/>
        </a:xfrm>
        <a:custGeom>
          <a:avLst/>
          <a:gdLst/>
          <a:ahLst/>
          <a:cxnLst/>
          <a:rect l="0" t="0" r="0" b="0"/>
          <a:pathLst>
            <a:path>
              <a:moveTo>
                <a:pt x="4086995" y="1999843"/>
              </a:moveTo>
              <a:arcTo wR="2043733" hR="2043733" stAng="21526168" swAng="69761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205690" y="3316490"/>
          <a:ext cx="1734085" cy="599032"/>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Describe</a:t>
          </a:r>
          <a:endParaRPr lang="en-US" sz="1600" b="1" kern="1200" dirty="0">
            <a:solidFill>
              <a:schemeClr val="tx1"/>
            </a:solidFill>
          </a:endParaRPr>
        </a:p>
      </dsp:txBody>
      <dsp:txXfrm>
        <a:off x="4234932" y="3345732"/>
        <a:ext cx="1675601" cy="540548"/>
      </dsp:txXfrm>
    </dsp:sp>
    <dsp:sp modelId="{6A2CC0A6-BC38-5041-A60B-0DABCA6762C7}">
      <dsp:nvSpPr>
        <dsp:cNvPr id="0" name=""/>
        <dsp:cNvSpPr/>
      </dsp:nvSpPr>
      <dsp:spPr>
        <a:xfrm>
          <a:off x="1663103" y="154669"/>
          <a:ext cx="4087466" cy="4087466"/>
        </a:xfrm>
        <a:custGeom>
          <a:avLst/>
          <a:gdLst/>
          <a:ahLst/>
          <a:cxnLst/>
          <a:rect l="0" t="0" r="0" b="0"/>
          <a:pathLst>
            <a:path>
              <a:moveTo>
                <a:pt x="3018171" y="3840207"/>
              </a:moveTo>
              <a:arcTo wR="2043733" hR="2043733" stAng="3691431" swAng="7935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555210" y="407839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Preserve</a:t>
          </a:r>
        </a:p>
      </dsp:txBody>
      <dsp:txXfrm>
        <a:off x="2583910" y="4107093"/>
        <a:ext cx="1480218" cy="530526"/>
      </dsp:txXfrm>
    </dsp:sp>
    <dsp:sp modelId="{0FD4A519-10D4-4EE7-AC3E-EBD7D85740E2}">
      <dsp:nvSpPr>
        <dsp:cNvPr id="0" name=""/>
        <dsp:cNvSpPr/>
      </dsp:nvSpPr>
      <dsp:spPr>
        <a:xfrm>
          <a:off x="1308241" y="311585"/>
          <a:ext cx="4087466" cy="4087466"/>
        </a:xfrm>
        <a:custGeom>
          <a:avLst/>
          <a:gdLst/>
          <a:ahLst/>
          <a:cxnLst/>
          <a:rect l="0" t="0" r="0" b="0"/>
          <a:pathLst>
            <a:path>
              <a:moveTo>
                <a:pt x="1107710" y="3860518"/>
              </a:moveTo>
              <a:arcTo wR="2043733" hR="2043733" stAng="7035474" swAng="783965"/>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887586" y="3221675"/>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Discover</a:t>
          </a:r>
        </a:p>
      </dsp:txBody>
      <dsp:txXfrm>
        <a:off x="916286" y="3250375"/>
        <a:ext cx="1480218" cy="530526"/>
      </dsp:txXfrm>
    </dsp:sp>
    <dsp:sp modelId="{7DFDE678-6B1C-4BBC-A38E-46FB50420688}">
      <dsp:nvSpPr>
        <dsp:cNvPr id="0" name=""/>
        <dsp:cNvSpPr/>
      </dsp:nvSpPr>
      <dsp:spPr>
        <a:xfrm>
          <a:off x="1272333" y="280206"/>
          <a:ext cx="4087466" cy="4087466"/>
        </a:xfrm>
        <a:custGeom>
          <a:avLst/>
          <a:gdLst/>
          <a:ahLst/>
          <a:cxnLst/>
          <a:rect l="0" t="0" r="0" b="0"/>
          <a:pathLst>
            <a:path>
              <a:moveTo>
                <a:pt x="154777" y="2823920"/>
              </a:moveTo>
              <a:arcTo wR="2043733" hR="2043733" stAng="9453488" swAng="6552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412541" y="2072804"/>
          <a:ext cx="1723059" cy="53225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Integrate</a:t>
          </a:r>
        </a:p>
      </dsp:txBody>
      <dsp:txXfrm>
        <a:off x="438524" y="2098787"/>
        <a:ext cx="1671093" cy="480290"/>
      </dsp:txXfrm>
    </dsp:sp>
    <dsp:sp modelId="{049616A8-A793-4C77-8E33-8F4622C118F7}">
      <dsp:nvSpPr>
        <dsp:cNvPr id="0" name=""/>
        <dsp:cNvSpPr/>
      </dsp:nvSpPr>
      <dsp:spPr>
        <a:xfrm>
          <a:off x="1269879" y="327335"/>
          <a:ext cx="4087466" cy="4087466"/>
        </a:xfrm>
        <a:custGeom>
          <a:avLst/>
          <a:gdLst/>
          <a:ahLst/>
          <a:cxnLst/>
          <a:rect l="0" t="0" r="0" b="0"/>
          <a:pathLst>
            <a:path>
              <a:moveTo>
                <a:pt x="50121" y="1593893"/>
              </a:moveTo>
              <a:arcTo wR="2043733" hR="2043733" stAng="11562919" swAng="78606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982381" y="756957"/>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Analyze</a:t>
          </a:r>
        </a:p>
      </dsp:txBody>
      <dsp:txXfrm>
        <a:off x="1011081" y="785657"/>
        <a:ext cx="1480218" cy="530526"/>
      </dsp:txXfrm>
    </dsp:sp>
    <dsp:sp modelId="{19FF4228-BCF6-4DBF-AEE0-CF82A986A726}">
      <dsp:nvSpPr>
        <dsp:cNvPr id="0" name=""/>
        <dsp:cNvSpPr/>
      </dsp:nvSpPr>
      <dsp:spPr>
        <a:xfrm>
          <a:off x="1379330" y="233024"/>
          <a:ext cx="4087466" cy="4087466"/>
        </a:xfrm>
        <a:custGeom>
          <a:avLst/>
          <a:gdLst/>
          <a:ahLst/>
          <a:cxnLst/>
          <a:rect l="0" t="0" r="0" b="0"/>
          <a:pathLst>
            <a:path>
              <a:moveTo>
                <a:pt x="761868" y="451982"/>
              </a:moveTo>
              <a:arcTo wR="2043733" hR="2043733" stAng="13869294" swAng="563151"/>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1E03B-C59E-9A41-9D57-2D4EBEE14039}">
      <dsp:nvSpPr>
        <dsp:cNvPr id="0" name=""/>
        <dsp:cNvSpPr/>
      </dsp:nvSpPr>
      <dsp:spPr>
        <a:xfrm>
          <a:off x="2516050" y="1236"/>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Plan</a:t>
          </a:r>
          <a:endParaRPr lang="en-US" sz="1600" b="1" kern="1200" dirty="0">
            <a:solidFill>
              <a:schemeClr val="tx1"/>
            </a:solidFill>
          </a:endParaRPr>
        </a:p>
      </dsp:txBody>
      <dsp:txXfrm>
        <a:off x="2544750" y="29936"/>
        <a:ext cx="1480218" cy="530526"/>
      </dsp:txXfrm>
    </dsp:sp>
    <dsp:sp modelId="{FDC707AD-A140-C945-86F6-51E693510697}">
      <dsp:nvSpPr>
        <dsp:cNvPr id="0" name=""/>
        <dsp:cNvSpPr/>
      </dsp:nvSpPr>
      <dsp:spPr>
        <a:xfrm>
          <a:off x="1260030" y="302764"/>
          <a:ext cx="4087466" cy="4087466"/>
        </a:xfrm>
        <a:custGeom>
          <a:avLst/>
          <a:gdLst/>
          <a:ahLst/>
          <a:cxnLst/>
          <a:rect l="0" t="0" r="0" b="0"/>
          <a:pathLst>
            <a:path>
              <a:moveTo>
                <a:pt x="2907339" y="191429"/>
              </a:moveTo>
              <a:arcTo wR="2043733" hR="2043733" stAng="17699790" swAng="628644"/>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21E2F18-F043-2846-95DB-CBAA147D529B}">
      <dsp:nvSpPr>
        <dsp:cNvPr id="0" name=""/>
        <dsp:cNvSpPr/>
      </dsp:nvSpPr>
      <dsp:spPr>
        <a:xfrm>
          <a:off x="4110672" y="75696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Collect</a:t>
          </a:r>
          <a:endParaRPr lang="en-US" sz="1600" b="1" kern="1200" dirty="0">
            <a:solidFill>
              <a:schemeClr val="tx1"/>
            </a:solidFill>
          </a:endParaRPr>
        </a:p>
      </dsp:txBody>
      <dsp:txXfrm>
        <a:off x="4139372" y="785663"/>
        <a:ext cx="1480218" cy="530526"/>
      </dsp:txXfrm>
    </dsp:sp>
    <dsp:sp modelId="{8864FD29-B527-0A45-AF38-136A7CA3EA73}">
      <dsp:nvSpPr>
        <dsp:cNvPr id="0" name=""/>
        <dsp:cNvSpPr/>
      </dsp:nvSpPr>
      <dsp:spPr>
        <a:xfrm>
          <a:off x="1238726" y="278181"/>
          <a:ext cx="4087466" cy="4087466"/>
        </a:xfrm>
        <a:custGeom>
          <a:avLst/>
          <a:gdLst/>
          <a:ahLst/>
          <a:cxnLst/>
          <a:rect l="0" t="0" r="0" b="0"/>
          <a:pathLst>
            <a:path>
              <a:moveTo>
                <a:pt x="3904526" y="1198572"/>
              </a:moveTo>
              <a:arcTo wR="2043733" hR="2043733" stAng="20134364" swAng="75046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4559784" y="2044969"/>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Assure</a:t>
          </a:r>
        </a:p>
      </dsp:txBody>
      <dsp:txXfrm>
        <a:off x="4588484" y="2073669"/>
        <a:ext cx="1480218" cy="530526"/>
      </dsp:txXfrm>
    </dsp:sp>
    <dsp:sp modelId="{A9CD118D-5A7B-4B7B-BEB0-016F1E217120}">
      <dsp:nvSpPr>
        <dsp:cNvPr id="0" name=""/>
        <dsp:cNvSpPr/>
      </dsp:nvSpPr>
      <dsp:spPr>
        <a:xfrm>
          <a:off x="1227889" y="769976"/>
          <a:ext cx="4087466" cy="4087466"/>
        </a:xfrm>
        <a:custGeom>
          <a:avLst/>
          <a:gdLst/>
          <a:ahLst/>
          <a:cxnLst/>
          <a:rect l="0" t="0" r="0" b="0"/>
          <a:pathLst>
            <a:path>
              <a:moveTo>
                <a:pt x="4086995" y="1999843"/>
              </a:moveTo>
              <a:arcTo wR="2043733" hR="2043733" stAng="21526168" swAng="69761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205690" y="3316490"/>
          <a:ext cx="1734085" cy="599032"/>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Describe</a:t>
          </a:r>
          <a:endParaRPr lang="en-US" sz="1600" b="1" kern="1200" dirty="0">
            <a:solidFill>
              <a:schemeClr val="tx1"/>
            </a:solidFill>
          </a:endParaRPr>
        </a:p>
      </dsp:txBody>
      <dsp:txXfrm>
        <a:off x="4234932" y="3345732"/>
        <a:ext cx="1675601" cy="540548"/>
      </dsp:txXfrm>
    </dsp:sp>
    <dsp:sp modelId="{6A2CC0A6-BC38-5041-A60B-0DABCA6762C7}">
      <dsp:nvSpPr>
        <dsp:cNvPr id="0" name=""/>
        <dsp:cNvSpPr/>
      </dsp:nvSpPr>
      <dsp:spPr>
        <a:xfrm>
          <a:off x="1663103" y="154669"/>
          <a:ext cx="4087466" cy="4087466"/>
        </a:xfrm>
        <a:custGeom>
          <a:avLst/>
          <a:gdLst/>
          <a:ahLst/>
          <a:cxnLst/>
          <a:rect l="0" t="0" r="0" b="0"/>
          <a:pathLst>
            <a:path>
              <a:moveTo>
                <a:pt x="3018171" y="3840207"/>
              </a:moveTo>
              <a:arcTo wR="2043733" hR="2043733" stAng="3691431" swAng="7935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555210" y="407839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Preserve</a:t>
          </a:r>
        </a:p>
      </dsp:txBody>
      <dsp:txXfrm>
        <a:off x="2583910" y="4107093"/>
        <a:ext cx="1480218" cy="530526"/>
      </dsp:txXfrm>
    </dsp:sp>
    <dsp:sp modelId="{0FD4A519-10D4-4EE7-AC3E-EBD7D85740E2}">
      <dsp:nvSpPr>
        <dsp:cNvPr id="0" name=""/>
        <dsp:cNvSpPr/>
      </dsp:nvSpPr>
      <dsp:spPr>
        <a:xfrm>
          <a:off x="1308241" y="311585"/>
          <a:ext cx="4087466" cy="4087466"/>
        </a:xfrm>
        <a:custGeom>
          <a:avLst/>
          <a:gdLst/>
          <a:ahLst/>
          <a:cxnLst/>
          <a:rect l="0" t="0" r="0" b="0"/>
          <a:pathLst>
            <a:path>
              <a:moveTo>
                <a:pt x="1107710" y="3860518"/>
              </a:moveTo>
              <a:arcTo wR="2043733" hR="2043733" stAng="7035474" swAng="783965"/>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887586" y="3221675"/>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Discover</a:t>
          </a:r>
        </a:p>
      </dsp:txBody>
      <dsp:txXfrm>
        <a:off x="916286" y="3250375"/>
        <a:ext cx="1480218" cy="530526"/>
      </dsp:txXfrm>
    </dsp:sp>
    <dsp:sp modelId="{7DFDE678-6B1C-4BBC-A38E-46FB50420688}">
      <dsp:nvSpPr>
        <dsp:cNvPr id="0" name=""/>
        <dsp:cNvSpPr/>
      </dsp:nvSpPr>
      <dsp:spPr>
        <a:xfrm>
          <a:off x="1272333" y="280206"/>
          <a:ext cx="4087466" cy="4087466"/>
        </a:xfrm>
        <a:custGeom>
          <a:avLst/>
          <a:gdLst/>
          <a:ahLst/>
          <a:cxnLst/>
          <a:rect l="0" t="0" r="0" b="0"/>
          <a:pathLst>
            <a:path>
              <a:moveTo>
                <a:pt x="154777" y="2823920"/>
              </a:moveTo>
              <a:arcTo wR="2043733" hR="2043733" stAng="9453488" swAng="6552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412541" y="2072804"/>
          <a:ext cx="1723059" cy="53225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Integrate</a:t>
          </a:r>
        </a:p>
      </dsp:txBody>
      <dsp:txXfrm>
        <a:off x="438524" y="2098787"/>
        <a:ext cx="1671093" cy="480290"/>
      </dsp:txXfrm>
    </dsp:sp>
    <dsp:sp modelId="{049616A8-A793-4C77-8E33-8F4622C118F7}">
      <dsp:nvSpPr>
        <dsp:cNvPr id="0" name=""/>
        <dsp:cNvSpPr/>
      </dsp:nvSpPr>
      <dsp:spPr>
        <a:xfrm>
          <a:off x="1269879" y="327335"/>
          <a:ext cx="4087466" cy="4087466"/>
        </a:xfrm>
        <a:custGeom>
          <a:avLst/>
          <a:gdLst/>
          <a:ahLst/>
          <a:cxnLst/>
          <a:rect l="0" t="0" r="0" b="0"/>
          <a:pathLst>
            <a:path>
              <a:moveTo>
                <a:pt x="50121" y="1593893"/>
              </a:moveTo>
              <a:arcTo wR="2043733" hR="2043733" stAng="11562919" swAng="78606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982381" y="756957"/>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Analyze</a:t>
          </a:r>
        </a:p>
      </dsp:txBody>
      <dsp:txXfrm>
        <a:off x="1011081" y="785657"/>
        <a:ext cx="1480218" cy="530526"/>
      </dsp:txXfrm>
    </dsp:sp>
    <dsp:sp modelId="{19FF4228-BCF6-4DBF-AEE0-CF82A986A726}">
      <dsp:nvSpPr>
        <dsp:cNvPr id="0" name=""/>
        <dsp:cNvSpPr/>
      </dsp:nvSpPr>
      <dsp:spPr>
        <a:xfrm>
          <a:off x="1379330" y="233024"/>
          <a:ext cx="4087466" cy="4087466"/>
        </a:xfrm>
        <a:custGeom>
          <a:avLst/>
          <a:gdLst/>
          <a:ahLst/>
          <a:cxnLst/>
          <a:rect l="0" t="0" r="0" b="0"/>
          <a:pathLst>
            <a:path>
              <a:moveTo>
                <a:pt x="761868" y="451982"/>
              </a:moveTo>
              <a:arcTo wR="2043733" hR="2043733" stAng="13869294" swAng="563151"/>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1E03B-C59E-9A41-9D57-2D4EBEE14039}">
      <dsp:nvSpPr>
        <dsp:cNvPr id="0" name=""/>
        <dsp:cNvSpPr/>
      </dsp:nvSpPr>
      <dsp:spPr>
        <a:xfrm>
          <a:off x="2516050" y="1236"/>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Plan</a:t>
          </a:r>
          <a:endParaRPr lang="en-US" sz="1600" b="1" kern="1200" dirty="0">
            <a:solidFill>
              <a:schemeClr val="tx1"/>
            </a:solidFill>
          </a:endParaRPr>
        </a:p>
      </dsp:txBody>
      <dsp:txXfrm>
        <a:off x="2544750" y="29936"/>
        <a:ext cx="1480218" cy="530526"/>
      </dsp:txXfrm>
    </dsp:sp>
    <dsp:sp modelId="{FDC707AD-A140-C945-86F6-51E693510697}">
      <dsp:nvSpPr>
        <dsp:cNvPr id="0" name=""/>
        <dsp:cNvSpPr/>
      </dsp:nvSpPr>
      <dsp:spPr>
        <a:xfrm>
          <a:off x="1260030" y="302764"/>
          <a:ext cx="4087466" cy="4087466"/>
        </a:xfrm>
        <a:custGeom>
          <a:avLst/>
          <a:gdLst/>
          <a:ahLst/>
          <a:cxnLst/>
          <a:rect l="0" t="0" r="0" b="0"/>
          <a:pathLst>
            <a:path>
              <a:moveTo>
                <a:pt x="2907339" y="191429"/>
              </a:moveTo>
              <a:arcTo wR="2043733" hR="2043733" stAng="17699790" swAng="628644"/>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21E2F18-F043-2846-95DB-CBAA147D529B}">
      <dsp:nvSpPr>
        <dsp:cNvPr id="0" name=""/>
        <dsp:cNvSpPr/>
      </dsp:nvSpPr>
      <dsp:spPr>
        <a:xfrm>
          <a:off x="4110672" y="75696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Collect</a:t>
          </a:r>
          <a:endParaRPr lang="en-US" sz="1600" b="1" kern="1200" dirty="0">
            <a:solidFill>
              <a:schemeClr val="tx1"/>
            </a:solidFill>
          </a:endParaRPr>
        </a:p>
      </dsp:txBody>
      <dsp:txXfrm>
        <a:off x="4139372" y="785663"/>
        <a:ext cx="1480218" cy="530526"/>
      </dsp:txXfrm>
    </dsp:sp>
    <dsp:sp modelId="{8864FD29-B527-0A45-AF38-136A7CA3EA73}">
      <dsp:nvSpPr>
        <dsp:cNvPr id="0" name=""/>
        <dsp:cNvSpPr/>
      </dsp:nvSpPr>
      <dsp:spPr>
        <a:xfrm>
          <a:off x="1238726" y="278181"/>
          <a:ext cx="4087466" cy="4087466"/>
        </a:xfrm>
        <a:custGeom>
          <a:avLst/>
          <a:gdLst/>
          <a:ahLst/>
          <a:cxnLst/>
          <a:rect l="0" t="0" r="0" b="0"/>
          <a:pathLst>
            <a:path>
              <a:moveTo>
                <a:pt x="3904526" y="1198572"/>
              </a:moveTo>
              <a:arcTo wR="2043733" hR="2043733" stAng="20134364" swAng="75046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4559784" y="2044969"/>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Assure</a:t>
          </a:r>
        </a:p>
      </dsp:txBody>
      <dsp:txXfrm>
        <a:off x="4588484" y="2073669"/>
        <a:ext cx="1480218" cy="530526"/>
      </dsp:txXfrm>
    </dsp:sp>
    <dsp:sp modelId="{A9CD118D-5A7B-4B7B-BEB0-016F1E217120}">
      <dsp:nvSpPr>
        <dsp:cNvPr id="0" name=""/>
        <dsp:cNvSpPr/>
      </dsp:nvSpPr>
      <dsp:spPr>
        <a:xfrm>
          <a:off x="1227889" y="769976"/>
          <a:ext cx="4087466" cy="4087466"/>
        </a:xfrm>
        <a:custGeom>
          <a:avLst/>
          <a:gdLst/>
          <a:ahLst/>
          <a:cxnLst/>
          <a:rect l="0" t="0" r="0" b="0"/>
          <a:pathLst>
            <a:path>
              <a:moveTo>
                <a:pt x="4086995" y="1999843"/>
              </a:moveTo>
              <a:arcTo wR="2043733" hR="2043733" stAng="21526168" swAng="69761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205690" y="3316490"/>
          <a:ext cx="1734085" cy="599032"/>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Describe</a:t>
          </a:r>
          <a:endParaRPr lang="en-US" sz="1600" b="1" kern="1200" dirty="0">
            <a:solidFill>
              <a:schemeClr val="tx1"/>
            </a:solidFill>
          </a:endParaRPr>
        </a:p>
      </dsp:txBody>
      <dsp:txXfrm>
        <a:off x="4234932" y="3345732"/>
        <a:ext cx="1675601" cy="540548"/>
      </dsp:txXfrm>
    </dsp:sp>
    <dsp:sp modelId="{6A2CC0A6-BC38-5041-A60B-0DABCA6762C7}">
      <dsp:nvSpPr>
        <dsp:cNvPr id="0" name=""/>
        <dsp:cNvSpPr/>
      </dsp:nvSpPr>
      <dsp:spPr>
        <a:xfrm>
          <a:off x="1663103" y="154669"/>
          <a:ext cx="4087466" cy="4087466"/>
        </a:xfrm>
        <a:custGeom>
          <a:avLst/>
          <a:gdLst/>
          <a:ahLst/>
          <a:cxnLst/>
          <a:rect l="0" t="0" r="0" b="0"/>
          <a:pathLst>
            <a:path>
              <a:moveTo>
                <a:pt x="3018171" y="3840207"/>
              </a:moveTo>
              <a:arcTo wR="2043733" hR="2043733" stAng="3691431" swAng="7935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555210" y="407839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Preserve</a:t>
          </a:r>
        </a:p>
      </dsp:txBody>
      <dsp:txXfrm>
        <a:off x="2583910" y="4107093"/>
        <a:ext cx="1480218" cy="530526"/>
      </dsp:txXfrm>
    </dsp:sp>
    <dsp:sp modelId="{0FD4A519-10D4-4EE7-AC3E-EBD7D85740E2}">
      <dsp:nvSpPr>
        <dsp:cNvPr id="0" name=""/>
        <dsp:cNvSpPr/>
      </dsp:nvSpPr>
      <dsp:spPr>
        <a:xfrm>
          <a:off x="1308241" y="311585"/>
          <a:ext cx="4087466" cy="4087466"/>
        </a:xfrm>
        <a:custGeom>
          <a:avLst/>
          <a:gdLst/>
          <a:ahLst/>
          <a:cxnLst/>
          <a:rect l="0" t="0" r="0" b="0"/>
          <a:pathLst>
            <a:path>
              <a:moveTo>
                <a:pt x="1107710" y="3860518"/>
              </a:moveTo>
              <a:arcTo wR="2043733" hR="2043733" stAng="7035474" swAng="783965"/>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887586" y="3221675"/>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Discover</a:t>
          </a:r>
        </a:p>
      </dsp:txBody>
      <dsp:txXfrm>
        <a:off x="916286" y="3250375"/>
        <a:ext cx="1480218" cy="530526"/>
      </dsp:txXfrm>
    </dsp:sp>
    <dsp:sp modelId="{7DFDE678-6B1C-4BBC-A38E-46FB50420688}">
      <dsp:nvSpPr>
        <dsp:cNvPr id="0" name=""/>
        <dsp:cNvSpPr/>
      </dsp:nvSpPr>
      <dsp:spPr>
        <a:xfrm>
          <a:off x="1272333" y="280206"/>
          <a:ext cx="4087466" cy="4087466"/>
        </a:xfrm>
        <a:custGeom>
          <a:avLst/>
          <a:gdLst/>
          <a:ahLst/>
          <a:cxnLst/>
          <a:rect l="0" t="0" r="0" b="0"/>
          <a:pathLst>
            <a:path>
              <a:moveTo>
                <a:pt x="154777" y="2823920"/>
              </a:moveTo>
              <a:arcTo wR="2043733" hR="2043733" stAng="9453488" swAng="6552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412541" y="2072804"/>
          <a:ext cx="1723059" cy="53225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Integrate</a:t>
          </a:r>
        </a:p>
      </dsp:txBody>
      <dsp:txXfrm>
        <a:off x="438524" y="2098787"/>
        <a:ext cx="1671093" cy="480290"/>
      </dsp:txXfrm>
    </dsp:sp>
    <dsp:sp modelId="{049616A8-A793-4C77-8E33-8F4622C118F7}">
      <dsp:nvSpPr>
        <dsp:cNvPr id="0" name=""/>
        <dsp:cNvSpPr/>
      </dsp:nvSpPr>
      <dsp:spPr>
        <a:xfrm>
          <a:off x="1269879" y="327335"/>
          <a:ext cx="4087466" cy="4087466"/>
        </a:xfrm>
        <a:custGeom>
          <a:avLst/>
          <a:gdLst/>
          <a:ahLst/>
          <a:cxnLst/>
          <a:rect l="0" t="0" r="0" b="0"/>
          <a:pathLst>
            <a:path>
              <a:moveTo>
                <a:pt x="50121" y="1593893"/>
              </a:moveTo>
              <a:arcTo wR="2043733" hR="2043733" stAng="11562919" swAng="78606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982381" y="756957"/>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Analyze</a:t>
          </a:r>
        </a:p>
      </dsp:txBody>
      <dsp:txXfrm>
        <a:off x="1011081" y="785657"/>
        <a:ext cx="1480218" cy="530526"/>
      </dsp:txXfrm>
    </dsp:sp>
    <dsp:sp modelId="{19FF4228-BCF6-4DBF-AEE0-CF82A986A726}">
      <dsp:nvSpPr>
        <dsp:cNvPr id="0" name=""/>
        <dsp:cNvSpPr/>
      </dsp:nvSpPr>
      <dsp:spPr>
        <a:xfrm>
          <a:off x="1379330" y="233024"/>
          <a:ext cx="4087466" cy="4087466"/>
        </a:xfrm>
        <a:custGeom>
          <a:avLst/>
          <a:gdLst/>
          <a:ahLst/>
          <a:cxnLst/>
          <a:rect l="0" t="0" r="0" b="0"/>
          <a:pathLst>
            <a:path>
              <a:moveTo>
                <a:pt x="761868" y="451982"/>
              </a:moveTo>
              <a:arcTo wR="2043733" hR="2043733" stAng="13869294" swAng="563151"/>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1E03B-C59E-9A41-9D57-2D4EBEE14039}">
      <dsp:nvSpPr>
        <dsp:cNvPr id="0" name=""/>
        <dsp:cNvSpPr/>
      </dsp:nvSpPr>
      <dsp:spPr>
        <a:xfrm>
          <a:off x="2516050" y="1236"/>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Plan</a:t>
          </a:r>
          <a:endParaRPr lang="en-US" sz="1600" b="1" kern="1200" dirty="0">
            <a:solidFill>
              <a:schemeClr val="tx1"/>
            </a:solidFill>
          </a:endParaRPr>
        </a:p>
      </dsp:txBody>
      <dsp:txXfrm>
        <a:off x="2544750" y="29936"/>
        <a:ext cx="1480218" cy="530526"/>
      </dsp:txXfrm>
    </dsp:sp>
    <dsp:sp modelId="{FDC707AD-A140-C945-86F6-51E693510697}">
      <dsp:nvSpPr>
        <dsp:cNvPr id="0" name=""/>
        <dsp:cNvSpPr/>
      </dsp:nvSpPr>
      <dsp:spPr>
        <a:xfrm>
          <a:off x="1260030" y="302764"/>
          <a:ext cx="4087466" cy="4087466"/>
        </a:xfrm>
        <a:custGeom>
          <a:avLst/>
          <a:gdLst/>
          <a:ahLst/>
          <a:cxnLst/>
          <a:rect l="0" t="0" r="0" b="0"/>
          <a:pathLst>
            <a:path>
              <a:moveTo>
                <a:pt x="2907339" y="191429"/>
              </a:moveTo>
              <a:arcTo wR="2043733" hR="2043733" stAng="17699790" swAng="628644"/>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21E2F18-F043-2846-95DB-CBAA147D529B}">
      <dsp:nvSpPr>
        <dsp:cNvPr id="0" name=""/>
        <dsp:cNvSpPr/>
      </dsp:nvSpPr>
      <dsp:spPr>
        <a:xfrm>
          <a:off x="4110672" y="75696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Collect</a:t>
          </a:r>
          <a:endParaRPr lang="en-US" sz="1600" b="1" kern="1200" dirty="0">
            <a:solidFill>
              <a:schemeClr val="tx1"/>
            </a:solidFill>
          </a:endParaRPr>
        </a:p>
      </dsp:txBody>
      <dsp:txXfrm>
        <a:off x="4139372" y="785663"/>
        <a:ext cx="1480218" cy="530526"/>
      </dsp:txXfrm>
    </dsp:sp>
    <dsp:sp modelId="{8864FD29-B527-0A45-AF38-136A7CA3EA73}">
      <dsp:nvSpPr>
        <dsp:cNvPr id="0" name=""/>
        <dsp:cNvSpPr/>
      </dsp:nvSpPr>
      <dsp:spPr>
        <a:xfrm>
          <a:off x="1238726" y="278181"/>
          <a:ext cx="4087466" cy="4087466"/>
        </a:xfrm>
        <a:custGeom>
          <a:avLst/>
          <a:gdLst/>
          <a:ahLst/>
          <a:cxnLst/>
          <a:rect l="0" t="0" r="0" b="0"/>
          <a:pathLst>
            <a:path>
              <a:moveTo>
                <a:pt x="3904526" y="1198572"/>
              </a:moveTo>
              <a:arcTo wR="2043733" hR="2043733" stAng="20134364" swAng="75046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4559784" y="2044969"/>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Assure</a:t>
          </a:r>
        </a:p>
      </dsp:txBody>
      <dsp:txXfrm>
        <a:off x="4588484" y="2073669"/>
        <a:ext cx="1480218" cy="530526"/>
      </dsp:txXfrm>
    </dsp:sp>
    <dsp:sp modelId="{A9CD118D-5A7B-4B7B-BEB0-016F1E217120}">
      <dsp:nvSpPr>
        <dsp:cNvPr id="0" name=""/>
        <dsp:cNvSpPr/>
      </dsp:nvSpPr>
      <dsp:spPr>
        <a:xfrm>
          <a:off x="1227889" y="769976"/>
          <a:ext cx="4087466" cy="4087466"/>
        </a:xfrm>
        <a:custGeom>
          <a:avLst/>
          <a:gdLst/>
          <a:ahLst/>
          <a:cxnLst/>
          <a:rect l="0" t="0" r="0" b="0"/>
          <a:pathLst>
            <a:path>
              <a:moveTo>
                <a:pt x="4086995" y="1999843"/>
              </a:moveTo>
              <a:arcTo wR="2043733" hR="2043733" stAng="21526168" swAng="69761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205690" y="3316490"/>
          <a:ext cx="1734085" cy="599032"/>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Describe</a:t>
          </a:r>
          <a:endParaRPr lang="en-US" sz="1600" b="1" kern="1200" dirty="0">
            <a:solidFill>
              <a:schemeClr val="tx1"/>
            </a:solidFill>
          </a:endParaRPr>
        </a:p>
      </dsp:txBody>
      <dsp:txXfrm>
        <a:off x="4234932" y="3345732"/>
        <a:ext cx="1675601" cy="540548"/>
      </dsp:txXfrm>
    </dsp:sp>
    <dsp:sp modelId="{6A2CC0A6-BC38-5041-A60B-0DABCA6762C7}">
      <dsp:nvSpPr>
        <dsp:cNvPr id="0" name=""/>
        <dsp:cNvSpPr/>
      </dsp:nvSpPr>
      <dsp:spPr>
        <a:xfrm>
          <a:off x="1663103" y="154669"/>
          <a:ext cx="4087466" cy="4087466"/>
        </a:xfrm>
        <a:custGeom>
          <a:avLst/>
          <a:gdLst/>
          <a:ahLst/>
          <a:cxnLst/>
          <a:rect l="0" t="0" r="0" b="0"/>
          <a:pathLst>
            <a:path>
              <a:moveTo>
                <a:pt x="3018171" y="3840207"/>
              </a:moveTo>
              <a:arcTo wR="2043733" hR="2043733" stAng="3691431" swAng="7935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555210" y="4078393"/>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Preserve</a:t>
          </a:r>
        </a:p>
      </dsp:txBody>
      <dsp:txXfrm>
        <a:off x="2583910" y="4107093"/>
        <a:ext cx="1480218" cy="530526"/>
      </dsp:txXfrm>
    </dsp:sp>
    <dsp:sp modelId="{0FD4A519-10D4-4EE7-AC3E-EBD7D85740E2}">
      <dsp:nvSpPr>
        <dsp:cNvPr id="0" name=""/>
        <dsp:cNvSpPr/>
      </dsp:nvSpPr>
      <dsp:spPr>
        <a:xfrm>
          <a:off x="1308241" y="311585"/>
          <a:ext cx="4087466" cy="4087466"/>
        </a:xfrm>
        <a:custGeom>
          <a:avLst/>
          <a:gdLst/>
          <a:ahLst/>
          <a:cxnLst/>
          <a:rect l="0" t="0" r="0" b="0"/>
          <a:pathLst>
            <a:path>
              <a:moveTo>
                <a:pt x="1107710" y="3860518"/>
              </a:moveTo>
              <a:arcTo wR="2043733" hR="2043733" stAng="7035474" swAng="783965"/>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887586" y="3221675"/>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Discover</a:t>
          </a:r>
        </a:p>
      </dsp:txBody>
      <dsp:txXfrm>
        <a:off x="916286" y="3250375"/>
        <a:ext cx="1480218" cy="530526"/>
      </dsp:txXfrm>
    </dsp:sp>
    <dsp:sp modelId="{7DFDE678-6B1C-4BBC-A38E-46FB50420688}">
      <dsp:nvSpPr>
        <dsp:cNvPr id="0" name=""/>
        <dsp:cNvSpPr/>
      </dsp:nvSpPr>
      <dsp:spPr>
        <a:xfrm>
          <a:off x="1272333" y="280206"/>
          <a:ext cx="4087466" cy="4087466"/>
        </a:xfrm>
        <a:custGeom>
          <a:avLst/>
          <a:gdLst/>
          <a:ahLst/>
          <a:cxnLst/>
          <a:rect l="0" t="0" r="0" b="0"/>
          <a:pathLst>
            <a:path>
              <a:moveTo>
                <a:pt x="154777" y="2823920"/>
              </a:moveTo>
              <a:arcTo wR="2043733" hR="2043733" stAng="9453488" swAng="65524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412541" y="2072804"/>
          <a:ext cx="1723059" cy="53225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Integrate</a:t>
          </a:r>
        </a:p>
      </dsp:txBody>
      <dsp:txXfrm>
        <a:off x="438524" y="2098787"/>
        <a:ext cx="1671093" cy="480290"/>
      </dsp:txXfrm>
    </dsp:sp>
    <dsp:sp modelId="{049616A8-A793-4C77-8E33-8F4622C118F7}">
      <dsp:nvSpPr>
        <dsp:cNvPr id="0" name=""/>
        <dsp:cNvSpPr/>
      </dsp:nvSpPr>
      <dsp:spPr>
        <a:xfrm>
          <a:off x="1269879" y="327335"/>
          <a:ext cx="4087466" cy="4087466"/>
        </a:xfrm>
        <a:custGeom>
          <a:avLst/>
          <a:gdLst/>
          <a:ahLst/>
          <a:cxnLst/>
          <a:rect l="0" t="0" r="0" b="0"/>
          <a:pathLst>
            <a:path>
              <a:moveTo>
                <a:pt x="50121" y="1593893"/>
              </a:moveTo>
              <a:arcTo wR="2043733" hR="2043733" stAng="11562919" swAng="78606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982381" y="756957"/>
          <a:ext cx="1537618" cy="587926"/>
        </a:xfrm>
        <a:prstGeom prst="roundRect">
          <a:avLst/>
        </a:prstGeom>
        <a:solidFill>
          <a:schemeClr val="bg2">
            <a:lumMod val="75000"/>
          </a:schemeClr>
        </a:solidFill>
        <a:ln w="15875" cap="flat" cmpd="sng" algn="ctr">
          <a:solidFill>
            <a:srgbClr val="186072"/>
          </a:solidFill>
          <a:prstDash val="solid"/>
        </a:ln>
        <a:effectLst/>
        <a:scene3d>
          <a:camera prst="orthographicFront"/>
          <a:lightRig rig="flat" dir="t"/>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Analyze</a:t>
          </a:r>
        </a:p>
      </dsp:txBody>
      <dsp:txXfrm>
        <a:off x="1011081" y="785657"/>
        <a:ext cx="1480218" cy="530526"/>
      </dsp:txXfrm>
    </dsp:sp>
    <dsp:sp modelId="{19FF4228-BCF6-4DBF-AEE0-CF82A986A726}">
      <dsp:nvSpPr>
        <dsp:cNvPr id="0" name=""/>
        <dsp:cNvSpPr/>
      </dsp:nvSpPr>
      <dsp:spPr>
        <a:xfrm>
          <a:off x="1379330" y="233024"/>
          <a:ext cx="4087466" cy="4087466"/>
        </a:xfrm>
        <a:custGeom>
          <a:avLst/>
          <a:gdLst/>
          <a:ahLst/>
          <a:cxnLst/>
          <a:rect l="0" t="0" r="0" b="0"/>
          <a:pathLst>
            <a:path>
              <a:moveTo>
                <a:pt x="761868" y="451982"/>
              </a:moveTo>
              <a:arcTo wR="2043733" hR="2043733" stAng="13869294" swAng="563151"/>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33DCFD-772E-482F-8B54-D5BDDADEEA4D}" type="datetimeFigureOut">
              <a:rPr lang="en-US" smtClean="0"/>
              <a:t>8/14/2012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AAAC0C-6C4A-4353-A7CB-1D01CCCCA1EF}" type="slidenum">
              <a:rPr lang="en-US" smtClean="0"/>
              <a:t>‹#›</a:t>
            </a:fld>
            <a:endParaRPr lang="en-US"/>
          </a:p>
        </p:txBody>
      </p:sp>
    </p:spTree>
    <p:extLst>
      <p:ext uri="{BB962C8B-B14F-4D97-AF65-F5344CB8AC3E}">
        <p14:creationId xmlns:p14="http://schemas.microsoft.com/office/powerpoint/2010/main" val="416679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types of scientific analyses where a single individual or group can’t collect all the needed data</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8</a:t>
            </a:fld>
            <a:endParaRPr lang="en-US"/>
          </a:p>
        </p:txBody>
      </p:sp>
    </p:spTree>
    <p:extLst>
      <p:ext uri="{BB962C8B-B14F-4D97-AF65-F5344CB8AC3E}">
        <p14:creationId xmlns:p14="http://schemas.microsoft.com/office/powerpoint/2010/main" val="903627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a:t>
            </a:r>
            <a:r>
              <a:rPr lang="en-US" baseline="0" dirty="0" smtClean="0"/>
              <a:t>, management and use of data is a multi-faceted process, with opportunities and challenges at each step.  But ultimately, shared data will allow us to understand the world in a way that is otherwise not possible.  Our challenge is: </a:t>
            </a:r>
            <a:endParaRPr lang="en-US" dirty="0" smtClean="0"/>
          </a:p>
          <a:p>
            <a:r>
              <a:rPr lang="en-US" dirty="0" smtClean="0"/>
              <a:t>Can we make information available to ecologists:</a:t>
            </a:r>
          </a:p>
          <a:p>
            <a:r>
              <a:rPr lang="en-US" dirty="0" smtClean="0"/>
              <a:t>In ways they can locate the information they need?</a:t>
            </a:r>
          </a:p>
          <a:p>
            <a:r>
              <a:rPr lang="en-US" dirty="0" smtClean="0"/>
              <a:t>With information in forms they can readily use?</a:t>
            </a:r>
          </a:p>
          <a:p>
            <a:r>
              <a:rPr lang="en-US" dirty="0" smtClean="0"/>
              <a:t>How  can we assure that the information is current and accurate?</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27</a:t>
            </a:fld>
            <a:endParaRPr lang="en-US"/>
          </a:p>
        </p:txBody>
      </p:sp>
    </p:spTree>
    <p:extLst>
      <p:ext uri="{BB962C8B-B14F-4D97-AF65-F5344CB8AC3E}">
        <p14:creationId xmlns:p14="http://schemas.microsoft.com/office/powerpoint/2010/main" val="14200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a:t>
            </a:r>
            <a:r>
              <a:rPr lang="en-US" baseline="0" dirty="0" smtClean="0"/>
              <a:t>, management and use of data is a multi-faceted process, with opportunities and challenges at each step.  But ultimately, shared data will allow us to understand the world in a way that is otherwise not possible.  Our challenge is: </a:t>
            </a:r>
            <a:endParaRPr lang="en-US" dirty="0" smtClean="0"/>
          </a:p>
          <a:p>
            <a:r>
              <a:rPr lang="en-US" dirty="0" smtClean="0"/>
              <a:t>Can we make information available to ecologists:</a:t>
            </a:r>
          </a:p>
          <a:p>
            <a:r>
              <a:rPr lang="en-US" dirty="0" smtClean="0"/>
              <a:t>In ways they can locate the information they need?</a:t>
            </a:r>
          </a:p>
          <a:p>
            <a:r>
              <a:rPr lang="en-US" dirty="0" smtClean="0"/>
              <a:t>With information in forms they can readily use?</a:t>
            </a:r>
          </a:p>
          <a:p>
            <a:r>
              <a:rPr lang="en-US" dirty="0" smtClean="0"/>
              <a:t>How  can we assure that the information is current and accurate?</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28</a:t>
            </a:fld>
            <a:endParaRPr lang="en-US"/>
          </a:p>
        </p:txBody>
      </p:sp>
    </p:spTree>
    <p:extLst>
      <p:ext uri="{BB962C8B-B14F-4D97-AF65-F5344CB8AC3E}">
        <p14:creationId xmlns:p14="http://schemas.microsoft.com/office/powerpoint/2010/main" val="14200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a:t>
            </a:r>
            <a:r>
              <a:rPr lang="en-US" baseline="0" dirty="0" smtClean="0"/>
              <a:t>, management and use of data is a multi-faceted process, with opportunities and challenges at each step.  But ultimately, shared data will allow us to understand the world in a way that is otherwise not possible.  Our challenge is: </a:t>
            </a:r>
            <a:endParaRPr lang="en-US" dirty="0" smtClean="0"/>
          </a:p>
          <a:p>
            <a:r>
              <a:rPr lang="en-US" dirty="0" smtClean="0"/>
              <a:t>Can we make information available to ecologists:</a:t>
            </a:r>
          </a:p>
          <a:p>
            <a:r>
              <a:rPr lang="en-US" dirty="0" smtClean="0"/>
              <a:t>In ways they can locate the information they need?</a:t>
            </a:r>
          </a:p>
          <a:p>
            <a:r>
              <a:rPr lang="en-US" dirty="0" smtClean="0"/>
              <a:t>With information in forms they can readily use?</a:t>
            </a:r>
          </a:p>
          <a:p>
            <a:r>
              <a:rPr lang="en-US" dirty="0" smtClean="0"/>
              <a:t>How  can we assure that the information is current and accurate?</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29</a:t>
            </a:fld>
            <a:endParaRPr lang="en-US"/>
          </a:p>
        </p:txBody>
      </p:sp>
    </p:spTree>
    <p:extLst>
      <p:ext uri="{BB962C8B-B14F-4D97-AF65-F5344CB8AC3E}">
        <p14:creationId xmlns:p14="http://schemas.microsoft.com/office/powerpoint/2010/main" val="142006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a:t>
            </a:r>
            <a:r>
              <a:rPr lang="en-US" baseline="0" dirty="0" smtClean="0"/>
              <a:t>, management and use of data is a multi-faceted process, with opportunities and challenges at each step.  But ultimately, shared data will allow us to understand the world in a way that is otherwise not possible.  Our challenge is: </a:t>
            </a:r>
            <a:endParaRPr lang="en-US" dirty="0" smtClean="0"/>
          </a:p>
          <a:p>
            <a:r>
              <a:rPr lang="en-US" dirty="0" smtClean="0"/>
              <a:t>Can we make information available to ecologists:</a:t>
            </a:r>
          </a:p>
          <a:p>
            <a:r>
              <a:rPr lang="en-US" dirty="0" smtClean="0"/>
              <a:t>In ways they can locate the information they need?</a:t>
            </a:r>
          </a:p>
          <a:p>
            <a:r>
              <a:rPr lang="en-US" dirty="0" smtClean="0"/>
              <a:t>With information in forms they can readily use?</a:t>
            </a:r>
          </a:p>
          <a:p>
            <a:r>
              <a:rPr lang="en-US" dirty="0" smtClean="0"/>
              <a:t>How  can we assure that the information is current and accurate?</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30</a:t>
            </a:fld>
            <a:endParaRPr lang="en-US"/>
          </a:p>
        </p:txBody>
      </p:sp>
    </p:spTree>
    <p:extLst>
      <p:ext uri="{BB962C8B-B14F-4D97-AF65-F5344CB8AC3E}">
        <p14:creationId xmlns:p14="http://schemas.microsoft.com/office/powerpoint/2010/main" val="142006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field</a:t>
            </a:r>
            <a:r>
              <a:rPr lang="en-US" baseline="0" dirty="0" smtClean="0"/>
              <a:t> ecologists are focused on “level 0” data – but the greatest opportunities for shared data are for higher-level data products. The Level 1 and Level 2 data are what are likely to be most in demand. </a:t>
            </a:r>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32</a:t>
            </a:fld>
            <a:endParaRPr lang="en-US"/>
          </a:p>
        </p:txBody>
      </p:sp>
    </p:spTree>
    <p:extLst>
      <p:ext uri="{BB962C8B-B14F-4D97-AF65-F5344CB8AC3E}">
        <p14:creationId xmlns:p14="http://schemas.microsoft.com/office/powerpoint/2010/main" val="2121986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33</a:t>
            </a:fld>
            <a:endParaRPr lang="en-US"/>
          </a:p>
        </p:txBody>
      </p:sp>
    </p:spTree>
    <p:extLst>
      <p:ext uri="{BB962C8B-B14F-4D97-AF65-F5344CB8AC3E}">
        <p14:creationId xmlns:p14="http://schemas.microsoft.com/office/powerpoint/2010/main" val="390701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1413" y="682625"/>
            <a:ext cx="4551362" cy="3413125"/>
          </a:xfrm>
          <a:ln/>
        </p:spPr>
      </p:sp>
      <p:sp>
        <p:nvSpPr>
          <p:cNvPr id="47107" name="Rectangle 3"/>
          <p:cNvSpPr>
            <a:spLocks noGrp="1" noChangeArrowheads="1"/>
          </p:cNvSpPr>
          <p:nvPr>
            <p:ph type="body" idx="1"/>
          </p:nvPr>
        </p:nvSpPr>
        <p:spPr>
          <a:xfrm>
            <a:off x="892175" y="4324350"/>
            <a:ext cx="5046663" cy="4170363"/>
          </a:xfrm>
        </p:spPr>
        <p:txBody>
          <a:bodyPr lIns="89994" tIns="44998" rIns="89994" bIns="44998"/>
          <a:lstStyle/>
          <a:p>
            <a:r>
              <a:rPr lang="en-US"/>
              <a:t>The coupling of comprehensive metadata with data generally facilitates the gradual increase in value of a data set over time.  In some cases, well-documented data will lead to an important serendipitous discovery whereby the data rapidly accrue new value.  Similarly, utilization of documented data for an intersite synthesis project (e.g., broad-scale comparison) can increase the value of a particular data set for both the short term and long term. In contrast, however, well-documented data can lose value.  For instance, discovery of methodological flaws or obsolescence of instruments may render a data set worthless.  Likewise, monitoring without a clear scientific objective can lead to a data set that atrophies over time.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single data</a:t>
            </a:r>
            <a:r>
              <a:rPr lang="en-US" baseline="0" dirty="0" smtClean="0"/>
              <a:t> point we can make only limited conclusions. Knowing that CO2 levels were 340 parts per million tells us that CO2 is a relatively minor constituent of our atmosphere, but it does not tell us anything about </a:t>
            </a:r>
            <a:r>
              <a:rPr lang="en-US" u="sng" baseline="0" dirty="0" smtClean="0"/>
              <a:t>variation</a:t>
            </a:r>
            <a:endParaRPr lang="en-US" u="sng" dirty="0"/>
          </a:p>
        </p:txBody>
      </p:sp>
      <p:sp>
        <p:nvSpPr>
          <p:cNvPr id="4" name="Slide Number Placeholder 3"/>
          <p:cNvSpPr>
            <a:spLocks noGrp="1"/>
          </p:cNvSpPr>
          <p:nvPr>
            <p:ph type="sldNum" sz="quarter" idx="10"/>
          </p:nvPr>
        </p:nvSpPr>
        <p:spPr/>
        <p:txBody>
          <a:bodyPr/>
          <a:lstStyle/>
          <a:p>
            <a:fld id="{33AAAC0C-6C4A-4353-A7CB-1D01CCCCA1EF}" type="slidenum">
              <a:rPr lang="en-US" smtClean="0"/>
              <a:t>10</a:t>
            </a:fld>
            <a:endParaRPr lang="en-US"/>
          </a:p>
        </p:txBody>
      </p:sp>
    </p:spTree>
    <p:extLst>
      <p:ext uri="{BB962C8B-B14F-4D97-AF65-F5344CB8AC3E}">
        <p14:creationId xmlns:p14="http://schemas.microsoft.com/office/powerpoint/2010/main" val="419773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Arial" pitchFamily="34" charset="0"/>
              </a:rPr>
              <a:t>A seasonal cycle is clearly present</a:t>
            </a:r>
            <a:endParaRPr lang="en-US" dirty="0" smtClean="0"/>
          </a:p>
        </p:txBody>
      </p:sp>
      <p:sp>
        <p:nvSpPr>
          <p:cNvPr id="4" name="Slide Number Placeholder 3"/>
          <p:cNvSpPr>
            <a:spLocks noGrp="1"/>
          </p:cNvSpPr>
          <p:nvPr>
            <p:ph type="sldNum" sz="quarter" idx="10"/>
          </p:nvPr>
        </p:nvSpPr>
        <p:spPr/>
        <p:txBody>
          <a:bodyPr/>
          <a:lstStyle/>
          <a:p>
            <a:fld id="{33AAAC0C-6C4A-4353-A7CB-1D01CCCCA1EF}" type="slidenum">
              <a:rPr lang="en-US" smtClean="0"/>
              <a:t>11</a:t>
            </a:fld>
            <a:endParaRPr lang="en-US"/>
          </a:p>
        </p:txBody>
      </p:sp>
    </p:spTree>
    <p:extLst>
      <p:ext uri="{BB962C8B-B14F-4D97-AF65-F5344CB8AC3E}">
        <p14:creationId xmlns:p14="http://schemas.microsoft.com/office/powerpoint/2010/main" val="402542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Arial" pitchFamily="34" charset="0"/>
              </a:rPr>
              <a:t>Long-Term Data gives us a new perspective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Arial" pitchFamily="34" charset="0"/>
              </a:rPr>
              <a:t>Others have proposed that there is also an “invisible place.” So we need to have a broader context for understanding place-based measurements</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12</a:t>
            </a:fld>
            <a:endParaRPr lang="en-US"/>
          </a:p>
        </p:txBody>
      </p:sp>
    </p:spTree>
    <p:extLst>
      <p:ext uri="{BB962C8B-B14F-4D97-AF65-F5344CB8AC3E}">
        <p14:creationId xmlns:p14="http://schemas.microsoft.com/office/powerpoint/2010/main" val="391904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“players” when it comes to data sharing – with different needs and opportunities. </a:t>
            </a:r>
          </a:p>
          <a:p>
            <a:r>
              <a:rPr lang="en-US" dirty="0" smtClean="0"/>
              <a:t>The importance of data is being increasingly recognized</a:t>
            </a:r>
          </a:p>
          <a:p>
            <a:r>
              <a:rPr lang="en-US" dirty="0" smtClean="0"/>
              <a:t>For example, the National Science Foundation now requires a “Data Management Plan” be included in each proposal. </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20</a:t>
            </a:fld>
            <a:endParaRPr lang="en-US"/>
          </a:p>
        </p:txBody>
      </p:sp>
    </p:spTree>
    <p:extLst>
      <p:ext uri="{BB962C8B-B14F-4D97-AF65-F5344CB8AC3E}">
        <p14:creationId xmlns:p14="http://schemas.microsoft.com/office/powerpoint/2010/main" val="63312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some degree, participants in the</a:t>
            </a:r>
            <a:r>
              <a:rPr lang="en-US" baseline="0" dirty="0" smtClean="0"/>
              <a:t> LTER Network have the advantage that they can leverage site and network systems. </a:t>
            </a:r>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22</a:t>
            </a:fld>
            <a:endParaRPr lang="en-US"/>
          </a:p>
        </p:txBody>
      </p:sp>
    </p:spTree>
    <p:extLst>
      <p:ext uri="{BB962C8B-B14F-4D97-AF65-F5344CB8AC3E}">
        <p14:creationId xmlns:p14="http://schemas.microsoft.com/office/powerpoint/2010/main" val="230522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81421E-B524-4D61-90F7-285E3ABABD76}" type="slidenum">
              <a:rPr lang="en-US" smtClean="0"/>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a:t>
            </a:r>
            <a:r>
              <a:rPr lang="en-US" baseline="0" dirty="0" smtClean="0"/>
              <a:t>, management and use of data is a multi-faceted process, with opportunities and challenges at each step.  But ultimately, shared data will allow us to understand the world in a way that is otherwise not possible.  Our challenge is: </a:t>
            </a:r>
            <a:endParaRPr lang="en-US" dirty="0" smtClean="0"/>
          </a:p>
          <a:p>
            <a:r>
              <a:rPr lang="en-US" dirty="0" smtClean="0"/>
              <a:t>Can we make information available to ecologists:</a:t>
            </a:r>
          </a:p>
          <a:p>
            <a:r>
              <a:rPr lang="en-US" dirty="0" smtClean="0"/>
              <a:t>In ways they can locate the information they need?</a:t>
            </a:r>
          </a:p>
          <a:p>
            <a:r>
              <a:rPr lang="en-US" dirty="0" smtClean="0"/>
              <a:t>With information in forms they can readily use?</a:t>
            </a:r>
          </a:p>
          <a:p>
            <a:r>
              <a:rPr lang="en-US" dirty="0" smtClean="0"/>
              <a:t>How  can we assure that the information is current and accurate?</a:t>
            </a:r>
          </a:p>
          <a:p>
            <a:endParaRPr lang="en-US" dirty="0"/>
          </a:p>
        </p:txBody>
      </p:sp>
      <p:sp>
        <p:nvSpPr>
          <p:cNvPr id="4" name="Slide Number Placeholder 3"/>
          <p:cNvSpPr>
            <a:spLocks noGrp="1"/>
          </p:cNvSpPr>
          <p:nvPr>
            <p:ph type="sldNum" sz="quarter" idx="10"/>
          </p:nvPr>
        </p:nvSpPr>
        <p:spPr/>
        <p:txBody>
          <a:bodyPr/>
          <a:lstStyle/>
          <a:p>
            <a:fld id="{33AAAC0C-6C4A-4353-A7CB-1D01CCCCA1EF}" type="slidenum">
              <a:rPr lang="en-US" smtClean="0"/>
              <a:t>26</a:t>
            </a:fld>
            <a:endParaRPr lang="en-US"/>
          </a:p>
        </p:txBody>
      </p:sp>
    </p:spTree>
    <p:extLst>
      <p:ext uri="{BB962C8B-B14F-4D97-AF65-F5344CB8AC3E}">
        <p14:creationId xmlns:p14="http://schemas.microsoft.com/office/powerpoint/2010/main" val="14200697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jpeg"/><Relationship Id="rId7" Type="http://schemas.openxmlformats.org/officeDocument/2006/relationships/image" Target="../media/image7.gif"/><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4" name="Picture 23" descr="lter_combo5.JPG"/>
          <p:cNvPicPr>
            <a:picLocks noChangeAspect="1"/>
          </p:cNvPicPr>
          <p:nvPr/>
        </p:nvPicPr>
        <p:blipFill>
          <a:blip r:embed="rId2" cstate="print"/>
          <a:stretch>
            <a:fillRect/>
          </a:stretch>
        </p:blipFill>
        <p:spPr>
          <a:xfrm>
            <a:off x="8033100" y="1375914"/>
            <a:ext cx="1110900" cy="4343400"/>
          </a:xfrm>
          <a:prstGeom prst="rect">
            <a:avLst/>
          </a:prstGeom>
        </p:spPr>
      </p:pic>
      <p:pic>
        <p:nvPicPr>
          <p:cNvPr id="20" name="Picture 19" descr="about_ace_026.jpg"/>
          <p:cNvPicPr>
            <a:picLocks noChangeAspect="1"/>
          </p:cNvPicPr>
          <p:nvPr/>
        </p:nvPicPr>
        <p:blipFill>
          <a:blip r:embed="rId3" cstate="print"/>
          <a:stretch>
            <a:fillRect/>
          </a:stretch>
        </p:blipFill>
        <p:spPr>
          <a:xfrm>
            <a:off x="0" y="1388553"/>
            <a:ext cx="4810526" cy="4326448"/>
          </a:xfrm>
          <a:prstGeom prst="rect">
            <a:avLst/>
          </a:prstGeom>
        </p:spPr>
      </p:pic>
      <p:sp>
        <p:nvSpPr>
          <p:cNvPr id="8" name="TextBox 7"/>
          <p:cNvSpPr txBox="1"/>
          <p:nvPr/>
        </p:nvSpPr>
        <p:spPr>
          <a:xfrm>
            <a:off x="29083" y="3509964"/>
            <a:ext cx="4620013" cy="523220"/>
          </a:xfrm>
          <a:prstGeom prst="rect">
            <a:avLst/>
          </a:prstGeom>
          <a:noFill/>
        </p:spPr>
        <p:txBody>
          <a:bodyPr wrap="square" rtlCol="0">
            <a:spAutoFit/>
          </a:bodyPr>
          <a:lstStyle/>
          <a:p>
            <a:endParaRPr lang="en-US" sz="2800" b="1" i="0" dirty="0">
              <a:solidFill>
                <a:schemeClr val="bg1"/>
              </a:solidFill>
              <a:latin typeface="Times New Roman"/>
              <a:cs typeface="Times New Roman"/>
            </a:endParaRPr>
          </a:p>
        </p:txBody>
      </p:sp>
      <p:sp>
        <p:nvSpPr>
          <p:cNvPr id="25" name="Rectangle 24"/>
          <p:cNvSpPr/>
          <p:nvPr/>
        </p:nvSpPr>
        <p:spPr>
          <a:xfrm>
            <a:off x="0" y="4267200"/>
            <a:ext cx="9144000" cy="1371600"/>
          </a:xfrm>
          <a:prstGeom prst="rect">
            <a:avLst/>
          </a:prstGeom>
          <a:solidFill>
            <a:schemeClr val="bg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4267200"/>
            <a:ext cx="4038600" cy="1384995"/>
          </a:xfrm>
          <a:prstGeom prst="rect">
            <a:avLst/>
          </a:prstGeom>
        </p:spPr>
        <p:txBody>
          <a:bodyPr wrap="square">
            <a:spAutoFit/>
          </a:bodyPr>
          <a:lstStyle/>
          <a:p>
            <a:r>
              <a:rPr lang="en-US" sz="2800" dirty="0" smtClean="0">
                <a:solidFill>
                  <a:schemeClr val="tx1"/>
                </a:solidFill>
                <a:latin typeface="Benguiat Bk BT" pitchFamily="18" charset="0"/>
              </a:rPr>
              <a:t>LTER Information</a:t>
            </a:r>
            <a:r>
              <a:rPr lang="en-US" sz="2800" baseline="0" dirty="0" smtClean="0">
                <a:solidFill>
                  <a:schemeClr val="tx1"/>
                </a:solidFill>
                <a:latin typeface="Benguiat Bk BT" pitchFamily="18" charset="0"/>
              </a:rPr>
              <a:t> </a:t>
            </a:r>
            <a:r>
              <a:rPr lang="en-US" sz="2800" dirty="0" smtClean="0">
                <a:solidFill>
                  <a:schemeClr val="tx1"/>
                </a:solidFill>
                <a:latin typeface="Benguiat Bk BT" pitchFamily="18" charset="0"/>
              </a:rPr>
              <a:t>Management</a:t>
            </a:r>
          </a:p>
          <a:p>
            <a:r>
              <a:rPr lang="en-US" sz="2800" dirty="0" smtClean="0">
                <a:solidFill>
                  <a:schemeClr val="tx1"/>
                </a:solidFill>
                <a:latin typeface="Benguiat Bk BT" pitchFamily="18" charset="0"/>
              </a:rPr>
              <a:t>Training Materials</a:t>
            </a:r>
            <a:endParaRPr lang="en-US" sz="2800" dirty="0">
              <a:solidFill>
                <a:schemeClr val="tx1"/>
              </a:solidFill>
              <a:latin typeface="Benguiat Bk BT" pitchFamily="18" charset="0"/>
            </a:endParaRPr>
          </a:p>
        </p:txBody>
      </p:sp>
      <p:sp>
        <p:nvSpPr>
          <p:cNvPr id="46" name="Rectangle 45"/>
          <p:cNvSpPr/>
          <p:nvPr/>
        </p:nvSpPr>
        <p:spPr>
          <a:xfrm>
            <a:off x="4572000" y="0"/>
            <a:ext cx="3657600" cy="6705600"/>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1745177"/>
            <a:ext cx="3313355" cy="2665459"/>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9" name="Rectangle 88"/>
          <p:cNvSpPr/>
          <p:nvPr/>
        </p:nvSpPr>
        <p:spPr>
          <a:xfrm>
            <a:off x="4648200" y="6477000"/>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cc_019.jpg"/>
          <p:cNvPicPr>
            <a:picLocks noChangeAspect="1"/>
          </p:cNvPicPr>
          <p:nvPr/>
        </p:nvPicPr>
        <p:blipFill>
          <a:blip r:embed="rId4" cstate="print"/>
          <a:stretch>
            <a:fillRect/>
          </a:stretch>
        </p:blipFill>
        <p:spPr>
          <a:xfrm>
            <a:off x="4876800" y="304800"/>
            <a:ext cx="1405513" cy="1066800"/>
          </a:xfrm>
          <a:prstGeom prst="rect">
            <a:avLst/>
          </a:prstGeom>
        </p:spPr>
      </p:pic>
      <p:sp>
        <p:nvSpPr>
          <p:cNvPr id="14" name="Rectangle 13"/>
          <p:cNvSpPr/>
          <p:nvPr/>
        </p:nvSpPr>
        <p:spPr>
          <a:xfrm>
            <a:off x="6477000" y="304800"/>
            <a:ext cx="1295400" cy="10668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76800" y="533400"/>
            <a:ext cx="1447800" cy="830997"/>
          </a:xfrm>
          <a:prstGeom prst="rect">
            <a:avLst/>
          </a:prstGeom>
          <a:noFill/>
          <a:ln>
            <a:solidFill>
              <a:schemeClr val="tx1"/>
            </a:solidFill>
          </a:ln>
        </p:spPr>
        <p:txBody>
          <a:bodyPr wrap="square" rtlCol="0">
            <a:spAutoFit/>
          </a:bodyPr>
          <a:lstStyle/>
          <a:p>
            <a:r>
              <a:rPr lang="en-US" sz="1200" dirty="0" smtClean="0">
                <a:solidFill>
                  <a:schemeClr val="tx1"/>
                </a:solidFill>
                <a:latin typeface="Benguiat Bk BT" pitchFamily="18" charset="0"/>
              </a:rPr>
              <a:t>LTER</a:t>
            </a:r>
          </a:p>
          <a:p>
            <a:r>
              <a:rPr lang="en-US" sz="1200" dirty="0" smtClean="0">
                <a:solidFill>
                  <a:schemeClr val="tx1"/>
                </a:solidFill>
                <a:latin typeface="Benguiat Bk BT" pitchFamily="18" charset="0"/>
              </a:rPr>
              <a:t>Information</a:t>
            </a:r>
          </a:p>
          <a:p>
            <a:r>
              <a:rPr lang="en-US" sz="1200" dirty="0" smtClean="0">
                <a:solidFill>
                  <a:schemeClr val="tx1"/>
                </a:solidFill>
                <a:latin typeface="Benguiat Bk BT" pitchFamily="18" charset="0"/>
              </a:rPr>
              <a:t>Managers</a:t>
            </a:r>
          </a:p>
          <a:p>
            <a:r>
              <a:rPr lang="en-US" sz="1200" dirty="0" smtClean="0">
                <a:solidFill>
                  <a:schemeClr val="tx1"/>
                </a:solidFill>
                <a:latin typeface="Benguiat Bk BT" pitchFamily="18" charset="0"/>
              </a:rPr>
              <a:t>Committee</a:t>
            </a:r>
          </a:p>
        </p:txBody>
      </p:sp>
      <p:pic>
        <p:nvPicPr>
          <p:cNvPr id="16" name="Picture 4" descr="C:\Documents and Settings\tvalenti\Local Settings\Temporary Internet Files\Content.IE5\P27Z0URJ\MC900349993[1].wmf"/>
          <p:cNvPicPr>
            <a:picLocks noChangeAspect="1" noChangeArrowheads="1"/>
          </p:cNvPicPr>
          <p:nvPr/>
        </p:nvPicPr>
        <p:blipFill>
          <a:blip r:embed="rId5" cstate="print"/>
          <a:srcRect/>
          <a:stretch>
            <a:fillRect/>
          </a:stretch>
        </p:blipFill>
        <p:spPr bwMode="auto">
          <a:xfrm>
            <a:off x="6477000" y="457200"/>
            <a:ext cx="368898" cy="620916"/>
          </a:xfrm>
          <a:prstGeom prst="rect">
            <a:avLst/>
          </a:prstGeom>
          <a:noFill/>
        </p:spPr>
      </p:pic>
      <p:pic>
        <p:nvPicPr>
          <p:cNvPr id="17" name="Picture 5" descr="C:\Documents and Settings\tvalenti\Local Settings\Temporary Internet Files\Content.IE5\9JBC1HLS\MC900431540[1].png"/>
          <p:cNvPicPr>
            <a:picLocks noChangeAspect="1" noChangeArrowheads="1"/>
          </p:cNvPicPr>
          <p:nvPr/>
        </p:nvPicPr>
        <p:blipFill>
          <a:blip r:embed="rId6" cstate="print"/>
          <a:srcRect/>
          <a:stretch>
            <a:fillRect/>
          </a:stretch>
        </p:blipFill>
        <p:spPr bwMode="auto">
          <a:xfrm>
            <a:off x="7086600" y="609600"/>
            <a:ext cx="495118" cy="533660"/>
          </a:xfrm>
          <a:prstGeom prst="rect">
            <a:avLst/>
          </a:prstGeom>
          <a:noFill/>
        </p:spPr>
      </p:pic>
      <p:cxnSp>
        <p:nvCxnSpPr>
          <p:cNvPr id="18" name="Shape 17"/>
          <p:cNvCxnSpPr>
            <a:stCxn id="16" idx="2"/>
          </p:cNvCxnSpPr>
          <p:nvPr/>
        </p:nvCxnSpPr>
        <p:spPr>
          <a:xfrm rot="5400000" flipH="1" flipV="1">
            <a:off x="6944566" y="783683"/>
            <a:ext cx="11316" cy="577550"/>
          </a:xfrm>
          <a:prstGeom prst="bentConnector4">
            <a:avLst>
              <a:gd name="adj1" fmla="val -2020148"/>
              <a:gd name="adj2" fmla="val 65968"/>
            </a:avLst>
          </a:prstGeom>
          <a:ln w="28575"/>
        </p:spPr>
        <p:style>
          <a:lnRef idx="1">
            <a:schemeClr val="accent1"/>
          </a:lnRef>
          <a:fillRef idx="0">
            <a:schemeClr val="accent1"/>
          </a:fillRef>
          <a:effectRef idx="0">
            <a:schemeClr val="accent1"/>
          </a:effectRef>
          <a:fontRef idx="minor">
            <a:schemeClr val="tx1"/>
          </a:fontRef>
        </p:style>
      </p:cxnSp>
      <p:pic>
        <p:nvPicPr>
          <p:cNvPr id="22" name="Picture 21" descr="LTER_LOGO.GIF"/>
          <p:cNvPicPr>
            <a:picLocks noChangeAspect="1"/>
          </p:cNvPicPr>
          <p:nvPr/>
        </p:nvPicPr>
        <p:blipFill>
          <a:blip r:embed="rId7" cstate="print"/>
          <a:stretch>
            <a:fillRect/>
          </a:stretch>
        </p:blipFill>
        <p:spPr>
          <a:xfrm>
            <a:off x="7543800" y="5791200"/>
            <a:ext cx="537210" cy="680012"/>
          </a:xfrm>
          <a:prstGeom prst="rect">
            <a:avLst/>
          </a:prstGeom>
        </p:spPr>
      </p:pic>
      <p:pic>
        <p:nvPicPr>
          <p:cNvPr id="23" name="Picture 22" descr="nsf.tif"/>
          <p:cNvPicPr>
            <a:picLocks noChangeAspect="1"/>
          </p:cNvPicPr>
          <p:nvPr/>
        </p:nvPicPr>
        <p:blipFill>
          <a:blip r:embed="rId8" cstate="print"/>
          <a:stretch>
            <a:fillRect/>
          </a:stretch>
        </p:blipFill>
        <p:spPr>
          <a:xfrm>
            <a:off x="6781800" y="5791200"/>
            <a:ext cx="676295" cy="6675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19800" y="228600"/>
            <a:ext cx="2133600" cy="365125"/>
          </a:xfrm>
          <a:prstGeom prst="rect">
            <a:avLst/>
          </a:prstGeom>
        </p:spPr>
        <p:txBody>
          <a:bodyPr/>
          <a:lstStyle/>
          <a:p>
            <a:fld id="{91F18A28-FD22-48A6-A867-F8EF6704C65E}" type="datetimeFigureOut">
              <a:rPr lang="en-US" smtClean="0"/>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91F18A28-FD22-48A6-A867-F8EF6704C65E}" type="datetimeFigureOut">
              <a:rPr lang="en-US" smtClean="0"/>
              <a:t>8/14/2012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BFCA99FE-86F5-4001-8F8B-A21851F7F4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p:cNvSpPr/>
          <p:nvPr/>
        </p:nvSpPr>
        <p:spPr>
          <a:xfrm>
            <a:off x="457200" y="333487"/>
            <a:ext cx="8229600" cy="6185647"/>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oi.ieeecomputersociety.org/10.1109/CAMP.2005.5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LTER Information Management</a:t>
            </a:r>
            <a:endParaRPr lang="en-US" dirty="0"/>
          </a:p>
        </p:txBody>
      </p:sp>
      <p:sp>
        <p:nvSpPr>
          <p:cNvPr id="3" name="Subtitle 2"/>
          <p:cNvSpPr>
            <a:spLocks noGrp="1"/>
          </p:cNvSpPr>
          <p:nvPr>
            <p:ph type="subTitle" idx="1"/>
          </p:nvPr>
        </p:nvSpPr>
        <p:spPr/>
        <p:txBody>
          <a:bodyPr/>
          <a:lstStyle/>
          <a:p>
            <a:r>
              <a:rPr lang="en-US" dirty="0" smtClean="0"/>
              <a:t>John Porter</a:t>
            </a:r>
            <a:endParaRPr lang="en-US" dirty="0"/>
          </a:p>
        </p:txBody>
      </p:sp>
    </p:spTree>
    <p:extLst>
      <p:ext uri="{BB962C8B-B14F-4D97-AF65-F5344CB8AC3E}">
        <p14:creationId xmlns:p14="http://schemas.microsoft.com/office/powerpoint/2010/main" val="2642512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856" y="0"/>
            <a:ext cx="7024744" cy="1143000"/>
          </a:xfrm>
        </p:spPr>
        <p:txBody>
          <a:bodyPr/>
          <a:lstStyle/>
          <a:p>
            <a:r>
              <a:rPr lang="en-US" dirty="0" smtClean="0"/>
              <a:t>Long-Term Data</a:t>
            </a:r>
            <a:endParaRPr lang="en-US" dirty="0"/>
          </a:p>
        </p:txBody>
      </p:sp>
      <p:sp>
        <p:nvSpPr>
          <p:cNvPr id="3" name="Content Placeholder 2"/>
          <p:cNvSpPr>
            <a:spLocks noGrp="1"/>
          </p:cNvSpPr>
          <p:nvPr>
            <p:ph idx="1"/>
          </p:nvPr>
        </p:nvSpPr>
        <p:spPr>
          <a:xfrm>
            <a:off x="625322" y="1132079"/>
            <a:ext cx="3680907" cy="3508977"/>
          </a:xfrm>
        </p:spPr>
        <p:txBody>
          <a:bodyPr>
            <a:normAutofit/>
          </a:bodyPr>
          <a:lstStyle/>
          <a:p>
            <a:r>
              <a:rPr lang="en-US" sz="3200" dirty="0" smtClean="0"/>
              <a:t>The Invisible Present </a:t>
            </a:r>
            <a:r>
              <a:rPr lang="en-US" sz="1800" dirty="0" smtClean="0"/>
              <a:t>John Magnuson http</a:t>
            </a:r>
            <a:r>
              <a:rPr lang="en-US" sz="1800" dirty="0"/>
              <a:t>://limnology.wisc.edu/personnel/magnuson/articles/magnuson_biosci_v40-7-495.pdf</a:t>
            </a:r>
          </a:p>
        </p:txBody>
      </p:sp>
      <p:grpSp>
        <p:nvGrpSpPr>
          <p:cNvPr id="7" name="Group 6"/>
          <p:cNvGrpSpPr/>
          <p:nvPr/>
        </p:nvGrpSpPr>
        <p:grpSpPr>
          <a:xfrm>
            <a:off x="3957527" y="1295401"/>
            <a:ext cx="4729273" cy="3612356"/>
            <a:chOff x="4343399" y="2971800"/>
            <a:chExt cx="4272073" cy="3109913"/>
          </a:xfrm>
        </p:grpSpPr>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399" y="2971800"/>
              <a:ext cx="4272073" cy="310991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5943600" y="2971800"/>
              <a:ext cx="2286000" cy="762000"/>
            </a:xfrm>
            <a:prstGeom prst="wedgeRoundRectCallout">
              <a:avLst>
                <a:gd name="adj1" fmla="val -18444"/>
                <a:gd name="adj2" fmla="val 160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single data point from the spring of 1980</a:t>
              </a:r>
              <a:endParaRPr lang="en-US" dirty="0"/>
            </a:p>
          </p:txBody>
        </p:sp>
      </p:grpSp>
      <p:sp>
        <p:nvSpPr>
          <p:cNvPr id="6" name="TextBox 5"/>
          <p:cNvSpPr txBox="1"/>
          <p:nvPr/>
        </p:nvSpPr>
        <p:spPr>
          <a:xfrm>
            <a:off x="1295400" y="4327387"/>
            <a:ext cx="2286000" cy="1754326"/>
          </a:xfrm>
          <a:prstGeom prst="rect">
            <a:avLst/>
          </a:prstGeom>
          <a:noFill/>
        </p:spPr>
        <p:txBody>
          <a:bodyPr wrap="square" rtlCol="0">
            <a:spAutoFit/>
          </a:bodyPr>
          <a:lstStyle/>
          <a:p>
            <a:r>
              <a:rPr lang="en-US" dirty="0" smtClean="0">
                <a:solidFill>
                  <a:schemeClr val="accent1"/>
                </a:solidFill>
              </a:rPr>
              <a:t>Charles D. Keeling established a station of continuous CO2 monitoring on Mona Loa in 1958</a:t>
            </a:r>
            <a:endParaRPr lang="en-US" dirty="0">
              <a:solidFill>
                <a:schemeClr val="accent1"/>
              </a:solidFill>
            </a:endParaRPr>
          </a:p>
        </p:txBody>
      </p:sp>
    </p:spTree>
    <p:extLst>
      <p:ext uri="{BB962C8B-B14F-4D97-AF65-F5344CB8AC3E}">
        <p14:creationId xmlns:p14="http://schemas.microsoft.com/office/powerpoint/2010/main" val="1999672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167" y="9293"/>
            <a:ext cx="7024744" cy="1143000"/>
          </a:xfrm>
        </p:spPr>
        <p:txBody>
          <a:bodyPr/>
          <a:lstStyle/>
          <a:p>
            <a:r>
              <a:rPr lang="en-US" dirty="0" smtClean="0"/>
              <a:t>The Invisible Present</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4126"/>
            <a:ext cx="7341606" cy="531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10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16" y="9293"/>
            <a:ext cx="7024744" cy="1143000"/>
          </a:xfrm>
        </p:spPr>
        <p:txBody>
          <a:bodyPr/>
          <a:lstStyle/>
          <a:p>
            <a:r>
              <a:rPr lang="en-US" dirty="0" smtClean="0"/>
              <a:t>The Invisible Present</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28" y="1219200"/>
            <a:ext cx="6761872" cy="528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419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024744" cy="1143000"/>
          </a:xfrm>
        </p:spPr>
        <p:txBody>
          <a:bodyPr>
            <a:normAutofit fontScale="90000"/>
          </a:bodyPr>
          <a:lstStyle/>
          <a:p>
            <a:r>
              <a:rPr lang="en-US" dirty="0" smtClean="0"/>
              <a:t>Challenges for LTER Information Management</a:t>
            </a:r>
            <a:endParaRPr lang="en-US" dirty="0"/>
          </a:p>
        </p:txBody>
      </p:sp>
      <p:sp>
        <p:nvSpPr>
          <p:cNvPr id="3" name="Content Placeholder 2"/>
          <p:cNvSpPr>
            <a:spLocks noGrp="1"/>
          </p:cNvSpPr>
          <p:nvPr>
            <p:ph idx="1"/>
          </p:nvPr>
        </p:nvSpPr>
        <p:spPr>
          <a:xfrm>
            <a:off x="1043492" y="1676400"/>
            <a:ext cx="6777317" cy="4800600"/>
          </a:xfrm>
        </p:spPr>
        <p:txBody>
          <a:bodyPr/>
          <a:lstStyle/>
          <a:p>
            <a:pPr marL="68580" indent="0">
              <a:buNone/>
            </a:pPr>
            <a:r>
              <a:rPr lang="en-US" sz="3200" dirty="0" smtClean="0"/>
              <a:t>Keeping information organized is a fight against Entropy – the tendency for systems to become disorganized </a:t>
            </a:r>
            <a:r>
              <a:rPr lang="en-US" sz="2000" dirty="0" smtClean="0"/>
              <a:t>(2</a:t>
            </a:r>
            <a:r>
              <a:rPr lang="en-US" sz="2000" baseline="30000" dirty="0" smtClean="0"/>
              <a:t>nd</a:t>
            </a:r>
            <a:r>
              <a:rPr lang="en-US" sz="2000" dirty="0" smtClean="0"/>
              <a:t> law of thermodynamics)</a:t>
            </a:r>
          </a:p>
          <a:p>
            <a:r>
              <a:rPr lang="en-US" sz="3200" dirty="0" smtClean="0"/>
              <a:t>Technological Challenges</a:t>
            </a:r>
          </a:p>
          <a:p>
            <a:r>
              <a:rPr lang="en-US" sz="3200" dirty="0" smtClean="0"/>
              <a:t>Semantic Challenges</a:t>
            </a:r>
          </a:p>
          <a:p>
            <a:r>
              <a:rPr lang="en-US" sz="3200" dirty="0" smtClean="0"/>
              <a:t>Cultural Challenges</a:t>
            </a:r>
            <a:endParaRPr lang="en-US" sz="3200" dirty="0"/>
          </a:p>
        </p:txBody>
      </p:sp>
    </p:spTree>
    <p:extLst>
      <p:ext uri="{BB962C8B-B14F-4D97-AF65-F5344CB8AC3E}">
        <p14:creationId xmlns:p14="http://schemas.microsoft.com/office/powerpoint/2010/main" val="131684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78788"/>
            <a:ext cx="7024744" cy="1143000"/>
          </a:xfrm>
        </p:spPr>
        <p:txBody>
          <a:bodyPr>
            <a:normAutofit fontScale="90000"/>
          </a:bodyPr>
          <a:lstStyle/>
          <a:p>
            <a:r>
              <a:rPr lang="en-US" dirty="0" smtClean="0"/>
              <a:t>Challenge: How do you deal with technological change?</a:t>
            </a:r>
            <a:endParaRPr lang="en-US"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a:ext>
            </a:extLst>
          </a:blip>
          <a:stretch>
            <a:fillRect/>
          </a:stretch>
        </p:blipFill>
        <p:spPr>
          <a:xfrm rot="5400000">
            <a:off x="-749300" y="2273300"/>
            <a:ext cx="5994400" cy="4495800"/>
          </a:xfr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9825" r="16191"/>
          <a:stretch/>
        </p:blipFill>
        <p:spPr>
          <a:xfrm>
            <a:off x="3310960" y="4343400"/>
            <a:ext cx="2145285" cy="25146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8181" t="7475" r="16061" b="6465"/>
          <a:stretch/>
        </p:blipFill>
        <p:spPr>
          <a:xfrm>
            <a:off x="3124200" y="1534798"/>
            <a:ext cx="2332045" cy="2289058"/>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456245" y="5472545"/>
            <a:ext cx="1191507" cy="990260"/>
          </a:xfrm>
          <a:prstGeom prst="rect">
            <a:avLst/>
          </a:prstGeom>
        </p:spPr>
      </p:pic>
      <p:sp>
        <p:nvSpPr>
          <p:cNvPr id="8" name="TextBox 7"/>
          <p:cNvSpPr txBox="1"/>
          <p:nvPr/>
        </p:nvSpPr>
        <p:spPr>
          <a:xfrm>
            <a:off x="5419263" y="1676400"/>
            <a:ext cx="3267537" cy="3170099"/>
          </a:xfrm>
          <a:prstGeom prst="rect">
            <a:avLst/>
          </a:prstGeom>
          <a:noFill/>
        </p:spPr>
        <p:txBody>
          <a:bodyPr wrap="square" rtlCol="0">
            <a:spAutoFit/>
          </a:bodyPr>
          <a:lstStyle/>
          <a:p>
            <a:r>
              <a:rPr lang="en-US" sz="2000" dirty="0" smtClean="0">
                <a:solidFill>
                  <a:schemeClr val="bg1"/>
                </a:solidFill>
              </a:rPr>
              <a:t>Text – ASCII, EBCDIC &amp; Unicode</a:t>
            </a:r>
          </a:p>
          <a:p>
            <a:r>
              <a:rPr lang="en-US" sz="2000" dirty="0" smtClean="0">
                <a:solidFill>
                  <a:schemeClr val="bg1"/>
                </a:solidFill>
              </a:rPr>
              <a:t>Lotus 1-2-3	VisiCalc</a:t>
            </a:r>
          </a:p>
          <a:p>
            <a:r>
              <a:rPr lang="en-US" sz="2000" dirty="0" smtClean="0">
                <a:solidFill>
                  <a:schemeClr val="bg1"/>
                </a:solidFill>
              </a:rPr>
              <a:t>Word Perfect  </a:t>
            </a:r>
            <a:r>
              <a:rPr lang="en-US" sz="2000" dirty="0" err="1" smtClean="0">
                <a:solidFill>
                  <a:schemeClr val="bg1"/>
                </a:solidFill>
              </a:rPr>
              <a:t>Wordstar</a:t>
            </a:r>
            <a:endParaRPr lang="en-US" sz="2000" dirty="0" smtClean="0">
              <a:solidFill>
                <a:schemeClr val="bg1"/>
              </a:solidFill>
            </a:endParaRPr>
          </a:p>
          <a:p>
            <a:r>
              <a:rPr lang="en-US" sz="2000" dirty="0" smtClean="0">
                <a:solidFill>
                  <a:schemeClr val="bg1"/>
                </a:solidFill>
              </a:rPr>
              <a:t>DBase III  	</a:t>
            </a:r>
            <a:r>
              <a:rPr lang="en-US" sz="2000" dirty="0" err="1" smtClean="0">
                <a:solidFill>
                  <a:schemeClr val="bg1"/>
                </a:solidFill>
              </a:rPr>
              <a:t>Quatro</a:t>
            </a:r>
            <a:r>
              <a:rPr lang="en-US" sz="2000" dirty="0" smtClean="0">
                <a:solidFill>
                  <a:schemeClr val="bg1"/>
                </a:solidFill>
              </a:rPr>
              <a:t>-Pro</a:t>
            </a:r>
          </a:p>
          <a:p>
            <a:r>
              <a:rPr lang="en-US" sz="2000" dirty="0" smtClean="0">
                <a:solidFill>
                  <a:schemeClr val="bg1"/>
                </a:solidFill>
              </a:rPr>
              <a:t>Word		</a:t>
            </a:r>
            <a:r>
              <a:rPr lang="en-US" sz="2000" dirty="0" err="1" smtClean="0">
                <a:solidFill>
                  <a:schemeClr val="bg1"/>
                </a:solidFill>
              </a:rPr>
              <a:t>MacOS</a:t>
            </a:r>
            <a:endParaRPr lang="en-US" sz="2000" dirty="0" smtClean="0">
              <a:solidFill>
                <a:schemeClr val="bg1"/>
              </a:solidFill>
            </a:endParaRPr>
          </a:p>
          <a:p>
            <a:r>
              <a:rPr lang="en-US" sz="2000" dirty="0" smtClean="0">
                <a:solidFill>
                  <a:schemeClr val="bg1"/>
                </a:solidFill>
              </a:rPr>
              <a:t>Excel		Windows</a:t>
            </a:r>
          </a:p>
          <a:p>
            <a:r>
              <a:rPr lang="en-US" sz="2000" dirty="0" smtClean="0">
                <a:solidFill>
                  <a:schemeClr val="bg1"/>
                </a:solidFill>
              </a:rPr>
              <a:t>Access		DOS</a:t>
            </a:r>
          </a:p>
          <a:p>
            <a:r>
              <a:rPr lang="en-US" sz="2000" dirty="0" smtClean="0">
                <a:solidFill>
                  <a:schemeClr val="bg1"/>
                </a:solidFill>
              </a:rPr>
              <a:t>XML</a:t>
            </a:r>
            <a:r>
              <a:rPr lang="en-US" sz="2000" dirty="0">
                <a:solidFill>
                  <a:schemeClr val="bg1"/>
                </a:solidFill>
              </a:rPr>
              <a:t>	</a:t>
            </a:r>
            <a:r>
              <a:rPr lang="en-US" sz="2000" dirty="0" smtClean="0">
                <a:solidFill>
                  <a:schemeClr val="bg1"/>
                </a:solidFill>
              </a:rPr>
              <a:t>	Linux</a:t>
            </a:r>
          </a:p>
        </p:txBody>
      </p:sp>
    </p:spTree>
    <p:extLst>
      <p:ext uri="{BB962C8B-B14F-4D97-AF65-F5344CB8AC3E}">
        <p14:creationId xmlns:p14="http://schemas.microsoft.com/office/powerpoint/2010/main" val="1464901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024744" cy="1143000"/>
          </a:xfrm>
        </p:spPr>
        <p:txBody>
          <a:bodyPr/>
          <a:lstStyle/>
          <a:p>
            <a:r>
              <a:rPr lang="en-US" dirty="0" smtClean="0"/>
              <a:t>LTER Solutions</a:t>
            </a:r>
            <a:endParaRPr lang="en-US" dirty="0"/>
          </a:p>
        </p:txBody>
      </p:sp>
      <p:sp>
        <p:nvSpPr>
          <p:cNvPr id="3" name="Content Placeholder 2"/>
          <p:cNvSpPr>
            <a:spLocks noGrp="1"/>
          </p:cNvSpPr>
          <p:nvPr>
            <p:ph idx="1"/>
          </p:nvPr>
        </p:nvSpPr>
        <p:spPr>
          <a:xfrm>
            <a:off x="685800" y="1143000"/>
            <a:ext cx="8001000" cy="5334000"/>
          </a:xfrm>
        </p:spPr>
        <p:txBody>
          <a:bodyPr>
            <a:normAutofit lnSpcReduction="10000"/>
          </a:bodyPr>
          <a:lstStyle/>
          <a:p>
            <a:r>
              <a:rPr lang="en-US" dirty="0" smtClean="0"/>
              <a:t>When possible employ widely-used, generic forms for archival storage of data</a:t>
            </a:r>
          </a:p>
          <a:p>
            <a:pPr lvl="1"/>
            <a:r>
              <a:rPr lang="en-US" dirty="0" smtClean="0"/>
              <a:t>Data tables in comma-separated-value files using ASCII or UNICODE text</a:t>
            </a:r>
            <a:endParaRPr lang="en-US" dirty="0"/>
          </a:p>
          <a:p>
            <a:r>
              <a:rPr lang="en-US" dirty="0"/>
              <a:t>Periodically convert older proprietary formats that can’t be stored in a generic </a:t>
            </a:r>
            <a:r>
              <a:rPr lang="en-US" dirty="0" smtClean="0"/>
              <a:t>form (e.g. GIS data)</a:t>
            </a:r>
            <a:endParaRPr lang="en-US" dirty="0"/>
          </a:p>
          <a:p>
            <a:r>
              <a:rPr lang="en-US" dirty="0" smtClean="0"/>
              <a:t>Periodically migrate physical media (cards </a:t>
            </a:r>
            <a:r>
              <a:rPr lang="en-US" dirty="0">
                <a:sym typeface="Symbol"/>
              </a:rPr>
              <a:t> </a:t>
            </a:r>
            <a:r>
              <a:rPr lang="en-US" dirty="0" smtClean="0"/>
              <a:t>tape </a:t>
            </a:r>
            <a:r>
              <a:rPr lang="en-US" dirty="0" smtClean="0">
                <a:sym typeface="Symbol"/>
              </a:rPr>
              <a:t> DVD)</a:t>
            </a:r>
            <a:endParaRPr lang="en-US" dirty="0"/>
          </a:p>
          <a:p>
            <a:r>
              <a:rPr lang="en-US" dirty="0" smtClean="0"/>
              <a:t>Forge relationships with other organizations (e.g. </a:t>
            </a:r>
            <a:r>
              <a:rPr lang="en-US" dirty="0" err="1" smtClean="0"/>
              <a:t>DataONE</a:t>
            </a:r>
            <a:r>
              <a:rPr lang="en-US" dirty="0" smtClean="0"/>
              <a:t>)</a:t>
            </a:r>
          </a:p>
          <a:p>
            <a:r>
              <a:rPr lang="en-US" sz="2800" dirty="0" smtClean="0"/>
              <a:t>Add “energy” to the system: Invest </a:t>
            </a:r>
            <a:r>
              <a:rPr lang="en-US" sz="2800" dirty="0"/>
              <a:t>in information managers and information management systems that </a:t>
            </a:r>
            <a:r>
              <a:rPr lang="en-US" sz="2800" dirty="0" smtClean="0"/>
              <a:t>continuously manage data</a:t>
            </a:r>
            <a:endParaRPr lang="en-US" sz="2800" dirty="0"/>
          </a:p>
          <a:p>
            <a:endParaRPr lang="en-US" dirty="0"/>
          </a:p>
        </p:txBody>
      </p:sp>
    </p:spTree>
    <p:extLst>
      <p:ext uri="{BB962C8B-B14F-4D97-AF65-F5344CB8AC3E}">
        <p14:creationId xmlns:p14="http://schemas.microsoft.com/office/powerpoint/2010/main" val="138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644" y="304800"/>
            <a:ext cx="7727156" cy="762000"/>
          </a:xfrm>
        </p:spPr>
        <p:txBody>
          <a:bodyPr>
            <a:normAutofit fontScale="90000"/>
          </a:bodyPr>
          <a:lstStyle/>
          <a:p>
            <a:r>
              <a:rPr lang="en-US" dirty="0" smtClean="0"/>
              <a:t>Challenge: Understanding Data</a:t>
            </a:r>
            <a:endParaRPr lang="en-US" dirty="0"/>
          </a:p>
        </p:txBody>
      </p:sp>
      <p:sp>
        <p:nvSpPr>
          <p:cNvPr id="4" name="Rectangle 3"/>
          <p:cNvSpPr txBox="1">
            <a:spLocks noChangeArrowheads="1"/>
          </p:cNvSpPr>
          <p:nvPr/>
        </p:nvSpPr>
        <p:spPr>
          <a:xfrm>
            <a:off x="5385497" y="1371600"/>
            <a:ext cx="3286269"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smtClean="0">
                <a:solidFill>
                  <a:schemeClr val="bg1"/>
                </a:solidFill>
              </a:rPr>
              <a:t>Without Metadata, the usable information content of data declines over time</a:t>
            </a:r>
            <a:endParaRPr lang="en-US" sz="2400" dirty="0">
              <a:solidFill>
                <a:schemeClr val="bg1"/>
              </a:solidFill>
            </a:endParaRPr>
          </a:p>
        </p:txBody>
      </p:sp>
      <p:sp>
        <p:nvSpPr>
          <p:cNvPr id="28" name="TextBox 27"/>
          <p:cNvSpPr txBox="1"/>
          <p:nvPr/>
        </p:nvSpPr>
        <p:spPr>
          <a:xfrm>
            <a:off x="0" y="6488668"/>
            <a:ext cx="4596899" cy="369332"/>
          </a:xfrm>
          <a:prstGeom prst="rect">
            <a:avLst/>
          </a:prstGeom>
          <a:noFill/>
        </p:spPr>
        <p:txBody>
          <a:bodyPr wrap="none" rtlCol="0">
            <a:spAutoFit/>
          </a:bodyPr>
          <a:lstStyle/>
          <a:p>
            <a:r>
              <a:rPr lang="en-US" dirty="0" smtClean="0"/>
              <a:t>Michener et al. 1997. Ecological Applications</a:t>
            </a:r>
            <a:endParaRPr lang="en-US" dirty="0"/>
          </a:p>
        </p:txBody>
      </p:sp>
      <p:grpSp>
        <p:nvGrpSpPr>
          <p:cNvPr id="29" name="Group 28"/>
          <p:cNvGrpSpPr>
            <a:grpSpLocks/>
          </p:cNvGrpSpPr>
          <p:nvPr/>
        </p:nvGrpSpPr>
        <p:grpSpPr bwMode="auto">
          <a:xfrm>
            <a:off x="506413" y="1593850"/>
            <a:ext cx="7910512" cy="5176838"/>
            <a:chOff x="319" y="1004"/>
            <a:chExt cx="4983" cy="3261"/>
          </a:xfrm>
        </p:grpSpPr>
        <p:grpSp>
          <p:nvGrpSpPr>
            <p:cNvPr id="30" name="Group 29"/>
            <p:cNvGrpSpPr>
              <a:grpSpLocks/>
            </p:cNvGrpSpPr>
            <p:nvPr/>
          </p:nvGrpSpPr>
          <p:grpSpPr bwMode="auto">
            <a:xfrm>
              <a:off x="662" y="1304"/>
              <a:ext cx="4640" cy="2632"/>
              <a:chOff x="662" y="1304"/>
              <a:chExt cx="4640" cy="2632"/>
            </a:xfrm>
          </p:grpSpPr>
          <p:sp>
            <p:nvSpPr>
              <p:cNvPr id="45" name="Line 6"/>
              <p:cNvSpPr>
                <a:spLocks noChangeShapeType="1"/>
              </p:cNvSpPr>
              <p:nvPr/>
            </p:nvSpPr>
            <p:spPr bwMode="auto">
              <a:xfrm>
                <a:off x="666" y="1304"/>
                <a:ext cx="0" cy="2624"/>
              </a:xfrm>
              <a:prstGeom prst="line">
                <a:avLst/>
              </a:prstGeom>
              <a:noFill/>
              <a:ln w="254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Line 7"/>
              <p:cNvSpPr>
                <a:spLocks noChangeShapeType="1"/>
              </p:cNvSpPr>
              <p:nvPr/>
            </p:nvSpPr>
            <p:spPr bwMode="auto">
              <a:xfrm>
                <a:off x="674" y="3936"/>
                <a:ext cx="4628" cy="0"/>
              </a:xfrm>
              <a:prstGeom prst="line">
                <a:avLst/>
              </a:prstGeom>
              <a:noFill/>
              <a:ln w="254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Arc 8"/>
              <p:cNvSpPr>
                <a:spLocks/>
              </p:cNvSpPr>
              <p:nvPr/>
            </p:nvSpPr>
            <p:spPr bwMode="auto">
              <a:xfrm rot="10920000">
                <a:off x="923" y="1427"/>
                <a:ext cx="2100" cy="1243"/>
              </a:xfrm>
              <a:custGeom>
                <a:avLst/>
                <a:gdLst>
                  <a:gd name="G0" fmla="+- 10 0 0"/>
                  <a:gd name="G1" fmla="+- 21600 0 0"/>
                  <a:gd name="G2" fmla="+- 21600 0 0"/>
                  <a:gd name="T0" fmla="*/ 0 w 21610"/>
                  <a:gd name="T1" fmla="*/ 0 h 21793"/>
                  <a:gd name="T2" fmla="*/ 21609 w 21610"/>
                  <a:gd name="T3" fmla="*/ 21793 h 21793"/>
                  <a:gd name="T4" fmla="*/ 10 w 21610"/>
                  <a:gd name="T5" fmla="*/ 21600 h 21793"/>
                </a:gdLst>
                <a:ahLst/>
                <a:cxnLst>
                  <a:cxn ang="0">
                    <a:pos x="T0" y="T1"/>
                  </a:cxn>
                  <a:cxn ang="0">
                    <a:pos x="T2" y="T3"/>
                  </a:cxn>
                  <a:cxn ang="0">
                    <a:pos x="T4" y="T5"/>
                  </a:cxn>
                </a:cxnLst>
                <a:rect l="0" t="0" r="r" b="b"/>
                <a:pathLst>
                  <a:path w="21610" h="21793" fill="none" extrusionOk="0">
                    <a:moveTo>
                      <a:pt x="0" y="0"/>
                    </a:moveTo>
                    <a:cubicBezTo>
                      <a:pt x="3" y="0"/>
                      <a:pt x="6" y="-1"/>
                      <a:pt x="10" y="0"/>
                    </a:cubicBezTo>
                    <a:cubicBezTo>
                      <a:pt x="11939" y="0"/>
                      <a:pt x="21610" y="9670"/>
                      <a:pt x="21610" y="21600"/>
                    </a:cubicBezTo>
                    <a:cubicBezTo>
                      <a:pt x="21610" y="21664"/>
                      <a:pt x="21609" y="21728"/>
                      <a:pt x="21609" y="21793"/>
                    </a:cubicBezTo>
                  </a:path>
                  <a:path w="21610" h="21793" stroke="0" extrusionOk="0">
                    <a:moveTo>
                      <a:pt x="0" y="0"/>
                    </a:moveTo>
                    <a:cubicBezTo>
                      <a:pt x="3" y="0"/>
                      <a:pt x="6" y="-1"/>
                      <a:pt x="10" y="0"/>
                    </a:cubicBezTo>
                    <a:cubicBezTo>
                      <a:pt x="11939" y="0"/>
                      <a:pt x="21610" y="9670"/>
                      <a:pt x="21610" y="21600"/>
                    </a:cubicBezTo>
                    <a:cubicBezTo>
                      <a:pt x="21610" y="21664"/>
                      <a:pt x="21609" y="21728"/>
                      <a:pt x="21609" y="21793"/>
                    </a:cubicBezTo>
                    <a:lnTo>
                      <a:pt x="10" y="21600"/>
                    </a:lnTo>
                    <a:close/>
                  </a:path>
                </a:pathLst>
              </a:custGeom>
              <a:noFill/>
              <a:ln w="12700" cap="rnd">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Arc 9"/>
              <p:cNvSpPr>
                <a:spLocks/>
              </p:cNvSpPr>
              <p:nvPr/>
            </p:nvSpPr>
            <p:spPr bwMode="auto">
              <a:xfrm rot="10920000">
                <a:off x="2979" y="2741"/>
                <a:ext cx="2092" cy="848"/>
              </a:xfrm>
              <a:custGeom>
                <a:avLst/>
                <a:gdLst>
                  <a:gd name="G0" fmla="+- 0 0 0"/>
                  <a:gd name="G1" fmla="+- 17763 0 0"/>
                  <a:gd name="G2" fmla="+- 21600 0 0"/>
                  <a:gd name="T0" fmla="*/ 12290 w 21600"/>
                  <a:gd name="T1" fmla="*/ 0 h 17763"/>
                  <a:gd name="T2" fmla="*/ 21600 w 21600"/>
                  <a:gd name="T3" fmla="*/ 17742 h 17763"/>
                  <a:gd name="T4" fmla="*/ 0 w 21600"/>
                  <a:gd name="T5" fmla="*/ 17763 h 17763"/>
                </a:gdLst>
                <a:ahLst/>
                <a:cxnLst>
                  <a:cxn ang="0">
                    <a:pos x="T0" y="T1"/>
                  </a:cxn>
                  <a:cxn ang="0">
                    <a:pos x="T2" y="T3"/>
                  </a:cxn>
                  <a:cxn ang="0">
                    <a:pos x="T4" y="T5"/>
                  </a:cxn>
                </a:cxnLst>
                <a:rect l="0" t="0" r="r" b="b"/>
                <a:pathLst>
                  <a:path w="21600" h="17763" fill="none" extrusionOk="0">
                    <a:moveTo>
                      <a:pt x="12289" y="0"/>
                    </a:moveTo>
                    <a:cubicBezTo>
                      <a:pt x="18114" y="4030"/>
                      <a:pt x="21593" y="10659"/>
                      <a:pt x="21599" y="17742"/>
                    </a:cubicBezTo>
                  </a:path>
                  <a:path w="21600" h="17763" stroke="0" extrusionOk="0">
                    <a:moveTo>
                      <a:pt x="12289" y="0"/>
                    </a:moveTo>
                    <a:cubicBezTo>
                      <a:pt x="18114" y="4030"/>
                      <a:pt x="21593" y="10659"/>
                      <a:pt x="21599" y="17742"/>
                    </a:cubicBezTo>
                    <a:lnTo>
                      <a:pt x="0" y="17763"/>
                    </a:lnTo>
                    <a:close/>
                  </a:path>
                </a:pathLst>
              </a:custGeom>
              <a:noFill/>
              <a:ln w="12700" cap="rnd">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Arc 10"/>
              <p:cNvSpPr>
                <a:spLocks/>
              </p:cNvSpPr>
              <p:nvPr/>
            </p:nvSpPr>
            <p:spPr bwMode="auto">
              <a:xfrm>
                <a:off x="3872" y="3592"/>
                <a:ext cx="1063" cy="3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Arc 11"/>
              <p:cNvSpPr>
                <a:spLocks/>
              </p:cNvSpPr>
              <p:nvPr/>
            </p:nvSpPr>
            <p:spPr bwMode="auto">
              <a:xfrm rot="10800000">
                <a:off x="2236" y="2621"/>
                <a:ext cx="310" cy="1302"/>
              </a:xfrm>
              <a:custGeom>
                <a:avLst/>
                <a:gdLst>
                  <a:gd name="G0" fmla="+- 0 0 0"/>
                  <a:gd name="G1" fmla="+- 21370 0 0"/>
                  <a:gd name="G2" fmla="+- 21600 0 0"/>
                  <a:gd name="T0" fmla="*/ 3141 w 21600"/>
                  <a:gd name="T1" fmla="*/ 0 h 21370"/>
                  <a:gd name="T2" fmla="*/ 21600 w 21600"/>
                  <a:gd name="T3" fmla="*/ 21370 h 21370"/>
                  <a:gd name="T4" fmla="*/ 0 w 21600"/>
                  <a:gd name="T5" fmla="*/ 21370 h 21370"/>
                </a:gdLst>
                <a:ahLst/>
                <a:cxnLst>
                  <a:cxn ang="0">
                    <a:pos x="T0" y="T1"/>
                  </a:cxn>
                  <a:cxn ang="0">
                    <a:pos x="T2" y="T3"/>
                  </a:cxn>
                  <a:cxn ang="0">
                    <a:pos x="T4" y="T5"/>
                  </a:cxn>
                </a:cxnLst>
                <a:rect l="0" t="0" r="r" b="b"/>
                <a:pathLst>
                  <a:path w="21600" h="21370" fill="none" extrusionOk="0">
                    <a:moveTo>
                      <a:pt x="3141" y="-1"/>
                    </a:moveTo>
                    <a:cubicBezTo>
                      <a:pt x="13743" y="1557"/>
                      <a:pt x="21600" y="10653"/>
                      <a:pt x="21600" y="21370"/>
                    </a:cubicBezTo>
                  </a:path>
                  <a:path w="21600" h="21370" stroke="0" extrusionOk="0">
                    <a:moveTo>
                      <a:pt x="3141" y="-1"/>
                    </a:moveTo>
                    <a:cubicBezTo>
                      <a:pt x="13743" y="1557"/>
                      <a:pt x="21600" y="10653"/>
                      <a:pt x="21600" y="21370"/>
                    </a:cubicBezTo>
                    <a:lnTo>
                      <a:pt x="0" y="21370"/>
                    </a:lnTo>
                    <a:close/>
                  </a:path>
                </a:pathLst>
              </a:custGeom>
              <a:noFill/>
              <a:ln w="12700" cap="rnd">
                <a:solidFill>
                  <a:sysClr val="windowText" lastClr="000000"/>
                </a:solidFill>
                <a:prstDash val="lgDash"/>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 name="Line 12"/>
              <p:cNvSpPr>
                <a:spLocks noChangeShapeType="1"/>
              </p:cNvSpPr>
              <p:nvPr/>
            </p:nvSpPr>
            <p:spPr bwMode="auto">
              <a:xfrm flipH="1">
                <a:off x="662" y="1384"/>
                <a:ext cx="278" cy="0"/>
              </a:xfrm>
              <a:prstGeom prst="line">
                <a:avLst/>
              </a:prstGeom>
              <a:no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1" name="Rectangle 13"/>
            <p:cNvSpPr>
              <a:spLocks noChangeArrowheads="1"/>
            </p:cNvSpPr>
            <p:nvPr/>
          </p:nvSpPr>
          <p:spPr bwMode="auto">
            <a:xfrm rot="16200000">
              <a:off x="-778" y="2472"/>
              <a:ext cx="2479" cy="286"/>
            </a:xfrm>
            <a:prstGeom prst="rect">
              <a:avLst/>
            </a:prstGeom>
            <a:noFill/>
            <a:ln w="12700">
              <a:noFill/>
              <a:miter lim="800000"/>
              <a:headEnd/>
              <a:tailEnd/>
            </a:ln>
            <a:effectLst/>
          </p:spPr>
          <p:txBody>
            <a:bodyPr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Information Content</a:t>
              </a:r>
            </a:p>
          </p:txBody>
        </p:sp>
        <p:sp>
          <p:nvSpPr>
            <p:cNvPr id="32" name="Rectangle 14"/>
            <p:cNvSpPr>
              <a:spLocks noChangeArrowheads="1"/>
            </p:cNvSpPr>
            <p:nvPr/>
          </p:nvSpPr>
          <p:spPr bwMode="auto">
            <a:xfrm>
              <a:off x="2675" y="3971"/>
              <a:ext cx="626" cy="294"/>
            </a:xfrm>
            <a:prstGeom prst="rect">
              <a:avLst/>
            </a:prstGeom>
            <a:noFill/>
            <a:ln w="12700">
              <a:noFill/>
              <a:miter lim="800000"/>
              <a:headEnd/>
              <a:tailEnd/>
            </a:ln>
            <a:effectLst/>
          </p:spPr>
          <p:txBody>
            <a:bodyPr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Time</a:t>
              </a:r>
            </a:p>
          </p:txBody>
        </p:sp>
        <p:sp>
          <p:nvSpPr>
            <p:cNvPr id="33" name="Rectangle 15"/>
            <p:cNvSpPr>
              <a:spLocks noChangeArrowheads="1"/>
            </p:cNvSpPr>
            <p:nvPr/>
          </p:nvSpPr>
          <p:spPr bwMode="auto">
            <a:xfrm>
              <a:off x="1372" y="1004"/>
              <a:ext cx="1774" cy="256"/>
            </a:xfrm>
            <a:prstGeom prst="rect">
              <a:avLst/>
            </a:prstGeom>
            <a:noFill/>
            <a:ln w="12700">
              <a:noFill/>
              <a:miter lim="800000"/>
              <a:headEnd/>
              <a:tailEnd/>
            </a:ln>
            <a:effectLst/>
          </p:spPr>
          <p:txBody>
            <a:bodyPr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Time of publication</a:t>
              </a:r>
            </a:p>
          </p:txBody>
        </p:sp>
        <p:sp>
          <p:nvSpPr>
            <p:cNvPr id="34" name="Rectangle 16"/>
            <p:cNvSpPr>
              <a:spLocks noChangeArrowheads="1"/>
            </p:cNvSpPr>
            <p:nvPr/>
          </p:nvSpPr>
          <p:spPr bwMode="auto">
            <a:xfrm>
              <a:off x="1750" y="1360"/>
              <a:ext cx="1190" cy="256"/>
            </a:xfrm>
            <a:prstGeom prst="rect">
              <a:avLst/>
            </a:prstGeom>
            <a:noFill/>
            <a:ln w="12700">
              <a:noFill/>
              <a:miter lim="800000"/>
              <a:headEnd/>
              <a:tailEnd/>
            </a:ln>
            <a:effectLst/>
          </p:spPr>
          <p:txBody>
            <a:bodyPr wrap="none"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Specific details</a:t>
              </a:r>
            </a:p>
          </p:txBody>
        </p:sp>
        <p:sp>
          <p:nvSpPr>
            <p:cNvPr id="35" name="Rectangle 17"/>
            <p:cNvSpPr>
              <a:spLocks noChangeArrowheads="1"/>
            </p:cNvSpPr>
            <p:nvPr/>
          </p:nvSpPr>
          <p:spPr bwMode="auto">
            <a:xfrm>
              <a:off x="2184" y="1744"/>
              <a:ext cx="1198" cy="256"/>
            </a:xfrm>
            <a:prstGeom prst="rect">
              <a:avLst/>
            </a:prstGeom>
            <a:noFill/>
            <a:ln w="12700">
              <a:noFill/>
              <a:miter lim="800000"/>
              <a:headEnd/>
              <a:tailEnd/>
            </a:ln>
            <a:effectLst/>
          </p:spPr>
          <p:txBody>
            <a:bodyPr wrap="none"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General details</a:t>
              </a:r>
            </a:p>
          </p:txBody>
        </p:sp>
        <p:sp>
          <p:nvSpPr>
            <p:cNvPr id="36" name="Rectangle 18"/>
            <p:cNvSpPr>
              <a:spLocks noChangeArrowheads="1"/>
            </p:cNvSpPr>
            <p:nvPr/>
          </p:nvSpPr>
          <p:spPr bwMode="auto">
            <a:xfrm>
              <a:off x="913" y="2800"/>
              <a:ext cx="736" cy="256"/>
            </a:xfrm>
            <a:prstGeom prst="rect">
              <a:avLst/>
            </a:prstGeom>
            <a:noFill/>
            <a:ln w="12700">
              <a:noFill/>
              <a:miter lim="800000"/>
              <a:headEnd/>
              <a:tailEnd/>
            </a:ln>
            <a:effectLst/>
          </p:spPr>
          <p:txBody>
            <a:bodyPr wrap="none"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Accident</a:t>
              </a:r>
            </a:p>
          </p:txBody>
        </p:sp>
        <p:sp>
          <p:nvSpPr>
            <p:cNvPr id="37" name="Rectangle 19"/>
            <p:cNvSpPr>
              <a:spLocks noChangeArrowheads="1"/>
            </p:cNvSpPr>
            <p:nvPr/>
          </p:nvSpPr>
          <p:spPr bwMode="auto">
            <a:xfrm>
              <a:off x="3585" y="2224"/>
              <a:ext cx="1144" cy="448"/>
            </a:xfrm>
            <a:prstGeom prst="rect">
              <a:avLst/>
            </a:prstGeom>
            <a:noFill/>
            <a:ln w="12700">
              <a:noFill/>
              <a:miter lim="800000"/>
              <a:headEnd/>
              <a:tailEnd/>
            </a:ln>
            <a:effectLst/>
          </p:spPr>
          <p:txBody>
            <a:bodyPr wrap="none"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Retirement 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career change</a:t>
              </a:r>
            </a:p>
          </p:txBody>
        </p:sp>
        <p:sp>
          <p:nvSpPr>
            <p:cNvPr id="38" name="Rectangle 20"/>
            <p:cNvSpPr>
              <a:spLocks noChangeArrowheads="1"/>
            </p:cNvSpPr>
            <p:nvPr/>
          </p:nvSpPr>
          <p:spPr bwMode="auto">
            <a:xfrm>
              <a:off x="4519" y="3232"/>
              <a:ext cx="549" cy="256"/>
            </a:xfrm>
            <a:prstGeom prst="rect">
              <a:avLst/>
            </a:prstGeom>
            <a:noFill/>
            <a:ln w="12700">
              <a:noFill/>
              <a:miter lim="800000"/>
              <a:headEnd/>
              <a:tailEnd/>
            </a:ln>
            <a:effectLst/>
          </p:spPr>
          <p:txBody>
            <a:bodyPr wrap="none"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Death</a:t>
              </a:r>
            </a:p>
          </p:txBody>
        </p:sp>
        <p:sp>
          <p:nvSpPr>
            <p:cNvPr id="39" name="Line 21"/>
            <p:cNvSpPr>
              <a:spLocks noChangeShapeType="1"/>
            </p:cNvSpPr>
            <p:nvPr/>
          </p:nvSpPr>
          <p:spPr bwMode="auto">
            <a:xfrm flipV="1">
              <a:off x="998" y="1144"/>
              <a:ext cx="416" cy="208"/>
            </a:xfrm>
            <a:prstGeom prst="line">
              <a:avLst/>
            </a:prstGeom>
            <a:noFill/>
            <a:ln w="25400">
              <a:solidFill>
                <a:sysClr val="windowText" lastClr="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22"/>
            <p:cNvSpPr>
              <a:spLocks noChangeShapeType="1"/>
            </p:cNvSpPr>
            <p:nvPr/>
          </p:nvSpPr>
          <p:spPr bwMode="auto">
            <a:xfrm flipV="1">
              <a:off x="1106" y="1480"/>
              <a:ext cx="524" cy="208"/>
            </a:xfrm>
            <a:prstGeom prst="line">
              <a:avLst/>
            </a:prstGeom>
            <a:noFill/>
            <a:ln w="25400">
              <a:solidFill>
                <a:sysClr val="windowText" lastClr="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23"/>
            <p:cNvSpPr>
              <a:spLocks noChangeShapeType="1"/>
            </p:cNvSpPr>
            <p:nvPr/>
          </p:nvSpPr>
          <p:spPr bwMode="auto">
            <a:xfrm flipV="1">
              <a:off x="1700" y="1912"/>
              <a:ext cx="362" cy="304"/>
            </a:xfrm>
            <a:prstGeom prst="line">
              <a:avLst/>
            </a:prstGeom>
            <a:noFill/>
            <a:ln w="25400">
              <a:solidFill>
                <a:sysClr val="windowText" lastClr="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Line 24"/>
            <p:cNvSpPr>
              <a:spLocks noChangeShapeType="1"/>
            </p:cNvSpPr>
            <p:nvPr/>
          </p:nvSpPr>
          <p:spPr bwMode="auto">
            <a:xfrm flipV="1">
              <a:off x="3104" y="2392"/>
              <a:ext cx="362" cy="256"/>
            </a:xfrm>
            <a:prstGeom prst="line">
              <a:avLst/>
            </a:prstGeom>
            <a:noFill/>
            <a:ln w="25400">
              <a:solidFill>
                <a:sysClr val="windowText" lastClr="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25"/>
            <p:cNvSpPr>
              <a:spLocks noChangeShapeType="1"/>
            </p:cNvSpPr>
            <p:nvPr/>
          </p:nvSpPr>
          <p:spPr bwMode="auto">
            <a:xfrm flipV="1">
              <a:off x="3914" y="3352"/>
              <a:ext cx="524" cy="208"/>
            </a:xfrm>
            <a:prstGeom prst="line">
              <a:avLst/>
            </a:prstGeom>
            <a:noFill/>
            <a:ln w="25400">
              <a:solidFill>
                <a:sysClr val="windowText" lastClr="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26"/>
            <p:cNvSpPr>
              <a:spLocks noChangeShapeType="1"/>
            </p:cNvSpPr>
            <p:nvPr/>
          </p:nvSpPr>
          <p:spPr bwMode="auto">
            <a:xfrm flipV="1">
              <a:off x="1754" y="2680"/>
              <a:ext cx="362" cy="208"/>
            </a:xfrm>
            <a:prstGeom prst="line">
              <a:avLst/>
            </a:prstGeom>
            <a:noFill/>
            <a:ln w="25400">
              <a:solidFill>
                <a:sysClr val="windowText" lastClr="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325064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293"/>
            <a:ext cx="7024744" cy="1143000"/>
          </a:xfrm>
        </p:spPr>
        <p:txBody>
          <a:bodyPr/>
          <a:lstStyle/>
          <a:p>
            <a:r>
              <a:rPr lang="en-US" dirty="0" smtClean="0"/>
              <a:t>LTER Solutions</a:t>
            </a:r>
            <a:endParaRPr lang="en-US" dirty="0"/>
          </a:p>
        </p:txBody>
      </p:sp>
      <p:sp>
        <p:nvSpPr>
          <p:cNvPr id="3" name="Content Placeholder 2"/>
          <p:cNvSpPr>
            <a:spLocks noGrp="1"/>
          </p:cNvSpPr>
          <p:nvPr>
            <p:ph idx="1"/>
          </p:nvPr>
        </p:nvSpPr>
        <p:spPr>
          <a:xfrm>
            <a:off x="1043492" y="1219200"/>
            <a:ext cx="6777317" cy="4613429"/>
          </a:xfrm>
        </p:spPr>
        <p:txBody>
          <a:bodyPr>
            <a:normAutofit/>
          </a:bodyPr>
          <a:lstStyle/>
          <a:p>
            <a:r>
              <a:rPr lang="en-US" sz="2800" dirty="0" smtClean="0"/>
              <a:t>Standardized Metadata – </a:t>
            </a:r>
            <a:r>
              <a:rPr lang="en-US" sz="2800" b="1" dirty="0" smtClean="0"/>
              <a:t>Ecological Metadata Language </a:t>
            </a:r>
            <a:r>
              <a:rPr lang="en-US" sz="2800" dirty="0" smtClean="0"/>
              <a:t>(EML)</a:t>
            </a:r>
          </a:p>
          <a:p>
            <a:pPr lvl="1"/>
            <a:r>
              <a:rPr lang="en-US" sz="2600" dirty="0" smtClean="0"/>
              <a:t>Site and Network Tools for creation of EML</a:t>
            </a:r>
          </a:p>
          <a:p>
            <a:pPr lvl="1"/>
            <a:r>
              <a:rPr lang="en-US" sz="2600" dirty="0" smtClean="0"/>
              <a:t>Network-Wide Data Catalog</a:t>
            </a:r>
          </a:p>
          <a:p>
            <a:r>
              <a:rPr lang="en-US" sz="2800" dirty="0" smtClean="0"/>
              <a:t>PASTA system for Provenance –Aware metadata for derived data products</a:t>
            </a:r>
          </a:p>
          <a:p>
            <a:endParaRPr lang="en-US" sz="2800" dirty="0"/>
          </a:p>
        </p:txBody>
      </p:sp>
    </p:spTree>
    <p:extLst>
      <p:ext uri="{BB962C8B-B14F-4D97-AF65-F5344CB8AC3E}">
        <p14:creationId xmlns:p14="http://schemas.microsoft.com/office/powerpoint/2010/main" val="1535498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82" y="5458914"/>
            <a:ext cx="7772400" cy="646331"/>
          </a:xfrm>
          <a:prstGeom prst="rect">
            <a:avLst/>
          </a:prstGeom>
          <a:noFill/>
        </p:spPr>
        <p:txBody>
          <a:bodyPr wrap="square" rtlCol="0">
            <a:spAutoFit/>
          </a:bodyPr>
          <a:lstStyle/>
          <a:p>
            <a:r>
              <a:rPr lang="en-US" dirty="0" smtClean="0"/>
              <a:t>Web forms allow us to create standard “Ecological Metadata Language” (EML) data using a </a:t>
            </a:r>
            <a:r>
              <a:rPr lang="en-US" dirty="0" err="1" smtClean="0"/>
              <a:t>metadatabase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76213"/>
            <a:ext cx="7369544" cy="5287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22" y="557213"/>
            <a:ext cx="7052955" cy="531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418465"/>
            <a:ext cx="7581900" cy="543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67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585"/>
            <a:ext cx="7024744" cy="1143000"/>
          </a:xfrm>
        </p:spPr>
        <p:txBody>
          <a:bodyPr/>
          <a:lstStyle/>
          <a:p>
            <a:r>
              <a:rPr lang="en-US" dirty="0" smtClean="0"/>
              <a:t>“Cultural” Challenges</a:t>
            </a:r>
            <a:endParaRPr lang="en-US" dirty="0"/>
          </a:p>
        </p:txBody>
      </p:sp>
      <p:sp>
        <p:nvSpPr>
          <p:cNvPr id="3" name="Content Placeholder 2"/>
          <p:cNvSpPr>
            <a:spLocks noGrp="1"/>
          </p:cNvSpPr>
          <p:nvPr>
            <p:ph idx="1"/>
          </p:nvPr>
        </p:nvSpPr>
        <p:spPr>
          <a:xfrm>
            <a:off x="4572000" y="1752600"/>
            <a:ext cx="3962400" cy="4826000"/>
          </a:xfrm>
        </p:spPr>
        <p:txBody>
          <a:bodyPr/>
          <a:lstStyle/>
          <a:p>
            <a:r>
              <a:rPr lang="en-US" dirty="0" smtClean="0"/>
              <a:t>Unfamiliarity with Sharing Data</a:t>
            </a:r>
          </a:p>
          <a:p>
            <a:r>
              <a:rPr lang="en-US" dirty="0" smtClean="0"/>
              <a:t>Incentives for sharing data</a:t>
            </a:r>
          </a:p>
          <a:p>
            <a:r>
              <a:rPr lang="en-US" dirty="0" smtClean="0"/>
              <a:t>Lack of expertise in:</a:t>
            </a:r>
          </a:p>
          <a:p>
            <a:pPr lvl="1"/>
            <a:r>
              <a:rPr lang="en-US" dirty="0" smtClean="0"/>
              <a:t>Advanced tools for managing  and integrating data</a:t>
            </a:r>
          </a:p>
          <a:p>
            <a:pPr lvl="1"/>
            <a:r>
              <a:rPr lang="en-US" dirty="0" smtClean="0"/>
              <a:t>Quality Control and Assurance</a:t>
            </a:r>
          </a:p>
          <a:p>
            <a:pPr lvl="1"/>
            <a:r>
              <a:rPr lang="en-US" dirty="0" smtClean="0"/>
              <a:t>creating archival-grade datasets</a:t>
            </a:r>
          </a:p>
        </p:txBody>
      </p:sp>
      <p:pic>
        <p:nvPicPr>
          <p:cNvPr id="4" name="Picture 2"/>
          <p:cNvPicPr>
            <a:picLocks noChangeAspect="1" noChangeArrowheads="1"/>
          </p:cNvPicPr>
          <p:nvPr/>
        </p:nvPicPr>
        <p:blipFill>
          <a:blip r:embed="rId2"/>
          <a:srcRect/>
          <a:stretch>
            <a:fillRect/>
          </a:stretch>
        </p:blipFill>
        <p:spPr bwMode="auto">
          <a:xfrm>
            <a:off x="444190" y="1219200"/>
            <a:ext cx="3962400" cy="5283200"/>
          </a:xfrm>
          <a:prstGeom prst="rect">
            <a:avLst/>
          </a:prstGeom>
          <a:noFill/>
          <a:ln w="9525">
            <a:noFill/>
            <a:miter lim="800000"/>
            <a:headEnd/>
            <a:tailEnd/>
          </a:ln>
        </p:spPr>
      </p:pic>
    </p:spTree>
    <p:extLst>
      <p:ext uri="{BB962C8B-B14F-4D97-AF65-F5344CB8AC3E}">
        <p14:creationId xmlns:p14="http://schemas.microsoft.com/office/powerpoint/2010/main" val="514690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8580" indent="0" algn="ctr">
              <a:lnSpc>
                <a:spcPct val="95000"/>
              </a:lnSpc>
              <a:spcBef>
                <a:spcPct val="0"/>
              </a:spcBef>
              <a:buNone/>
            </a:pPr>
            <a:r>
              <a:rPr lang="en-US" sz="4000" dirty="0">
                <a:solidFill>
                  <a:srgbClr val="000000"/>
                </a:solidFill>
                <a:latin typeface="Arial" pitchFamily="34" charset="0"/>
              </a:rPr>
              <a:t>“If you want to understand life, don’t think about vibrant throbbing gels and oozes, think about information technology” </a:t>
            </a:r>
            <a:endParaRPr lang="en-US" sz="4000" dirty="0"/>
          </a:p>
          <a:p>
            <a:pPr marL="68580" indent="0" algn="r">
              <a:lnSpc>
                <a:spcPct val="95000"/>
              </a:lnSpc>
              <a:spcBef>
                <a:spcPct val="0"/>
              </a:spcBef>
              <a:buNone/>
            </a:pPr>
            <a:r>
              <a:rPr lang="en-US" sz="1800" i="1" dirty="0" smtClean="0">
                <a:solidFill>
                  <a:srgbClr val="000000"/>
                </a:solidFill>
                <a:latin typeface="Arial" pitchFamily="34" charset="0"/>
              </a:rPr>
              <a:t>Richard </a:t>
            </a:r>
            <a:r>
              <a:rPr lang="en-US" sz="1800" i="1" dirty="0">
                <a:solidFill>
                  <a:srgbClr val="000000"/>
                </a:solidFill>
                <a:latin typeface="Arial" pitchFamily="34" charset="0"/>
              </a:rPr>
              <a:t>Dawkins (1986, “The Blind Watchmaker”)</a:t>
            </a:r>
          </a:p>
          <a:p>
            <a:pPr marL="68580" indent="0">
              <a:buNone/>
            </a:pPr>
            <a:endParaRPr lang="en-US" dirty="0"/>
          </a:p>
        </p:txBody>
      </p:sp>
    </p:spTree>
    <p:extLst>
      <p:ext uri="{BB962C8B-B14F-4D97-AF65-F5344CB8AC3E}">
        <p14:creationId xmlns:p14="http://schemas.microsoft.com/office/powerpoint/2010/main" val="2181577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28" y="304800"/>
            <a:ext cx="7024744" cy="1143000"/>
          </a:xfrm>
        </p:spPr>
        <p:txBody>
          <a:bodyPr/>
          <a:lstStyle/>
          <a:p>
            <a:r>
              <a:rPr lang="en-US" dirty="0" smtClean="0"/>
              <a:t>Data Sharing and Archiving</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79034"/>
            <a:ext cx="6085582" cy="509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416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024744" cy="1143000"/>
          </a:xfrm>
        </p:spPr>
        <p:txBody>
          <a:bodyPr>
            <a:normAutofit fontScale="90000"/>
          </a:bodyPr>
          <a:lstStyle/>
          <a:p>
            <a:r>
              <a:rPr lang="en-US" dirty="0" smtClean="0"/>
              <a:t>LTER Solutions – Data Sharing</a:t>
            </a:r>
            <a:endParaRPr lang="en-US" dirty="0"/>
          </a:p>
        </p:txBody>
      </p:sp>
      <p:sp>
        <p:nvSpPr>
          <p:cNvPr id="3" name="Content Placeholder 2"/>
          <p:cNvSpPr>
            <a:spLocks noGrp="1"/>
          </p:cNvSpPr>
          <p:nvPr>
            <p:ph idx="1"/>
          </p:nvPr>
        </p:nvSpPr>
        <p:spPr>
          <a:xfrm>
            <a:off x="1043492" y="1295400"/>
            <a:ext cx="6777317" cy="4537229"/>
          </a:xfrm>
        </p:spPr>
        <p:txBody>
          <a:bodyPr>
            <a:noAutofit/>
          </a:bodyPr>
          <a:lstStyle/>
          <a:p>
            <a:r>
              <a:rPr lang="en-US" sz="3200" dirty="0" smtClean="0"/>
              <a:t>The LTER Network Data Policy dictates that almost all data should be made available within 2-years</a:t>
            </a:r>
          </a:p>
          <a:p>
            <a:pPr lvl="1"/>
            <a:r>
              <a:rPr lang="en-US" sz="2800" dirty="0"/>
              <a:t>e</a:t>
            </a:r>
            <a:r>
              <a:rPr lang="en-US" sz="2800" dirty="0" smtClean="0"/>
              <a:t>xceptions must be justified</a:t>
            </a:r>
          </a:p>
          <a:p>
            <a:r>
              <a:rPr lang="en-US" sz="3200" dirty="0" smtClean="0"/>
              <a:t>NSF and Renewal Panels  pay close attention to whether sites are adhering to the policy. </a:t>
            </a:r>
          </a:p>
          <a:p>
            <a:pPr lvl="1"/>
            <a:r>
              <a:rPr lang="en-US" sz="2800" dirty="0" smtClean="0"/>
              <a:t>Data Availability </a:t>
            </a:r>
            <a:r>
              <a:rPr lang="en-US" sz="2800" dirty="0" smtClean="0">
                <a:sym typeface="Symbol"/>
              </a:rPr>
              <a:t> Funding!</a:t>
            </a:r>
          </a:p>
        </p:txBody>
      </p:sp>
    </p:spTree>
    <p:extLst>
      <p:ext uri="{BB962C8B-B14F-4D97-AF65-F5344CB8AC3E}">
        <p14:creationId xmlns:p14="http://schemas.microsoft.com/office/powerpoint/2010/main" val="683633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293"/>
            <a:ext cx="7024744" cy="1143000"/>
          </a:xfrm>
        </p:spPr>
        <p:txBody>
          <a:bodyPr/>
          <a:lstStyle/>
          <a:p>
            <a:r>
              <a:rPr lang="en-US" dirty="0" smtClean="0"/>
              <a:t>Additional Incentives</a:t>
            </a:r>
            <a:endParaRPr lang="en-US" dirty="0"/>
          </a:p>
        </p:txBody>
      </p:sp>
      <p:sp>
        <p:nvSpPr>
          <p:cNvPr id="3" name="Content Placeholder 2"/>
          <p:cNvSpPr>
            <a:spLocks noGrp="1"/>
          </p:cNvSpPr>
          <p:nvPr>
            <p:ph idx="1"/>
          </p:nvPr>
        </p:nvSpPr>
        <p:spPr>
          <a:xfrm>
            <a:off x="1043492" y="1295400"/>
            <a:ext cx="6777317" cy="5029200"/>
          </a:xfrm>
        </p:spPr>
        <p:txBody>
          <a:bodyPr>
            <a:normAutofit lnSpcReduction="10000"/>
          </a:bodyPr>
          <a:lstStyle/>
          <a:p>
            <a:r>
              <a:rPr lang="en-US" dirty="0">
                <a:sym typeface="Symbol"/>
              </a:rPr>
              <a:t>NSF now requires Data Management Plans for non-LTER data as </a:t>
            </a:r>
            <a:r>
              <a:rPr lang="en-US" dirty="0" smtClean="0">
                <a:sym typeface="Symbol"/>
              </a:rPr>
              <a:t>well</a:t>
            </a:r>
          </a:p>
          <a:p>
            <a:pPr lvl="1"/>
            <a:r>
              <a:rPr lang="en-US" dirty="0" smtClean="0">
                <a:sym typeface="Symbol"/>
              </a:rPr>
              <a:t>A better plan increases your chance of funding</a:t>
            </a:r>
          </a:p>
          <a:p>
            <a:r>
              <a:rPr lang="en-US" dirty="0" smtClean="0">
                <a:sym typeface="Symbol"/>
              </a:rPr>
              <a:t>Journals are increasingly requiring data submission as  a condition of publication for papers (</a:t>
            </a:r>
            <a:r>
              <a:rPr lang="en-US" dirty="0" err="1" smtClean="0">
                <a:sym typeface="Symbol"/>
              </a:rPr>
              <a:t>e.g</a:t>
            </a:r>
            <a:r>
              <a:rPr lang="en-US" dirty="0" smtClean="0">
                <a:sym typeface="Symbol"/>
              </a:rPr>
              <a:t>,., evolution, genomics journals)</a:t>
            </a:r>
          </a:p>
          <a:p>
            <a:r>
              <a:rPr lang="en-US" dirty="0" smtClean="0">
                <a:sym typeface="Symbol"/>
              </a:rPr>
              <a:t>Increasingly data is citable</a:t>
            </a:r>
          </a:p>
          <a:p>
            <a:pPr lvl="1"/>
            <a:r>
              <a:rPr lang="en-US" dirty="0" smtClean="0">
                <a:sym typeface="Symbol"/>
              </a:rPr>
              <a:t>Allows you to tally the citations of your data as well as citations of your publications</a:t>
            </a:r>
          </a:p>
          <a:p>
            <a:r>
              <a:rPr lang="en-US" dirty="0" smtClean="0">
                <a:sym typeface="Symbol"/>
              </a:rPr>
              <a:t>Data can even be published: e.g., Ecological Archives publishes “data papers” that are peer-reviewed</a:t>
            </a:r>
          </a:p>
          <a:p>
            <a:endParaRPr lang="en-US" dirty="0"/>
          </a:p>
          <a:p>
            <a:endParaRPr lang="en-US" dirty="0"/>
          </a:p>
        </p:txBody>
      </p:sp>
    </p:spTree>
    <p:extLst>
      <p:ext uri="{BB962C8B-B14F-4D97-AF65-F5344CB8AC3E}">
        <p14:creationId xmlns:p14="http://schemas.microsoft.com/office/powerpoint/2010/main" val="2571360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28" y="0"/>
            <a:ext cx="7024744" cy="1143000"/>
          </a:xfrm>
        </p:spPr>
        <p:txBody>
          <a:bodyPr/>
          <a:lstStyle/>
          <a:p>
            <a:r>
              <a:rPr lang="en-US" dirty="0" smtClean="0"/>
              <a:t>Challenge</a:t>
            </a:r>
            <a:endParaRPr lang="en-US" dirty="0"/>
          </a:p>
        </p:txBody>
      </p:sp>
      <p:sp>
        <p:nvSpPr>
          <p:cNvPr id="3" name="Content Placeholder 2"/>
          <p:cNvSpPr>
            <a:spLocks noGrp="1"/>
          </p:cNvSpPr>
          <p:nvPr>
            <p:ph sz="quarter" idx="1"/>
          </p:nvPr>
        </p:nvSpPr>
        <p:spPr>
          <a:xfrm>
            <a:off x="566854" y="1143000"/>
            <a:ext cx="8267700" cy="4267200"/>
          </a:xfrm>
        </p:spPr>
        <p:txBody>
          <a:bodyPr/>
          <a:lstStyle/>
          <a:p>
            <a:r>
              <a:rPr lang="en-US" dirty="0" smtClean="0"/>
              <a:t>The ways researchers typically use data are frequently not compatible with best practices for archiving</a:t>
            </a:r>
            <a:endParaRPr lang="en-US" dirty="0"/>
          </a:p>
        </p:txBody>
      </p:sp>
      <p:pic>
        <p:nvPicPr>
          <p:cNvPr id="4" name="Picture 4"/>
          <p:cNvPicPr>
            <a:picLocks noChangeAspect="1" noChangeArrowheads="1"/>
          </p:cNvPicPr>
          <p:nvPr/>
        </p:nvPicPr>
        <p:blipFill>
          <a:blip r:embed="rId2" cstate="print"/>
          <a:srcRect l="1230" t="18518" r="49561" b="47345"/>
          <a:stretch>
            <a:fillRect/>
          </a:stretch>
        </p:blipFill>
        <p:spPr>
          <a:xfrm>
            <a:off x="566854" y="2590800"/>
            <a:ext cx="7924800" cy="3962400"/>
          </a:xfrm>
          <a:prstGeom prst="rect">
            <a:avLst/>
          </a:prstGeom>
          <a:noFill/>
        </p:spPr>
      </p:pic>
    </p:spTree>
    <p:extLst>
      <p:ext uri="{BB962C8B-B14F-4D97-AF65-F5344CB8AC3E}">
        <p14:creationId xmlns:p14="http://schemas.microsoft.com/office/powerpoint/2010/main" val="653666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293"/>
            <a:ext cx="7024744" cy="1143000"/>
          </a:xfrm>
        </p:spPr>
        <p:txBody>
          <a:bodyPr/>
          <a:lstStyle/>
          <a:p>
            <a:r>
              <a:rPr lang="en-US" dirty="0" smtClean="0"/>
              <a:t>LTER Solutions</a:t>
            </a:r>
            <a:endParaRPr lang="en-US" dirty="0"/>
          </a:p>
        </p:txBody>
      </p:sp>
      <p:sp>
        <p:nvSpPr>
          <p:cNvPr id="3" name="Content Placeholder 2"/>
          <p:cNvSpPr>
            <a:spLocks noGrp="1"/>
          </p:cNvSpPr>
          <p:nvPr>
            <p:ph idx="1"/>
          </p:nvPr>
        </p:nvSpPr>
        <p:spPr>
          <a:xfrm>
            <a:off x="914400" y="1141111"/>
            <a:ext cx="6777317" cy="3508977"/>
          </a:xfrm>
        </p:spPr>
        <p:txBody>
          <a:bodyPr/>
          <a:lstStyle/>
          <a:p>
            <a:r>
              <a:rPr lang="en-US" dirty="0" smtClean="0"/>
              <a:t>Site IM’s help vet or prepare data</a:t>
            </a:r>
          </a:p>
          <a:p>
            <a:r>
              <a:rPr lang="en-US" dirty="0" smtClean="0"/>
              <a:t>Help communicate best practices to students and investigators</a:t>
            </a:r>
          </a:p>
          <a:p>
            <a:r>
              <a:rPr lang="en-US" dirty="0" smtClean="0"/>
              <a:t>Use of improved tools that encourage good practices</a:t>
            </a:r>
            <a:endParaRPr lang="en-US" dirty="0"/>
          </a:p>
        </p:txBody>
      </p:sp>
      <p:grpSp>
        <p:nvGrpSpPr>
          <p:cNvPr id="12" name="Group 11"/>
          <p:cNvGrpSpPr/>
          <p:nvPr/>
        </p:nvGrpSpPr>
        <p:grpSpPr>
          <a:xfrm>
            <a:off x="0" y="3505200"/>
            <a:ext cx="9547850" cy="3062867"/>
            <a:chOff x="0" y="3612995"/>
            <a:chExt cx="9547850" cy="3062867"/>
          </a:xfrm>
        </p:grpSpPr>
        <p:pic>
          <p:nvPicPr>
            <p:cNvPr id="4" name="Picture 4"/>
            <p:cNvPicPr>
              <a:picLocks noChangeAspect="1" noChangeArrowheads="1"/>
            </p:cNvPicPr>
            <p:nvPr/>
          </p:nvPicPr>
          <p:blipFill>
            <a:blip r:embed="rId3" cstate="print"/>
            <a:srcRect l="1080" t="18518" r="43314" b="33333"/>
            <a:stretch>
              <a:fillRect/>
            </a:stretch>
          </p:blipFill>
          <p:spPr>
            <a:xfrm>
              <a:off x="0" y="3612995"/>
              <a:ext cx="4884115" cy="3047999"/>
            </a:xfrm>
            <a:prstGeom prst="rect">
              <a:avLst/>
            </a:prstGeom>
            <a:noFill/>
          </p:spPr>
        </p:pic>
        <p:sp>
          <p:nvSpPr>
            <p:cNvPr id="10" name="Rectangular Callout 9"/>
            <p:cNvSpPr/>
            <p:nvPr/>
          </p:nvSpPr>
          <p:spPr>
            <a:xfrm>
              <a:off x="118014" y="6144322"/>
              <a:ext cx="2971800" cy="457200"/>
            </a:xfrm>
            <a:prstGeom prst="wedgeRectCallout">
              <a:avLst>
                <a:gd name="adj1" fmla="val -21672"/>
                <a:gd name="adj2" fmla="val -9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Don’t Ever Sort this!!!!!!</a:t>
              </a:r>
              <a:endParaRPr lang="en-US" dirty="0"/>
            </a:p>
          </p:txBody>
        </p:sp>
        <p:pic>
          <p:nvPicPr>
            <p:cNvPr id="5" name="Picture 3"/>
            <p:cNvPicPr>
              <a:picLocks noChangeAspect="1" noChangeArrowheads="1"/>
            </p:cNvPicPr>
            <p:nvPr/>
          </p:nvPicPr>
          <p:blipFill>
            <a:blip r:embed="rId4" cstate="print"/>
            <a:srcRect t="18327" r="46069" b="41606"/>
            <a:stretch>
              <a:fillRect/>
            </a:stretch>
          </p:blipFill>
          <p:spPr>
            <a:xfrm>
              <a:off x="4956714" y="3612995"/>
              <a:ext cx="4591136" cy="3062867"/>
            </a:xfrm>
            <a:prstGeom prst="rect">
              <a:avLst/>
            </a:prstGeom>
          </p:spPr>
        </p:pic>
        <p:grpSp>
          <p:nvGrpSpPr>
            <p:cNvPr id="9" name="Group 8"/>
            <p:cNvGrpSpPr/>
            <p:nvPr/>
          </p:nvGrpSpPr>
          <p:grpSpPr>
            <a:xfrm>
              <a:off x="1603914" y="4298795"/>
              <a:ext cx="1905000" cy="1676400"/>
              <a:chOff x="1600200" y="3429000"/>
              <a:chExt cx="2286000" cy="1981200"/>
            </a:xfrm>
          </p:grpSpPr>
          <p:sp>
            <p:nvSpPr>
              <p:cNvPr id="6" name="Oval 5"/>
              <p:cNvSpPr/>
              <p:nvPr/>
            </p:nvSpPr>
            <p:spPr>
              <a:xfrm>
                <a:off x="1600200" y="3429000"/>
                <a:ext cx="2286000" cy="1981200"/>
              </a:xfrm>
              <a:prstGeom prst="ellipse">
                <a:avLst/>
              </a:prstGeom>
              <a:noFill/>
              <a:ln w="152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10800000" flipV="1">
                <a:off x="1600200" y="3429000"/>
                <a:ext cx="2209800" cy="1981200"/>
              </a:xfrm>
              <a:prstGeom prst="straightConnector1">
                <a:avLst/>
              </a:prstGeom>
              <a:ln w="1524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11" name="Rectangular Callout 10"/>
            <p:cNvSpPr/>
            <p:nvPr/>
          </p:nvSpPr>
          <p:spPr>
            <a:xfrm>
              <a:off x="5109114" y="6110868"/>
              <a:ext cx="3810000" cy="457200"/>
            </a:xfrm>
            <a:prstGeom prst="wedgeRectCallout">
              <a:avLst>
                <a:gd name="adj1" fmla="val -21672"/>
                <a:gd name="adj2" fmla="val -9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 lines are OK to Sort</a:t>
              </a:r>
              <a:endParaRPr lang="en-US" dirty="0"/>
            </a:p>
          </p:txBody>
        </p:sp>
      </p:grpSp>
    </p:spTree>
    <p:extLst>
      <p:ext uri="{BB962C8B-B14F-4D97-AF65-F5344CB8AC3E}">
        <p14:creationId xmlns:p14="http://schemas.microsoft.com/office/powerpoint/2010/main" val="1039960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024744" cy="1143000"/>
          </a:xfrm>
        </p:spPr>
        <p:txBody>
          <a:bodyPr/>
          <a:lstStyle/>
          <a:p>
            <a:r>
              <a:rPr lang="en-US" dirty="0" smtClean="0"/>
              <a:t>Useful Tools </a:t>
            </a:r>
            <a:endParaRPr lang="en-US" dirty="0"/>
          </a:p>
        </p:txBody>
      </p:sp>
      <p:sp>
        <p:nvSpPr>
          <p:cNvPr id="3" name="Content Placeholder 2"/>
          <p:cNvSpPr>
            <a:spLocks noGrp="1"/>
          </p:cNvSpPr>
          <p:nvPr>
            <p:ph idx="1"/>
          </p:nvPr>
        </p:nvSpPr>
        <p:spPr>
          <a:xfrm>
            <a:off x="1043492" y="1219200"/>
            <a:ext cx="6777317" cy="5029200"/>
          </a:xfrm>
        </p:spPr>
        <p:txBody>
          <a:bodyPr>
            <a:normAutofit lnSpcReduction="10000"/>
          </a:bodyPr>
          <a:lstStyle/>
          <a:p>
            <a:r>
              <a:rPr lang="en-US" sz="2800" dirty="0" smtClean="0"/>
              <a:t>Databases (e.g., </a:t>
            </a:r>
            <a:r>
              <a:rPr lang="en-US" sz="2800" dirty="0" err="1" smtClean="0"/>
              <a:t>mySQL</a:t>
            </a:r>
            <a:r>
              <a:rPr lang="en-US" sz="2800" dirty="0" smtClean="0"/>
              <a:t>, ACCESS, SQLite, </a:t>
            </a:r>
            <a:r>
              <a:rPr lang="en-US" sz="2800" dirty="0" err="1" smtClean="0"/>
              <a:t>PostgreSQL</a:t>
            </a:r>
            <a:r>
              <a:rPr lang="en-US" sz="2800" dirty="0" smtClean="0"/>
              <a:t>)</a:t>
            </a:r>
          </a:p>
          <a:p>
            <a:r>
              <a:rPr lang="en-US" sz="2800" dirty="0" smtClean="0"/>
              <a:t>Geographical Information Systems (GIS)</a:t>
            </a:r>
          </a:p>
          <a:p>
            <a:r>
              <a:rPr lang="en-US" sz="2800" dirty="0" smtClean="0"/>
              <a:t>Statistical Packages (e.g., R, SAS, SPSS, </a:t>
            </a:r>
            <a:r>
              <a:rPr lang="en-US" sz="2800" dirty="0" err="1" smtClean="0"/>
              <a:t>Matlab</a:t>
            </a:r>
            <a:r>
              <a:rPr lang="en-US" sz="2800" dirty="0" smtClean="0"/>
              <a:t>)</a:t>
            </a:r>
          </a:p>
          <a:p>
            <a:r>
              <a:rPr lang="en-US" sz="2800" dirty="0" smtClean="0"/>
              <a:t>Metadata Editors (e.g., </a:t>
            </a:r>
            <a:r>
              <a:rPr lang="en-US" sz="2800" dirty="0" err="1" smtClean="0"/>
              <a:t>Morpho</a:t>
            </a:r>
            <a:r>
              <a:rPr lang="en-US" sz="2800" dirty="0" smtClean="0"/>
              <a:t>)</a:t>
            </a:r>
          </a:p>
          <a:p>
            <a:r>
              <a:rPr lang="en-US" sz="2800" dirty="0" smtClean="0"/>
              <a:t>Programming Languages (e.g., Python, C++, Java, FORTRAN)</a:t>
            </a:r>
          </a:p>
          <a:p>
            <a:r>
              <a:rPr lang="en-US" sz="2800" dirty="0" smtClean="0"/>
              <a:t>Scientific Workflow Systems (e.g., </a:t>
            </a:r>
            <a:r>
              <a:rPr lang="en-US" sz="2800" dirty="0" err="1" smtClean="0"/>
              <a:t>Kepler</a:t>
            </a:r>
            <a:r>
              <a:rPr lang="en-US" sz="2800" dirty="0" smtClean="0"/>
              <a:t>, </a:t>
            </a:r>
            <a:r>
              <a:rPr lang="en-US" sz="2800" dirty="0" err="1" smtClean="0"/>
              <a:t>VisTrails</a:t>
            </a:r>
            <a:r>
              <a:rPr lang="en-US" sz="2800" dirty="0" smtClean="0"/>
              <a:t>, </a:t>
            </a:r>
            <a:r>
              <a:rPr lang="en-US" sz="2800" dirty="0" err="1" smtClean="0"/>
              <a:t>Taverna</a:t>
            </a:r>
            <a:r>
              <a:rPr lang="en-US" sz="2800" dirty="0" smtClean="0"/>
              <a:t>)</a:t>
            </a:r>
            <a:endParaRPr lang="en-US" sz="2800" dirty="0"/>
          </a:p>
        </p:txBody>
      </p:sp>
    </p:spTree>
    <p:extLst>
      <p:ext uri="{BB962C8B-B14F-4D97-AF65-F5344CB8AC3E}">
        <p14:creationId xmlns:p14="http://schemas.microsoft.com/office/powerpoint/2010/main" val="3420269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161"/>
            <a:ext cx="7024744" cy="1143000"/>
          </a:xfrm>
        </p:spPr>
        <p:txBody>
          <a:bodyPr>
            <a:normAutofit fontScale="90000"/>
          </a:bodyPr>
          <a:lstStyle/>
          <a:p>
            <a:r>
              <a:rPr lang="en-US" dirty="0" smtClean="0"/>
              <a:t>The </a:t>
            </a:r>
            <a:r>
              <a:rPr lang="en-US" dirty="0" err="1" smtClean="0"/>
              <a:t>DataONE</a:t>
            </a:r>
            <a:r>
              <a:rPr lang="en-US" dirty="0" smtClean="0"/>
              <a:t> Data Life Cycle</a:t>
            </a:r>
            <a:endParaRPr lang="en-US" dirty="0"/>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3031352866"/>
              </p:ext>
            </p:extLst>
          </p:nvPr>
        </p:nvGraphicFramePr>
        <p:xfrm>
          <a:off x="1295400" y="1524000"/>
          <a:ext cx="6477000" cy="467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686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161"/>
            <a:ext cx="7024744" cy="1143000"/>
          </a:xfrm>
        </p:spPr>
        <p:txBody>
          <a:bodyPr>
            <a:normAutofit fontScale="90000"/>
          </a:bodyPr>
          <a:lstStyle/>
          <a:p>
            <a:r>
              <a:rPr lang="en-US" dirty="0" smtClean="0"/>
              <a:t>The </a:t>
            </a:r>
            <a:r>
              <a:rPr lang="en-US" dirty="0" err="1" smtClean="0"/>
              <a:t>DataONE</a:t>
            </a:r>
            <a:r>
              <a:rPr lang="en-US" dirty="0" smtClean="0"/>
              <a:t> Data Life Cycle</a:t>
            </a:r>
            <a:endParaRPr lang="en-US" dirty="0"/>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2388142235"/>
              </p:ext>
            </p:extLst>
          </p:nvPr>
        </p:nvGraphicFramePr>
        <p:xfrm>
          <a:off x="1295400" y="1524000"/>
          <a:ext cx="6477000" cy="467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ular Callout 2"/>
          <p:cNvSpPr/>
          <p:nvPr/>
        </p:nvSpPr>
        <p:spPr>
          <a:xfrm>
            <a:off x="3276600" y="3124200"/>
            <a:ext cx="2438400" cy="1981200"/>
          </a:xfrm>
          <a:prstGeom prst="wedgeRoundRectCallout">
            <a:avLst>
              <a:gd name="adj1" fmla="val 38044"/>
              <a:gd name="adj2" fmla="val -873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t>Design of forms, databases or other data structures, </a:t>
            </a:r>
          </a:p>
          <a:p>
            <a:pPr marL="285750" indent="-285750">
              <a:buFont typeface="Arial" pitchFamily="34" charset="0"/>
              <a:buChar char="•"/>
            </a:pPr>
            <a:r>
              <a:rPr lang="en-US" dirty="0" smtClean="0"/>
              <a:t>Capture of digital information</a:t>
            </a:r>
            <a:endParaRPr lang="en-US" dirty="0"/>
          </a:p>
        </p:txBody>
      </p:sp>
    </p:spTree>
    <p:extLst>
      <p:ext uri="{BB962C8B-B14F-4D97-AF65-F5344CB8AC3E}">
        <p14:creationId xmlns:p14="http://schemas.microsoft.com/office/powerpoint/2010/main" val="532750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161"/>
            <a:ext cx="7024744" cy="1143000"/>
          </a:xfrm>
        </p:spPr>
        <p:txBody>
          <a:bodyPr>
            <a:normAutofit fontScale="90000"/>
          </a:bodyPr>
          <a:lstStyle/>
          <a:p>
            <a:r>
              <a:rPr lang="en-US" dirty="0" smtClean="0"/>
              <a:t>The </a:t>
            </a:r>
            <a:r>
              <a:rPr lang="en-US" dirty="0" err="1" smtClean="0"/>
              <a:t>DataONE</a:t>
            </a:r>
            <a:r>
              <a:rPr lang="en-US" dirty="0" smtClean="0"/>
              <a:t> Data Life Cycle</a:t>
            </a:r>
            <a:endParaRPr lang="en-US" dirty="0"/>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1576746620"/>
              </p:ext>
            </p:extLst>
          </p:nvPr>
        </p:nvGraphicFramePr>
        <p:xfrm>
          <a:off x="1295400" y="1524000"/>
          <a:ext cx="6477000" cy="467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ular Callout 2"/>
          <p:cNvSpPr/>
          <p:nvPr/>
        </p:nvSpPr>
        <p:spPr>
          <a:xfrm>
            <a:off x="2819400" y="2819400"/>
            <a:ext cx="2438400" cy="1981200"/>
          </a:xfrm>
          <a:prstGeom prst="wedgeRoundRectCallout">
            <a:avLst>
              <a:gd name="adj1" fmla="val 75544"/>
              <a:gd name="adj2" fmla="val 15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t>Quality Control </a:t>
            </a:r>
          </a:p>
          <a:p>
            <a:pPr marL="285750" indent="-285750">
              <a:buFont typeface="Arial" pitchFamily="34" charset="0"/>
              <a:buChar char="•"/>
            </a:pPr>
            <a:r>
              <a:rPr lang="en-US" dirty="0" smtClean="0"/>
              <a:t>Quality Assurance</a:t>
            </a:r>
          </a:p>
          <a:p>
            <a:pPr marL="285750" indent="-285750">
              <a:buFont typeface="Arial" pitchFamily="34" charset="0"/>
              <a:buChar char="•"/>
            </a:pPr>
            <a:r>
              <a:rPr lang="en-US" dirty="0" smtClean="0"/>
              <a:t>Avoid “Garbage In, Garbage Out”</a:t>
            </a:r>
            <a:endParaRPr lang="en-US" dirty="0"/>
          </a:p>
        </p:txBody>
      </p:sp>
      <p:sp>
        <p:nvSpPr>
          <p:cNvPr id="6" name="Rounded Rectangular Callout 5"/>
          <p:cNvSpPr/>
          <p:nvPr/>
        </p:nvSpPr>
        <p:spPr>
          <a:xfrm>
            <a:off x="6705599" y="1828800"/>
            <a:ext cx="2456985" cy="1524000"/>
          </a:xfrm>
          <a:prstGeom prst="wedgeRoundRectCallout">
            <a:avLst>
              <a:gd name="adj1" fmla="val -41754"/>
              <a:gd name="adj2" fmla="val 1166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 the “traditional” model, we would jump to Analyze here…</a:t>
            </a:r>
            <a:endParaRPr lang="en-US" dirty="0"/>
          </a:p>
        </p:txBody>
      </p:sp>
    </p:spTree>
    <p:extLst>
      <p:ext uri="{BB962C8B-B14F-4D97-AF65-F5344CB8AC3E}">
        <p14:creationId xmlns:p14="http://schemas.microsoft.com/office/powerpoint/2010/main" val="333734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161"/>
            <a:ext cx="7024744" cy="1143000"/>
          </a:xfrm>
        </p:spPr>
        <p:txBody>
          <a:bodyPr>
            <a:normAutofit fontScale="90000"/>
          </a:bodyPr>
          <a:lstStyle/>
          <a:p>
            <a:r>
              <a:rPr lang="en-US" dirty="0" smtClean="0"/>
              <a:t>The </a:t>
            </a:r>
            <a:r>
              <a:rPr lang="en-US" dirty="0" err="1" smtClean="0"/>
              <a:t>DataONE</a:t>
            </a:r>
            <a:r>
              <a:rPr lang="en-US" dirty="0" smtClean="0"/>
              <a:t> Data Life Cycle</a:t>
            </a:r>
            <a:endParaRPr lang="en-US" dirty="0"/>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3174855957"/>
              </p:ext>
            </p:extLst>
          </p:nvPr>
        </p:nvGraphicFramePr>
        <p:xfrm>
          <a:off x="1295400" y="1524000"/>
          <a:ext cx="6477000" cy="467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ular Callout 2"/>
          <p:cNvSpPr/>
          <p:nvPr/>
        </p:nvSpPr>
        <p:spPr>
          <a:xfrm>
            <a:off x="2819400" y="2819400"/>
            <a:ext cx="2438400" cy="1981200"/>
          </a:xfrm>
          <a:prstGeom prst="wedgeRoundRectCallout">
            <a:avLst>
              <a:gd name="adj1" fmla="val 60910"/>
              <a:gd name="adj2" fmla="val 55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Production of Metadata</a:t>
            </a:r>
          </a:p>
          <a:p>
            <a:pPr marL="285750" indent="-285750">
              <a:buFont typeface="Arial" pitchFamily="34" charset="0"/>
              <a:buChar char="•"/>
            </a:pPr>
            <a:r>
              <a:rPr lang="en-US" dirty="0" smtClean="0"/>
              <a:t>Who, what, when, where why and how</a:t>
            </a:r>
          </a:p>
          <a:p>
            <a:pPr marL="285750" indent="-285750">
              <a:buFont typeface="Arial" pitchFamily="34" charset="0"/>
              <a:buChar char="•"/>
            </a:pPr>
            <a:r>
              <a:rPr lang="en-US" dirty="0" smtClean="0"/>
              <a:t>Form of data</a:t>
            </a:r>
            <a:endParaRPr lang="en-US" dirty="0"/>
          </a:p>
        </p:txBody>
      </p:sp>
      <p:sp>
        <p:nvSpPr>
          <p:cNvPr id="5" name="Rounded Rectangular Callout 4"/>
          <p:cNvSpPr/>
          <p:nvPr/>
        </p:nvSpPr>
        <p:spPr>
          <a:xfrm>
            <a:off x="152400" y="5867400"/>
            <a:ext cx="3124200" cy="762000"/>
          </a:xfrm>
          <a:prstGeom prst="wedgeRoundRectCallout">
            <a:avLst>
              <a:gd name="adj1" fmla="val 67477"/>
              <a:gd name="adj2" fmla="val -47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Submission to an Archive</a:t>
            </a:r>
            <a:endParaRPr lang="en-US" dirty="0"/>
          </a:p>
        </p:txBody>
      </p:sp>
    </p:spTree>
    <p:extLst>
      <p:ext uri="{BB962C8B-B14F-4D97-AF65-F5344CB8AC3E}">
        <p14:creationId xmlns:p14="http://schemas.microsoft.com/office/powerpoint/2010/main" val="3376663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9497" y="0"/>
            <a:ext cx="3028950" cy="4038600"/>
          </a:xfrm>
          <a:prstGeom prst="rect">
            <a:avLst/>
          </a:prstGeom>
          <a:noFill/>
          <a:ln w="9525">
            <a:noFill/>
            <a:miter lim="800000"/>
            <a:headEnd/>
            <a:tailEnd/>
          </a:ln>
        </p:spPr>
      </p:pic>
      <p:pic>
        <p:nvPicPr>
          <p:cNvPr id="2" name="Picture 2" descr="http://www.visualisingdata.com/blog/wp-content/uploads/2010/03/DataDelu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199"/>
            <a:ext cx="2971800" cy="39128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of 11 February Issue of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574" y="144150"/>
            <a:ext cx="2933700" cy="3750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4038600"/>
            <a:ext cx="8077200" cy="2554545"/>
          </a:xfrm>
          <a:prstGeom prst="rect">
            <a:avLst/>
          </a:prstGeom>
          <a:noFill/>
        </p:spPr>
        <p:txBody>
          <a:bodyPr wrap="square" rtlCol="0">
            <a:spAutoFit/>
          </a:bodyPr>
          <a:lstStyle/>
          <a:p>
            <a:r>
              <a:rPr lang="en-US" sz="3200" dirty="0" smtClean="0">
                <a:solidFill>
                  <a:schemeClr val="bg1"/>
                </a:solidFill>
              </a:rPr>
              <a:t>Science in a number of disciplines are recognizing that our ability to manage and assimilate massive quantities of data are a key to understanding of our world. </a:t>
            </a:r>
            <a:endParaRPr lang="en-US" sz="3200" dirty="0">
              <a:solidFill>
                <a:schemeClr val="bg1"/>
              </a:solidFill>
            </a:endParaRPr>
          </a:p>
        </p:txBody>
      </p:sp>
    </p:spTree>
    <p:extLst>
      <p:ext uri="{BB962C8B-B14F-4D97-AF65-F5344CB8AC3E}">
        <p14:creationId xmlns:p14="http://schemas.microsoft.com/office/powerpoint/2010/main" val="2904090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161"/>
            <a:ext cx="7024744" cy="1143000"/>
          </a:xfrm>
        </p:spPr>
        <p:txBody>
          <a:bodyPr>
            <a:normAutofit fontScale="90000"/>
          </a:bodyPr>
          <a:lstStyle/>
          <a:p>
            <a:r>
              <a:rPr lang="en-US" dirty="0" smtClean="0"/>
              <a:t>The </a:t>
            </a:r>
            <a:r>
              <a:rPr lang="en-US" dirty="0" err="1" smtClean="0"/>
              <a:t>DataONE</a:t>
            </a:r>
            <a:r>
              <a:rPr lang="en-US" dirty="0" smtClean="0"/>
              <a:t> Data Life Cycle</a:t>
            </a:r>
            <a:endParaRPr lang="en-US" dirty="0"/>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1871790654"/>
              </p:ext>
            </p:extLst>
          </p:nvPr>
        </p:nvGraphicFramePr>
        <p:xfrm>
          <a:off x="1295400" y="1524000"/>
          <a:ext cx="6477000" cy="467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ular Callout 2"/>
          <p:cNvSpPr/>
          <p:nvPr/>
        </p:nvSpPr>
        <p:spPr>
          <a:xfrm>
            <a:off x="5257800" y="3324234"/>
            <a:ext cx="2895600" cy="1113698"/>
          </a:xfrm>
          <a:prstGeom prst="wedgeRoundRectCallout">
            <a:avLst>
              <a:gd name="adj1" fmla="val -78410"/>
              <a:gd name="adj2" fmla="val 38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Reuse of data to produce new scientific insights</a:t>
            </a:r>
            <a:endParaRPr lang="en-US" dirty="0"/>
          </a:p>
        </p:txBody>
      </p:sp>
      <p:cxnSp>
        <p:nvCxnSpPr>
          <p:cNvPr id="6" name="Straight Arrow Connector 5"/>
          <p:cNvCxnSpPr>
            <a:stCxn id="3" idx="4"/>
          </p:cNvCxnSpPr>
          <p:nvPr/>
        </p:nvCxnSpPr>
        <p:spPr>
          <a:xfrm flipH="1" flipV="1">
            <a:off x="3733800" y="2790985"/>
            <a:ext cx="701360" cy="113276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4"/>
          </p:cNvCxnSpPr>
          <p:nvPr/>
        </p:nvCxnSpPr>
        <p:spPr>
          <a:xfrm flipH="1" flipV="1">
            <a:off x="3352800" y="3781585"/>
            <a:ext cx="1082360" cy="14216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4"/>
          </p:cNvCxnSpPr>
          <p:nvPr/>
        </p:nvCxnSpPr>
        <p:spPr>
          <a:xfrm flipH="1">
            <a:off x="3733800" y="3923749"/>
            <a:ext cx="701360" cy="8484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578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Reuse</a:t>
            </a:r>
            <a:endParaRPr lang="en-US" dirty="0"/>
          </a:p>
        </p:txBody>
      </p:sp>
      <p:sp>
        <p:nvSpPr>
          <p:cNvPr id="3" name="Content Placeholder 2"/>
          <p:cNvSpPr>
            <a:spLocks noGrp="1"/>
          </p:cNvSpPr>
          <p:nvPr>
            <p:ph idx="1"/>
          </p:nvPr>
        </p:nvSpPr>
        <p:spPr>
          <a:xfrm>
            <a:off x="1043492" y="2323652"/>
            <a:ext cx="6777317" cy="4000948"/>
          </a:xfrm>
        </p:spPr>
        <p:txBody>
          <a:bodyPr>
            <a:normAutofit lnSpcReduction="10000"/>
          </a:bodyPr>
          <a:lstStyle/>
          <a:p>
            <a:r>
              <a:rPr lang="en-US" dirty="0" smtClean="0"/>
              <a:t>For data reuse, the greatest opportunities  will be presented by exceptional data</a:t>
            </a:r>
          </a:p>
          <a:p>
            <a:pPr lvl="1"/>
            <a:r>
              <a:rPr lang="en-US" dirty="0" smtClean="0"/>
              <a:t>High quality</a:t>
            </a:r>
          </a:p>
          <a:p>
            <a:pPr lvl="1"/>
            <a:r>
              <a:rPr lang="en-US" dirty="0" smtClean="0"/>
              <a:t>Useful transformations</a:t>
            </a:r>
          </a:p>
          <a:p>
            <a:pPr lvl="1"/>
            <a:r>
              <a:rPr lang="en-US" dirty="0" smtClean="0"/>
              <a:t>Excellent metadata</a:t>
            </a:r>
          </a:p>
          <a:p>
            <a:r>
              <a:rPr lang="en-US" dirty="0" smtClean="0"/>
              <a:t>Integration with other  data</a:t>
            </a:r>
          </a:p>
          <a:p>
            <a:pPr lvl="1"/>
            <a:r>
              <a:rPr lang="en-US" dirty="0" smtClean="0"/>
              <a:t>Similar data from other places or times</a:t>
            </a:r>
          </a:p>
          <a:p>
            <a:pPr lvl="1"/>
            <a:r>
              <a:rPr lang="en-US" dirty="0" smtClean="0"/>
              <a:t>Different kind of data that add additional value when interpreting data</a:t>
            </a:r>
          </a:p>
          <a:p>
            <a:pPr lvl="1"/>
            <a:r>
              <a:rPr lang="en-US" dirty="0" smtClean="0"/>
              <a:t>Gap-filled, extensive QA/QC</a:t>
            </a:r>
          </a:p>
          <a:p>
            <a:pPr lvl="1"/>
            <a:endParaRPr lang="en-US" dirty="0"/>
          </a:p>
        </p:txBody>
      </p:sp>
    </p:spTree>
    <p:extLst>
      <p:ext uri="{BB962C8B-B14F-4D97-AF65-F5344CB8AC3E}">
        <p14:creationId xmlns:p14="http://schemas.microsoft.com/office/powerpoint/2010/main" val="3830251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834" y="0"/>
            <a:ext cx="7024744" cy="1143000"/>
          </a:xfrm>
        </p:spPr>
        <p:txBody>
          <a:bodyPr>
            <a:normAutofit fontScale="90000"/>
          </a:bodyPr>
          <a:lstStyle/>
          <a:p>
            <a:r>
              <a:rPr lang="en-US" dirty="0" smtClean="0"/>
              <a:t>Archiving and Publishing Data</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31513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5896466"/>
            <a:ext cx="3921266" cy="369332"/>
          </a:xfrm>
          <a:prstGeom prst="rect">
            <a:avLst/>
          </a:prstGeom>
          <a:noFill/>
        </p:spPr>
        <p:txBody>
          <a:bodyPr wrap="none" rtlCol="0">
            <a:spAutoFit/>
          </a:bodyPr>
          <a:lstStyle/>
          <a:p>
            <a:r>
              <a:rPr lang="en-US" dirty="0" smtClean="0">
                <a:solidFill>
                  <a:schemeClr val="bg1"/>
                </a:solidFill>
              </a:rPr>
              <a:t>Porter,  </a:t>
            </a:r>
            <a:r>
              <a:rPr lang="en-US" dirty="0">
                <a:solidFill>
                  <a:schemeClr val="bg1"/>
                </a:solidFill>
              </a:rPr>
              <a:t>H</a:t>
            </a:r>
            <a:r>
              <a:rPr lang="en-US" dirty="0" smtClean="0">
                <a:solidFill>
                  <a:schemeClr val="bg1"/>
                </a:solidFill>
              </a:rPr>
              <a:t>anson and Lin, TREE 2012</a:t>
            </a:r>
            <a:endParaRPr lang="en-US" dirty="0">
              <a:solidFill>
                <a:schemeClr val="bg1"/>
              </a:solidFill>
            </a:endParaRPr>
          </a:p>
        </p:txBody>
      </p:sp>
    </p:spTree>
    <p:extLst>
      <p:ext uri="{BB962C8B-B14F-4D97-AF65-F5344CB8AC3E}">
        <p14:creationId xmlns:p14="http://schemas.microsoft.com/office/powerpoint/2010/main" val="2561573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293"/>
            <a:ext cx="7024744" cy="1143000"/>
          </a:xfrm>
        </p:spPr>
        <p:txBody>
          <a:bodyPr/>
          <a:lstStyle/>
          <a:p>
            <a:r>
              <a:rPr lang="en-US" dirty="0" smtClean="0"/>
              <a:t>Next Steps</a:t>
            </a:r>
            <a:endParaRPr lang="en-US" dirty="0"/>
          </a:p>
        </p:txBody>
      </p:sp>
      <p:sp>
        <p:nvSpPr>
          <p:cNvPr id="3" name="Content Placeholder 2"/>
          <p:cNvSpPr>
            <a:spLocks noGrp="1"/>
          </p:cNvSpPr>
          <p:nvPr>
            <p:ph idx="1"/>
          </p:nvPr>
        </p:nvSpPr>
        <p:spPr>
          <a:xfrm>
            <a:off x="1043492" y="1219200"/>
            <a:ext cx="6777317" cy="5181600"/>
          </a:xfrm>
        </p:spPr>
        <p:txBody>
          <a:bodyPr>
            <a:normAutofit lnSpcReduction="10000"/>
          </a:bodyPr>
          <a:lstStyle/>
          <a:p>
            <a:r>
              <a:rPr lang="en-US" dirty="0" smtClean="0"/>
              <a:t>Learn one or more advanced tools for manipulating data</a:t>
            </a:r>
          </a:p>
          <a:p>
            <a:pPr lvl="1"/>
            <a:r>
              <a:rPr lang="en-US" dirty="0" smtClean="0"/>
              <a:t>Databases</a:t>
            </a:r>
          </a:p>
          <a:p>
            <a:pPr lvl="1"/>
            <a:r>
              <a:rPr lang="en-US" dirty="0" smtClean="0"/>
              <a:t>GIS</a:t>
            </a:r>
          </a:p>
          <a:p>
            <a:pPr lvl="1"/>
            <a:r>
              <a:rPr lang="en-US" dirty="0" smtClean="0"/>
              <a:t>Statistical software</a:t>
            </a:r>
          </a:p>
          <a:p>
            <a:pPr lvl="1"/>
            <a:r>
              <a:rPr lang="en-US" dirty="0" smtClean="0"/>
              <a:t>Computer languages</a:t>
            </a:r>
          </a:p>
          <a:p>
            <a:r>
              <a:rPr lang="en-US" dirty="0" smtClean="0"/>
              <a:t>Collect some data and conduct a quality assurance analysis on it</a:t>
            </a:r>
          </a:p>
          <a:p>
            <a:r>
              <a:rPr lang="en-US" dirty="0" smtClean="0"/>
              <a:t>Prepare Metadata and submit data to an archive</a:t>
            </a:r>
          </a:p>
          <a:p>
            <a:r>
              <a:rPr lang="en-US" dirty="0" smtClean="0"/>
              <a:t>Search data archives for related data that can be integrated with your data to reach a wider array of conclusions</a:t>
            </a:r>
            <a:endParaRPr lang="en-US" dirty="0"/>
          </a:p>
        </p:txBody>
      </p:sp>
    </p:spTree>
    <p:extLst>
      <p:ext uri="{BB962C8B-B14F-4D97-AF65-F5344CB8AC3E}">
        <p14:creationId xmlns:p14="http://schemas.microsoft.com/office/powerpoint/2010/main" val="2164328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595"/>
            <a:ext cx="7024744" cy="1143000"/>
          </a:xfrm>
        </p:spPr>
        <p:txBody>
          <a:bodyPr/>
          <a:lstStyle/>
          <a:p>
            <a:r>
              <a:rPr lang="en-US" dirty="0" smtClean="0"/>
              <a:t>Questions????</a:t>
            </a:r>
            <a:endParaRPr lang="en-US" dirty="0"/>
          </a:p>
        </p:txBody>
      </p:sp>
      <p:sp>
        <p:nvSpPr>
          <p:cNvPr id="4" name="Rectangle 4"/>
          <p:cNvSpPr>
            <a:spLocks noGrp="1" noChangeArrowheads="1"/>
          </p:cNvSpPr>
          <p:nvPr>
            <p:ph idx="1"/>
          </p:nvPr>
        </p:nvSpPr>
        <p:spPr>
          <a:xfrm>
            <a:off x="1219200" y="1295400"/>
            <a:ext cx="6705600" cy="5029200"/>
          </a:xfrm>
        </p:spPr>
        <p:txBody>
          <a:bodyPr>
            <a:normAutofit fontScale="85000" lnSpcReduction="10000"/>
          </a:bodyPr>
          <a:lstStyle/>
          <a:p>
            <a:pPr marL="68580" indent="0">
              <a:buNone/>
            </a:pPr>
            <a:r>
              <a:rPr lang="en-US" sz="4000" i="0" dirty="0">
                <a:effectLst/>
              </a:rPr>
              <a:t>“Applied computer science is now playing the role which mathematics did from the seventeenth century through the twentieth century; providing an orderly, formal framework and exploratory apparatus for other sciences.” -</a:t>
            </a:r>
            <a:r>
              <a:rPr lang="en-US" sz="2400" dirty="0">
                <a:effectLst/>
              </a:rPr>
              <a:t>George </a:t>
            </a:r>
            <a:r>
              <a:rPr lang="en-US" sz="2400" dirty="0" err="1">
                <a:effectLst/>
              </a:rPr>
              <a:t>Djorgovski</a:t>
            </a:r>
            <a:r>
              <a:rPr lang="en-US" sz="2400" dirty="0">
                <a:effectLst/>
              </a:rPr>
              <a:t/>
            </a:r>
            <a:br>
              <a:rPr lang="en-US" sz="2400" dirty="0">
                <a:effectLst/>
              </a:rPr>
            </a:br>
            <a:r>
              <a:rPr lang="en-US" sz="2400" dirty="0">
                <a:effectLst/>
              </a:rPr>
              <a:t>Professor of Astronomy, Caltech</a:t>
            </a:r>
            <a:r>
              <a:rPr lang="en-US" sz="4000" i="0" dirty="0">
                <a:effectLst/>
              </a:rPr>
              <a:t/>
            </a:r>
            <a:br>
              <a:rPr lang="en-US" sz="4000" i="0" dirty="0">
                <a:effectLst/>
              </a:rPr>
            </a:br>
            <a:r>
              <a:rPr lang="en-US" sz="2000" i="0" dirty="0">
                <a:effectLst/>
              </a:rPr>
              <a:t>(</a:t>
            </a:r>
            <a:r>
              <a:rPr lang="en-US" sz="2000" i="0" dirty="0">
                <a:effectLst/>
                <a:hlinkClick r:id="rId2"/>
              </a:rPr>
              <a:t>http://doi.ieeecomputersociety.org/10.1109/CAMP.2005.53</a:t>
            </a:r>
            <a:r>
              <a:rPr lang="en-US" sz="2000" i="0" dirty="0">
                <a:effectLst/>
              </a:rPr>
              <a:t> )</a:t>
            </a:r>
          </a:p>
        </p:txBody>
      </p:sp>
    </p:spTree>
    <p:extLst>
      <p:ext uri="{BB962C8B-B14F-4D97-AF65-F5344CB8AC3E}">
        <p14:creationId xmlns:p14="http://schemas.microsoft.com/office/powerpoint/2010/main" val="100399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024744" cy="1143000"/>
          </a:xfrm>
        </p:spPr>
        <p:txBody>
          <a:bodyPr/>
          <a:lstStyle/>
          <a:p>
            <a:r>
              <a:rPr lang="en-US" dirty="0" smtClean="0"/>
              <a:t>Scientific Use of Data</a:t>
            </a:r>
            <a:endParaRPr lang="en-US" dirty="0"/>
          </a:p>
        </p:txBody>
      </p:sp>
      <p:sp>
        <p:nvSpPr>
          <p:cNvPr id="3" name="Content Placeholder 2"/>
          <p:cNvSpPr>
            <a:spLocks noGrp="1"/>
          </p:cNvSpPr>
          <p:nvPr>
            <p:ph idx="1"/>
          </p:nvPr>
        </p:nvSpPr>
        <p:spPr>
          <a:xfrm>
            <a:off x="1066800" y="1524000"/>
            <a:ext cx="6777317" cy="495748"/>
          </a:xfrm>
        </p:spPr>
        <p:txBody>
          <a:bodyPr/>
          <a:lstStyle/>
          <a:p>
            <a:r>
              <a:rPr lang="en-US" dirty="0" smtClean="0"/>
              <a:t>The traditional model of using data</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981200"/>
            <a:ext cx="654092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688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933932" cy="49819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66799" y="0"/>
            <a:ext cx="7024744" cy="1143000"/>
          </a:xfrm>
        </p:spPr>
        <p:txBody>
          <a:bodyPr/>
          <a:lstStyle/>
          <a:p>
            <a:r>
              <a:rPr lang="en-US" dirty="0"/>
              <a:t>Scientific Use of Data</a:t>
            </a:r>
          </a:p>
        </p:txBody>
      </p:sp>
      <p:sp>
        <p:nvSpPr>
          <p:cNvPr id="3" name="Content Placeholder 2"/>
          <p:cNvSpPr>
            <a:spLocks noGrp="1"/>
          </p:cNvSpPr>
          <p:nvPr>
            <p:ph idx="1"/>
          </p:nvPr>
        </p:nvSpPr>
        <p:spPr>
          <a:xfrm>
            <a:off x="1066799" y="1066800"/>
            <a:ext cx="6777317" cy="3508977"/>
          </a:xfrm>
        </p:spPr>
        <p:txBody>
          <a:bodyPr/>
          <a:lstStyle/>
          <a:p>
            <a:r>
              <a:rPr lang="en-US" dirty="0" smtClean="0"/>
              <a:t>A new model incorporates sharing and archiving</a:t>
            </a:r>
            <a:endParaRPr lang="en-US" dirty="0"/>
          </a:p>
        </p:txBody>
      </p:sp>
      <p:sp>
        <p:nvSpPr>
          <p:cNvPr id="5" name="TextBox 4"/>
          <p:cNvSpPr txBox="1"/>
          <p:nvPr/>
        </p:nvSpPr>
        <p:spPr>
          <a:xfrm>
            <a:off x="457199" y="6505912"/>
            <a:ext cx="4996881" cy="369332"/>
          </a:xfrm>
          <a:prstGeom prst="rect">
            <a:avLst/>
          </a:prstGeom>
          <a:noFill/>
        </p:spPr>
        <p:txBody>
          <a:bodyPr wrap="none" rtlCol="0">
            <a:spAutoFit/>
          </a:bodyPr>
          <a:lstStyle/>
          <a:p>
            <a:r>
              <a:rPr lang="en-US" dirty="0" err="1" smtClean="0"/>
              <a:t>Michiner</a:t>
            </a:r>
            <a:r>
              <a:rPr lang="en-US" dirty="0" smtClean="0"/>
              <a:t> et. al. 2011, Ecological Informatics</a:t>
            </a:r>
            <a:endParaRPr lang="en-US" dirty="0"/>
          </a:p>
        </p:txBody>
      </p:sp>
    </p:spTree>
    <p:extLst>
      <p:ext uri="{BB962C8B-B14F-4D97-AF65-F5344CB8AC3E}">
        <p14:creationId xmlns:p14="http://schemas.microsoft.com/office/powerpoint/2010/main" val="2364240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691" y="457200"/>
            <a:ext cx="7024744" cy="1143000"/>
          </a:xfrm>
        </p:spPr>
        <p:txBody>
          <a:bodyPr/>
          <a:lstStyle/>
          <a:p>
            <a:r>
              <a:rPr lang="en-US" dirty="0"/>
              <a:t>Scientific Use of Data</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73" y="1600200"/>
            <a:ext cx="7763977"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0" y="3761166"/>
            <a:ext cx="3657600" cy="1938992"/>
          </a:xfrm>
          <a:prstGeom prst="rect">
            <a:avLst/>
          </a:prstGeom>
          <a:solidFill>
            <a:schemeClr val="tx2"/>
          </a:solidFill>
        </p:spPr>
        <p:txBody>
          <a:bodyPr wrap="square" rtlCol="0">
            <a:spAutoFit/>
          </a:bodyPr>
          <a:lstStyle/>
          <a:p>
            <a:r>
              <a:rPr lang="en-US" sz="2400" dirty="0" smtClean="0">
                <a:latin typeface="Arial" pitchFamily="34" charset="0"/>
              </a:rPr>
              <a:t>Archiving and sharing data provides new opportunities for better understanding our environment</a:t>
            </a:r>
          </a:p>
        </p:txBody>
      </p:sp>
    </p:spTree>
    <p:extLst>
      <p:ext uri="{BB962C8B-B14F-4D97-AF65-F5344CB8AC3E}">
        <p14:creationId xmlns:p14="http://schemas.microsoft.com/office/powerpoint/2010/main" val="2081000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1"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914" name="Text Box 2"/>
          <p:cNvSpPr txBox="1">
            <a:spLocks noChangeArrowheads="1"/>
          </p:cNvSpPr>
          <p:nvPr/>
        </p:nvSpPr>
        <p:spPr bwMode="auto">
          <a:xfrm>
            <a:off x="1116013" y="279400"/>
            <a:ext cx="7123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800" b="1" dirty="0">
                <a:solidFill>
                  <a:schemeClr val="bg1"/>
                </a:solidFill>
              </a:rPr>
              <a:t>LTER Network Vision, Mission and Goals</a:t>
            </a:r>
          </a:p>
        </p:txBody>
      </p:sp>
      <p:sp>
        <p:nvSpPr>
          <p:cNvPr id="166916" name="Text Box 4"/>
          <p:cNvSpPr txBox="1">
            <a:spLocks noChangeArrowheads="1"/>
          </p:cNvSpPr>
          <p:nvPr/>
        </p:nvSpPr>
        <p:spPr bwMode="auto">
          <a:xfrm>
            <a:off x="228599" y="2541210"/>
            <a:ext cx="8610600" cy="646331"/>
          </a:xfrm>
          <a:prstGeom prst="rect">
            <a:avLst/>
          </a:prstGeom>
          <a:solidFill>
            <a:schemeClr val="tx1"/>
          </a:solidFill>
          <a:ln>
            <a:noFill/>
          </a:ln>
          <a:effectLst/>
          <a:extLst/>
        </p:spPr>
        <p:txBody>
          <a:bodyPr wrap="square">
            <a:spAutoFit/>
          </a:bodyPr>
          <a:lstStyle/>
          <a:p>
            <a:pPr algn="just"/>
            <a:r>
              <a:rPr lang="en-US" dirty="0">
                <a:solidFill>
                  <a:srgbClr val="000000"/>
                </a:solidFill>
                <a:latin typeface="Times New Roman" pitchFamily="18" charset="0"/>
              </a:rPr>
              <a:t>The LTER Executive and Coordinating Committee have developed a set of Network Goals, and is creating a prioritized set of Objectives, Tasks and Metrics under each of those Goals.</a:t>
            </a:r>
          </a:p>
        </p:txBody>
      </p:sp>
      <p:sp>
        <p:nvSpPr>
          <p:cNvPr id="166917" name="Text Box 5"/>
          <p:cNvSpPr txBox="1">
            <a:spLocks noChangeArrowheads="1"/>
          </p:cNvSpPr>
          <p:nvPr/>
        </p:nvSpPr>
        <p:spPr bwMode="auto">
          <a:xfrm>
            <a:off x="217447" y="3187541"/>
            <a:ext cx="8610601" cy="3508653"/>
          </a:xfrm>
          <a:prstGeom prst="rect">
            <a:avLst/>
          </a:prstGeom>
          <a:solidFill>
            <a:schemeClr val="tx1"/>
          </a:solidFill>
          <a:ln>
            <a:noFill/>
          </a:ln>
          <a:effectLst/>
          <a:extLst/>
        </p:spPr>
        <p:txBody>
          <a:bodyPr wrap="square">
            <a:spAutoFit/>
          </a:bodyPr>
          <a:lstStyle/>
          <a:p>
            <a:r>
              <a:rPr lang="en-US" sz="1600" b="1" dirty="0">
                <a:solidFill>
                  <a:srgbClr val="000000"/>
                </a:solidFill>
              </a:rPr>
              <a:t>Understanding:  </a:t>
            </a:r>
            <a:r>
              <a:rPr lang="en-US" sz="1400" dirty="0">
                <a:solidFill>
                  <a:srgbClr val="000000"/>
                </a:solidFill>
              </a:rPr>
              <a:t>To understand a diverse array of ecosystems at multiple spatial and temporal </a:t>
            </a:r>
            <a:r>
              <a:rPr lang="en-US" sz="1400" dirty="0" smtClean="0">
                <a:solidFill>
                  <a:srgbClr val="000000"/>
                </a:solidFill>
              </a:rPr>
              <a:t>scales.</a:t>
            </a:r>
          </a:p>
          <a:p>
            <a:r>
              <a:rPr lang="en-US" sz="1600" b="1" dirty="0" smtClean="0">
                <a:solidFill>
                  <a:srgbClr val="000000"/>
                </a:solidFill>
              </a:rPr>
              <a:t>Synthesis</a:t>
            </a:r>
            <a:r>
              <a:rPr lang="en-US" sz="1600" b="1" dirty="0">
                <a:solidFill>
                  <a:srgbClr val="000000"/>
                </a:solidFill>
              </a:rPr>
              <a:t>:</a:t>
            </a:r>
            <a:r>
              <a:rPr lang="en-US" sz="1400" b="1" dirty="0">
                <a:solidFill>
                  <a:srgbClr val="000000"/>
                </a:solidFill>
              </a:rPr>
              <a:t> </a:t>
            </a:r>
            <a:r>
              <a:rPr lang="en-US" sz="1400" b="1" dirty="0" smtClean="0">
                <a:solidFill>
                  <a:srgbClr val="000000"/>
                </a:solidFill>
              </a:rPr>
              <a:t> </a:t>
            </a:r>
            <a:r>
              <a:rPr lang="en-US" sz="1400" dirty="0">
                <a:solidFill>
                  <a:srgbClr val="000000"/>
                </a:solidFill>
              </a:rPr>
              <a:t>To create general knowledge through long-term, interdisciplinary research, synthesis </a:t>
            </a:r>
            <a:r>
              <a:rPr lang="en-US" sz="1400" dirty="0" smtClean="0">
                <a:solidFill>
                  <a:srgbClr val="000000"/>
                </a:solidFill>
              </a:rPr>
              <a:t>of </a:t>
            </a:r>
            <a:r>
              <a:rPr lang="en-US" sz="1400" dirty="0">
                <a:solidFill>
                  <a:srgbClr val="000000"/>
                </a:solidFill>
              </a:rPr>
              <a:t>information, and development of theory.</a:t>
            </a:r>
          </a:p>
          <a:p>
            <a:r>
              <a:rPr lang="en-US" sz="2400" b="1" dirty="0">
                <a:solidFill>
                  <a:srgbClr val="FF0000"/>
                </a:solidFill>
              </a:rPr>
              <a:t>Information:</a:t>
            </a:r>
            <a:r>
              <a:rPr lang="en-US" sz="2000" b="1" dirty="0">
                <a:solidFill>
                  <a:srgbClr val="FF0000"/>
                </a:solidFill>
              </a:rPr>
              <a:t> </a:t>
            </a:r>
            <a:r>
              <a:rPr lang="en-US" sz="2000" b="1" dirty="0" smtClean="0">
                <a:solidFill>
                  <a:srgbClr val="FF0000"/>
                </a:solidFill>
              </a:rPr>
              <a:t> To </a:t>
            </a:r>
            <a:r>
              <a:rPr lang="en-US" sz="2000" b="1" dirty="0">
                <a:solidFill>
                  <a:srgbClr val="FF0000"/>
                </a:solidFill>
              </a:rPr>
              <a:t>inform the LTER and broader scientific community </a:t>
            </a:r>
            <a:r>
              <a:rPr lang="en-US" sz="2000" b="1" dirty="0" smtClean="0">
                <a:solidFill>
                  <a:srgbClr val="FF0000"/>
                </a:solidFill>
              </a:rPr>
              <a:t>by creating well-designed </a:t>
            </a:r>
            <a:r>
              <a:rPr lang="en-US" sz="2000" b="1" dirty="0">
                <a:solidFill>
                  <a:srgbClr val="FF0000"/>
                </a:solidFill>
              </a:rPr>
              <a:t>and </a:t>
            </a:r>
            <a:r>
              <a:rPr lang="en-US" sz="2000" b="1" dirty="0" smtClean="0">
                <a:solidFill>
                  <a:srgbClr val="FF0000"/>
                </a:solidFill>
              </a:rPr>
              <a:t>well -documented </a:t>
            </a:r>
            <a:r>
              <a:rPr lang="en-US" sz="2000" b="1" dirty="0">
                <a:solidFill>
                  <a:srgbClr val="FF0000"/>
                </a:solidFill>
              </a:rPr>
              <a:t>databases.</a:t>
            </a:r>
          </a:p>
          <a:p>
            <a:r>
              <a:rPr lang="en-US" sz="1600" b="1" dirty="0">
                <a:solidFill>
                  <a:srgbClr val="000000"/>
                </a:solidFill>
              </a:rPr>
              <a:t>Legacies:</a:t>
            </a:r>
            <a:r>
              <a:rPr lang="en-US" sz="1400" dirty="0">
                <a:solidFill>
                  <a:srgbClr val="000000"/>
                </a:solidFill>
              </a:rPr>
              <a:t>  </a:t>
            </a:r>
            <a:r>
              <a:rPr lang="en-US" sz="1400" dirty="0" smtClean="0">
                <a:solidFill>
                  <a:srgbClr val="000000"/>
                </a:solidFill>
              </a:rPr>
              <a:t>To </a:t>
            </a:r>
            <a:r>
              <a:rPr lang="en-US" sz="1400" dirty="0">
                <a:solidFill>
                  <a:srgbClr val="000000"/>
                </a:solidFill>
              </a:rPr>
              <a:t>create a legacy of well-designed and documented long-term observations, </a:t>
            </a:r>
            <a:r>
              <a:rPr lang="en-US" sz="1400" dirty="0" err="1" smtClean="0">
                <a:solidFill>
                  <a:srgbClr val="000000"/>
                </a:solidFill>
              </a:rPr>
              <a:t>experiments,and</a:t>
            </a:r>
            <a:r>
              <a:rPr lang="en-US" sz="1400" dirty="0" smtClean="0">
                <a:solidFill>
                  <a:srgbClr val="000000"/>
                </a:solidFill>
              </a:rPr>
              <a:t> </a:t>
            </a:r>
            <a:r>
              <a:rPr lang="en-US" sz="1400" dirty="0">
                <a:solidFill>
                  <a:srgbClr val="000000"/>
                </a:solidFill>
              </a:rPr>
              <a:t>archives of samples and specimens for future generations.</a:t>
            </a:r>
          </a:p>
          <a:p>
            <a:r>
              <a:rPr lang="en-US" sz="1600" b="1" dirty="0">
                <a:solidFill>
                  <a:srgbClr val="000000"/>
                </a:solidFill>
              </a:rPr>
              <a:t>Education:</a:t>
            </a:r>
            <a:r>
              <a:rPr lang="en-US" sz="1400" dirty="0">
                <a:solidFill>
                  <a:srgbClr val="000000"/>
                </a:solidFill>
              </a:rPr>
              <a:t> </a:t>
            </a:r>
            <a:r>
              <a:rPr lang="en-US" sz="1400" dirty="0" smtClean="0">
                <a:solidFill>
                  <a:srgbClr val="000000"/>
                </a:solidFill>
              </a:rPr>
              <a:t> </a:t>
            </a:r>
            <a:r>
              <a:rPr lang="en-US" sz="1400" dirty="0">
                <a:solidFill>
                  <a:srgbClr val="000000"/>
                </a:solidFill>
              </a:rPr>
              <a:t>To promote training, teaching, and learning about long-term ecological research and </a:t>
            </a:r>
            <a:r>
              <a:rPr lang="en-US" sz="1400" dirty="0" smtClean="0">
                <a:solidFill>
                  <a:srgbClr val="000000"/>
                </a:solidFill>
              </a:rPr>
              <a:t>the </a:t>
            </a:r>
            <a:r>
              <a:rPr lang="en-US" sz="1400" dirty="0">
                <a:solidFill>
                  <a:srgbClr val="000000"/>
                </a:solidFill>
              </a:rPr>
              <a:t>Earth’s ecosystems, and to educate a new generation of scientists.</a:t>
            </a:r>
          </a:p>
          <a:p>
            <a:r>
              <a:rPr lang="en-US" sz="1600" b="1" dirty="0">
                <a:solidFill>
                  <a:srgbClr val="000000"/>
                </a:solidFill>
              </a:rPr>
              <a:t>Outreach:</a:t>
            </a:r>
            <a:r>
              <a:rPr lang="en-US" sz="1400" dirty="0">
                <a:solidFill>
                  <a:srgbClr val="000000"/>
                </a:solidFill>
              </a:rPr>
              <a:t> </a:t>
            </a:r>
            <a:r>
              <a:rPr lang="en-US" sz="1400" dirty="0" smtClean="0">
                <a:solidFill>
                  <a:srgbClr val="000000"/>
                </a:solidFill>
              </a:rPr>
              <a:t>To </a:t>
            </a:r>
            <a:r>
              <a:rPr lang="en-US" sz="1400" dirty="0">
                <a:solidFill>
                  <a:srgbClr val="000000"/>
                </a:solidFill>
              </a:rPr>
              <a:t>reach out to the broader scientific community, natural resource managers, </a:t>
            </a:r>
            <a:r>
              <a:rPr lang="en-US" sz="1400" dirty="0" err="1" smtClean="0">
                <a:solidFill>
                  <a:srgbClr val="000000"/>
                </a:solidFill>
              </a:rPr>
              <a:t>policymakers,and</a:t>
            </a:r>
            <a:r>
              <a:rPr lang="en-US" sz="1400" dirty="0" smtClean="0">
                <a:solidFill>
                  <a:srgbClr val="000000"/>
                </a:solidFill>
              </a:rPr>
              <a:t> </a:t>
            </a:r>
            <a:r>
              <a:rPr lang="en-US" sz="1400" dirty="0">
                <a:solidFill>
                  <a:srgbClr val="000000"/>
                </a:solidFill>
              </a:rPr>
              <a:t>the general public by providing decision support, information, recommendations and </a:t>
            </a:r>
            <a:r>
              <a:rPr lang="en-US" sz="1400" dirty="0" smtClean="0">
                <a:solidFill>
                  <a:srgbClr val="000000"/>
                </a:solidFill>
              </a:rPr>
              <a:t>the knowledge </a:t>
            </a:r>
            <a:r>
              <a:rPr lang="en-US" sz="1400" dirty="0">
                <a:solidFill>
                  <a:srgbClr val="000000"/>
                </a:solidFill>
              </a:rPr>
              <a:t>and capability to address complex environmental challenges.</a:t>
            </a:r>
            <a:endParaRPr lang="en-US" sz="1600" b="1" dirty="0">
              <a:solidFill>
                <a:srgbClr val="000000"/>
              </a:solidFill>
            </a:endParaRPr>
          </a:p>
        </p:txBody>
      </p:sp>
      <p:sp>
        <p:nvSpPr>
          <p:cNvPr id="6" name="Text Box 3"/>
          <p:cNvSpPr txBox="1">
            <a:spLocks noChangeArrowheads="1"/>
          </p:cNvSpPr>
          <p:nvPr/>
        </p:nvSpPr>
        <p:spPr bwMode="auto">
          <a:xfrm>
            <a:off x="228600" y="971550"/>
            <a:ext cx="8610600" cy="1569660"/>
          </a:xfrm>
          <a:prstGeom prst="rect">
            <a:avLst/>
          </a:prstGeom>
          <a:solidFill>
            <a:schemeClr val="tx1"/>
          </a:solidFill>
          <a:ln w="19050">
            <a:solidFill>
              <a:schemeClr val="tx1"/>
            </a:solidFill>
            <a:miter lim="800000"/>
            <a:headEnd/>
            <a:tailEnd/>
          </a:ln>
          <a:effectLst>
            <a:outerShdw dist="89803" dir="18900000" algn="ctr" rotWithShape="0">
              <a:srgbClr val="C0C0C0"/>
            </a:outerShdw>
          </a:effectLst>
        </p:spPr>
        <p:txBody>
          <a:bodyPr wrap="square">
            <a:spAutoFit/>
          </a:bodyPr>
          <a:lstStyle/>
          <a:p>
            <a:pPr algn="just"/>
            <a:r>
              <a:rPr lang="en-US" sz="1600" b="1" i="1" dirty="0">
                <a:solidFill>
                  <a:srgbClr val="000000"/>
                </a:solidFill>
                <a:latin typeface="Times New Roman" pitchFamily="18" charset="0"/>
              </a:rPr>
              <a:t>Network Vision:  </a:t>
            </a:r>
            <a:r>
              <a:rPr lang="en-US" sz="1600" i="1" dirty="0">
                <a:solidFill>
                  <a:srgbClr val="000000"/>
                </a:solidFill>
                <a:latin typeface="Times New Roman" pitchFamily="18" charset="0"/>
              </a:rPr>
              <a:t>A society in which exemplary science contributes to the advancement of the health, productivity, and welfare of the global environment that, in turn, advances the health, prosperity, welfare, and security of our nation.</a:t>
            </a:r>
            <a:endParaRPr lang="en-US" sz="1600" b="1" i="1" dirty="0">
              <a:solidFill>
                <a:srgbClr val="000000"/>
              </a:solidFill>
              <a:latin typeface="Times New Roman" pitchFamily="18" charset="0"/>
            </a:endParaRPr>
          </a:p>
          <a:p>
            <a:pPr algn="just"/>
            <a:r>
              <a:rPr lang="en-US" sz="1600" b="1" i="1" dirty="0" smtClean="0">
                <a:solidFill>
                  <a:srgbClr val="000000"/>
                </a:solidFill>
                <a:latin typeface="Times New Roman" pitchFamily="18" charset="0"/>
              </a:rPr>
              <a:t>Network </a:t>
            </a:r>
            <a:r>
              <a:rPr lang="en-US" sz="1600" b="1" i="1" dirty="0">
                <a:solidFill>
                  <a:srgbClr val="000000"/>
                </a:solidFill>
                <a:latin typeface="Times New Roman" pitchFamily="18" charset="0"/>
              </a:rPr>
              <a:t>Mission: </a:t>
            </a:r>
            <a:r>
              <a:rPr lang="en-US" sz="1600" i="1" dirty="0">
                <a:solidFill>
                  <a:srgbClr val="000000"/>
                </a:solidFill>
                <a:latin typeface="Times New Roman" pitchFamily="18" charset="0"/>
              </a:rPr>
              <a:t>To provide the scientific community, policy makers, and society with the knowledge and predictive understanding necessary to conserve, protect, and manage the nation's ecosystems, their biodiversity, and the services they provide.</a:t>
            </a:r>
            <a:endParaRPr lang="en-US" sz="1600" i="1" dirty="0">
              <a:solidFill>
                <a:srgbClr val="000000"/>
              </a:solidFill>
            </a:endParaRPr>
          </a:p>
        </p:txBody>
      </p:sp>
    </p:spTree>
    <p:extLst>
      <p:ext uri="{BB962C8B-B14F-4D97-AF65-F5344CB8AC3E}">
        <p14:creationId xmlns:p14="http://schemas.microsoft.com/office/powerpoint/2010/main" val="6118420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585"/>
            <a:ext cx="7024744" cy="1143000"/>
          </a:xfrm>
        </p:spPr>
        <p:txBody>
          <a:bodyPr>
            <a:normAutofit fontScale="90000"/>
          </a:bodyPr>
          <a:lstStyle/>
          <a:p>
            <a:r>
              <a:rPr lang="en-US" dirty="0" smtClean="0"/>
              <a:t>LTER Information Management</a:t>
            </a:r>
            <a:endParaRPr lang="en-US" dirty="0"/>
          </a:p>
        </p:txBody>
      </p:sp>
      <p:sp>
        <p:nvSpPr>
          <p:cNvPr id="3" name="Content Placeholder 2"/>
          <p:cNvSpPr>
            <a:spLocks noGrp="1"/>
          </p:cNvSpPr>
          <p:nvPr>
            <p:ph idx="1"/>
          </p:nvPr>
        </p:nvSpPr>
        <p:spPr>
          <a:xfrm>
            <a:off x="1043492" y="1219200"/>
            <a:ext cx="6777317" cy="5105400"/>
          </a:xfrm>
        </p:spPr>
        <p:txBody>
          <a:bodyPr>
            <a:normAutofit lnSpcReduction="10000"/>
          </a:bodyPr>
          <a:lstStyle/>
          <a:p>
            <a:r>
              <a:rPr lang="en-US" sz="3200" dirty="0" smtClean="0"/>
              <a:t>Enabling NEW SCIENCE</a:t>
            </a:r>
          </a:p>
          <a:p>
            <a:pPr lvl="1"/>
            <a:r>
              <a:rPr lang="en-US" sz="2800" dirty="0" smtClean="0"/>
              <a:t>Beyond the single investigator</a:t>
            </a:r>
          </a:p>
          <a:p>
            <a:pPr lvl="2"/>
            <a:r>
              <a:rPr lang="en-US" sz="2800" dirty="0" smtClean="0"/>
              <a:t>Global and Regional Studies</a:t>
            </a:r>
          </a:p>
          <a:p>
            <a:pPr lvl="2"/>
            <a:r>
              <a:rPr lang="en-US" sz="2800" dirty="0" smtClean="0"/>
              <a:t>Long-Term Studies</a:t>
            </a:r>
          </a:p>
          <a:p>
            <a:r>
              <a:rPr lang="en-US" sz="3200" dirty="0" smtClean="0"/>
              <a:t>Resources for LTER Science</a:t>
            </a:r>
          </a:p>
          <a:p>
            <a:r>
              <a:rPr lang="en-US" sz="3200" dirty="0" smtClean="0"/>
              <a:t>Resources for the larger scientific community</a:t>
            </a:r>
          </a:p>
          <a:p>
            <a:r>
              <a:rPr lang="en-US" sz="3200" dirty="0" smtClean="0"/>
              <a:t>Posterity – leaving behind a legacy of resources for future researchers</a:t>
            </a:r>
            <a:endParaRPr lang="en-US" sz="3200" dirty="0"/>
          </a:p>
        </p:txBody>
      </p:sp>
    </p:spTree>
    <p:extLst>
      <p:ext uri="{BB962C8B-B14F-4D97-AF65-F5344CB8AC3E}">
        <p14:creationId xmlns:p14="http://schemas.microsoft.com/office/powerpoint/2010/main" val="1215602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471358" y="878740"/>
            <a:ext cx="8215442" cy="5979260"/>
            <a:chOff x="528" y="960"/>
            <a:chExt cx="4752" cy="3304"/>
          </a:xfrm>
        </p:grpSpPr>
        <p:sp>
          <p:nvSpPr>
            <p:cNvPr id="46083" name="Rectangle 3"/>
            <p:cNvSpPr>
              <a:spLocks noChangeArrowheads="1"/>
            </p:cNvSpPr>
            <p:nvPr/>
          </p:nvSpPr>
          <p:spPr bwMode="auto">
            <a:xfrm>
              <a:off x="528" y="960"/>
              <a:ext cx="4752" cy="3304"/>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Line 4"/>
            <p:cNvSpPr>
              <a:spLocks noChangeShapeType="1"/>
            </p:cNvSpPr>
            <p:nvPr/>
          </p:nvSpPr>
          <p:spPr bwMode="auto">
            <a:xfrm>
              <a:off x="959" y="1215"/>
              <a:ext cx="0" cy="2624"/>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Line 5"/>
            <p:cNvSpPr>
              <a:spLocks noChangeShapeType="1"/>
            </p:cNvSpPr>
            <p:nvPr/>
          </p:nvSpPr>
          <p:spPr bwMode="auto">
            <a:xfrm>
              <a:off x="967" y="3847"/>
              <a:ext cx="4112"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ChangeArrowheads="1"/>
            </p:cNvSpPr>
            <p:nvPr/>
          </p:nvSpPr>
          <p:spPr bwMode="auto">
            <a:xfrm rot="16200000">
              <a:off x="-332" y="2380"/>
              <a:ext cx="221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b="1" i="0">
                  <a:solidFill>
                    <a:schemeClr val="bg2"/>
                  </a:solidFill>
                  <a:effectLst/>
                  <a:latin typeface="Tahoma" pitchFamily="34" charset="0"/>
                </a:rPr>
                <a:t>Data Value</a:t>
              </a:r>
            </a:p>
          </p:txBody>
        </p:sp>
        <p:sp>
          <p:nvSpPr>
            <p:cNvPr id="46087" name="Rectangle 7"/>
            <p:cNvSpPr>
              <a:spLocks noChangeArrowheads="1"/>
            </p:cNvSpPr>
            <p:nvPr/>
          </p:nvSpPr>
          <p:spPr bwMode="auto">
            <a:xfrm>
              <a:off x="2742" y="3886"/>
              <a:ext cx="85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b="1" i="0">
                  <a:solidFill>
                    <a:schemeClr val="bg2"/>
                  </a:solidFill>
                  <a:effectLst/>
                  <a:latin typeface="Tahoma" pitchFamily="34" charset="0"/>
                </a:rPr>
                <a:t>Time</a:t>
              </a:r>
            </a:p>
          </p:txBody>
        </p:sp>
        <p:sp>
          <p:nvSpPr>
            <p:cNvPr id="46088" name="Line 8"/>
            <p:cNvSpPr>
              <a:spLocks noChangeShapeType="1"/>
            </p:cNvSpPr>
            <p:nvPr/>
          </p:nvSpPr>
          <p:spPr bwMode="auto">
            <a:xfrm flipV="1">
              <a:off x="3690" y="2160"/>
              <a:ext cx="240" cy="112"/>
            </a:xfrm>
            <a:prstGeom prst="line">
              <a:avLst/>
            </a:prstGeom>
            <a:noFill/>
            <a:ln w="25400">
              <a:solidFill>
                <a:srgbClr val="00CC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flipH="1">
              <a:off x="1866" y="3072"/>
              <a:ext cx="96" cy="224"/>
            </a:xfrm>
            <a:prstGeom prst="line">
              <a:avLst/>
            </a:prstGeom>
            <a:noFill/>
            <a:ln w="25400">
              <a:solidFill>
                <a:srgbClr val="9966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flipH="1" flipV="1">
              <a:off x="3786" y="3024"/>
              <a:ext cx="96" cy="400"/>
            </a:xfrm>
            <a:prstGeom prst="line">
              <a:avLst/>
            </a:prstGeom>
            <a:noFill/>
            <a:ln w="254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flipV="1">
              <a:off x="954" y="2448"/>
              <a:ext cx="4080" cy="528"/>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92" name="Freeform 12"/>
            <p:cNvSpPr>
              <a:spLocks/>
            </p:cNvSpPr>
            <p:nvPr/>
          </p:nvSpPr>
          <p:spPr bwMode="auto">
            <a:xfrm>
              <a:off x="954" y="1248"/>
              <a:ext cx="2160" cy="1720"/>
            </a:xfrm>
            <a:custGeom>
              <a:avLst/>
              <a:gdLst>
                <a:gd name="T0" fmla="*/ 0 w 2160"/>
                <a:gd name="T1" fmla="*/ 1680 h 1720"/>
                <a:gd name="T2" fmla="*/ 1776 w 2160"/>
                <a:gd name="T3" fmla="*/ 1440 h 1720"/>
                <a:gd name="T4" fmla="*/ 2160 w 2160"/>
                <a:gd name="T5" fmla="*/ 0 h 1720"/>
              </a:gdLst>
              <a:ahLst/>
              <a:cxnLst>
                <a:cxn ang="0">
                  <a:pos x="T0" y="T1"/>
                </a:cxn>
                <a:cxn ang="0">
                  <a:pos x="T2" y="T3"/>
                </a:cxn>
                <a:cxn ang="0">
                  <a:pos x="T4" y="T5"/>
                </a:cxn>
              </a:cxnLst>
              <a:rect l="0" t="0" r="r" b="b"/>
              <a:pathLst>
                <a:path w="2160" h="1720">
                  <a:moveTo>
                    <a:pt x="0" y="1680"/>
                  </a:moveTo>
                  <a:cubicBezTo>
                    <a:pt x="708" y="1700"/>
                    <a:pt x="1416" y="1720"/>
                    <a:pt x="1776" y="1440"/>
                  </a:cubicBezTo>
                  <a:cubicBezTo>
                    <a:pt x="2136" y="1160"/>
                    <a:pt x="2096" y="240"/>
                    <a:pt x="2160" y="0"/>
                  </a:cubicBezTo>
                </a:path>
              </a:pathLst>
            </a:custGeom>
            <a:noFill/>
            <a:ln w="57150" cap="rnd" cmpd="sng">
              <a:solidFill>
                <a:srgbClr val="0000FF"/>
              </a:solidFill>
              <a:prstDash val="sysDot"/>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93" name="Freeform 13"/>
            <p:cNvSpPr>
              <a:spLocks/>
            </p:cNvSpPr>
            <p:nvPr/>
          </p:nvSpPr>
          <p:spPr bwMode="auto">
            <a:xfrm>
              <a:off x="954" y="1584"/>
              <a:ext cx="4032" cy="1296"/>
            </a:xfrm>
            <a:custGeom>
              <a:avLst/>
              <a:gdLst>
                <a:gd name="T0" fmla="*/ 0 w 4032"/>
                <a:gd name="T1" fmla="*/ 1296 h 1296"/>
                <a:gd name="T2" fmla="*/ 2304 w 4032"/>
                <a:gd name="T3" fmla="*/ 1008 h 1296"/>
                <a:gd name="T4" fmla="*/ 2784 w 4032"/>
                <a:gd name="T5" fmla="*/ 336 h 1296"/>
                <a:gd name="T6" fmla="*/ 4032 w 4032"/>
                <a:gd name="T7" fmla="*/ 0 h 1296"/>
              </a:gdLst>
              <a:ahLst/>
              <a:cxnLst>
                <a:cxn ang="0">
                  <a:pos x="T0" y="T1"/>
                </a:cxn>
                <a:cxn ang="0">
                  <a:pos x="T2" y="T3"/>
                </a:cxn>
                <a:cxn ang="0">
                  <a:pos x="T4" y="T5"/>
                </a:cxn>
                <a:cxn ang="0">
                  <a:pos x="T6" y="T7"/>
                </a:cxn>
              </a:cxnLst>
              <a:rect l="0" t="0" r="r" b="b"/>
              <a:pathLst>
                <a:path w="4032" h="1296">
                  <a:moveTo>
                    <a:pt x="0" y="1296"/>
                  </a:moveTo>
                  <a:cubicBezTo>
                    <a:pt x="920" y="1232"/>
                    <a:pt x="1840" y="1168"/>
                    <a:pt x="2304" y="1008"/>
                  </a:cubicBezTo>
                  <a:cubicBezTo>
                    <a:pt x="2768" y="848"/>
                    <a:pt x="2496" y="504"/>
                    <a:pt x="2784" y="336"/>
                  </a:cubicBezTo>
                  <a:cubicBezTo>
                    <a:pt x="3072" y="168"/>
                    <a:pt x="3552" y="84"/>
                    <a:pt x="4032" y="0"/>
                  </a:cubicBezTo>
                </a:path>
              </a:pathLst>
            </a:custGeom>
            <a:noFill/>
            <a:ln w="38100" cap="flat" cmpd="sng">
              <a:solidFill>
                <a:srgbClr val="00CC00"/>
              </a:solidFill>
              <a:prstDash val="lg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94" name="Freeform 14"/>
            <p:cNvSpPr>
              <a:spLocks/>
            </p:cNvSpPr>
            <p:nvPr/>
          </p:nvSpPr>
          <p:spPr bwMode="auto">
            <a:xfrm>
              <a:off x="954" y="2976"/>
              <a:ext cx="1824" cy="864"/>
            </a:xfrm>
            <a:custGeom>
              <a:avLst/>
              <a:gdLst>
                <a:gd name="T0" fmla="*/ 0 w 1776"/>
                <a:gd name="T1" fmla="*/ 256 h 928"/>
                <a:gd name="T2" fmla="*/ 1248 w 1776"/>
                <a:gd name="T3" fmla="*/ 112 h 928"/>
                <a:gd name="T4" fmla="*/ 1776 w 1776"/>
                <a:gd name="T5" fmla="*/ 928 h 928"/>
              </a:gdLst>
              <a:ahLst/>
              <a:cxnLst>
                <a:cxn ang="0">
                  <a:pos x="T0" y="T1"/>
                </a:cxn>
                <a:cxn ang="0">
                  <a:pos x="T2" y="T3"/>
                </a:cxn>
                <a:cxn ang="0">
                  <a:pos x="T4" y="T5"/>
                </a:cxn>
              </a:cxnLst>
              <a:rect l="0" t="0" r="r" b="b"/>
              <a:pathLst>
                <a:path w="1776" h="928">
                  <a:moveTo>
                    <a:pt x="0" y="256"/>
                  </a:moveTo>
                  <a:cubicBezTo>
                    <a:pt x="476" y="128"/>
                    <a:pt x="952" y="0"/>
                    <a:pt x="1248" y="112"/>
                  </a:cubicBezTo>
                  <a:cubicBezTo>
                    <a:pt x="1544" y="224"/>
                    <a:pt x="1660" y="576"/>
                    <a:pt x="1776" y="928"/>
                  </a:cubicBezTo>
                </a:path>
              </a:pathLst>
            </a:custGeom>
            <a:noFill/>
            <a:ln w="38100" cap="flat" cmpd="sng">
              <a:solidFill>
                <a:srgbClr val="996633"/>
              </a:solidFill>
              <a:prstDash val="lgDashDotDot"/>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95" name="Freeform 15"/>
            <p:cNvSpPr>
              <a:spLocks/>
            </p:cNvSpPr>
            <p:nvPr/>
          </p:nvSpPr>
          <p:spPr bwMode="auto">
            <a:xfrm>
              <a:off x="954" y="2864"/>
              <a:ext cx="4080" cy="592"/>
            </a:xfrm>
            <a:custGeom>
              <a:avLst/>
              <a:gdLst>
                <a:gd name="T0" fmla="*/ 0 w 4080"/>
                <a:gd name="T1" fmla="*/ 208 h 592"/>
                <a:gd name="T2" fmla="*/ 2592 w 4080"/>
                <a:gd name="T3" fmla="*/ 64 h 592"/>
                <a:gd name="T4" fmla="*/ 4080 w 4080"/>
                <a:gd name="T5" fmla="*/ 592 h 592"/>
              </a:gdLst>
              <a:ahLst/>
              <a:cxnLst>
                <a:cxn ang="0">
                  <a:pos x="T0" y="T1"/>
                </a:cxn>
                <a:cxn ang="0">
                  <a:pos x="T2" y="T3"/>
                </a:cxn>
                <a:cxn ang="0">
                  <a:pos x="T4" y="T5"/>
                </a:cxn>
              </a:cxnLst>
              <a:rect l="0" t="0" r="r" b="b"/>
              <a:pathLst>
                <a:path w="4080" h="592">
                  <a:moveTo>
                    <a:pt x="0" y="208"/>
                  </a:moveTo>
                  <a:cubicBezTo>
                    <a:pt x="956" y="104"/>
                    <a:pt x="1912" y="0"/>
                    <a:pt x="2592" y="64"/>
                  </a:cubicBezTo>
                  <a:cubicBezTo>
                    <a:pt x="3272" y="128"/>
                    <a:pt x="3676" y="360"/>
                    <a:pt x="4080" y="592"/>
                  </a:cubicBezTo>
                </a:path>
              </a:pathLst>
            </a:custGeom>
            <a:noFill/>
            <a:ln w="38100" cap="flat" cmpd="sng">
              <a:solidFill>
                <a:schemeClr val="bg2"/>
              </a:solidFill>
              <a:prstDash val="sysDot"/>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96" name="Line 16"/>
            <p:cNvSpPr>
              <a:spLocks noChangeShapeType="1"/>
            </p:cNvSpPr>
            <p:nvPr/>
          </p:nvSpPr>
          <p:spPr bwMode="auto">
            <a:xfrm>
              <a:off x="2586" y="1872"/>
              <a:ext cx="384" cy="24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Text Box 17"/>
            <p:cNvSpPr txBox="1">
              <a:spLocks noChangeArrowheads="1"/>
            </p:cNvSpPr>
            <p:nvPr/>
          </p:nvSpPr>
          <p:spPr bwMode="auto">
            <a:xfrm>
              <a:off x="1584" y="1552"/>
              <a:ext cx="11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b="1" i="0">
                  <a:solidFill>
                    <a:srgbClr val="0000FF"/>
                  </a:solidFill>
                  <a:effectLst/>
                  <a:latin typeface="Tahoma" pitchFamily="34" charset="0"/>
                </a:rPr>
                <a:t>Serendipitous</a:t>
              </a:r>
            </a:p>
            <a:p>
              <a:pPr algn="ctr" eaLnBrk="1" hangingPunct="1"/>
              <a:r>
                <a:rPr lang="en-US" sz="1800" b="1" i="0">
                  <a:solidFill>
                    <a:srgbClr val="0000FF"/>
                  </a:solidFill>
                  <a:effectLst/>
                  <a:latin typeface="Tahoma" pitchFamily="34" charset="0"/>
                </a:rPr>
                <a:t>Discovery</a:t>
              </a:r>
            </a:p>
          </p:txBody>
        </p:sp>
        <p:sp>
          <p:nvSpPr>
            <p:cNvPr id="46098" name="Text Box 18"/>
            <p:cNvSpPr txBox="1">
              <a:spLocks noChangeArrowheads="1"/>
            </p:cNvSpPr>
            <p:nvPr/>
          </p:nvSpPr>
          <p:spPr bwMode="auto">
            <a:xfrm>
              <a:off x="3967" y="1936"/>
              <a:ext cx="81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b="1" i="0">
                  <a:solidFill>
                    <a:srgbClr val="00CC00"/>
                  </a:solidFill>
                  <a:effectLst/>
                  <a:latin typeface="Tahoma" pitchFamily="34" charset="0"/>
                </a:rPr>
                <a:t>Inter-site</a:t>
              </a:r>
            </a:p>
            <a:p>
              <a:pPr algn="ctr" eaLnBrk="1" hangingPunct="1"/>
              <a:r>
                <a:rPr lang="en-US" sz="1800" b="1" i="0">
                  <a:solidFill>
                    <a:srgbClr val="00CC00"/>
                  </a:solidFill>
                  <a:effectLst/>
                  <a:latin typeface="Tahoma" pitchFamily="34" charset="0"/>
                </a:rPr>
                <a:t>Synthesis</a:t>
              </a:r>
            </a:p>
          </p:txBody>
        </p:sp>
        <p:sp>
          <p:nvSpPr>
            <p:cNvPr id="46099" name="Text Box 19"/>
            <p:cNvSpPr txBox="1">
              <a:spLocks noChangeArrowheads="1"/>
            </p:cNvSpPr>
            <p:nvPr/>
          </p:nvSpPr>
          <p:spPr bwMode="auto">
            <a:xfrm>
              <a:off x="3710" y="2608"/>
              <a:ext cx="13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b="1" i="0">
                  <a:solidFill>
                    <a:srgbClr val="FF0000"/>
                  </a:solidFill>
                  <a:effectLst/>
                  <a:latin typeface="Tahoma" pitchFamily="34" charset="0"/>
                </a:rPr>
                <a:t>Gradual Increase</a:t>
              </a:r>
            </a:p>
            <a:p>
              <a:pPr algn="ctr" eaLnBrk="1" hangingPunct="1"/>
              <a:r>
                <a:rPr lang="en-US" sz="1800" b="1" i="0">
                  <a:solidFill>
                    <a:srgbClr val="FF0000"/>
                  </a:solidFill>
                  <a:effectLst/>
                  <a:latin typeface="Tahoma" pitchFamily="34" charset="0"/>
                </a:rPr>
                <a:t>In Data Equity</a:t>
              </a:r>
            </a:p>
          </p:txBody>
        </p:sp>
        <p:sp>
          <p:nvSpPr>
            <p:cNvPr id="46100" name="Text Box 20"/>
            <p:cNvSpPr txBox="1">
              <a:spLocks noChangeArrowheads="1"/>
            </p:cNvSpPr>
            <p:nvPr/>
          </p:nvSpPr>
          <p:spPr bwMode="auto">
            <a:xfrm>
              <a:off x="915" y="3264"/>
              <a:ext cx="1767"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b="1" i="0">
                  <a:solidFill>
                    <a:srgbClr val="996633"/>
                  </a:solidFill>
                  <a:effectLst/>
                  <a:latin typeface="Tahoma" pitchFamily="34" charset="0"/>
                </a:rPr>
                <a:t>Methodological Flaws, </a:t>
              </a:r>
            </a:p>
            <a:p>
              <a:pPr algn="ctr" eaLnBrk="1" hangingPunct="1"/>
              <a:r>
                <a:rPr lang="en-US" sz="1800" b="1" i="0">
                  <a:solidFill>
                    <a:srgbClr val="996633"/>
                  </a:solidFill>
                  <a:effectLst/>
                  <a:latin typeface="Tahoma" pitchFamily="34" charset="0"/>
                </a:rPr>
                <a:t>Instrumentation </a:t>
              </a:r>
            </a:p>
            <a:p>
              <a:pPr algn="ctr" eaLnBrk="1" hangingPunct="1"/>
              <a:r>
                <a:rPr lang="en-US" sz="1800" b="1" i="0">
                  <a:solidFill>
                    <a:srgbClr val="996633"/>
                  </a:solidFill>
                  <a:effectLst/>
                  <a:latin typeface="Tahoma" pitchFamily="34" charset="0"/>
                </a:rPr>
                <a:t>Obsolescence</a:t>
              </a:r>
            </a:p>
          </p:txBody>
        </p:sp>
        <p:sp>
          <p:nvSpPr>
            <p:cNvPr id="46101" name="Text Box 21"/>
            <p:cNvSpPr txBox="1">
              <a:spLocks noChangeArrowheads="1"/>
            </p:cNvSpPr>
            <p:nvPr/>
          </p:nvSpPr>
          <p:spPr bwMode="auto">
            <a:xfrm>
              <a:off x="3411" y="3376"/>
              <a:ext cx="11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b="1" i="0">
                  <a:solidFill>
                    <a:schemeClr val="bg2"/>
                  </a:solidFill>
                  <a:effectLst/>
                  <a:latin typeface="Tahoma" pitchFamily="34" charset="0"/>
                </a:rPr>
                <a:t>Non-scientific </a:t>
              </a:r>
            </a:p>
            <a:p>
              <a:pPr algn="ctr" eaLnBrk="1" hangingPunct="1"/>
              <a:r>
                <a:rPr lang="en-US" sz="1800" b="1" i="0">
                  <a:solidFill>
                    <a:schemeClr val="bg2"/>
                  </a:solidFill>
                  <a:effectLst/>
                  <a:latin typeface="Tahoma" pitchFamily="34" charset="0"/>
                </a:rPr>
                <a:t>Monitoring</a:t>
              </a:r>
            </a:p>
          </p:txBody>
        </p:sp>
      </p:grpSp>
      <p:sp>
        <p:nvSpPr>
          <p:cNvPr id="46102" name="Rectangle 22"/>
          <p:cNvSpPr>
            <a:spLocks noChangeArrowheads="1"/>
          </p:cNvSpPr>
          <p:nvPr/>
        </p:nvSpPr>
        <p:spPr bwMode="auto">
          <a:xfrm>
            <a:off x="4038600" y="457200"/>
            <a:ext cx="46482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folHlink"/>
              </a:buClr>
              <a:buSzPct val="150000"/>
              <a:buFont typeface="Wingdings" pitchFamily="2" charset="2"/>
              <a:buChar char="ü"/>
            </a:pPr>
            <a:r>
              <a:rPr lang="en-US" sz="2800" i="0">
                <a:solidFill>
                  <a:schemeClr val="tx2"/>
                </a:solidFill>
                <a:effectLst/>
                <a:latin typeface="Tahoma" pitchFamily="34" charset="0"/>
              </a:rPr>
              <a:t>Increasing value of data over time</a:t>
            </a:r>
            <a:endParaRPr lang="en-US" altLang="en-US" sz="2800" i="0">
              <a:solidFill>
                <a:schemeClr val="tx2"/>
              </a:solidFill>
              <a:effectLst/>
              <a:latin typeface="Tahoma" pitchFamily="34" charset="0"/>
            </a:endParaRPr>
          </a:p>
        </p:txBody>
      </p:sp>
      <p:sp>
        <p:nvSpPr>
          <p:cNvPr id="46103" name="Text Box 23"/>
          <p:cNvSpPr txBox="1">
            <a:spLocks noChangeArrowheads="1"/>
          </p:cNvSpPr>
          <p:nvPr/>
        </p:nvSpPr>
        <p:spPr bwMode="auto">
          <a:xfrm>
            <a:off x="838200" y="423815"/>
            <a:ext cx="24737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0" dirty="0">
                <a:solidFill>
                  <a:schemeClr val="bg1"/>
                </a:solidFill>
                <a:effectLst/>
              </a:rPr>
              <a:t>Slide from </a:t>
            </a:r>
            <a:r>
              <a:rPr lang="en-US" sz="1600" i="0" dirty="0" smtClean="0">
                <a:solidFill>
                  <a:schemeClr val="bg1"/>
                </a:solidFill>
                <a:effectLst/>
              </a:rPr>
              <a:t>James Brunt</a:t>
            </a:r>
            <a:endParaRPr lang="en-US" sz="1600" i="0" dirty="0">
              <a:solidFill>
                <a:schemeClr val="bg1"/>
              </a:solidFill>
              <a:effectLst/>
            </a:endParaRPr>
          </a:p>
        </p:txBody>
      </p:sp>
    </p:spTree>
    <p:extLst>
      <p:ext uri="{BB962C8B-B14F-4D97-AF65-F5344CB8AC3E}">
        <p14:creationId xmlns:p14="http://schemas.microsoft.com/office/powerpoint/2010/main" val="111971762"/>
      </p:ext>
    </p:extLst>
  </p:cSld>
  <p:clrMapOvr>
    <a:masterClrMapping/>
  </p:clrMapOvr>
  <p:transition>
    <p:check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ter">
  <a:themeElements>
    <a:clrScheme name="LTER1">
      <a:dk1>
        <a:srgbClr val="00355C"/>
      </a:dk1>
      <a:lt1>
        <a:sysClr val="window" lastClr="FFFFFF"/>
      </a:lt1>
      <a:dk2>
        <a:srgbClr val="3E3D2D"/>
      </a:dk2>
      <a:lt2>
        <a:srgbClr val="0060A8"/>
      </a:lt2>
      <a:accent1>
        <a:srgbClr val="0070C0"/>
      </a:accent1>
      <a:accent2>
        <a:srgbClr val="6F9400"/>
      </a:accent2>
      <a:accent3>
        <a:srgbClr val="00B050"/>
      </a:accent3>
      <a:accent4>
        <a:srgbClr val="4A6300"/>
      </a:accent4>
      <a:accent5>
        <a:srgbClr val="956B43"/>
      </a:accent5>
      <a:accent6>
        <a:srgbClr val="CFFF43"/>
      </a:accent6>
      <a:hlink>
        <a:srgbClr val="6F9400"/>
      </a:hlink>
      <a:folHlink>
        <a:srgbClr val="4A630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lter3_template</Template>
  <TotalTime>291</TotalTime>
  <Words>2000</Words>
  <Application>Microsoft Office PowerPoint</Application>
  <PresentationFormat>On-screen Show (4:3)</PresentationFormat>
  <Paragraphs>253</Paragraphs>
  <Slides>34</Slides>
  <Notes>15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lter</vt:lpstr>
      <vt:lpstr>Introduction to LTER Information Management</vt:lpstr>
      <vt:lpstr>PowerPoint Presentation</vt:lpstr>
      <vt:lpstr>PowerPoint Presentation</vt:lpstr>
      <vt:lpstr>Scientific Use of Data</vt:lpstr>
      <vt:lpstr>Scientific Use of Data</vt:lpstr>
      <vt:lpstr>Scientific Use of Data</vt:lpstr>
      <vt:lpstr>PowerPoint Presentation</vt:lpstr>
      <vt:lpstr>LTER Information Management</vt:lpstr>
      <vt:lpstr>PowerPoint Presentation</vt:lpstr>
      <vt:lpstr>Long-Term Data</vt:lpstr>
      <vt:lpstr>The Invisible Present</vt:lpstr>
      <vt:lpstr>The Invisible Present</vt:lpstr>
      <vt:lpstr>Challenges for LTER Information Management</vt:lpstr>
      <vt:lpstr>Challenge: How do you deal with technological change?</vt:lpstr>
      <vt:lpstr>LTER Solutions</vt:lpstr>
      <vt:lpstr>Challenge: Understanding Data</vt:lpstr>
      <vt:lpstr>LTER Solutions</vt:lpstr>
      <vt:lpstr>PowerPoint Presentation</vt:lpstr>
      <vt:lpstr>“Cultural” Challenges</vt:lpstr>
      <vt:lpstr>Data Sharing and Archiving</vt:lpstr>
      <vt:lpstr>LTER Solutions – Data Sharing</vt:lpstr>
      <vt:lpstr>Additional Incentives</vt:lpstr>
      <vt:lpstr>Challenge</vt:lpstr>
      <vt:lpstr>LTER Solutions</vt:lpstr>
      <vt:lpstr>Useful Tools </vt:lpstr>
      <vt:lpstr>The DataONE Data Life Cycle</vt:lpstr>
      <vt:lpstr>The DataONE Data Life Cycle</vt:lpstr>
      <vt:lpstr>The DataONE Data Life Cycle</vt:lpstr>
      <vt:lpstr>The DataONE Data Life Cycle</vt:lpstr>
      <vt:lpstr>The DataONE Data Life Cycle</vt:lpstr>
      <vt:lpstr>Data Reuse</vt:lpstr>
      <vt:lpstr>Archiving and Publishing Data</vt:lpstr>
      <vt:lpstr>Next Steps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LTER IM</dc:title>
  <dc:creator>GRIES, CORINNA</dc:creator>
  <cp:lastModifiedBy>Valued Acer Customer</cp:lastModifiedBy>
  <cp:revision>22</cp:revision>
  <dcterms:created xsi:type="dcterms:W3CDTF">2011-12-08T15:34:52Z</dcterms:created>
  <dcterms:modified xsi:type="dcterms:W3CDTF">2012-08-14T12:37:39Z</dcterms:modified>
</cp:coreProperties>
</file>