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933" r:id="rId1"/>
    <p:sldMasterId id="2147483946" r:id="rId2"/>
  </p:sldMasterIdLst>
  <p:notesMasterIdLst>
    <p:notesMasterId r:id="rId44"/>
  </p:notesMasterIdLst>
  <p:handoutMasterIdLst>
    <p:handoutMasterId r:id="rId45"/>
  </p:handoutMasterIdLst>
  <p:sldIdLst>
    <p:sldId id="325" r:id="rId3"/>
    <p:sldId id="329" r:id="rId4"/>
    <p:sldId id="345" r:id="rId5"/>
    <p:sldId id="344" r:id="rId6"/>
    <p:sldId id="343" r:id="rId7"/>
    <p:sldId id="342" r:id="rId8"/>
    <p:sldId id="340" r:id="rId9"/>
    <p:sldId id="355" r:id="rId10"/>
    <p:sldId id="356" r:id="rId11"/>
    <p:sldId id="357" r:id="rId12"/>
    <p:sldId id="363" r:id="rId13"/>
    <p:sldId id="358" r:id="rId14"/>
    <p:sldId id="423" r:id="rId15"/>
    <p:sldId id="360" r:id="rId16"/>
    <p:sldId id="394" r:id="rId17"/>
    <p:sldId id="395" r:id="rId18"/>
    <p:sldId id="396" r:id="rId19"/>
    <p:sldId id="422" r:id="rId20"/>
    <p:sldId id="386" r:id="rId21"/>
    <p:sldId id="387" r:id="rId22"/>
    <p:sldId id="421" r:id="rId23"/>
    <p:sldId id="397" r:id="rId24"/>
    <p:sldId id="398" r:id="rId25"/>
    <p:sldId id="420" r:id="rId26"/>
    <p:sldId id="404" r:id="rId27"/>
    <p:sldId id="406" r:id="rId28"/>
    <p:sldId id="407" r:id="rId29"/>
    <p:sldId id="408" r:id="rId30"/>
    <p:sldId id="409" r:id="rId31"/>
    <p:sldId id="410" r:id="rId32"/>
    <p:sldId id="389" r:id="rId33"/>
    <p:sldId id="411" r:id="rId34"/>
    <p:sldId id="412" r:id="rId35"/>
    <p:sldId id="413" r:id="rId36"/>
    <p:sldId id="414" r:id="rId37"/>
    <p:sldId id="415" r:id="rId38"/>
    <p:sldId id="416" r:id="rId39"/>
    <p:sldId id="417" r:id="rId40"/>
    <p:sldId id="418" r:id="rId41"/>
    <p:sldId id="419" r:id="rId42"/>
    <p:sldId id="337" r:id="rId43"/>
  </p:sldIdLst>
  <p:sldSz cx="9144000" cy="6858000" type="screen4x3"/>
  <p:notesSz cx="7010400" cy="9296400"/>
  <p:custDataLst>
    <p:tags r:id="rId46"/>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F8A"/>
    <a:srgbClr val="227A8A"/>
    <a:srgbClr val="186072"/>
    <a:srgbClr val="2A5B87"/>
    <a:srgbClr val="227A8F"/>
    <a:srgbClr val="3973A5"/>
    <a:srgbClr val="295982"/>
    <a:srgbClr val="2E608E"/>
    <a:srgbClr val="3972A3"/>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96" autoAdjust="0"/>
    <p:restoredTop sz="69552" autoAdjust="0"/>
  </p:normalViewPr>
  <p:slideViewPr>
    <p:cSldViewPr snapToGrid="0" snapToObjects="1">
      <p:cViewPr>
        <p:scale>
          <a:sx n="50" d="100"/>
          <a:sy n="50" d="100"/>
        </p:scale>
        <p:origin x="-924" y="-630"/>
      </p:cViewPr>
      <p:guideLst>
        <p:guide orient="horz" pos="2160"/>
        <p:guide pos="2880"/>
      </p:guideLst>
    </p:cSldViewPr>
  </p:slideViewPr>
  <p:outlineViewPr>
    <p:cViewPr>
      <p:scale>
        <a:sx n="33" d="100"/>
        <a:sy n="33" d="100"/>
      </p:scale>
      <p:origin x="0" y="474"/>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p:cViewPr>
        <p:scale>
          <a:sx n="122" d="100"/>
          <a:sy n="122" d="100"/>
        </p:scale>
        <p:origin x="-1248" y="49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ea typeface="ＭＳ Ｐゴシック" charset="-128"/>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ea typeface="ＭＳ Ｐゴシック" charset="-128"/>
              </a:defRPr>
            </a:lvl1pPr>
          </a:lstStyle>
          <a:p>
            <a:pPr>
              <a:defRPr/>
            </a:pPr>
            <a:fld id="{2045E718-52F8-46F1-9B64-73D4F1AE305E}" type="datetime1">
              <a:rPr lang="en-US"/>
              <a:pPr>
                <a:defRPr/>
              </a:pPr>
              <a:t>8/9/2012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ea typeface="ＭＳ Ｐゴシック" charset="-128"/>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ea typeface="ＭＳ Ｐゴシック" charset="-128"/>
              </a:defRPr>
            </a:lvl1pPr>
          </a:lstStyle>
          <a:p>
            <a:pPr>
              <a:defRPr/>
            </a:pPr>
            <a:fld id="{CAD52665-6EC5-4E2C-ACE3-60B967BFE7A9}" type="slidenum">
              <a:rPr lang="en-US"/>
              <a:pPr>
                <a:defRPr/>
              </a:pPr>
              <a:t>‹#›</a:t>
            </a:fld>
            <a:endParaRPr lang="en-US"/>
          </a:p>
        </p:txBody>
      </p:sp>
    </p:spTree>
    <p:extLst>
      <p:ext uri="{BB962C8B-B14F-4D97-AF65-F5344CB8AC3E}">
        <p14:creationId xmlns:p14="http://schemas.microsoft.com/office/powerpoint/2010/main" val="3827804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charset="0"/>
                <a:ea typeface="ＭＳ Ｐゴシック" charset="-128"/>
              </a:defRPr>
            </a:lvl1pPr>
          </a:lstStyle>
          <a:p>
            <a:pPr>
              <a:defRPr/>
            </a:pPr>
            <a:fld id="{2B745D94-0C70-421F-8B33-F694434CC576}" type="datetime1">
              <a:rPr lang="en-US"/>
              <a:pPr>
                <a:defRPr/>
              </a:pPr>
              <a:t>8/9/2012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charset="0"/>
                <a:ea typeface="ＭＳ Ｐゴシック" charset="-128"/>
              </a:defRPr>
            </a:lvl1pPr>
          </a:lstStyle>
          <a:p>
            <a:pPr>
              <a:defRPr/>
            </a:pPr>
            <a:fld id="{6B7716FE-5FF4-4939-A891-57F1539EB079}" type="slidenum">
              <a:rPr lang="en-US"/>
              <a:pPr>
                <a:defRPr/>
              </a:pPr>
              <a:t>‹#›</a:t>
            </a:fld>
            <a:endParaRPr lang="en-US"/>
          </a:p>
        </p:txBody>
      </p:sp>
    </p:spTree>
    <p:extLst>
      <p:ext uri="{BB962C8B-B14F-4D97-AF65-F5344CB8AC3E}">
        <p14:creationId xmlns:p14="http://schemas.microsoft.com/office/powerpoint/2010/main" val="164885142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56324" name="Slide Number Placeholder 3"/>
          <p:cNvSpPr>
            <a:spLocks noGrp="1"/>
          </p:cNvSpPr>
          <p:nvPr>
            <p:ph type="sldNum" sz="quarter" idx="5"/>
          </p:nvPr>
        </p:nvSpPr>
        <p:spPr bwMode="auto">
          <a:ln>
            <a:miter lim="800000"/>
            <a:headEnd/>
            <a:tailEnd/>
          </a:ln>
        </p:spPr>
        <p:txBody>
          <a:bodyPr/>
          <a:lstStyle/>
          <a:p>
            <a:fld id="{06FBD28E-791F-204F-B869-AF18E596B831}" type="slidenum">
              <a:rPr lang="en-US"/>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Aft>
                <a:spcPct val="90000"/>
              </a:spcAft>
            </a:pPr>
            <a:r>
              <a:rPr lang="en-US" dirty="0" smtClean="0">
                <a:latin typeface="Times New Roman" pitchFamily="18" charset="0"/>
                <a:ea typeface="ＭＳ Ｐゴシック" pitchFamily="34" charset="-128"/>
              </a:rPr>
              <a:t>Metadata allows the user to search for and access data from a variety of sources. A search for metadata can be constricted to a geographic boundary, thus showing the user what data has been collected in a particular region. Metadata records help users determine whether the data will be applicable for use in a particular study. Finally, metadata records are of value to data users, because they determine how a dataset can be acquired, and if there are any restrictions on how the data can be used. </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9</a:t>
            </a:fld>
            <a:endParaRPr lang="en-US" smtClean="0">
              <a:latin typeface="Calibri"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latin typeface="Times New Roman" pitchFamily="18" charset="0"/>
                <a:ea typeface="ＭＳ Ｐゴシック" pitchFamily="34" charset="-128"/>
              </a:rPr>
              <a:t>Metadata serves data discovery at multiple levels:</a:t>
            </a:r>
          </a:p>
          <a:p>
            <a:pPr eaLnBrk="1" hangingPunct="1">
              <a:buFontTx/>
              <a:buChar char="•"/>
            </a:pPr>
            <a:r>
              <a:rPr lang="en-US" dirty="0" smtClean="0">
                <a:latin typeface="Times New Roman" pitchFamily="18" charset="0"/>
                <a:ea typeface="ＭＳ Ｐゴシック" pitchFamily="34" charset="-128"/>
              </a:rPr>
              <a:t>initial identification by query of keywords, location, time, and attributes</a:t>
            </a:r>
          </a:p>
          <a:p>
            <a:pPr eaLnBrk="1" hangingPunct="1">
              <a:buFontTx/>
              <a:buChar char="•"/>
            </a:pPr>
            <a:r>
              <a:rPr lang="en-US" dirty="0" smtClean="0">
                <a:latin typeface="Times New Roman" pitchFamily="18" charset="0"/>
                <a:ea typeface="ＭＳ Ｐゴシック" pitchFamily="34" charset="-128"/>
              </a:rPr>
              <a:t> a quick assessment can be made by the scientist as to how useful the data is for a project by reading the access and use constraints; data quality measures of positional and attribute accuracy and sources used; and statements as to data availability, format and pricing</a:t>
            </a:r>
          </a:p>
          <a:p>
            <a:pPr eaLnBrk="1" hangingPunct="1">
              <a:buFontTx/>
              <a:buChar char="•"/>
            </a:pPr>
            <a:r>
              <a:rPr lang="en-US" dirty="0" smtClean="0">
                <a:latin typeface="Times New Roman" pitchFamily="18" charset="0"/>
                <a:ea typeface="ＭＳ Ｐゴシック" pitchFamily="34" charset="-128"/>
              </a:rPr>
              <a:t> a user can find out how to access the by reading access instructions, any standard order process instructions, and contact information for the dataset.</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10</a:t>
            </a:fld>
            <a:endParaRPr lang="en-US" smtClean="0">
              <a:latin typeface="Calibri"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eaLnBrk="1" hangingPunct="1">
              <a:spcBef>
                <a:spcPct val="0"/>
              </a:spcBef>
              <a:defRPr/>
            </a:pPr>
            <a:r>
              <a:rPr lang="en-US" dirty="0" smtClean="0">
                <a:latin typeface="Times New Roman" pitchFamily="18" charset="0"/>
                <a:ea typeface="ＭＳ Ｐゴシック" pitchFamily="34" charset="-128"/>
              </a:rPr>
              <a:t>An organization that keeps current metadata can benefit in many ways. Metadata records help ensure the organization</a:t>
            </a:r>
            <a:r>
              <a:rPr lang="en-US" altLang="en-US" dirty="0" smtClean="0">
                <a:latin typeface="Times New Roman" pitchFamily="18" charset="0"/>
                <a:ea typeface="ＭＳ Ｐゴシック" pitchFamily="34" charset="-128"/>
              </a:rPr>
              <a:t>’</a:t>
            </a:r>
            <a:r>
              <a:rPr lang="en-US" dirty="0" smtClean="0">
                <a:latin typeface="Times New Roman" pitchFamily="18" charset="0"/>
                <a:ea typeface="ＭＳ Ｐゴシック" pitchFamily="34" charset="-128"/>
              </a:rPr>
              <a:t>s investment in the data by retaining information about how the data was collected, processed, and quality controlled. This creates a permanent record of the dataset –which is critical institutional memory. When researchers leave or retire, metadata allows the dataset to </a:t>
            </a:r>
            <a:r>
              <a:rPr lang="ja-JP" altLang="en-US" smtClean="0">
                <a:latin typeface="Times New Roman" pitchFamily="18" charset="0"/>
                <a:ea typeface="ＭＳ Ｐゴシック" pitchFamily="34" charset="-128"/>
              </a:rPr>
              <a:t>“</a:t>
            </a:r>
            <a:r>
              <a:rPr lang="en-US" altLang="ja-JP" dirty="0" smtClean="0">
                <a:latin typeface="Times New Roman" pitchFamily="18" charset="0"/>
                <a:ea typeface="ＭＳ Ｐゴシック" pitchFamily="34" charset="-128"/>
              </a:rPr>
              <a:t>live on</a:t>
            </a:r>
            <a:r>
              <a:rPr lang="ja-JP" altLang="en-US" smtClean="0">
                <a:latin typeface="Times New Roman" pitchFamily="18" charset="0"/>
                <a:ea typeface="ＭＳ Ｐゴシック" pitchFamily="34" charset="-128"/>
              </a:rPr>
              <a:t>”</a:t>
            </a:r>
            <a:r>
              <a:rPr lang="en-US" altLang="ja-JP" dirty="0" smtClean="0">
                <a:latin typeface="Times New Roman" pitchFamily="18" charset="0"/>
                <a:ea typeface="ＭＳ Ｐゴシック" pitchFamily="34" charset="-128"/>
              </a:rPr>
              <a:t> for the organization. The data may be reused in another research project in the future, and future researchers in the organization will need to know how the dataset was created.  Finally, metadata advertises an organization</a:t>
            </a:r>
            <a:r>
              <a:rPr lang="ja-JP" altLang="en-US" smtClean="0">
                <a:latin typeface="Times New Roman" pitchFamily="18" charset="0"/>
                <a:ea typeface="ＭＳ Ｐゴシック" pitchFamily="34" charset="-128"/>
              </a:rPr>
              <a:t>’</a:t>
            </a:r>
            <a:r>
              <a:rPr lang="en-US" altLang="ja-JP" dirty="0" smtClean="0">
                <a:latin typeface="Times New Roman" pitchFamily="18" charset="0"/>
                <a:ea typeface="ＭＳ Ｐゴシック" pitchFamily="34" charset="-128"/>
              </a:rPr>
              <a:t>s research, creating new potential partnerships and collaboration thru data sharing. </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11</a:t>
            </a:fld>
            <a:endParaRPr lang="en-US" smtClean="0">
              <a:latin typeface="Calibri"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12</a:t>
            </a:fld>
            <a:endParaRPr lang="en-US"/>
          </a:p>
        </p:txBody>
      </p:sp>
    </p:spTree>
    <p:extLst>
      <p:ext uri="{BB962C8B-B14F-4D97-AF65-F5344CB8AC3E}">
        <p14:creationId xmlns:p14="http://schemas.microsoft.com/office/powerpoint/2010/main" val="473001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eaLnBrk="1" hangingPunct="1">
              <a:spcBef>
                <a:spcPct val="0"/>
              </a:spcBef>
              <a:defRPr/>
            </a:pPr>
            <a:r>
              <a:rPr lang="en-US" dirty="0" smtClean="0">
                <a:latin typeface="Times New Roman" pitchFamily="18" charset="0"/>
                <a:ea typeface="ＭＳ Ｐゴシック" pitchFamily="34" charset="-128"/>
              </a:rPr>
              <a:t>Sound data management is best achieved with making metadata creation a part of the workflow.  Not only can it keep the individual scientist organized, but the data has a much better chance of being re-used by future scientists. </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13</a:t>
            </a:fld>
            <a:endParaRPr lang="en-US" smtClean="0">
              <a:latin typeface="Calibri"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14</a:t>
            </a:fld>
            <a:endParaRPr lang="en-US"/>
          </a:p>
        </p:txBody>
      </p:sp>
    </p:spTree>
    <p:extLst>
      <p:ext uri="{BB962C8B-B14F-4D97-AF65-F5344CB8AC3E}">
        <p14:creationId xmlns:p14="http://schemas.microsoft.com/office/powerpoint/2010/main" val="3132038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15</a:t>
            </a:fld>
            <a:endParaRPr lang="en-US"/>
          </a:p>
        </p:txBody>
      </p:sp>
    </p:spTree>
    <p:extLst>
      <p:ext uri="{BB962C8B-B14F-4D97-AF65-F5344CB8AC3E}">
        <p14:creationId xmlns:p14="http://schemas.microsoft.com/office/powerpoint/2010/main" val="2788248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8D804670-FF71-4859-95E3-944DC1D1F0AB}" type="slidenum">
              <a:rPr lang="en-US"/>
              <a:pPr/>
              <a:t>16</a:t>
            </a:fld>
            <a:endParaRPr lang="en-US"/>
          </a:p>
        </p:txBody>
      </p:sp>
      <p:sp>
        <p:nvSpPr>
          <p:cNvPr id="69634" name="Rectangle 7"/>
          <p:cNvSpPr txBox="1">
            <a:spLocks noGrp="1" noChangeArrowheads="1"/>
          </p:cNvSpPr>
          <p:nvPr/>
        </p:nvSpPr>
        <p:spPr>
          <a:xfrm>
            <a:off x="3970938" y="8829967"/>
            <a:ext cx="3037840" cy="464820"/>
          </a:xfrm>
          <a:prstGeom prst="rect">
            <a:avLst/>
          </a:prstGeom>
          <a:noFill/>
        </p:spPr>
        <p:txBody>
          <a:bodyPr lIns="93177" tIns="46589" rIns="93177" bIns="46589" anchor="b"/>
          <a:lstStyle>
            <a:lvl1pPr defTabSz="457200">
              <a:defRPr>
                <a:solidFill>
                  <a:schemeClr val="tx1"/>
                </a:solidFill>
                <a:latin typeface="Arial" charset="0"/>
              </a:defRPr>
            </a:lvl1pPr>
            <a:lvl2pPr marL="37931725" indent="-37474525" defTabSz="457200">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a:fld id="{03011EE7-4C16-4F45-AEBB-C0633D11C651}" type="slidenum">
              <a:rPr lang="en-US" sz="1200">
                <a:latin typeface="Calibri" pitchFamily="34" charset="0"/>
                <a:ea typeface="MS PGothic" pitchFamily="34" charset="-128"/>
              </a:rPr>
              <a:pPr algn="r"/>
              <a:t>16</a:t>
            </a:fld>
            <a:endParaRPr lang="en-US" sz="1200">
              <a:latin typeface="Calibri" pitchFamily="34" charset="0"/>
              <a:ea typeface="MS PGothic" pitchFamily="34" charset="-128"/>
            </a:endParaRPr>
          </a:p>
        </p:txBody>
      </p:sp>
      <p:sp>
        <p:nvSpPr>
          <p:cNvPr id="604163" name="Rectangle 2"/>
          <p:cNvSpPr>
            <a:spLocks noGrp="1" noRot="1" noChangeAspect="1" noChangeArrowheads="1" noTextEdit="1"/>
          </p:cNvSpPr>
          <p:nvPr>
            <p:ph type="sldImg"/>
          </p:nvPr>
        </p:nvSpPr>
        <p:spPr>
          <a:xfrm>
            <a:off x="147638" y="1096963"/>
            <a:ext cx="2508250" cy="1881187"/>
          </a:xfrm>
          <a:ln/>
        </p:spPr>
      </p:sp>
      <p:sp>
        <p:nvSpPr>
          <p:cNvPr id="604164" name="Rectangle 3"/>
          <p:cNvSpPr>
            <a:spLocks noGrp="1" noChangeArrowheads="1"/>
          </p:cNvSpPr>
          <p:nvPr>
            <p:ph type="body" idx="1"/>
          </p:nvPr>
        </p:nvSpPr>
        <p:spPr>
          <a:xfrm>
            <a:off x="2959947" y="1018409"/>
            <a:ext cx="3816773" cy="7838995"/>
          </a:xfrm>
        </p:spPr>
        <p:txBody>
          <a:bodyPr/>
          <a:lstStyle/>
          <a:p>
            <a:pPr defTabSz="465887"/>
            <a:r>
              <a:rPr lang="en-US" dirty="0">
                <a:latin typeface="Times New Roman" pitchFamily="18" charset="0"/>
              </a:rPr>
              <a:t>An established standard provides common terms that are used universally, thereby allowing communication of information to become consistent. </a:t>
            </a:r>
          </a:p>
          <a:p>
            <a:pPr defTabSz="465887"/>
            <a:endParaRPr lang="en-US" dirty="0">
              <a:latin typeface="Times New Roman" pitchFamily="18" charset="0"/>
            </a:endParaRPr>
          </a:p>
          <a:p>
            <a:pPr defTabSz="465887"/>
            <a:r>
              <a:rPr lang="en-US" dirty="0">
                <a:latin typeface="Times New Roman" pitchFamily="18" charset="0"/>
              </a:rPr>
              <a:t>A standard also provides the opportunity to create consistent definitions. When a user reads metadata they will become familiar with the standard and will know which sections provide certain information, regardless of who wrote the metadata. </a:t>
            </a:r>
          </a:p>
          <a:p>
            <a:pPr defTabSz="465887"/>
            <a:endParaRPr lang="en-US" dirty="0">
              <a:latin typeface="Times New Roman" pitchFamily="18" charset="0"/>
            </a:endParaRPr>
          </a:p>
          <a:p>
            <a:pPr defTabSz="465887"/>
            <a:r>
              <a:rPr lang="en-US" dirty="0">
                <a:latin typeface="Times New Roman" pitchFamily="18" charset="0"/>
              </a:rPr>
              <a:t>A standard will also encourage a common language for metadata.  This language will allow all metadata creators to use the same vocabulary, resulting in easier communication. </a:t>
            </a:r>
          </a:p>
          <a:p>
            <a:pPr defTabSz="465887"/>
            <a:endParaRPr lang="en-US" dirty="0">
              <a:latin typeface="Times New Roman" pitchFamily="18" charset="0"/>
            </a:endParaRPr>
          </a:p>
          <a:p>
            <a:pPr defTabSz="465887"/>
            <a:r>
              <a:rPr lang="en-US" dirty="0">
                <a:latin typeface="Times New Roman" pitchFamily="18" charset="0"/>
              </a:rPr>
              <a:t>Finally a standard allows all creators to use a common structure.  Structure is important for knowing where to find the required information that you need quickly and for cataloguing information online. All metadata structured in the same format allows the catalogues to be searchable.  </a:t>
            </a:r>
            <a:endParaRPr lang="en-US" b="1" i="1" dirty="0">
              <a:latin typeface="Times New Roman" pitchFamily="18" charset="0"/>
            </a:endParaRPr>
          </a:p>
        </p:txBody>
      </p:sp>
      <p:sp>
        <p:nvSpPr>
          <p:cNvPr id="604165" name="Rectangle 4"/>
          <p:cNvSpPr>
            <a:spLocks noChangeArrowheads="1"/>
          </p:cNvSpPr>
          <p:nvPr/>
        </p:nvSpPr>
        <p:spPr bwMode="auto">
          <a:xfrm>
            <a:off x="2959947" y="1002269"/>
            <a:ext cx="3505200" cy="3487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174" tIns="46587" rIns="93174" bIns="46587">
            <a:spAutoFit/>
          </a:bodyPr>
          <a:lstStyle/>
          <a:p>
            <a:pPr defTabSz="930156" eaLnBrk="0" hangingPunct="0">
              <a:spcBef>
                <a:spcPct val="65000"/>
              </a:spcBef>
              <a:spcAft>
                <a:spcPct val="30000"/>
              </a:spcAft>
            </a:pPr>
            <a:r>
              <a:rPr kumimoji="1" lang="en-US" sz="1000" i="1">
                <a:latin typeface="Swis721 Blk BT" pitchFamily="34" charset="0"/>
                <a:ea typeface="MS PGothic" pitchFamily="34" charset="-128"/>
              </a:rPr>
              <a:t>Content Standard for Digital Geospatial Metadata (CSDGM)</a:t>
            </a:r>
          </a:p>
          <a:p>
            <a:pPr defTabSz="930156" eaLnBrk="0" hangingPunct="0">
              <a:spcBef>
                <a:spcPct val="65000"/>
              </a:spcBef>
              <a:spcAft>
                <a:spcPct val="30000"/>
              </a:spcAft>
            </a:pPr>
            <a:r>
              <a:rPr kumimoji="1" lang="en-US" sz="1000">
                <a:latin typeface="New Caledonia" pitchFamily="18" charset="0"/>
                <a:ea typeface="MS PGothic" pitchFamily="34" charset="-128"/>
              </a:rPr>
              <a:t>The objective of the CSDGM standard is to provide a common set of terminology and definitions for the documentation of digital geospatial data. </a:t>
            </a:r>
          </a:p>
          <a:p>
            <a:pPr defTabSz="930156" eaLnBrk="0" hangingPunct="0">
              <a:spcBef>
                <a:spcPct val="65000"/>
              </a:spcBef>
              <a:spcAft>
                <a:spcPct val="30000"/>
              </a:spcAft>
            </a:pPr>
            <a:r>
              <a:rPr kumimoji="1" lang="en-US" sz="1000">
                <a:latin typeface="New Caledonia" pitchFamily="18" charset="0"/>
                <a:ea typeface="MS PGothic" pitchFamily="34" charset="-128"/>
              </a:rPr>
              <a:t>Common terms and common definitions ensure that all users “speak the same language.” Creating this commonality helps increase communication and avoid errors.</a:t>
            </a:r>
          </a:p>
          <a:p>
            <a:pPr defTabSz="930156" eaLnBrk="0" hangingPunct="0">
              <a:spcBef>
                <a:spcPct val="65000"/>
              </a:spcBef>
              <a:spcAft>
                <a:spcPct val="30000"/>
              </a:spcAft>
            </a:pPr>
            <a:r>
              <a:rPr kumimoji="1" lang="en-US" sz="1000">
                <a:latin typeface="New Caledonia" pitchFamily="18" charset="0"/>
                <a:ea typeface="MS PGothic" pitchFamily="34" charset="-128"/>
              </a:rPr>
              <a:t>The CSDGM standard establishes: </a:t>
            </a:r>
          </a:p>
          <a:p>
            <a:pPr marL="297650" lvl="1" indent="-179561" defTabSz="930156" eaLnBrk="0" hangingPunct="0">
              <a:spcBef>
                <a:spcPct val="50000"/>
              </a:spcBef>
              <a:spcAft>
                <a:spcPct val="30000"/>
              </a:spcAft>
              <a:buFontTx/>
              <a:buChar char="•"/>
            </a:pPr>
            <a:r>
              <a:rPr kumimoji="1" lang="en-US" sz="1000">
                <a:latin typeface="New Caledonia" pitchFamily="18" charset="0"/>
                <a:ea typeface="MS PGothic" pitchFamily="34" charset="-128"/>
              </a:rPr>
              <a:t>the names of data elements and compound elements (groups of data elements) to be used for these purposes, </a:t>
            </a:r>
          </a:p>
          <a:p>
            <a:pPr marL="297650" lvl="1" indent="-179561" defTabSz="930156" eaLnBrk="0" hangingPunct="0">
              <a:spcBef>
                <a:spcPct val="50000"/>
              </a:spcBef>
              <a:spcAft>
                <a:spcPct val="30000"/>
              </a:spcAft>
              <a:buFontTx/>
              <a:buChar char="•"/>
            </a:pPr>
            <a:r>
              <a:rPr kumimoji="1" lang="en-US" sz="1000">
                <a:latin typeface="New Caledonia" pitchFamily="18" charset="0"/>
                <a:ea typeface="MS PGothic" pitchFamily="34" charset="-128"/>
              </a:rPr>
              <a:t>the definitions of these data elements and compound elements, and </a:t>
            </a:r>
          </a:p>
          <a:p>
            <a:pPr marL="297650" lvl="1" indent="-179561" defTabSz="930156" eaLnBrk="0" hangingPunct="0">
              <a:spcBef>
                <a:spcPct val="50000"/>
              </a:spcBef>
              <a:spcAft>
                <a:spcPct val="30000"/>
              </a:spcAft>
              <a:buFontTx/>
              <a:buChar char="•"/>
            </a:pPr>
            <a:r>
              <a:rPr kumimoji="1" lang="en-US" sz="1000">
                <a:latin typeface="New Caledonia" pitchFamily="18" charset="0"/>
                <a:ea typeface="MS PGothic" pitchFamily="34" charset="-128"/>
              </a:rPr>
              <a:t>information about the values that are to be provided for the data elements.</a:t>
            </a:r>
          </a:p>
          <a:p>
            <a:pPr marL="297650" lvl="1" indent="-179561" defTabSz="930156" eaLnBrk="0" hangingPunct="0">
              <a:spcBef>
                <a:spcPct val="50000"/>
              </a:spcBef>
              <a:spcAft>
                <a:spcPct val="30000"/>
              </a:spcAft>
            </a:pPr>
            <a:r>
              <a:rPr kumimoji="1" lang="en-US" sz="1000">
                <a:latin typeface="New Caledonia" pitchFamily="18" charset="0"/>
                <a:ea typeface="MS PGothic" pitchFamily="34" charset="-128"/>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17</a:t>
            </a:fld>
            <a:endParaRPr lang="en-US"/>
          </a:p>
        </p:txBody>
      </p:sp>
    </p:spTree>
    <p:extLst>
      <p:ext uri="{BB962C8B-B14F-4D97-AF65-F5344CB8AC3E}">
        <p14:creationId xmlns:p14="http://schemas.microsoft.com/office/powerpoint/2010/main" val="2080207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18</a:t>
            </a:fld>
            <a:endParaRPr lang="en-US"/>
          </a:p>
        </p:txBody>
      </p:sp>
    </p:spTree>
    <p:extLst>
      <p:ext uri="{BB962C8B-B14F-4D97-AF65-F5344CB8AC3E}">
        <p14:creationId xmlns:p14="http://schemas.microsoft.com/office/powerpoint/2010/main" val="148772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a:t>
            </a:fld>
            <a:endParaRPr lang="en-US" smtClean="0">
              <a:latin typeface="Calibri"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19</a:t>
            </a:fld>
            <a:endParaRPr lang="en-US"/>
          </a:p>
        </p:txBody>
      </p:sp>
    </p:spTree>
    <p:extLst>
      <p:ext uri="{BB962C8B-B14F-4D97-AF65-F5344CB8AC3E}">
        <p14:creationId xmlns:p14="http://schemas.microsoft.com/office/powerpoint/2010/main" val="4122628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20</a:t>
            </a:fld>
            <a:endParaRPr lang="en-US"/>
          </a:p>
        </p:txBody>
      </p:sp>
    </p:spTree>
    <p:extLst>
      <p:ext uri="{BB962C8B-B14F-4D97-AF65-F5344CB8AC3E}">
        <p14:creationId xmlns:p14="http://schemas.microsoft.com/office/powerpoint/2010/main" val="2278052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21</a:t>
            </a:fld>
            <a:endParaRPr lang="en-US"/>
          </a:p>
        </p:txBody>
      </p:sp>
    </p:spTree>
    <p:extLst>
      <p:ext uri="{BB962C8B-B14F-4D97-AF65-F5344CB8AC3E}">
        <p14:creationId xmlns:p14="http://schemas.microsoft.com/office/powerpoint/2010/main" val="2786458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22</a:t>
            </a:fld>
            <a:endParaRPr lang="en-US"/>
          </a:p>
        </p:txBody>
      </p:sp>
    </p:spTree>
    <p:extLst>
      <p:ext uri="{BB962C8B-B14F-4D97-AF65-F5344CB8AC3E}">
        <p14:creationId xmlns:p14="http://schemas.microsoft.com/office/powerpoint/2010/main" val="1488700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23</a:t>
            </a:fld>
            <a:endParaRPr lang="en-US"/>
          </a:p>
        </p:txBody>
      </p:sp>
    </p:spTree>
    <p:extLst>
      <p:ext uri="{BB962C8B-B14F-4D97-AF65-F5344CB8AC3E}">
        <p14:creationId xmlns:p14="http://schemas.microsoft.com/office/powerpoint/2010/main" val="1718994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735C05-5A87-45FE-B617-0903CE0C372C}" type="slidenum">
              <a:rPr lang="en-US"/>
              <a:pPr/>
              <a:t>24</a:t>
            </a:fld>
            <a:endParaRPr 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r>
              <a:rPr lang="en-US"/>
              <a:t>Nongeospatial nature of ecological data facilitated the development and need for eml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E6CD0-90D8-40F1-B629-09B10079569F}" type="slidenum">
              <a:rPr lang="en-US"/>
              <a:pPr/>
              <a:t>25</a:t>
            </a:fld>
            <a:endParaRPr lang="en-US"/>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normAutofit fontScale="92500" lnSpcReduction="10000"/>
          </a:bodyPr>
          <a:lstStyle/>
          <a:p>
            <a:pPr>
              <a:buFontTx/>
              <a:buChar char="•"/>
            </a:pPr>
            <a:r>
              <a:rPr lang="en-US" dirty="0" smtClean="0"/>
              <a:t>Basic attributes of the data set (title, associated scientists, abstract keywords)</a:t>
            </a:r>
          </a:p>
          <a:p>
            <a:pPr>
              <a:buFontTx/>
              <a:buChar char="•"/>
            </a:pPr>
            <a:r>
              <a:rPr lang="en-US" dirty="0" smtClean="0"/>
              <a:t>All the relevant metadata that describe the research leading to the genesis of a particular data set (hypotheses, site characteristic, experimental design and research methods</a:t>
            </a:r>
          </a:p>
          <a:p>
            <a:pPr>
              <a:buFontTx/>
              <a:buChar char="•"/>
            </a:pPr>
            <a:r>
              <a:rPr lang="en-US" dirty="0" smtClean="0"/>
              <a:t>The status of the data set and associated metadata as well as who can use the data (w</a:t>
            </a:r>
            <a:r>
              <a:rPr lang="en-US" dirty="0" smtClean="0">
                <a:latin typeface="Garamond" pitchFamily="18" charset="0"/>
              </a:rPr>
              <a:t>here data is located, Who is the contact person, How to access and use the data, Dates of when the data were accessed &amp; modified)</a:t>
            </a:r>
            <a:endParaRPr lang="en-US" dirty="0" smtClean="0"/>
          </a:p>
          <a:p>
            <a:pPr>
              <a:buFontTx/>
              <a:buChar char="•"/>
            </a:pPr>
            <a:r>
              <a:rPr lang="en-US" dirty="0" smtClean="0"/>
              <a:t>All the attributes related to the physical structure of the data file (</a:t>
            </a:r>
            <a:r>
              <a:rPr lang="en-US" dirty="0" err="1" smtClean="0"/>
              <a:t>ie</a:t>
            </a:r>
            <a:r>
              <a:rPr lang="en-US" dirty="0" smtClean="0"/>
              <a:t>, data table: </a:t>
            </a:r>
            <a:r>
              <a:rPr lang="en-US" sz="1400" dirty="0">
                <a:latin typeface="Garamond" pitchFamily="18" charset="0"/>
              </a:rPr>
              <a:t>Data type, Data format, Data anomalies, </a:t>
            </a:r>
            <a:r>
              <a:rPr lang="en-US" dirty="0" smtClean="0">
                <a:latin typeface="Garamond" pitchFamily="18" charset="0"/>
              </a:rPr>
              <a:t>Variable information, Units of measurement</a:t>
            </a:r>
            <a:r>
              <a:rPr lang="en-US" sz="1400" dirty="0">
                <a:latin typeface="Garamond" pitchFamily="18" charset="0"/>
              </a:rPr>
              <a:t>)</a:t>
            </a:r>
            <a:endParaRPr lang="en-US" dirty="0" smtClean="0"/>
          </a:p>
          <a:p>
            <a:pPr>
              <a:buFontTx/>
              <a:buChar char="•"/>
            </a:pPr>
            <a:r>
              <a:rPr lang="en-US" dirty="0" smtClean="0"/>
              <a:t>All other related information that may be necessary for facilitating secondary usage, publishing the data set or supporting an audit. (</a:t>
            </a:r>
            <a:r>
              <a:rPr lang="en-US" sz="1400" dirty="0">
                <a:latin typeface="Garamond" pitchFamily="18" charset="0"/>
              </a:rPr>
              <a:t>Data acquisition, Quality assurance, Supplemental materials, Computer programs, Archival info, Publications, History of  usage)</a:t>
            </a:r>
          </a:p>
          <a:p>
            <a:pPr>
              <a:buFontTx/>
              <a:buChar char="•"/>
            </a:pPr>
            <a:endParaRPr lang="en-US" sz="1400" dirty="0">
              <a:latin typeface="Garamond" pitchFamily="18" charset="0"/>
            </a:endParaRPr>
          </a:p>
          <a:p>
            <a:r>
              <a:rPr lang="en-US" sz="1400" dirty="0">
                <a:latin typeface="Garamond" pitchFamily="18" charset="0"/>
              </a:rPr>
              <a:t>What relevant data exist?</a:t>
            </a:r>
          </a:p>
          <a:p>
            <a:r>
              <a:rPr lang="en-US" sz="1400" dirty="0">
                <a:latin typeface="Garamond" pitchFamily="18" charset="0"/>
              </a:rPr>
              <a:t>Why were those data collected and are they suitable for a particular use?</a:t>
            </a:r>
          </a:p>
          <a:p>
            <a:r>
              <a:rPr lang="en-US" sz="1400" dirty="0">
                <a:latin typeface="Garamond" pitchFamily="18" charset="0"/>
              </a:rPr>
              <a:t>How can these data be obtained?</a:t>
            </a:r>
          </a:p>
          <a:p>
            <a:r>
              <a:rPr lang="en-US" sz="1400" dirty="0">
                <a:latin typeface="Garamond" pitchFamily="18" charset="0"/>
              </a:rPr>
              <a:t>How are the data organized and structured?</a:t>
            </a:r>
          </a:p>
          <a:p>
            <a:r>
              <a:rPr lang="en-US" sz="1400" dirty="0">
                <a:latin typeface="Garamond" pitchFamily="18" charset="0"/>
              </a:rPr>
              <a:t>What additional information is available that would facilitate data use and interpretation?</a:t>
            </a:r>
          </a:p>
          <a:p>
            <a:pPr>
              <a:buFontTx/>
              <a:buChar char="•"/>
            </a:pPr>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26</a:t>
            </a:fld>
            <a:endParaRPr lang="en-US"/>
          </a:p>
        </p:txBody>
      </p:sp>
    </p:spTree>
    <p:extLst>
      <p:ext uri="{BB962C8B-B14F-4D97-AF65-F5344CB8AC3E}">
        <p14:creationId xmlns:p14="http://schemas.microsoft.com/office/powerpoint/2010/main" val="2732766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27</a:t>
            </a:fld>
            <a:endParaRPr lang="en-US"/>
          </a:p>
        </p:txBody>
      </p:sp>
    </p:spTree>
    <p:extLst>
      <p:ext uri="{BB962C8B-B14F-4D97-AF65-F5344CB8AC3E}">
        <p14:creationId xmlns:p14="http://schemas.microsoft.com/office/powerpoint/2010/main" val="3643686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28</a:t>
            </a:fld>
            <a:endParaRPr lang="en-US"/>
          </a:p>
        </p:txBody>
      </p:sp>
    </p:spTree>
    <p:extLst>
      <p:ext uri="{BB962C8B-B14F-4D97-AF65-F5344CB8AC3E}">
        <p14:creationId xmlns:p14="http://schemas.microsoft.com/office/powerpoint/2010/main" val="1907735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r>
              <a:rPr lang="en-US" dirty="0" smtClean="0">
                <a:latin typeface="Times New Roman" pitchFamily="18" charset="0"/>
                <a:ea typeface="ＭＳ Ｐゴシック" pitchFamily="34" charset="-128"/>
              </a:rPr>
              <a:t>If you were to share your data, what type of information would be most useful to understand the data set?</a:t>
            </a:r>
          </a:p>
          <a:p>
            <a:pPr eaLnBrk="1" hangingPunct="1">
              <a:defRPr/>
            </a:pPr>
            <a:r>
              <a:rPr lang="en-US" dirty="0" smtClean="0">
                <a:latin typeface="Times New Roman" pitchFamily="18" charset="0"/>
                <a:ea typeface="ＭＳ Ｐゴシック" pitchFamily="34" charset="-128"/>
              </a:rPr>
              <a:t>Alternatively, when</a:t>
            </a:r>
            <a:r>
              <a:rPr lang="en-US" baseline="0" dirty="0" smtClean="0">
                <a:latin typeface="Times New Roman" pitchFamily="18" charset="0"/>
                <a:ea typeface="ＭＳ Ｐゴシック" pitchFamily="34" charset="-128"/>
              </a:rPr>
              <a:t> </a:t>
            </a:r>
            <a:r>
              <a:rPr lang="en-US" dirty="0" smtClean="0">
                <a:latin typeface="Times New Roman" pitchFamily="18" charset="0"/>
                <a:ea typeface="ＭＳ Ｐゴシック" pitchFamily="34" charset="-128"/>
              </a:rPr>
              <a:t>receiving data </a:t>
            </a:r>
            <a:r>
              <a:rPr lang="en-US" i="1" dirty="0" smtClean="0">
                <a:latin typeface="Times New Roman" pitchFamily="18" charset="0"/>
                <a:ea typeface="ＭＳ Ｐゴシック" pitchFamily="34" charset="-128"/>
              </a:rPr>
              <a:t>from</a:t>
            </a:r>
            <a:r>
              <a:rPr lang="en-US" dirty="0" smtClean="0">
                <a:latin typeface="Times New Roman" pitchFamily="18" charset="0"/>
                <a:ea typeface="ＭＳ Ｐゴシック" pitchFamily="34" charset="-128"/>
              </a:rPr>
              <a:t> an external source, what information is needed to understand the data set? </a:t>
            </a:r>
          </a:p>
          <a:p>
            <a:pPr eaLnBrk="1" hangingPunct="1">
              <a:defRPr/>
            </a:pPr>
            <a:r>
              <a:rPr lang="en-US" dirty="0" smtClean="0">
                <a:latin typeface="Times New Roman" pitchFamily="18" charset="0"/>
                <a:ea typeface="ＭＳ Ｐゴシック" pitchFamily="34" charset="-128"/>
              </a:rPr>
              <a:t>Metadata contains</a:t>
            </a:r>
            <a:r>
              <a:rPr lang="en-US" baseline="0" dirty="0" smtClean="0">
                <a:latin typeface="Times New Roman" pitchFamily="18" charset="0"/>
                <a:ea typeface="ＭＳ Ｐゴシック" pitchFamily="34" charset="-128"/>
              </a:rPr>
              <a:t> </a:t>
            </a:r>
            <a:r>
              <a:rPr lang="en-US" dirty="0" smtClean="0">
                <a:latin typeface="Times New Roman" pitchFamily="18" charset="0"/>
                <a:ea typeface="ＭＳ Ｐゴシック" pitchFamily="34" charset="-128"/>
              </a:rPr>
              <a:t>information about the dataset</a:t>
            </a:r>
            <a:r>
              <a:rPr lang="en-US" baseline="0" dirty="0" smtClean="0">
                <a:latin typeface="Times New Roman" pitchFamily="18" charset="0"/>
                <a:ea typeface="ＭＳ Ｐゴシック" pitchFamily="34" charset="-128"/>
              </a:rPr>
              <a:t> that allows it to be understood when shared amongst scientists</a:t>
            </a:r>
            <a:r>
              <a:rPr lang="en-US" dirty="0" smtClean="0">
                <a:latin typeface="Times New Roman" pitchFamily="18" charset="0"/>
                <a:ea typeface="ＭＳ Ｐゴシック" pitchFamily="34" charset="-128"/>
              </a:rPr>
              <a:t>. </a:t>
            </a:r>
          </a:p>
          <a:p>
            <a:pPr eaLnBrk="1" hangingPunct="1">
              <a:defRPr/>
            </a:pPr>
            <a:endParaRPr lang="en-US" dirty="0" smtClean="0">
              <a:latin typeface="Times New Roman" pitchFamily="18" charset="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a:t>
            </a:fld>
            <a:endParaRPr lang="en-US" smtClean="0">
              <a:latin typeface="Calibri"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29</a:t>
            </a:fld>
            <a:endParaRPr lang="en-US"/>
          </a:p>
        </p:txBody>
      </p:sp>
    </p:spTree>
    <p:extLst>
      <p:ext uri="{BB962C8B-B14F-4D97-AF65-F5344CB8AC3E}">
        <p14:creationId xmlns:p14="http://schemas.microsoft.com/office/powerpoint/2010/main" val="2583085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30</a:t>
            </a:fld>
            <a:endParaRPr lang="en-US"/>
          </a:p>
        </p:txBody>
      </p:sp>
    </p:spTree>
    <p:extLst>
      <p:ext uri="{BB962C8B-B14F-4D97-AF65-F5344CB8AC3E}">
        <p14:creationId xmlns:p14="http://schemas.microsoft.com/office/powerpoint/2010/main" val="2167872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625B3-FC7D-4541-8DEA-3DBC9F5A64BF}" type="slidenum">
              <a:rPr lang="en-US"/>
              <a:pPr/>
              <a:t>31</a:t>
            </a:fld>
            <a:endParaRPr 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D8624D-B775-4D94-AB4C-5E340F70C30D}" type="slidenum">
              <a:rPr lang="en-US"/>
              <a:pPr/>
              <a:t>32</a:t>
            </a:fld>
            <a:endParaRPr lang="en-US"/>
          </a:p>
        </p:txBody>
      </p:sp>
      <p:sp>
        <p:nvSpPr>
          <p:cNvPr id="221186" name="Rectangle 2"/>
          <p:cNvSpPr>
            <a:spLocks noGrp="1" noRot="1" noChangeAspect="1" noChangeArrowheads="1" noTextEdit="1"/>
          </p:cNvSpPr>
          <p:nvPr>
            <p:ph type="sldImg"/>
          </p:nvPr>
        </p:nvSpPr>
        <p:spPr>
          <a:xfrm>
            <a:off x="1182688" y="604838"/>
            <a:ext cx="4646612" cy="3484562"/>
          </a:xfrm>
          <a:ln/>
        </p:spPr>
      </p:sp>
      <p:sp>
        <p:nvSpPr>
          <p:cNvPr id="221187" name="Rectangle 3"/>
          <p:cNvSpPr>
            <a:spLocks noGrp="1" noChangeArrowheads="1"/>
          </p:cNvSpPr>
          <p:nvPr>
            <p:ph type="body" idx="1"/>
          </p:nvPr>
        </p:nvSpPr>
        <p:spPr>
          <a:xfrm>
            <a:off x="232058" y="4230186"/>
            <a:ext cx="6546286" cy="4875768"/>
          </a:xfrm>
        </p:spPr>
        <p:txBody>
          <a:bodyPr lIns="91419" tIns="45709" rIns="91419" bIns="45709"/>
          <a:lstStyle/>
          <a:p>
            <a:r>
              <a:rPr lang="en-US"/>
              <a:t>Metadata tools are software programs that can facilitate metadata entry, search and retrieval, and submission of metadata to a clearinghouse or archive.  Tools differ as to whether they only run under a particular software program (like a specific GIS package), operating system (e.g., Windows or UNIX), and whether they are on-line or standalone programs.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13519-A617-4601-B661-912D55967B28}" type="slidenum">
              <a:rPr lang="en-US"/>
              <a:pPr/>
              <a:t>33</a:t>
            </a:fld>
            <a:endParaRPr 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r>
              <a:rPr lang="en-US"/>
              <a:t>Many of you are using text editors to document your data</a:t>
            </a:r>
          </a:p>
          <a:p>
            <a:r>
              <a:rPr lang="en-US"/>
              <a:t>This week we will work with Morpho which was designed through a consortium of biologist and ecologists working with computer scientists to meet the needs of how can we integrate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3BD13-862F-4816-949C-17F5B9CC0EB7}" type="slidenum">
              <a:rPr lang="en-US"/>
              <a:pPr/>
              <a:t>34</a:t>
            </a:fld>
            <a:endParaRPr lang="en-US"/>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8B4289-21C7-4FB8-96F2-23419B340568}" type="slidenum">
              <a:rPr lang="en-US"/>
              <a:pPr/>
              <a:t>35</a:t>
            </a:fld>
            <a:endParaRPr lang="en-US"/>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r>
              <a:rPr lang="en-US"/>
              <a:t>a data management tool for ecologists. </a:t>
            </a:r>
          </a:p>
          <a:p>
            <a:r>
              <a:rPr lang="en-US"/>
              <a:t>accessing and manipulating metadata and data (both locally and on the network). </a:t>
            </a:r>
          </a:p>
          <a:p>
            <a:r>
              <a:rPr lang="en-US"/>
              <a:t>allows ecologists to create metadata, (</a:t>
            </a:r>
            <a:r>
              <a:rPr lang="en-US" i="1"/>
              <a:t>i.e. describe their data in a standardized format</a:t>
            </a:r>
            <a:r>
              <a:rPr lang="en-US"/>
              <a:t>), and create a catalog of data &amp; metadata upon which to query, edit and view data collections. In addition, Morpho provides the means to access network servers, in order to query, view and retrieve all relevant, public ecological data!</a:t>
            </a:r>
          </a:p>
          <a:p>
            <a:endParaRPr lang="en-US"/>
          </a:p>
          <a:p>
            <a:r>
              <a:rPr lang="en-US"/>
              <a:t>http://knb.ecoinformatics.org/software/morpho/</a:t>
            </a:r>
          </a:p>
          <a:p>
            <a:endParaRPr lang="en-US"/>
          </a:p>
          <a:p>
            <a:r>
              <a:rPr lang="en-US"/>
              <a:t>At this point I would have them open morpho and either access the data RCN training example using allison and cicchetti data  or have them upload the data themselves and create a new data package.  If you want them to upload the data themselves I have saved a version of the data that </a:t>
            </a:r>
          </a:p>
          <a:p>
            <a:r>
              <a:rPr lang="en-US"/>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36</a:t>
            </a:fld>
            <a:endParaRPr lang="en-US"/>
          </a:p>
        </p:txBody>
      </p:sp>
    </p:spTree>
    <p:extLst>
      <p:ext uri="{BB962C8B-B14F-4D97-AF65-F5344CB8AC3E}">
        <p14:creationId xmlns:p14="http://schemas.microsoft.com/office/powerpoint/2010/main" val="3619972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37</a:t>
            </a:fld>
            <a:endParaRPr lang="en-US"/>
          </a:p>
        </p:txBody>
      </p:sp>
    </p:spTree>
    <p:extLst>
      <p:ext uri="{BB962C8B-B14F-4D97-AF65-F5344CB8AC3E}">
        <p14:creationId xmlns:p14="http://schemas.microsoft.com/office/powerpoint/2010/main" val="386926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38</a:t>
            </a:fld>
            <a:endParaRPr lang="en-US"/>
          </a:p>
        </p:txBody>
      </p:sp>
    </p:spTree>
    <p:extLst>
      <p:ext uri="{BB962C8B-B14F-4D97-AF65-F5344CB8AC3E}">
        <p14:creationId xmlns:p14="http://schemas.microsoft.com/office/powerpoint/2010/main" val="357979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r>
              <a:rPr lang="en-US" dirty="0">
                <a:latin typeface="Times New Roman" charset="0"/>
                <a:ea typeface="ＭＳ Ｐゴシック" pitchFamily="34" charset="-128"/>
              </a:rPr>
              <a:t>When sharing data, some considerations include: </a:t>
            </a:r>
          </a:p>
          <a:p>
            <a:pPr eaLnBrk="1" hangingPunct="1"/>
            <a:endParaRPr lang="en-US" dirty="0">
              <a:latin typeface="Times New Roman" charset="0"/>
              <a:ea typeface="ＭＳ Ｐゴシック" pitchFamily="34" charset="-128"/>
            </a:endParaRPr>
          </a:p>
          <a:p>
            <a:pPr eaLnBrk="1" hangingPunct="1"/>
            <a:r>
              <a:rPr lang="en-US" dirty="0">
                <a:latin typeface="Times New Roman" charset="0"/>
                <a:ea typeface="ＭＳ Ｐゴシック" pitchFamily="34" charset="-128"/>
              </a:rPr>
              <a:t>- why the data was created; </a:t>
            </a:r>
          </a:p>
          <a:p>
            <a:pPr eaLnBrk="1" hangingPunct="1"/>
            <a:r>
              <a:rPr lang="en-US" dirty="0">
                <a:latin typeface="Times New Roman" charset="0"/>
                <a:ea typeface="ＭＳ Ｐゴシック" pitchFamily="34" charset="-128"/>
              </a:rPr>
              <a:t>- what limitations, if any, the data have;.  </a:t>
            </a:r>
          </a:p>
          <a:p>
            <a:pPr eaLnBrk="1" hangingPunct="1"/>
            <a:r>
              <a:rPr lang="en-US" dirty="0">
                <a:latin typeface="Times New Roman" charset="0"/>
                <a:ea typeface="ＭＳ Ｐゴシック" pitchFamily="34" charset="-128"/>
              </a:rPr>
              <a:t>- what the data means; and who should be cited if someone publishes something that utilized the data.</a:t>
            </a:r>
          </a:p>
          <a:p>
            <a:pPr eaLnBrk="1" hangingPunct="1"/>
            <a:endParaRPr lang="en-US" dirty="0">
              <a:latin typeface="Times New Roman" charset="0"/>
              <a:ea typeface="ＭＳ Ｐゴシック" pitchFamily="34" charset="-128"/>
            </a:endParaRPr>
          </a:p>
          <a:p>
            <a:pPr eaLnBrk="1" hangingPunct="1"/>
            <a:r>
              <a:rPr lang="en-US" dirty="0">
                <a:latin typeface="Times New Roman" charset="0"/>
                <a:ea typeface="ＭＳ Ｐゴシック" pitchFamily="34" charset="-128"/>
              </a:rPr>
              <a:t>When receiving data from an alternative source, consider: </a:t>
            </a:r>
          </a:p>
          <a:p>
            <a:pPr eaLnBrk="1" hangingPunct="1"/>
            <a:endParaRPr lang="en-US" dirty="0">
              <a:latin typeface="Times New Roman" charset="0"/>
              <a:ea typeface="ＭＳ Ｐゴシック" pitchFamily="34" charset="-128"/>
            </a:endParaRPr>
          </a:p>
          <a:p>
            <a:pPr eaLnBrk="1" hangingPunct="1"/>
            <a:r>
              <a:rPr lang="en-US" dirty="0">
                <a:latin typeface="Times New Roman" charset="0"/>
                <a:ea typeface="ＭＳ Ｐゴシック" pitchFamily="34" charset="-128"/>
              </a:rPr>
              <a:t>What are the data gaps?</a:t>
            </a:r>
          </a:p>
          <a:p>
            <a:pPr eaLnBrk="1" hangingPunct="1"/>
            <a:r>
              <a:rPr lang="en-US" dirty="0">
                <a:latin typeface="Times New Roman" charset="0"/>
                <a:ea typeface="ＭＳ Ｐゴシック" pitchFamily="34" charset="-128"/>
              </a:rPr>
              <a:t>What processes were used for creating the current data?</a:t>
            </a:r>
          </a:p>
          <a:p>
            <a:pPr eaLnBrk="1" hangingPunct="1"/>
            <a:r>
              <a:rPr lang="en-US" dirty="0">
                <a:latin typeface="Times New Roman" charset="0"/>
                <a:ea typeface="ＭＳ Ｐゴシック" pitchFamily="34" charset="-128"/>
              </a:rPr>
              <a:t>Are there any fees associated with the data?</a:t>
            </a:r>
          </a:p>
          <a:p>
            <a:pPr eaLnBrk="1" hangingPunct="1"/>
            <a:r>
              <a:rPr lang="en-US" dirty="0">
                <a:latin typeface="Times New Roman" charset="0"/>
                <a:ea typeface="ＭＳ Ｐゴシック" pitchFamily="34" charset="-128"/>
              </a:rPr>
              <a:t>In what scale were the data created? </a:t>
            </a:r>
          </a:p>
          <a:p>
            <a:pPr eaLnBrk="1" hangingPunct="1"/>
            <a:r>
              <a:rPr lang="en-US" dirty="0">
                <a:latin typeface="Times New Roman" charset="0"/>
                <a:ea typeface="ＭＳ Ｐゴシック" pitchFamily="34" charset="-128"/>
              </a:rPr>
              <a:t>What do the values in the tables mean?</a:t>
            </a:r>
          </a:p>
          <a:p>
            <a:pPr eaLnBrk="1" hangingPunct="1"/>
            <a:r>
              <a:rPr lang="en-US" dirty="0">
                <a:latin typeface="Times New Roman" charset="0"/>
                <a:ea typeface="ＭＳ Ｐゴシック" pitchFamily="34" charset="-128"/>
              </a:rPr>
              <a:t>What software do I need in order to read the data?</a:t>
            </a:r>
          </a:p>
          <a:p>
            <a:pPr eaLnBrk="1" hangingPunct="1"/>
            <a:r>
              <a:rPr lang="en-US" dirty="0">
                <a:latin typeface="Times New Roman" charset="0"/>
                <a:ea typeface="ＭＳ Ｐゴシック" pitchFamily="34" charset="-128"/>
              </a:rPr>
              <a:t>What projection is the data in?</a:t>
            </a:r>
          </a:p>
          <a:p>
            <a:pPr eaLnBrk="1" hangingPunct="1"/>
            <a:r>
              <a:rPr lang="en-US" dirty="0">
                <a:latin typeface="Times New Roman" charset="0"/>
                <a:ea typeface="ＭＳ Ｐゴシック" pitchFamily="34" charset="-128"/>
              </a:rPr>
              <a:t>Can I give this data to someone else?</a:t>
            </a:r>
          </a:p>
          <a:p>
            <a:pPr eaLnBrk="1" hangingPunct="1"/>
            <a:endParaRPr lang="en-US" dirty="0">
              <a:latin typeface="Times New Roman" charset="0"/>
              <a:ea typeface="ＭＳ Ｐゴシック" pitchFamily="34" charset="-128"/>
            </a:endParaRPr>
          </a:p>
          <a:p>
            <a:pPr eaLnBrk="1" hangingPunct="1"/>
            <a:r>
              <a:rPr lang="en-US" dirty="0">
                <a:latin typeface="Times New Roman" charset="0"/>
                <a:ea typeface="ＭＳ Ｐゴシック" pitchFamily="34" charset="-128"/>
              </a:rPr>
              <a:t>Metadata contain information about a data set, in a standardized format, such that it can be understood and re-used. </a:t>
            </a:r>
          </a:p>
          <a:p>
            <a:pPr eaLnBrk="1" hangingPunct="1"/>
            <a:endParaRPr lang="en-US" dirty="0">
              <a:latin typeface="Times New Roman" charset="0"/>
              <a:ea typeface="ＭＳ Ｐゴシック" pitchFamily="34" charset="-128"/>
            </a:endParaRPr>
          </a:p>
          <a:p>
            <a:pPr eaLnBrk="1" hangingPunct="1"/>
            <a:endParaRPr lang="en-US" dirty="0">
              <a:latin typeface="Times New Roman" charset="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3</a:t>
            </a:fld>
            <a:endParaRPr lang="en-US" smtClean="0">
              <a:latin typeface="Calibri" pitchFamily="34"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39</a:t>
            </a:fld>
            <a:endParaRPr lang="en-US"/>
          </a:p>
        </p:txBody>
      </p:sp>
    </p:spTree>
    <p:extLst>
      <p:ext uri="{BB962C8B-B14F-4D97-AF65-F5344CB8AC3E}">
        <p14:creationId xmlns:p14="http://schemas.microsoft.com/office/powerpoint/2010/main" val="37776085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85000" lnSpcReduction="20000"/>
          </a:bodyPr>
          <a:lstStyle/>
          <a:p>
            <a:r>
              <a:rPr lang="en-US" sz="2000" dirty="0">
                <a:ea typeface="ＭＳ Ｐゴシック" pitchFamily="34" charset="-128"/>
              </a:rPr>
              <a:t>Metadata is documentation of data</a:t>
            </a:r>
          </a:p>
          <a:p>
            <a:r>
              <a:rPr lang="en-US" sz="2000" dirty="0">
                <a:ea typeface="ＭＳ Ｐゴシック" pitchFamily="34" charset="-128"/>
              </a:rPr>
              <a:t>A metadata record captures critical information about the content of a dataset</a:t>
            </a:r>
          </a:p>
          <a:p>
            <a:r>
              <a:rPr lang="en-US" sz="2000" dirty="0">
                <a:ea typeface="ＭＳ Ｐゴシック" pitchFamily="34" charset="-128"/>
              </a:rPr>
              <a:t>Metadata allows data to be discovered, accessed, and re-used</a:t>
            </a:r>
          </a:p>
          <a:p>
            <a:r>
              <a:rPr lang="en-US" sz="2000" dirty="0">
                <a:ea typeface="ＭＳ Ｐゴシック" pitchFamily="34" charset="-128"/>
              </a:rPr>
              <a:t>A metadata standard provides structure and consistency to data documentation</a:t>
            </a:r>
          </a:p>
          <a:p>
            <a:r>
              <a:rPr lang="en-US" sz="2000" dirty="0">
                <a:ea typeface="ＭＳ Ｐゴシック" pitchFamily="34" charset="-128"/>
              </a:rPr>
              <a:t>Standards and tools vary – select according to defined criteria such as data type, organizational guidance, and available resources</a:t>
            </a:r>
          </a:p>
          <a:p>
            <a:r>
              <a:rPr lang="en-US" sz="2000" dirty="0">
                <a:ea typeface="ＭＳ Ｐゴシック" pitchFamily="34" charset="-128"/>
              </a:rPr>
              <a:t>Metadata is of critical importance to data developers, data users, and organizations</a:t>
            </a:r>
          </a:p>
          <a:p>
            <a:r>
              <a:rPr lang="en-US" sz="2000" dirty="0">
                <a:ea typeface="ＭＳ Ｐゴシック" pitchFamily="34" charset="-128"/>
              </a:rPr>
              <a:t>Metadata can be effectively used for:</a:t>
            </a:r>
          </a:p>
          <a:p>
            <a:pPr lvl="1"/>
            <a:r>
              <a:rPr lang="en-US" sz="1800" dirty="0">
                <a:ea typeface="ＭＳ Ｐゴシック" pitchFamily="34" charset="-128"/>
              </a:rPr>
              <a:t>data distribution</a:t>
            </a:r>
          </a:p>
          <a:p>
            <a:pPr lvl="1"/>
            <a:r>
              <a:rPr lang="en-US" sz="1800" dirty="0">
                <a:ea typeface="ＭＳ Ｐゴシック" pitchFamily="34" charset="-128"/>
              </a:rPr>
              <a:t>data management</a:t>
            </a:r>
          </a:p>
          <a:p>
            <a:pPr lvl="1"/>
            <a:r>
              <a:rPr lang="en-US" sz="1800" dirty="0">
                <a:ea typeface="ＭＳ Ｐゴシック" pitchFamily="34" charset="-128"/>
              </a:rPr>
              <a:t>project management</a:t>
            </a:r>
          </a:p>
          <a:p>
            <a:r>
              <a:rPr lang="en-US" sz="2000" dirty="0">
                <a:ea typeface="ＭＳ Ｐゴシック" pitchFamily="34" charset="-128"/>
              </a:rPr>
              <a:t>Metadata completes a dataset.</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40</a:t>
            </a:fld>
            <a:endParaRPr lang="en-US" smtClean="0">
              <a:latin typeface="Calibri"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r>
              <a:rPr lang="en-US" dirty="0">
                <a:latin typeface="Times New Roman" charset="0"/>
                <a:ea typeface="ＭＳ Ｐゴシック" pitchFamily="34" charset="-128"/>
              </a:rPr>
              <a:t>Metadata is data about data. It describes the content, quality, condition, and other characteristics of a dataset.  </a:t>
            </a:r>
          </a:p>
          <a:p>
            <a:pPr eaLnBrk="1" hangingPunct="1"/>
            <a:endParaRPr lang="en-US" dirty="0">
              <a:latin typeface="Times New Roman" charset="0"/>
              <a:ea typeface="ＭＳ Ｐゴシック" pitchFamily="34" charset="-128"/>
            </a:endParaRPr>
          </a:p>
          <a:p>
            <a:pPr eaLnBrk="1" hangingPunct="1"/>
            <a:r>
              <a:rPr lang="en-US" dirty="0">
                <a:latin typeface="Times New Roman" charset="0"/>
                <a:ea typeface="ＭＳ Ｐゴシック" pitchFamily="34" charset="-128"/>
              </a:rPr>
              <a:t>Metadata records answer questions such as:</a:t>
            </a:r>
          </a:p>
          <a:p>
            <a:pPr eaLnBrk="1" hangingPunct="1"/>
            <a:r>
              <a:rPr lang="en-US" dirty="0">
                <a:latin typeface="Times New Roman" charset="0"/>
                <a:ea typeface="ＭＳ Ｐゴシック" pitchFamily="34" charset="-128"/>
              </a:rPr>
              <a:t>	Why was the data set created?</a:t>
            </a:r>
          </a:p>
          <a:p>
            <a:pPr eaLnBrk="1" hangingPunct="1"/>
            <a:r>
              <a:rPr lang="en-US" dirty="0">
                <a:latin typeface="Times New Roman" charset="0"/>
                <a:ea typeface="ＭＳ Ｐゴシック" pitchFamily="34" charset="-128"/>
              </a:rPr>
              <a:t>	What processes were used to create the data set?</a:t>
            </a:r>
          </a:p>
          <a:p>
            <a:pPr eaLnBrk="1" hangingPunct="1"/>
            <a:r>
              <a:rPr lang="en-US" dirty="0">
                <a:latin typeface="Times New Roman" charset="0"/>
                <a:ea typeface="ＭＳ Ｐゴシック" pitchFamily="34" charset="-128"/>
              </a:rPr>
              <a:t>	What projection is the data in?</a:t>
            </a:r>
          </a:p>
          <a:p>
            <a:pPr eaLnBrk="1" hangingPunct="1"/>
            <a:r>
              <a:rPr lang="en-US" dirty="0">
                <a:latin typeface="Times New Roman" charset="0"/>
                <a:ea typeface="ＭＳ Ｐゴシック" pitchFamily="34" charset="-128"/>
              </a:rPr>
              <a:t>	When was the data last updated?</a:t>
            </a:r>
          </a:p>
          <a:p>
            <a:pPr eaLnBrk="1" hangingPunct="1"/>
            <a:r>
              <a:rPr lang="en-US" dirty="0">
                <a:latin typeface="Times New Roman" charset="0"/>
                <a:ea typeface="ＭＳ Ｐゴシック" pitchFamily="34" charset="-128"/>
              </a:rPr>
              <a:t>	Who created the data?</a:t>
            </a:r>
          </a:p>
          <a:p>
            <a:pPr eaLnBrk="1" hangingPunct="1"/>
            <a:r>
              <a:rPr lang="en-US" dirty="0">
                <a:latin typeface="Times New Roman" charset="0"/>
                <a:ea typeface="ＭＳ Ｐゴシック" pitchFamily="34" charset="-128"/>
              </a:rPr>
              <a:t>	What scale was used?</a:t>
            </a:r>
          </a:p>
          <a:p>
            <a:pPr eaLnBrk="1" hangingPunct="1"/>
            <a:r>
              <a:rPr lang="en-US" dirty="0">
                <a:latin typeface="Times New Roman" charset="0"/>
                <a:ea typeface="ＭＳ Ｐゴシック" pitchFamily="34" charset="-128"/>
              </a:rPr>
              <a:t>	What fields are in the table?</a:t>
            </a:r>
          </a:p>
          <a:p>
            <a:pPr eaLnBrk="1" hangingPunct="1"/>
            <a:r>
              <a:rPr lang="en-US" dirty="0">
                <a:latin typeface="Times New Roman" charset="0"/>
                <a:ea typeface="ＭＳ Ｐゴシック" pitchFamily="34" charset="-128"/>
              </a:rPr>
              <a:t>	What do the values in those fields mean?</a:t>
            </a:r>
          </a:p>
          <a:p>
            <a:pPr eaLnBrk="1" hangingPunct="1"/>
            <a:r>
              <a:rPr lang="en-US" dirty="0">
                <a:latin typeface="Times New Roman" charset="0"/>
                <a:ea typeface="ＭＳ Ｐゴシック" pitchFamily="34" charset="-128"/>
              </a:rPr>
              <a:t>	Who do I contact about getting more information about the data?</a:t>
            </a:r>
          </a:p>
          <a:p>
            <a:pPr eaLnBrk="1" hangingPunct="1"/>
            <a:r>
              <a:rPr lang="en-US" dirty="0">
                <a:latin typeface="Times New Roman" charset="0"/>
                <a:ea typeface="ＭＳ Ｐゴシック" pitchFamily="34" charset="-128"/>
              </a:rPr>
              <a:t>	How do I obtain a copy of the data?</a:t>
            </a:r>
          </a:p>
          <a:p>
            <a:pPr eaLnBrk="1" hangingPunct="1"/>
            <a:r>
              <a:rPr lang="en-US" dirty="0">
                <a:latin typeface="Times New Roman" charset="0"/>
                <a:ea typeface="ＭＳ Ｐゴシック" pitchFamily="34" charset="-128"/>
              </a:rPr>
              <a:t>	Do the data cost anything?</a:t>
            </a:r>
          </a:p>
          <a:p>
            <a:pPr eaLnBrk="1" hangingPunct="1"/>
            <a:r>
              <a:rPr lang="en-US" dirty="0">
                <a:latin typeface="Times New Roman" charset="0"/>
                <a:ea typeface="ＭＳ Ｐゴシック" pitchFamily="34" charset="-128"/>
              </a:rPr>
              <a:t>	Are there any limitations to the data?</a:t>
            </a:r>
          </a:p>
          <a:p>
            <a:pPr eaLnBrk="1" hangingPunct="1"/>
            <a:endParaRPr lang="en-US" dirty="0">
              <a:latin typeface="Times New Roman" charset="0"/>
              <a:ea typeface="ＭＳ Ｐゴシック" pitchFamily="34" charset="-128"/>
            </a:endParaRPr>
          </a:p>
          <a:p>
            <a:pPr eaLnBrk="1" hangingPunct="1"/>
            <a:r>
              <a:rPr lang="en-US" dirty="0">
                <a:latin typeface="Times New Roman" charset="0"/>
                <a:ea typeface="ＭＳ Ｐゴシック" pitchFamily="34" charset="-128"/>
              </a:rPr>
              <a:t>Metadata is a valuable tool. Metadata records preserve the usefulness of data over time by detailing methods for data collection and data set creation. Metadata greatly minimizes duplication of effort in the collection of expensive digital data and fosters the sharing of digital data resources. </a:t>
            </a:r>
            <a:endParaRPr lang="en-US" sz="1800" dirty="0">
              <a:latin typeface="Times New Roman" charset="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4</a:t>
            </a:fld>
            <a:endParaRPr lang="en-US" smtClean="0">
              <a:latin typeface="Calibri"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r>
              <a:rPr lang="en-US" dirty="0" smtClean="0">
                <a:latin typeface="Times New Roman" pitchFamily="18" charset="0"/>
                <a:ea typeface="ＭＳ Ｐゴシック" pitchFamily="34" charset="-128"/>
              </a:rPr>
              <a:t>Metadata is all around us. . .from Mp3 players, to nutrition labels, to library card catalogues.</a:t>
            </a:r>
          </a:p>
          <a:p>
            <a:pPr eaLnBrk="1" hangingPunct="1">
              <a:defRPr/>
            </a:pPr>
            <a:r>
              <a:rPr lang="en-US" dirty="0" smtClean="0">
                <a:latin typeface="Times New Roman" pitchFamily="18" charset="0"/>
                <a:ea typeface="ＭＳ Ｐゴシック" pitchFamily="34" charset="-128"/>
              </a:rPr>
              <a:t>For example, a card catalogue tell us more information than just the title of the book, they also tells the user:</a:t>
            </a:r>
          </a:p>
          <a:p>
            <a:pPr eaLnBrk="1" hangingPunct="1">
              <a:defRPr/>
            </a:pPr>
            <a:r>
              <a:rPr lang="en-US" dirty="0" smtClean="0">
                <a:latin typeface="Times New Roman" pitchFamily="18" charset="0"/>
                <a:ea typeface="ＭＳ Ｐゴシック" pitchFamily="34" charset="-128"/>
              </a:rPr>
              <a:t>		Who is the author?</a:t>
            </a:r>
          </a:p>
          <a:p>
            <a:pPr eaLnBrk="1" hangingPunct="1">
              <a:defRPr/>
            </a:pPr>
            <a:r>
              <a:rPr lang="en-US" dirty="0" smtClean="0">
                <a:latin typeface="Times New Roman" pitchFamily="18" charset="0"/>
                <a:ea typeface="ＭＳ Ｐゴシック" pitchFamily="34" charset="-128"/>
              </a:rPr>
              <a:t>		Who published the book?</a:t>
            </a:r>
          </a:p>
          <a:p>
            <a:pPr eaLnBrk="1" hangingPunct="1">
              <a:defRPr/>
            </a:pPr>
            <a:r>
              <a:rPr lang="en-US" dirty="0" smtClean="0">
                <a:latin typeface="Times New Roman" pitchFamily="18" charset="0"/>
                <a:ea typeface="ＭＳ Ｐゴシック" pitchFamily="34" charset="-128"/>
              </a:rPr>
              <a:t>		What subject area does the book fall in?</a:t>
            </a:r>
          </a:p>
          <a:p>
            <a:pPr eaLnBrk="1" hangingPunct="1">
              <a:defRPr/>
            </a:pPr>
            <a:r>
              <a:rPr lang="en-US" dirty="0" smtClean="0">
                <a:latin typeface="Times New Roman" pitchFamily="18" charset="0"/>
                <a:ea typeface="ＭＳ Ｐゴシック" pitchFamily="34" charset="-128"/>
              </a:rPr>
              <a:t>		And finally, where is it located in the library? </a:t>
            </a:r>
          </a:p>
          <a:p>
            <a:pPr eaLnBrk="1" hangingPunct="1">
              <a:defRPr/>
            </a:pPr>
            <a:endParaRPr lang="en-US" dirty="0" smtClean="0">
              <a:latin typeface="Times New Roman" pitchFamily="18" charset="0"/>
              <a:ea typeface="ＭＳ Ｐゴシック" pitchFamily="34" charset="-128"/>
            </a:endParaRPr>
          </a:p>
          <a:p>
            <a:pPr eaLnBrk="1" hangingPunct="1">
              <a:defRPr/>
            </a:pPr>
            <a:r>
              <a:rPr lang="en-US" dirty="0" smtClean="0">
                <a:latin typeface="Times New Roman" pitchFamily="18" charset="0"/>
                <a:ea typeface="ＭＳ Ｐゴシック" pitchFamily="34" charset="-128"/>
              </a:rPr>
              <a:t>Another example of metadata that we see in our daily lives is the nutrition and ingredient information on food labels.</a:t>
            </a:r>
          </a:p>
          <a:p>
            <a:pPr eaLnBrk="1" hangingPunct="1">
              <a:defRPr/>
            </a:pPr>
            <a:r>
              <a:rPr lang="en-US" dirty="0" smtClean="0">
                <a:latin typeface="Times New Roman" pitchFamily="18" charset="0"/>
                <a:ea typeface="ＭＳ Ｐゴシック" pitchFamily="34" charset="-128"/>
              </a:rPr>
              <a:t>Nutrition labels answer questions such as: </a:t>
            </a:r>
          </a:p>
          <a:p>
            <a:pPr eaLnBrk="1" hangingPunct="1">
              <a:defRPr/>
            </a:pPr>
            <a:r>
              <a:rPr lang="en-US" dirty="0" smtClean="0">
                <a:latin typeface="Times New Roman" pitchFamily="18" charset="0"/>
                <a:ea typeface="ＭＳ Ｐゴシック" pitchFamily="34" charset="-128"/>
              </a:rPr>
              <a:t>		What ingredients</a:t>
            </a:r>
            <a:r>
              <a:rPr lang="en-US" baseline="0" dirty="0" smtClean="0">
                <a:latin typeface="Times New Roman" pitchFamily="18" charset="0"/>
                <a:ea typeface="ＭＳ Ｐゴシック" pitchFamily="34" charset="-128"/>
              </a:rPr>
              <a:t> were used</a:t>
            </a:r>
            <a:r>
              <a:rPr lang="en-US" dirty="0" smtClean="0">
                <a:latin typeface="Times New Roman" pitchFamily="18" charset="0"/>
                <a:ea typeface="ＭＳ Ｐゴシック" pitchFamily="34" charset="-128"/>
              </a:rPr>
              <a:t>?</a:t>
            </a:r>
          </a:p>
          <a:p>
            <a:pPr eaLnBrk="1" hangingPunct="1">
              <a:defRPr/>
            </a:pPr>
            <a:r>
              <a:rPr lang="en-US" dirty="0" smtClean="0">
                <a:latin typeface="Times New Roman" pitchFamily="18" charset="0"/>
                <a:ea typeface="ＭＳ Ｐゴシック" pitchFamily="34" charset="-128"/>
              </a:rPr>
              <a:t>		Who made the food?</a:t>
            </a:r>
          </a:p>
          <a:p>
            <a:pPr eaLnBrk="1" hangingPunct="1">
              <a:defRPr/>
            </a:pPr>
            <a:r>
              <a:rPr lang="en-US" dirty="0" smtClean="0">
                <a:latin typeface="Times New Roman" pitchFamily="18" charset="0"/>
                <a:ea typeface="ＭＳ Ｐゴシック" pitchFamily="34" charset="-128"/>
              </a:rPr>
              <a:t>		How many calories per serving?</a:t>
            </a:r>
          </a:p>
          <a:p>
            <a:pPr eaLnBrk="1" hangingPunct="1">
              <a:defRPr/>
            </a:pPr>
            <a:r>
              <a:rPr lang="en-US" dirty="0" smtClean="0">
                <a:latin typeface="Times New Roman" pitchFamily="18" charset="0"/>
                <a:ea typeface="ＭＳ Ｐゴシック" pitchFamily="34" charset="-128"/>
              </a:rPr>
              <a:t>		How many servings in the can?</a:t>
            </a:r>
          </a:p>
          <a:p>
            <a:pPr eaLnBrk="1" hangingPunct="1">
              <a:defRPr/>
            </a:pPr>
            <a:r>
              <a:rPr lang="en-US" dirty="0" smtClean="0">
                <a:latin typeface="Times New Roman" pitchFamily="18" charset="0"/>
                <a:ea typeface="ＭＳ Ｐゴシック" pitchFamily="34" charset="-128"/>
              </a:rPr>
              <a:t>		What percentage of daily vitamins are in each serving?</a:t>
            </a:r>
          </a:p>
          <a:p>
            <a:pPr eaLnBrk="1" hangingPunct="1">
              <a:defRPr/>
            </a:pPr>
            <a:endParaRPr lang="en-US" dirty="0" smtClean="0">
              <a:latin typeface="Times New Roman" pitchFamily="18" charset="0"/>
              <a:ea typeface="ＭＳ Ｐゴシック" pitchFamily="34" charset="-128"/>
            </a:endParaRPr>
          </a:p>
          <a:p>
            <a:pPr eaLnBrk="1" hangingPunct="1">
              <a:defRPr/>
            </a:pPr>
            <a:endParaRPr lang="en-US" dirty="0" smtClean="0">
              <a:latin typeface="Times New Roman" pitchFamily="18" charset="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5</a:t>
            </a:fld>
            <a:endParaRPr lang="en-US" smtClean="0">
              <a:latin typeface="Calibri"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eaLnBrk="1" hangingPunct="1">
              <a:spcBef>
                <a:spcPct val="0"/>
              </a:spcBef>
              <a:defRPr/>
            </a:pPr>
            <a:r>
              <a:rPr lang="en-US" dirty="0" smtClean="0">
                <a:latin typeface="Times New Roman" charset="0"/>
                <a:ea typeface="ＭＳ Ｐゴシック" pitchFamily="34" charset="-128"/>
              </a:rPr>
              <a:t>This is an example of a</a:t>
            </a:r>
            <a:r>
              <a:rPr lang="en-US" baseline="0" dirty="0" smtClean="0">
                <a:latin typeface="Times New Roman" charset="0"/>
                <a:ea typeface="ＭＳ Ｐゴシック" pitchFamily="34" charset="-128"/>
              </a:rPr>
              <a:t> metadata record using the Federal Geographic Data Committee (FGDC) standard. </a:t>
            </a:r>
            <a:endParaRPr lang="en-US" dirty="0" smtClean="0">
              <a:latin typeface="Times New Roman" charset="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6</a:t>
            </a:fld>
            <a:endParaRPr lang="en-US" smtClean="0">
              <a:latin typeface="Calibri"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eaLnBrk="1" hangingPunct="1">
              <a:spcBef>
                <a:spcPct val="0"/>
              </a:spcBef>
              <a:defRPr/>
            </a:pPr>
            <a:r>
              <a:rPr lang="en-US" dirty="0" smtClean="0">
                <a:latin typeface="Times New Roman" pitchFamily="18" charset="0"/>
                <a:ea typeface="ＭＳ Ｐゴシック" pitchFamily="34" charset="-128"/>
              </a:rPr>
              <a:t>Metadata is useful to Data Users, Data Developers, and Organizations. In this era of data sharing, collaboration, and need for information organization, metadata can serve multiple purposes. </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7</a:t>
            </a:fld>
            <a:endParaRPr lang="en-US" smtClean="0">
              <a:latin typeface="Calibri"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latin typeface="Times New Roman" pitchFamily="18" charset="0"/>
                <a:ea typeface="ＭＳ Ｐゴシック" pitchFamily="34" charset="-128"/>
              </a:rPr>
              <a:t>What value does metadata have to Data Developers?</a:t>
            </a:r>
          </a:p>
          <a:p>
            <a:pPr eaLnBrk="1" hangingPunct="1"/>
            <a:r>
              <a:rPr lang="en-US" dirty="0" smtClean="0">
                <a:latin typeface="Times New Roman" pitchFamily="18" charset="0"/>
                <a:ea typeface="ＭＳ Ｐゴシック" pitchFamily="34" charset="-128"/>
              </a:rPr>
              <a:t>Metadata records will help avoid data duplication because researchers can determine if data already exists. Scientists are able to share reliable information about a dataset by creating metadata and passing it along with the dataset. Scientists wishing to reuse a dataset can be confident of its origins, data quality, and other valuable information about the data. Metadata also allow data creators to publicize the valuable data they have collected by making the metadata available on clearinghouses and other publically available venues. Metadata can be used in citation practices, thus increasing the visibility of the data. </a:t>
            </a:r>
          </a:p>
          <a:p>
            <a:pPr eaLnBrk="1" hangingPunct="1"/>
            <a:endParaRPr lang="en-US" dirty="0" smtClean="0">
              <a:latin typeface="Times New Roman" pitchFamily="18" charset="0"/>
              <a:ea typeface="ＭＳ Ｐゴシック" pitchFamily="34" charset="-128"/>
            </a:endParaRPr>
          </a:p>
          <a:p>
            <a:pPr eaLnBrk="1" hangingPunct="1"/>
            <a:endParaRPr lang="en-US" dirty="0" smtClean="0">
              <a:latin typeface="Times New Roman" pitchFamily="18" charset="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8</a:t>
            </a:fld>
            <a:endParaRPr lang="en-US" smtClean="0">
              <a:latin typeface="Calibri"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3.jpeg"/><Relationship Id="rId7" Type="http://schemas.openxmlformats.org/officeDocument/2006/relationships/image" Target="../media/image7.gif"/><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4" name="Picture 23" descr="lter_combo5.JPG"/>
          <p:cNvPicPr>
            <a:picLocks noChangeAspect="1"/>
          </p:cNvPicPr>
          <p:nvPr/>
        </p:nvPicPr>
        <p:blipFill>
          <a:blip r:embed="rId2" cstate="print"/>
          <a:stretch>
            <a:fillRect/>
          </a:stretch>
        </p:blipFill>
        <p:spPr>
          <a:xfrm>
            <a:off x="8033100" y="1375914"/>
            <a:ext cx="1110900" cy="4343400"/>
          </a:xfrm>
          <a:prstGeom prst="rect">
            <a:avLst/>
          </a:prstGeom>
        </p:spPr>
      </p:pic>
      <p:pic>
        <p:nvPicPr>
          <p:cNvPr id="20" name="Picture 19" descr="about_ace_026.jpg"/>
          <p:cNvPicPr>
            <a:picLocks noChangeAspect="1"/>
          </p:cNvPicPr>
          <p:nvPr/>
        </p:nvPicPr>
        <p:blipFill>
          <a:blip r:embed="rId3" cstate="print"/>
          <a:stretch>
            <a:fillRect/>
          </a:stretch>
        </p:blipFill>
        <p:spPr>
          <a:xfrm>
            <a:off x="0" y="1388553"/>
            <a:ext cx="4810526" cy="4326448"/>
          </a:xfrm>
          <a:prstGeom prst="rect">
            <a:avLst/>
          </a:prstGeom>
        </p:spPr>
      </p:pic>
      <p:sp>
        <p:nvSpPr>
          <p:cNvPr id="8" name="TextBox 7"/>
          <p:cNvSpPr txBox="1"/>
          <p:nvPr/>
        </p:nvSpPr>
        <p:spPr>
          <a:xfrm>
            <a:off x="29083" y="3509964"/>
            <a:ext cx="4620013" cy="523220"/>
          </a:xfrm>
          <a:prstGeom prst="rect">
            <a:avLst/>
          </a:prstGeom>
          <a:noFill/>
        </p:spPr>
        <p:txBody>
          <a:bodyPr wrap="square" rtlCol="0">
            <a:spAutoFit/>
          </a:bodyPr>
          <a:lstStyle/>
          <a:p>
            <a:endParaRPr lang="en-US" sz="2800" b="1" i="0" dirty="0">
              <a:solidFill>
                <a:schemeClr val="bg1"/>
              </a:solidFill>
              <a:latin typeface="Times New Roman"/>
              <a:cs typeface="Times New Roman"/>
            </a:endParaRPr>
          </a:p>
        </p:txBody>
      </p:sp>
      <p:sp>
        <p:nvSpPr>
          <p:cNvPr id="25" name="Rectangle 24"/>
          <p:cNvSpPr/>
          <p:nvPr/>
        </p:nvSpPr>
        <p:spPr>
          <a:xfrm>
            <a:off x="0" y="4267200"/>
            <a:ext cx="4572000" cy="1447800"/>
          </a:xfrm>
          <a:prstGeom prst="rect">
            <a:avLst/>
          </a:prstGeom>
          <a:solidFill>
            <a:srgbClr val="3E3D2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4267200"/>
            <a:ext cx="4038600" cy="1384995"/>
          </a:xfrm>
          <a:prstGeom prst="rect">
            <a:avLst/>
          </a:prstGeom>
        </p:spPr>
        <p:txBody>
          <a:bodyPr wrap="square">
            <a:spAutoFit/>
          </a:bodyPr>
          <a:lstStyle/>
          <a:p>
            <a:r>
              <a:rPr lang="en-US" sz="2800" dirty="0" smtClean="0">
                <a:solidFill>
                  <a:schemeClr val="tx1"/>
                </a:solidFill>
                <a:latin typeface="Benguiat Bk BT" pitchFamily="18" charset="0"/>
              </a:rPr>
              <a:t>LTER Information</a:t>
            </a:r>
            <a:r>
              <a:rPr lang="en-US" sz="2800" baseline="0" dirty="0" smtClean="0">
                <a:solidFill>
                  <a:schemeClr val="tx1"/>
                </a:solidFill>
                <a:latin typeface="Benguiat Bk BT" pitchFamily="18" charset="0"/>
              </a:rPr>
              <a:t> </a:t>
            </a:r>
            <a:r>
              <a:rPr lang="en-US" sz="2800" dirty="0" smtClean="0">
                <a:solidFill>
                  <a:schemeClr val="tx1"/>
                </a:solidFill>
                <a:latin typeface="Benguiat Bk BT" pitchFamily="18" charset="0"/>
              </a:rPr>
              <a:t>Management</a:t>
            </a:r>
          </a:p>
          <a:p>
            <a:r>
              <a:rPr lang="en-US" sz="2800" dirty="0" smtClean="0">
                <a:solidFill>
                  <a:schemeClr val="tx1"/>
                </a:solidFill>
                <a:latin typeface="Benguiat Bk BT" pitchFamily="18" charset="0"/>
              </a:rPr>
              <a:t>Training Materials</a:t>
            </a:r>
            <a:endParaRPr lang="en-US" sz="2800" dirty="0">
              <a:solidFill>
                <a:schemeClr val="tx1"/>
              </a:solidFill>
              <a:latin typeface="Benguiat Bk BT" pitchFamily="18" charset="0"/>
            </a:endParaRPr>
          </a:p>
        </p:txBody>
      </p:sp>
      <p:sp>
        <p:nvSpPr>
          <p:cNvPr id="46" name="Rectangle 45"/>
          <p:cNvSpPr/>
          <p:nvPr/>
        </p:nvSpPr>
        <p:spPr>
          <a:xfrm>
            <a:off x="4572000" y="0"/>
            <a:ext cx="3657600" cy="6705600"/>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1745177"/>
            <a:ext cx="3313355" cy="2665459"/>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9" name="Rectangle 88"/>
          <p:cNvSpPr/>
          <p:nvPr/>
        </p:nvSpPr>
        <p:spPr>
          <a:xfrm>
            <a:off x="4648200" y="6477000"/>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cc_019.jpg"/>
          <p:cNvPicPr>
            <a:picLocks noChangeAspect="1"/>
          </p:cNvPicPr>
          <p:nvPr/>
        </p:nvPicPr>
        <p:blipFill>
          <a:blip r:embed="rId4" cstate="print"/>
          <a:stretch>
            <a:fillRect/>
          </a:stretch>
        </p:blipFill>
        <p:spPr>
          <a:xfrm>
            <a:off x="4876800" y="304800"/>
            <a:ext cx="1405513" cy="1066800"/>
          </a:xfrm>
          <a:prstGeom prst="rect">
            <a:avLst/>
          </a:prstGeom>
        </p:spPr>
      </p:pic>
      <p:sp>
        <p:nvSpPr>
          <p:cNvPr id="14" name="Rectangle 13"/>
          <p:cNvSpPr/>
          <p:nvPr/>
        </p:nvSpPr>
        <p:spPr>
          <a:xfrm>
            <a:off x="6477000" y="304800"/>
            <a:ext cx="1295400" cy="106680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876800" y="533400"/>
            <a:ext cx="1447800" cy="830997"/>
          </a:xfrm>
          <a:prstGeom prst="rect">
            <a:avLst/>
          </a:prstGeom>
          <a:noFill/>
          <a:ln>
            <a:solidFill>
              <a:schemeClr val="tx1"/>
            </a:solidFill>
          </a:ln>
        </p:spPr>
        <p:txBody>
          <a:bodyPr wrap="square" rtlCol="0">
            <a:spAutoFit/>
          </a:bodyPr>
          <a:lstStyle/>
          <a:p>
            <a:r>
              <a:rPr lang="en-US" sz="1200" dirty="0" smtClean="0">
                <a:solidFill>
                  <a:schemeClr val="tx1"/>
                </a:solidFill>
                <a:latin typeface="Benguiat Bk BT" pitchFamily="18" charset="0"/>
              </a:rPr>
              <a:t>LTER</a:t>
            </a:r>
          </a:p>
          <a:p>
            <a:r>
              <a:rPr lang="en-US" sz="1200" dirty="0" smtClean="0">
                <a:solidFill>
                  <a:schemeClr val="tx1"/>
                </a:solidFill>
                <a:latin typeface="Benguiat Bk BT" pitchFamily="18" charset="0"/>
              </a:rPr>
              <a:t>Information</a:t>
            </a:r>
          </a:p>
          <a:p>
            <a:r>
              <a:rPr lang="en-US" sz="1200" dirty="0" smtClean="0">
                <a:solidFill>
                  <a:schemeClr val="tx1"/>
                </a:solidFill>
                <a:latin typeface="Benguiat Bk BT" pitchFamily="18" charset="0"/>
              </a:rPr>
              <a:t>Managers</a:t>
            </a:r>
          </a:p>
          <a:p>
            <a:r>
              <a:rPr lang="en-US" sz="1200" dirty="0" smtClean="0">
                <a:solidFill>
                  <a:schemeClr val="tx1"/>
                </a:solidFill>
                <a:latin typeface="Benguiat Bk BT" pitchFamily="18" charset="0"/>
              </a:rPr>
              <a:t>Committee</a:t>
            </a:r>
          </a:p>
        </p:txBody>
      </p:sp>
      <p:pic>
        <p:nvPicPr>
          <p:cNvPr id="16" name="Picture 4" descr="C:\Documents and Settings\tvalenti\Local Settings\Temporary Internet Files\Content.IE5\P27Z0URJ\MC900349993[1].wmf"/>
          <p:cNvPicPr>
            <a:picLocks noChangeAspect="1" noChangeArrowheads="1"/>
          </p:cNvPicPr>
          <p:nvPr/>
        </p:nvPicPr>
        <p:blipFill>
          <a:blip r:embed="rId5" cstate="print"/>
          <a:srcRect/>
          <a:stretch>
            <a:fillRect/>
          </a:stretch>
        </p:blipFill>
        <p:spPr bwMode="auto">
          <a:xfrm>
            <a:off x="6477000" y="457200"/>
            <a:ext cx="368898" cy="620916"/>
          </a:xfrm>
          <a:prstGeom prst="rect">
            <a:avLst/>
          </a:prstGeom>
          <a:noFill/>
        </p:spPr>
      </p:pic>
      <p:pic>
        <p:nvPicPr>
          <p:cNvPr id="17" name="Picture 5" descr="C:\Documents and Settings\tvalenti\Local Settings\Temporary Internet Files\Content.IE5\9JBC1HLS\MC900431540[1].png"/>
          <p:cNvPicPr>
            <a:picLocks noChangeAspect="1" noChangeArrowheads="1"/>
          </p:cNvPicPr>
          <p:nvPr/>
        </p:nvPicPr>
        <p:blipFill>
          <a:blip r:embed="rId6" cstate="print"/>
          <a:srcRect/>
          <a:stretch>
            <a:fillRect/>
          </a:stretch>
        </p:blipFill>
        <p:spPr bwMode="auto">
          <a:xfrm>
            <a:off x="7086600" y="609600"/>
            <a:ext cx="495118" cy="533660"/>
          </a:xfrm>
          <a:prstGeom prst="rect">
            <a:avLst/>
          </a:prstGeom>
          <a:noFill/>
        </p:spPr>
      </p:pic>
      <p:cxnSp>
        <p:nvCxnSpPr>
          <p:cNvPr id="18" name="Shape 17"/>
          <p:cNvCxnSpPr>
            <a:stCxn id="16" idx="2"/>
          </p:cNvCxnSpPr>
          <p:nvPr/>
        </p:nvCxnSpPr>
        <p:spPr>
          <a:xfrm rot="5400000" flipH="1" flipV="1">
            <a:off x="6944566" y="783683"/>
            <a:ext cx="11316" cy="577550"/>
          </a:xfrm>
          <a:prstGeom prst="bentConnector4">
            <a:avLst>
              <a:gd name="adj1" fmla="val -2020148"/>
              <a:gd name="adj2" fmla="val 65968"/>
            </a:avLst>
          </a:prstGeom>
          <a:ln w="28575"/>
        </p:spPr>
        <p:style>
          <a:lnRef idx="1">
            <a:schemeClr val="accent1"/>
          </a:lnRef>
          <a:fillRef idx="0">
            <a:schemeClr val="accent1"/>
          </a:fillRef>
          <a:effectRef idx="0">
            <a:schemeClr val="accent1"/>
          </a:effectRef>
          <a:fontRef idx="minor">
            <a:schemeClr val="tx1"/>
          </a:fontRef>
        </p:style>
      </p:cxnSp>
      <p:pic>
        <p:nvPicPr>
          <p:cNvPr id="22" name="Picture 21" descr="LTER_LOGO.GIF"/>
          <p:cNvPicPr>
            <a:picLocks noChangeAspect="1"/>
          </p:cNvPicPr>
          <p:nvPr/>
        </p:nvPicPr>
        <p:blipFill>
          <a:blip r:embed="rId7" cstate="print"/>
          <a:stretch>
            <a:fillRect/>
          </a:stretch>
        </p:blipFill>
        <p:spPr>
          <a:xfrm>
            <a:off x="7543800" y="5791200"/>
            <a:ext cx="537210" cy="680012"/>
          </a:xfrm>
          <a:prstGeom prst="rect">
            <a:avLst/>
          </a:prstGeom>
        </p:spPr>
      </p:pic>
      <p:pic>
        <p:nvPicPr>
          <p:cNvPr id="23" name="Picture 22" descr="nsf.tif"/>
          <p:cNvPicPr>
            <a:picLocks noChangeAspect="1"/>
          </p:cNvPicPr>
          <p:nvPr/>
        </p:nvPicPr>
        <p:blipFill>
          <a:blip r:embed="rId8" cstate="print"/>
          <a:stretch>
            <a:fillRect/>
          </a:stretch>
        </p:blipFill>
        <p:spPr>
          <a:xfrm>
            <a:off x="6781800" y="5791200"/>
            <a:ext cx="676295" cy="667512"/>
          </a:xfrm>
          <a:prstGeom prst="rect">
            <a:avLst/>
          </a:prstGeom>
        </p:spPr>
      </p:pic>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43"/>
          <p:cNvGrpSpPr/>
          <p:nvPr/>
        </p:nvGrpSpPr>
        <p:grpSpPr>
          <a:xfrm>
            <a:off x="-382404" y="0"/>
            <a:ext cx="9932332" cy="6858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997388" y="224492"/>
            <a:ext cx="2133600" cy="365125"/>
          </a:xfrm>
          <a:prstGeom prst="rect">
            <a:avLst/>
          </a:prstGeom>
        </p:spPr>
        <p:txBody>
          <a:bodyPr/>
          <a:lstStyle/>
          <a:p>
            <a:pPr>
              <a:defRPr/>
            </a:pPr>
            <a:fld id="{81C6A489-011B-4F10-A03F-77B1F2DCFD79}" type="datetime1">
              <a:rPr lang="en-US" smtClean="0"/>
              <a:pPr>
                <a:defRPr/>
              </a:pPr>
              <a:t>8/9/2012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pPr>
              <a:defRPr/>
            </a:pPr>
            <a:fld id="{CCA0A2C5-95DB-4765-A9D5-105B773BD9E1}"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997388" y="224492"/>
            <a:ext cx="2133600" cy="365125"/>
          </a:xfrm>
          <a:prstGeom prst="rect">
            <a:avLst/>
          </a:prstGeom>
        </p:spPr>
        <p:txBody>
          <a:bodyPr/>
          <a:lstStyle/>
          <a:p>
            <a:pPr>
              <a:defRPr/>
            </a:pPr>
            <a:fld id="{13765032-ED65-49A5-B3F0-7986E6674E5D}" type="datetime1">
              <a:rPr lang="en-US" smtClean="0"/>
              <a:pPr>
                <a:defRPr/>
              </a:pPr>
              <a:t>8/9/2012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pPr>
              <a:defRPr/>
            </a:pPr>
            <a:fld id="{381F697F-DBC7-4F49-9ABB-ABDA29C4F2E1}"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2988" y="1027113"/>
            <a:ext cx="702468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42988" y="2324100"/>
            <a:ext cx="3311525" cy="3508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6913" y="2324100"/>
            <a:ext cx="3313112" cy="3508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997575" y="223838"/>
            <a:ext cx="2133600" cy="36512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4641850" y="5851525"/>
            <a:ext cx="3502025" cy="36512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4649788" y="223838"/>
            <a:ext cx="1331912" cy="365125"/>
          </a:xfrm>
          <a:prstGeom prst="rect">
            <a:avLst/>
          </a:prstGeom>
        </p:spPr>
        <p:txBody>
          <a:bodyPr/>
          <a:lstStyle>
            <a:lvl1pPr>
              <a:defRPr/>
            </a:lvl1pPr>
          </a:lstStyle>
          <a:p>
            <a:fld id="{4FEE829F-860C-43A2-A4E0-49C83D1F3C30}" type="slidenum">
              <a:rPr lang="en-US"/>
              <a:pPr/>
              <a:t>‹#›</a:t>
            </a:fld>
            <a:endParaRPr lang="en-US"/>
          </a:p>
        </p:txBody>
      </p:sp>
    </p:spTree>
    <p:extLst>
      <p:ext uri="{BB962C8B-B14F-4D97-AF65-F5344CB8AC3E}">
        <p14:creationId xmlns:p14="http://schemas.microsoft.com/office/powerpoint/2010/main" val="2249734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FE4F21-1512-4003-80C8-F9FA907D8E26}" type="datetimeFigureOut">
              <a:rPr lang="en-US" smtClean="0"/>
              <a:t>8/9/2012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10115-32CC-41AC-B5C6-D4C19386755C}" type="slidenum">
              <a:rPr lang="en-US" smtClean="0"/>
              <a:t>‹#›</a:t>
            </a:fld>
            <a:endParaRPr lang="en-US"/>
          </a:p>
        </p:txBody>
      </p:sp>
    </p:spTree>
    <p:extLst>
      <p:ext uri="{BB962C8B-B14F-4D97-AF65-F5344CB8AC3E}">
        <p14:creationId xmlns:p14="http://schemas.microsoft.com/office/powerpoint/2010/main" val="4226258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E4F21-1512-4003-80C8-F9FA907D8E26}" type="datetimeFigureOut">
              <a:rPr lang="en-US" smtClean="0"/>
              <a:t>8/9/2012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10115-32CC-41AC-B5C6-D4C19386755C}" type="slidenum">
              <a:rPr lang="en-US" smtClean="0"/>
              <a:t>‹#›</a:t>
            </a:fld>
            <a:endParaRPr lang="en-US"/>
          </a:p>
        </p:txBody>
      </p:sp>
    </p:spTree>
    <p:extLst>
      <p:ext uri="{BB962C8B-B14F-4D97-AF65-F5344CB8AC3E}">
        <p14:creationId xmlns:p14="http://schemas.microsoft.com/office/powerpoint/2010/main" val="4245598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E4F21-1512-4003-80C8-F9FA907D8E26}" type="datetimeFigureOut">
              <a:rPr lang="en-US" smtClean="0"/>
              <a:t>8/9/2012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10115-32CC-41AC-B5C6-D4C19386755C}" type="slidenum">
              <a:rPr lang="en-US" smtClean="0"/>
              <a:t>‹#›</a:t>
            </a:fld>
            <a:endParaRPr lang="en-US"/>
          </a:p>
        </p:txBody>
      </p:sp>
    </p:spTree>
    <p:extLst>
      <p:ext uri="{BB962C8B-B14F-4D97-AF65-F5344CB8AC3E}">
        <p14:creationId xmlns:p14="http://schemas.microsoft.com/office/powerpoint/2010/main" val="1460490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FE4F21-1512-4003-80C8-F9FA907D8E26}" type="datetimeFigureOut">
              <a:rPr lang="en-US" smtClean="0"/>
              <a:t>8/9/2012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10115-32CC-41AC-B5C6-D4C19386755C}" type="slidenum">
              <a:rPr lang="en-US" smtClean="0"/>
              <a:t>‹#›</a:t>
            </a:fld>
            <a:endParaRPr lang="en-US"/>
          </a:p>
        </p:txBody>
      </p:sp>
    </p:spTree>
    <p:extLst>
      <p:ext uri="{BB962C8B-B14F-4D97-AF65-F5344CB8AC3E}">
        <p14:creationId xmlns:p14="http://schemas.microsoft.com/office/powerpoint/2010/main" val="2643165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FE4F21-1512-4003-80C8-F9FA907D8E26}" type="datetimeFigureOut">
              <a:rPr lang="en-US" smtClean="0"/>
              <a:t>8/9/2012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710115-32CC-41AC-B5C6-D4C19386755C}" type="slidenum">
              <a:rPr lang="en-US" smtClean="0"/>
              <a:t>‹#›</a:t>
            </a:fld>
            <a:endParaRPr lang="en-US"/>
          </a:p>
        </p:txBody>
      </p:sp>
    </p:spTree>
    <p:extLst>
      <p:ext uri="{BB962C8B-B14F-4D97-AF65-F5344CB8AC3E}">
        <p14:creationId xmlns:p14="http://schemas.microsoft.com/office/powerpoint/2010/main" val="42669155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FE4F21-1512-4003-80C8-F9FA907D8E26}" type="datetimeFigureOut">
              <a:rPr lang="en-US" smtClean="0"/>
              <a:t>8/9/2012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10115-32CC-41AC-B5C6-D4C19386755C}" type="slidenum">
              <a:rPr lang="en-US" smtClean="0"/>
              <a:t>‹#›</a:t>
            </a:fld>
            <a:endParaRPr lang="en-US"/>
          </a:p>
        </p:txBody>
      </p:sp>
    </p:spTree>
    <p:extLst>
      <p:ext uri="{BB962C8B-B14F-4D97-AF65-F5344CB8AC3E}">
        <p14:creationId xmlns:p14="http://schemas.microsoft.com/office/powerpoint/2010/main" val="1423954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E4F21-1512-4003-80C8-F9FA907D8E26}" type="datetimeFigureOut">
              <a:rPr lang="en-US" smtClean="0"/>
              <a:t>8/9/2012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710115-32CC-41AC-B5C6-D4C19386755C}" type="slidenum">
              <a:rPr lang="en-US" smtClean="0"/>
              <a:t>‹#›</a:t>
            </a:fld>
            <a:endParaRPr lang="en-US"/>
          </a:p>
        </p:txBody>
      </p:sp>
    </p:spTree>
    <p:extLst>
      <p:ext uri="{BB962C8B-B14F-4D97-AF65-F5344CB8AC3E}">
        <p14:creationId xmlns:p14="http://schemas.microsoft.com/office/powerpoint/2010/main" val="261593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0"/>
          </p:nvPr>
        </p:nvSpPr>
        <p:spPr/>
        <p:txBody>
          <a:bodyPr/>
          <a:lstStyle/>
          <a:p>
            <a:endParaRPr lang="en-US"/>
          </a:p>
        </p:txBody>
      </p:sp>
    </p:spTree>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E4F21-1512-4003-80C8-F9FA907D8E26}" type="datetimeFigureOut">
              <a:rPr lang="en-US" smtClean="0"/>
              <a:t>8/9/2012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10115-32CC-41AC-B5C6-D4C19386755C}" type="slidenum">
              <a:rPr lang="en-US" smtClean="0"/>
              <a:t>‹#›</a:t>
            </a:fld>
            <a:endParaRPr lang="en-US"/>
          </a:p>
        </p:txBody>
      </p:sp>
    </p:spTree>
    <p:extLst>
      <p:ext uri="{BB962C8B-B14F-4D97-AF65-F5344CB8AC3E}">
        <p14:creationId xmlns:p14="http://schemas.microsoft.com/office/powerpoint/2010/main" val="2950350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E4F21-1512-4003-80C8-F9FA907D8E26}" type="datetimeFigureOut">
              <a:rPr lang="en-US" smtClean="0"/>
              <a:t>8/9/2012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10115-32CC-41AC-B5C6-D4C19386755C}" type="slidenum">
              <a:rPr lang="en-US" smtClean="0"/>
              <a:t>‹#›</a:t>
            </a:fld>
            <a:endParaRPr lang="en-US"/>
          </a:p>
        </p:txBody>
      </p:sp>
    </p:spTree>
    <p:extLst>
      <p:ext uri="{BB962C8B-B14F-4D97-AF65-F5344CB8AC3E}">
        <p14:creationId xmlns:p14="http://schemas.microsoft.com/office/powerpoint/2010/main" val="190291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E4F21-1512-4003-80C8-F9FA907D8E26}" type="datetimeFigureOut">
              <a:rPr lang="en-US" smtClean="0"/>
              <a:t>8/9/2012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10115-32CC-41AC-B5C6-D4C19386755C}" type="slidenum">
              <a:rPr lang="en-US" smtClean="0"/>
              <a:t>‹#›</a:t>
            </a:fld>
            <a:endParaRPr lang="en-US"/>
          </a:p>
        </p:txBody>
      </p:sp>
    </p:spTree>
    <p:extLst>
      <p:ext uri="{BB962C8B-B14F-4D97-AF65-F5344CB8AC3E}">
        <p14:creationId xmlns:p14="http://schemas.microsoft.com/office/powerpoint/2010/main" val="584199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E4F21-1512-4003-80C8-F9FA907D8E26}" type="datetimeFigureOut">
              <a:rPr lang="en-US" smtClean="0"/>
              <a:t>8/9/2012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10115-32CC-41AC-B5C6-D4C19386755C}" type="slidenum">
              <a:rPr lang="en-US" smtClean="0"/>
              <a:t>‹#›</a:t>
            </a:fld>
            <a:endParaRPr lang="en-US"/>
          </a:p>
        </p:txBody>
      </p:sp>
    </p:spTree>
    <p:extLst>
      <p:ext uri="{BB962C8B-B14F-4D97-AF65-F5344CB8AC3E}">
        <p14:creationId xmlns:p14="http://schemas.microsoft.com/office/powerpoint/2010/main" val="31705514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FE4F21-1512-4003-80C8-F9FA907D8E26}" type="datetimeFigureOut">
              <a:rPr lang="en-US" smtClean="0"/>
              <a:t>8/9/2012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10115-32CC-41AC-B5C6-D4C19386755C}" type="slidenum">
              <a:rPr lang="en-US" smtClean="0"/>
              <a:t>‹#›</a:t>
            </a:fld>
            <a:endParaRPr lang="en-US"/>
          </a:p>
        </p:txBody>
      </p:sp>
    </p:spTree>
    <p:extLst>
      <p:ext uri="{BB962C8B-B14F-4D97-AF65-F5344CB8AC3E}">
        <p14:creationId xmlns:p14="http://schemas.microsoft.com/office/powerpoint/2010/main" val="87184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79111762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997388" y="224492"/>
            <a:ext cx="2133600" cy="365125"/>
          </a:xfrm>
          <a:prstGeom prst="rect">
            <a:avLst/>
          </a:prstGeom>
        </p:spPr>
        <p:txBody>
          <a:bodyPr/>
          <a:lstStyle/>
          <a:p>
            <a:fld id="{544213AF-26F6-41FA-8D85-E2C5388D6E58}" type="datetimeFigureOut">
              <a:rPr lang="en-US" smtClean="0"/>
              <a:pPr/>
              <a:t>8/9/2012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pPr>
              <a:defRPr/>
            </a:pPr>
            <a:fld id="{CB9DC9EF-3C76-40B1-80BB-C16F094B3291}"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a:xfrm>
            <a:off x="5997388" y="224492"/>
            <a:ext cx="2133600" cy="365125"/>
          </a:xfrm>
          <a:prstGeom prst="rect">
            <a:avLst/>
          </a:prstGeom>
        </p:spPr>
        <p:txBody>
          <a:bodyPr/>
          <a:lstStyle/>
          <a:p>
            <a:pPr>
              <a:defRPr/>
            </a:pPr>
            <a:fld id="{A3A2C96C-1B58-4276-BEB7-28F6AF83148B}" type="datetime1">
              <a:rPr lang="en-US" smtClean="0"/>
              <a:pPr>
                <a:defRPr/>
              </a:pPr>
              <a:t>8/9/2012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pPr>
              <a:defRPr/>
            </a:pPr>
            <a:fld id="{CF65A82D-AA3B-4069-A685-06D45ACE8252}" type="slidenum">
              <a:rPr lang="en-US" smtClean="0"/>
              <a:pPr>
                <a:defRPr/>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5997388" y="224492"/>
            <a:ext cx="2133600" cy="365125"/>
          </a:xfrm>
          <a:prstGeom prst="rect">
            <a:avLst/>
          </a:prstGeom>
        </p:spPr>
        <p:txBody>
          <a:bodyPr/>
          <a:lstStyle/>
          <a:p>
            <a:pPr>
              <a:defRPr/>
            </a:pPr>
            <a:fld id="{77EB716A-31D4-4E54-837E-37B2E7582279}" type="datetime1">
              <a:rPr lang="en-US" smtClean="0"/>
              <a:pPr>
                <a:defRPr/>
              </a:pPr>
              <a:t>8/9/2012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a:xfrm>
            <a:off x="4649096" y="224491"/>
            <a:ext cx="1332156" cy="365125"/>
          </a:xfrm>
          <a:prstGeom prst="rect">
            <a:avLst/>
          </a:prstGeom>
        </p:spPr>
        <p:txBody>
          <a:bodyPr/>
          <a:lstStyle/>
          <a:p>
            <a:pPr>
              <a:defRPr/>
            </a:pPr>
            <a:fld id="{4EFE714A-4105-46BF-A26D-3BE602A35DDB}"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5997388" y="224492"/>
            <a:ext cx="2133600" cy="365125"/>
          </a:xfrm>
          <a:prstGeom prst="rect">
            <a:avLst/>
          </a:prstGeom>
        </p:spPr>
        <p:txBody>
          <a:bodyPr/>
          <a:lstStyle/>
          <a:p>
            <a:pPr>
              <a:defRPr/>
            </a:pPr>
            <a:fld id="{4AA0BD95-F2CC-4400-8A72-8FE2E7A5EDA8}" type="datetime1">
              <a:rPr lang="en-US" smtClean="0"/>
              <a:pPr>
                <a:defRPr/>
              </a:pPr>
              <a:t>8/9/2012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649096" y="224491"/>
            <a:ext cx="1332156" cy="365125"/>
          </a:xfrm>
          <a:prstGeom prst="rect">
            <a:avLst/>
          </a:prstGeom>
        </p:spPr>
        <p:txBody>
          <a:bodyPr/>
          <a:lstStyle/>
          <a:p>
            <a:pPr>
              <a:defRPr/>
            </a:pPr>
            <a:fld id="{7DDD2A2A-C79A-4606-8595-98E45A84C665}"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97388" y="224492"/>
            <a:ext cx="2133600" cy="365125"/>
          </a:xfrm>
          <a:prstGeom prst="rect">
            <a:avLst/>
          </a:prstGeom>
        </p:spPr>
        <p:txBody>
          <a:bodyPr/>
          <a:lstStyle/>
          <a:p>
            <a:pPr>
              <a:defRPr/>
            </a:pPr>
            <a:fld id="{E49D7EBF-2999-4BAE-812C-B8393CB22D7C}" type="datetime1">
              <a:rPr lang="en-US" smtClean="0"/>
              <a:pPr>
                <a:defRPr/>
              </a:pPr>
              <a:t>8/9/2012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649096" y="224491"/>
            <a:ext cx="1332156" cy="365125"/>
          </a:xfrm>
          <a:prstGeom prst="rect">
            <a:avLst/>
          </a:prstGeom>
        </p:spPr>
        <p:txBody>
          <a:bodyPr/>
          <a:lstStyle/>
          <a:p>
            <a:pPr>
              <a:defRPr/>
            </a:pPr>
            <a:fld id="{EA4111CA-5727-4EF5-86F7-1ECF489221FA}"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43"/>
          <p:cNvGrpSpPr/>
          <p:nvPr/>
        </p:nvGrpSpPr>
        <p:grpSpPr>
          <a:xfrm>
            <a:off x="-382404" y="0"/>
            <a:ext cx="9932332" cy="6858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5997388" y="224492"/>
            <a:ext cx="2133600" cy="365125"/>
          </a:xfrm>
          <a:prstGeom prst="rect">
            <a:avLst/>
          </a:prstGeom>
        </p:spPr>
        <p:txBody>
          <a:bodyPr/>
          <a:lstStyle/>
          <a:p>
            <a:pPr>
              <a:defRPr/>
            </a:pPr>
            <a:fld id="{A03A7598-FD49-4FDB-BC6D-81E59DA42A8E}" type="datetime1">
              <a:rPr lang="en-US" smtClean="0"/>
              <a:pPr>
                <a:defRPr/>
              </a:pPr>
              <a:t>8/9/2012</a:t>
            </a:fld>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pPr>
              <a:defRPr/>
            </a:pPr>
            <a:fld id="{596891B9-39AB-4C72-8F0B-CFFE38DF7E57}" type="slidenum">
              <a:rPr lang="en-US" smtClean="0"/>
              <a:pPr>
                <a:defRPr/>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p:cNvSpPr/>
          <p:nvPr/>
        </p:nvSpPr>
        <p:spPr>
          <a:xfrm>
            <a:off x="457200" y="333487"/>
            <a:ext cx="8229600" cy="6185647"/>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934" r:id="rId1"/>
    <p:sldLayoutId id="2147483935" r:id="rId2"/>
    <p:sldLayoutId id="214748394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Lst>
  <p:transition spd="med">
    <p:fade/>
  </p:transition>
  <p:timing>
    <p:tnLst>
      <p:par>
        <p:cTn id="1" dur="indefinite" restart="never" nodeType="tmRoot"/>
      </p:par>
    </p:tnLst>
  </p:timing>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E4F21-1512-4003-80C8-F9FA907D8E26}" type="datetimeFigureOut">
              <a:rPr lang="en-US" smtClean="0"/>
              <a:t>8/9/2012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10115-32CC-41AC-B5C6-D4C19386755C}" type="slidenum">
              <a:rPr lang="en-US" smtClean="0"/>
              <a:t>‹#›</a:t>
            </a:fld>
            <a:endParaRPr lang="en-US"/>
          </a:p>
        </p:txBody>
      </p:sp>
    </p:spTree>
    <p:extLst>
      <p:ext uri="{BB962C8B-B14F-4D97-AF65-F5344CB8AC3E}">
        <p14:creationId xmlns:p14="http://schemas.microsoft.com/office/powerpoint/2010/main" val="424953989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23.gif"/><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muldavin@sevilleta.unm.edu"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mailto:data-use@sevilleta.unm.edu"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noAutofit/>
          </a:bodyPr>
          <a:lstStyle/>
          <a:p>
            <a:pPr eaLnBrk="1" fontAlgn="auto" hangingPunct="1">
              <a:spcAft>
                <a:spcPts val="0"/>
              </a:spcAft>
              <a:defRPr/>
            </a:pPr>
            <a:r>
              <a:rPr lang="en-US" sz="4900" dirty="0" smtClean="0">
                <a:solidFill>
                  <a:srgbClr val="227A8A"/>
                </a:solidFill>
              </a:rPr>
              <a:t>Metadata</a:t>
            </a:r>
            <a:endParaRPr lang="en-US" sz="4400" dirty="0" smtClean="0">
              <a:solidFill>
                <a:schemeClr val="accent1">
                  <a:lumMod val="75000"/>
                </a:schemeClr>
              </a:solidFill>
            </a:endParaRPr>
          </a:p>
        </p:txBody>
      </p:sp>
      <p:sp>
        <p:nvSpPr>
          <p:cNvPr id="2" name="Subtitle 1"/>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04800" y="489266"/>
            <a:ext cx="9144000" cy="701018"/>
          </a:xfrm>
        </p:spPr>
        <p:txBody>
          <a:bodyPr>
            <a:normAutofit fontScale="90000"/>
          </a:bodyPr>
          <a:lstStyle/>
          <a:p>
            <a:r>
              <a:rPr lang="en-US" dirty="0" smtClean="0">
                <a:ea typeface="ＭＳ Ｐゴシック" pitchFamily="34" charset="-128"/>
              </a:rPr>
              <a:t>What is the Value to Data Users?</a:t>
            </a:r>
          </a:p>
        </p:txBody>
      </p:sp>
      <p:sp>
        <p:nvSpPr>
          <p:cNvPr id="13315" name="Content Placeholder 2"/>
          <p:cNvSpPr>
            <a:spLocks noGrp="1"/>
          </p:cNvSpPr>
          <p:nvPr>
            <p:ph idx="1"/>
          </p:nvPr>
        </p:nvSpPr>
        <p:spPr>
          <a:xfrm>
            <a:off x="599090" y="1444283"/>
            <a:ext cx="5585810" cy="4737551"/>
          </a:xfrm>
        </p:spPr>
        <p:txBody>
          <a:bodyPr>
            <a:noAutofit/>
          </a:bodyPr>
          <a:lstStyle/>
          <a:p>
            <a:r>
              <a:rPr lang="en-US" dirty="0" smtClean="0">
                <a:ea typeface="ＭＳ Ｐゴシック" pitchFamily="34" charset="-128"/>
              </a:rPr>
              <a:t>Metadata gives a user the ability to:</a:t>
            </a:r>
          </a:p>
          <a:p>
            <a:pPr lvl="1">
              <a:buClr>
                <a:schemeClr val="accent1">
                  <a:lumMod val="75000"/>
                </a:schemeClr>
              </a:buClr>
              <a:buSzPct val="90000"/>
            </a:pPr>
            <a:r>
              <a:rPr lang="en-US" dirty="0" smtClean="0">
                <a:ea typeface="ＭＳ Ｐゴシック" pitchFamily="34" charset="-128"/>
              </a:rPr>
              <a:t>Search</a:t>
            </a:r>
            <a:r>
              <a:rPr lang="en-US" dirty="0" smtClean="0">
                <a:ea typeface="ＭＳ Ｐゴシック" pitchFamily="34" charset="-128"/>
              </a:rPr>
              <a:t>, retrieve, and evaluate data set information from both inside and outside an organization</a:t>
            </a:r>
          </a:p>
          <a:p>
            <a:pPr lvl="1">
              <a:buClr>
                <a:schemeClr val="accent1">
                  <a:lumMod val="75000"/>
                </a:schemeClr>
              </a:buClr>
              <a:buSzPct val="90000"/>
            </a:pPr>
            <a:r>
              <a:rPr lang="en-US" dirty="0" smtClean="0">
                <a:ea typeface="ＭＳ Ｐゴシック" pitchFamily="34" charset="-128"/>
              </a:rPr>
              <a:t>Find data: Determine what data exists for a geographic location and/or topic</a:t>
            </a:r>
          </a:p>
          <a:p>
            <a:pPr lvl="1">
              <a:buClr>
                <a:schemeClr val="accent1">
                  <a:lumMod val="75000"/>
                </a:schemeClr>
              </a:buClr>
              <a:buSzPct val="90000"/>
            </a:pPr>
            <a:r>
              <a:rPr lang="en-US" dirty="0" smtClean="0">
                <a:ea typeface="ＭＳ Ｐゴシック" pitchFamily="34" charset="-128"/>
              </a:rPr>
              <a:t>Determine applicability: Decide if a data set meets a particular need</a:t>
            </a:r>
          </a:p>
          <a:p>
            <a:pPr lvl="1">
              <a:buClr>
                <a:schemeClr val="accent1">
                  <a:lumMod val="75000"/>
                </a:schemeClr>
              </a:buClr>
              <a:buSzPct val="90000"/>
            </a:pPr>
            <a:r>
              <a:rPr lang="en-US" dirty="0" smtClean="0">
                <a:ea typeface="ＭＳ Ｐゴシック" pitchFamily="34" charset="-128"/>
              </a:rPr>
              <a:t>Discover how to acquire the dataset you identified; process and use the dataset</a:t>
            </a:r>
          </a:p>
          <a:p>
            <a:pPr>
              <a:buClr>
                <a:srgbClr val="177F8A"/>
              </a:buClr>
              <a:buSzPct val="100000"/>
              <a:buNone/>
            </a:pPr>
            <a:endParaRPr lang="en-US" sz="2400" dirty="0" smtClean="0">
              <a:ea typeface="ＭＳ Ｐゴシック" pitchFamily="34" charset="-128"/>
            </a:endParaRPr>
          </a:p>
          <a:p>
            <a:pPr marL="109728" indent="0">
              <a:buNone/>
            </a:pPr>
            <a:endParaRPr lang="en-US" sz="2400" dirty="0" smtClean="0">
              <a:ea typeface="ＭＳ Ｐゴシック" pitchFamily="34" charset="-128"/>
            </a:endParaRPr>
          </a:p>
        </p:txBody>
      </p:sp>
      <p:pic>
        <p:nvPicPr>
          <p:cNvPr id="2" name="Picture 1" descr="data users.tiff"/>
          <p:cNvPicPr>
            <a:picLocks noChangeAspect="1"/>
          </p:cNvPicPr>
          <p:nvPr/>
        </p:nvPicPr>
        <p:blipFill>
          <a:blip r:embed="rId3">
            <a:extLst>
              <a:ext uri="{BEBA8EAE-BF5A-486C-A8C5-ECC9F3942E4B}">
                <a14:imgProps xmlns:a14="http://schemas.microsoft.com/office/drawing/2010/main">
                  <a14:imgLayer r:embed="rId4">
                    <a14:imgEffect>
                      <a14:brightnessContrast bright="13000" contrast="-33000"/>
                    </a14:imgEffect>
                  </a14:imgLayer>
                </a14:imgProps>
              </a:ext>
              <a:ext uri="{28A0092B-C50C-407E-A947-70E740481C1C}">
                <a14:useLocalDpi xmlns:a14="http://schemas.microsoft.com/office/drawing/2010/main" val="0"/>
              </a:ext>
            </a:extLst>
          </a:blip>
          <a:stretch>
            <a:fillRect/>
          </a:stretch>
        </p:blipFill>
        <p:spPr>
          <a:xfrm>
            <a:off x="6350000" y="2367136"/>
            <a:ext cx="2273300" cy="2533527"/>
          </a:xfrm>
          <a:prstGeom prst="rect">
            <a:avLst/>
          </a:prstGeom>
        </p:spPr>
      </p:pic>
      <p:sp>
        <p:nvSpPr>
          <p:cNvPr id="5" name="TextBox 4"/>
          <p:cNvSpPr txBox="1"/>
          <p:nvPr/>
        </p:nvSpPr>
        <p:spPr>
          <a:xfrm rot="16200000">
            <a:off x="7367424" y="3539538"/>
            <a:ext cx="2676103" cy="230833"/>
          </a:xfrm>
          <a:prstGeom prst="rect">
            <a:avLst/>
          </a:prstGeom>
          <a:noFill/>
        </p:spPr>
        <p:txBody>
          <a:bodyPr wrap="square" rtlCol="0">
            <a:spAutoFit/>
          </a:bodyPr>
          <a:lstStyle/>
          <a:p>
            <a:r>
              <a:rPr lang="en-US" sz="900" dirty="0" smtClean="0">
                <a:solidFill>
                  <a:schemeClr val="bg1">
                    <a:lumMod val="75000"/>
                  </a:schemeClr>
                </a:solidFill>
              </a:rPr>
              <a:t>CC image by ASEE on 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99090" y="489266"/>
            <a:ext cx="7962900" cy="701018"/>
          </a:xfrm>
        </p:spPr>
        <p:txBody>
          <a:bodyPr>
            <a:normAutofit fontScale="90000"/>
          </a:bodyPr>
          <a:lstStyle/>
          <a:p>
            <a:r>
              <a:rPr lang="en-US" dirty="0" smtClean="0">
                <a:ea typeface="ＭＳ Ｐゴシック" pitchFamily="34" charset="-128"/>
              </a:rPr>
              <a:t>Metadata and </a:t>
            </a:r>
            <a:r>
              <a:rPr lang="en-US" dirty="0" smtClean="0">
                <a:ea typeface="ＭＳ Ｐゴシック" pitchFamily="34" charset="-128"/>
              </a:rPr>
              <a:t>Data </a:t>
            </a:r>
            <a:r>
              <a:rPr lang="en-US" dirty="0" smtClean="0">
                <a:ea typeface="ＭＳ Ｐゴシック" pitchFamily="34" charset="-128"/>
              </a:rPr>
              <a:t>Discovery</a:t>
            </a:r>
          </a:p>
        </p:txBody>
      </p:sp>
      <p:sp>
        <p:nvSpPr>
          <p:cNvPr id="13315" name="Content Placeholder 2"/>
          <p:cNvSpPr>
            <a:spLocks noGrp="1"/>
          </p:cNvSpPr>
          <p:nvPr>
            <p:ph idx="1"/>
          </p:nvPr>
        </p:nvSpPr>
        <p:spPr>
          <a:xfrm>
            <a:off x="599090" y="1190283"/>
            <a:ext cx="7993117" cy="4737551"/>
          </a:xfrm>
        </p:spPr>
        <p:txBody>
          <a:bodyPr>
            <a:noAutofit/>
          </a:bodyPr>
          <a:lstStyle/>
          <a:p>
            <a:r>
              <a:rPr lang="en-US" dirty="0" smtClean="0">
                <a:ea typeface="ＭＳ Ｐゴシック" pitchFamily="34" charset="-128"/>
              </a:rPr>
              <a:t>The descriptive content of the metadata file can be used to identify, assess, and access available data resources.</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grpSp>
        <p:nvGrpSpPr>
          <p:cNvPr id="4" name="Group 4"/>
          <p:cNvGrpSpPr>
            <a:grpSpLocks/>
          </p:cNvGrpSpPr>
          <p:nvPr/>
        </p:nvGrpSpPr>
        <p:grpSpPr bwMode="auto">
          <a:xfrm>
            <a:off x="938213" y="2497139"/>
            <a:ext cx="7586662" cy="3143250"/>
            <a:chOff x="586" y="1517"/>
            <a:chExt cx="4779" cy="1980"/>
          </a:xfrm>
        </p:grpSpPr>
        <p:grpSp>
          <p:nvGrpSpPr>
            <p:cNvPr id="5" name="Group 5"/>
            <p:cNvGrpSpPr>
              <a:grpSpLocks/>
            </p:cNvGrpSpPr>
            <p:nvPr/>
          </p:nvGrpSpPr>
          <p:grpSpPr bwMode="auto">
            <a:xfrm>
              <a:off x="3657" y="2352"/>
              <a:ext cx="1708" cy="1145"/>
              <a:chOff x="3206" y="1435"/>
              <a:chExt cx="1708" cy="1145"/>
            </a:xfrm>
          </p:grpSpPr>
          <p:sp>
            <p:nvSpPr>
              <p:cNvPr id="12" name="Oval 6"/>
              <p:cNvSpPr>
                <a:spLocks noChangeArrowheads="1"/>
              </p:cNvSpPr>
              <p:nvPr/>
            </p:nvSpPr>
            <p:spPr bwMode="auto">
              <a:xfrm>
                <a:off x="3206" y="1435"/>
                <a:ext cx="1708" cy="1145"/>
              </a:xfrm>
              <a:prstGeom prst="ellipse">
                <a:avLst/>
              </a:prstGeom>
              <a:solidFill>
                <a:schemeClr val="accent1">
                  <a:lumMod val="20000"/>
                  <a:lumOff val="80000"/>
                </a:schemeClr>
              </a:solidFill>
              <a:ln w="12700" cap="sq">
                <a:solidFill>
                  <a:schemeClr val="tx1"/>
                </a:solidFill>
                <a:round/>
                <a:headEnd type="none" w="sm" len="sm"/>
                <a:tailEnd type="none" w="sm" len="sm"/>
              </a:ln>
            </p:spPr>
            <p:txBody>
              <a:bodyPr wrap="none" anchor="ctr"/>
              <a:lstStyle/>
              <a:p>
                <a:pPr>
                  <a:buFontTx/>
                  <a:buChar char="•"/>
                  <a:defRPr/>
                </a:pPr>
                <a:endParaRPr lang="en-US" dirty="0">
                  <a:latin typeface="Arial" charset="0"/>
                </a:endParaRPr>
              </a:p>
              <a:p>
                <a:pPr>
                  <a:buFontTx/>
                  <a:buChar char="•"/>
                  <a:defRPr/>
                </a:pPr>
                <a:r>
                  <a:rPr lang="en-US" dirty="0">
                    <a:latin typeface="Arial" charset="0"/>
                  </a:rPr>
                  <a:t> online access</a:t>
                </a:r>
              </a:p>
              <a:p>
                <a:pPr>
                  <a:buFontTx/>
                  <a:buChar char="•"/>
                  <a:defRPr/>
                </a:pPr>
                <a:r>
                  <a:rPr lang="en-US" dirty="0">
                    <a:latin typeface="Arial" charset="0"/>
                  </a:rPr>
                  <a:t> order process</a:t>
                </a:r>
              </a:p>
              <a:p>
                <a:pPr>
                  <a:buFontTx/>
                  <a:buChar char="•"/>
                  <a:defRPr/>
                </a:pPr>
                <a:r>
                  <a:rPr lang="en-US" dirty="0">
                    <a:latin typeface="Arial" charset="0"/>
                  </a:rPr>
                  <a:t> contacts</a:t>
                </a:r>
              </a:p>
            </p:txBody>
          </p:sp>
          <p:sp>
            <p:nvSpPr>
              <p:cNvPr id="13" name="Text Box 7"/>
              <p:cNvSpPr txBox="1">
                <a:spLocks noChangeArrowheads="1"/>
              </p:cNvSpPr>
              <p:nvPr/>
            </p:nvSpPr>
            <p:spPr bwMode="auto">
              <a:xfrm>
                <a:off x="3511" y="1563"/>
                <a:ext cx="1152" cy="327"/>
              </a:xfrm>
              <a:prstGeom prst="rect">
                <a:avLst/>
              </a:prstGeom>
              <a:noFill/>
              <a:ln w="12700" cap="sq">
                <a:noFill/>
                <a:miter lim="800000"/>
                <a:headEnd type="none" w="sm" len="sm"/>
                <a:tailEnd type="none" w="sm" len="sm"/>
              </a:ln>
              <a:effectLst/>
            </p:spPr>
            <p:txBody>
              <a:bodyPr>
                <a:spAutoFit/>
              </a:bodyPr>
              <a:lstStyle/>
              <a:p>
                <a:pPr algn="ctr">
                  <a:spcBef>
                    <a:spcPct val="50000"/>
                  </a:spcBef>
                  <a:defRPr/>
                </a:pPr>
                <a:r>
                  <a:rPr lang="en-US" sz="2800"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mn-ea"/>
                    <a:cs typeface="ＭＳ Ｐゴシック" charset="-128"/>
                  </a:rPr>
                  <a:t>ACCESS</a:t>
                </a:r>
              </a:p>
            </p:txBody>
          </p:sp>
        </p:grpSp>
        <p:grpSp>
          <p:nvGrpSpPr>
            <p:cNvPr id="6" name="Group 8"/>
            <p:cNvGrpSpPr>
              <a:grpSpLocks/>
            </p:cNvGrpSpPr>
            <p:nvPr/>
          </p:nvGrpSpPr>
          <p:grpSpPr bwMode="auto">
            <a:xfrm>
              <a:off x="2099" y="1968"/>
              <a:ext cx="1810" cy="1290"/>
              <a:chOff x="3182" y="1563"/>
              <a:chExt cx="1810" cy="1290"/>
            </a:xfrm>
          </p:grpSpPr>
          <p:sp>
            <p:nvSpPr>
              <p:cNvPr id="10" name="Oval 9"/>
              <p:cNvSpPr>
                <a:spLocks noChangeArrowheads="1"/>
              </p:cNvSpPr>
              <p:nvPr/>
            </p:nvSpPr>
            <p:spPr bwMode="auto">
              <a:xfrm>
                <a:off x="3182" y="1563"/>
                <a:ext cx="1810" cy="1290"/>
              </a:xfrm>
              <a:prstGeom prst="ellipse">
                <a:avLst/>
              </a:prstGeom>
              <a:solidFill>
                <a:schemeClr val="accent1">
                  <a:lumMod val="60000"/>
                  <a:lumOff val="40000"/>
                </a:schemeClr>
              </a:solidFill>
              <a:ln w="12700" cap="sq">
                <a:solidFill>
                  <a:schemeClr val="tx1"/>
                </a:solidFill>
                <a:round/>
                <a:headEnd type="none" w="sm" len="sm"/>
                <a:tailEnd type="none" w="sm" len="sm"/>
              </a:ln>
            </p:spPr>
            <p:txBody>
              <a:bodyPr wrap="none" anchor="ctr"/>
              <a:lstStyle/>
              <a:p>
                <a:pPr>
                  <a:defRPr/>
                </a:pPr>
                <a:r>
                  <a:rPr lang="en-US" dirty="0">
                    <a:latin typeface="Arial" charset="0"/>
                  </a:rPr>
                  <a:t> </a:t>
                </a:r>
              </a:p>
              <a:p>
                <a:pPr>
                  <a:buFontTx/>
                  <a:buChar char="•"/>
                  <a:defRPr/>
                </a:pPr>
                <a:r>
                  <a:rPr lang="en-US" dirty="0">
                    <a:latin typeface="Arial" charset="0"/>
                  </a:rPr>
                  <a:t> use constraints</a:t>
                </a:r>
              </a:p>
              <a:p>
                <a:pPr>
                  <a:buFontTx/>
                  <a:buChar char="•"/>
                  <a:defRPr/>
                </a:pPr>
                <a:r>
                  <a:rPr lang="en-US" dirty="0">
                    <a:latin typeface="Arial" charset="0"/>
                  </a:rPr>
                  <a:t> access constraints</a:t>
                </a:r>
              </a:p>
              <a:p>
                <a:pPr>
                  <a:buFontTx/>
                  <a:buChar char="•"/>
                  <a:defRPr/>
                </a:pPr>
                <a:r>
                  <a:rPr lang="en-US" dirty="0">
                    <a:latin typeface="Arial" charset="0"/>
                  </a:rPr>
                  <a:t> data quality</a:t>
                </a:r>
              </a:p>
              <a:p>
                <a:pPr>
                  <a:buFontTx/>
                  <a:buChar char="•"/>
                  <a:defRPr/>
                </a:pPr>
                <a:r>
                  <a:rPr lang="en-US" dirty="0">
                    <a:latin typeface="Arial" charset="0"/>
                  </a:rPr>
                  <a:t> availability/pricing</a:t>
                </a:r>
              </a:p>
            </p:txBody>
          </p:sp>
          <p:sp>
            <p:nvSpPr>
              <p:cNvPr id="11" name="Text Box 10"/>
              <p:cNvSpPr txBox="1">
                <a:spLocks noChangeArrowheads="1"/>
              </p:cNvSpPr>
              <p:nvPr/>
            </p:nvSpPr>
            <p:spPr bwMode="auto">
              <a:xfrm>
                <a:off x="3511" y="1620"/>
                <a:ext cx="1152" cy="327"/>
              </a:xfrm>
              <a:prstGeom prst="rect">
                <a:avLst/>
              </a:prstGeom>
              <a:noFill/>
              <a:ln w="12700" cap="sq">
                <a:noFill/>
                <a:miter lim="800000"/>
                <a:headEnd type="none" w="sm" len="sm"/>
                <a:tailEnd type="none" w="sm" len="sm"/>
              </a:ln>
              <a:effectLst/>
            </p:spPr>
            <p:txBody>
              <a:bodyPr>
                <a:spAutoFit/>
              </a:bodyPr>
              <a:lstStyle/>
              <a:p>
                <a:pPr algn="ctr">
                  <a:spcBef>
                    <a:spcPct val="50000"/>
                  </a:spcBef>
                  <a:defRPr/>
                </a:pPr>
                <a:r>
                  <a:rPr lang="en-US" sz="2800"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mn-ea"/>
                    <a:cs typeface="ＭＳ Ｐゴシック" charset="-128"/>
                  </a:rPr>
                  <a:t>ASSESS</a:t>
                </a:r>
              </a:p>
            </p:txBody>
          </p:sp>
        </p:grpSp>
        <p:grpSp>
          <p:nvGrpSpPr>
            <p:cNvPr id="7" name="Group 11"/>
            <p:cNvGrpSpPr>
              <a:grpSpLocks/>
            </p:cNvGrpSpPr>
            <p:nvPr/>
          </p:nvGrpSpPr>
          <p:grpSpPr bwMode="auto">
            <a:xfrm>
              <a:off x="586" y="1517"/>
              <a:ext cx="1810" cy="1290"/>
              <a:chOff x="586" y="1517"/>
              <a:chExt cx="1810" cy="1290"/>
            </a:xfrm>
          </p:grpSpPr>
          <p:sp>
            <p:nvSpPr>
              <p:cNvPr id="8" name="Oval 12"/>
              <p:cNvSpPr>
                <a:spLocks noChangeArrowheads="1"/>
              </p:cNvSpPr>
              <p:nvPr/>
            </p:nvSpPr>
            <p:spPr bwMode="auto">
              <a:xfrm>
                <a:off x="586" y="1517"/>
                <a:ext cx="1810" cy="1290"/>
              </a:xfrm>
              <a:prstGeom prst="ellipse">
                <a:avLst/>
              </a:prstGeom>
              <a:solidFill>
                <a:schemeClr val="accent1">
                  <a:lumMod val="40000"/>
                  <a:lumOff val="60000"/>
                </a:schemeClr>
              </a:solidFill>
              <a:ln w="12700" cap="sq">
                <a:solidFill>
                  <a:schemeClr val="tx1"/>
                </a:solidFill>
                <a:round/>
                <a:headEnd type="none" w="sm" len="sm"/>
                <a:tailEnd type="none" w="sm" len="sm"/>
              </a:ln>
            </p:spPr>
            <p:txBody>
              <a:bodyPr wrap="none" anchor="ctr"/>
              <a:lstStyle/>
              <a:p>
                <a:pPr>
                  <a:defRPr/>
                </a:pPr>
                <a:r>
                  <a:rPr lang="en-US" dirty="0">
                    <a:latin typeface="Arial" charset="0"/>
                  </a:rPr>
                  <a:t> </a:t>
                </a:r>
              </a:p>
              <a:p>
                <a:pPr>
                  <a:buFontTx/>
                  <a:buChar char="•"/>
                  <a:defRPr/>
                </a:pPr>
                <a:r>
                  <a:rPr lang="en-US" dirty="0">
                    <a:latin typeface="Arial" charset="0"/>
                  </a:rPr>
                  <a:t> keywords</a:t>
                </a:r>
              </a:p>
              <a:p>
                <a:pPr>
                  <a:buFontTx/>
                  <a:buChar char="•"/>
                  <a:defRPr/>
                </a:pPr>
                <a:r>
                  <a:rPr lang="en-US" dirty="0">
                    <a:latin typeface="Arial" charset="0"/>
                  </a:rPr>
                  <a:t> geographic location</a:t>
                </a:r>
              </a:p>
              <a:p>
                <a:pPr>
                  <a:buFontTx/>
                  <a:buChar char="•"/>
                  <a:defRPr/>
                </a:pPr>
                <a:r>
                  <a:rPr lang="en-US" dirty="0">
                    <a:latin typeface="Arial" charset="0"/>
                  </a:rPr>
                  <a:t> time period</a:t>
                </a:r>
              </a:p>
              <a:p>
                <a:pPr>
                  <a:buFontTx/>
                  <a:buChar char="•"/>
                  <a:defRPr/>
                </a:pPr>
                <a:r>
                  <a:rPr lang="en-US" dirty="0">
                    <a:latin typeface="Arial" charset="0"/>
                  </a:rPr>
                  <a:t> attributes</a:t>
                </a:r>
              </a:p>
            </p:txBody>
          </p:sp>
          <p:sp>
            <p:nvSpPr>
              <p:cNvPr id="9" name="Text Box 13"/>
              <p:cNvSpPr txBox="1">
                <a:spLocks noChangeArrowheads="1"/>
              </p:cNvSpPr>
              <p:nvPr/>
            </p:nvSpPr>
            <p:spPr bwMode="auto">
              <a:xfrm>
                <a:off x="915" y="1610"/>
                <a:ext cx="1152" cy="327"/>
              </a:xfrm>
              <a:prstGeom prst="rect">
                <a:avLst/>
              </a:prstGeom>
              <a:noFill/>
              <a:ln w="12700" cap="sq">
                <a:noFill/>
                <a:miter lim="800000"/>
                <a:headEnd type="none" w="sm" len="sm"/>
                <a:tailEnd type="none" w="sm" len="sm"/>
              </a:ln>
              <a:effectLst/>
            </p:spPr>
            <p:txBody>
              <a:bodyPr>
                <a:spAutoFit/>
              </a:bodyPr>
              <a:lstStyle/>
              <a:p>
                <a:pPr algn="ctr">
                  <a:spcBef>
                    <a:spcPct val="50000"/>
                  </a:spcBef>
                  <a:defRPr/>
                </a:pPr>
                <a:r>
                  <a:rPr lang="en-US" sz="2800"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mn-ea"/>
                    <a:cs typeface="ＭＳ Ｐゴシック" charset="-128"/>
                  </a:rPr>
                  <a:t>IDENTIFY</a:t>
                </a:r>
              </a:p>
            </p:txBody>
          </p:sp>
        </p:grpSp>
      </p:gr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46951" y="498450"/>
            <a:ext cx="9144000" cy="701018"/>
          </a:xfrm>
        </p:spPr>
        <p:txBody>
          <a:bodyPr>
            <a:normAutofit fontScale="90000"/>
          </a:bodyPr>
          <a:lstStyle/>
          <a:p>
            <a:r>
              <a:rPr lang="en-US" dirty="0" smtClean="0">
                <a:ea typeface="ＭＳ Ｐゴシック" pitchFamily="34" charset="-128"/>
              </a:rPr>
              <a:t>What is the Value to Organizations?</a:t>
            </a:r>
          </a:p>
        </p:txBody>
      </p:sp>
      <p:sp>
        <p:nvSpPr>
          <p:cNvPr id="13315" name="Content Placeholder 2"/>
          <p:cNvSpPr>
            <a:spLocks noGrp="1"/>
          </p:cNvSpPr>
          <p:nvPr>
            <p:ph idx="1"/>
          </p:nvPr>
        </p:nvSpPr>
        <p:spPr>
          <a:xfrm>
            <a:off x="599090" y="1208651"/>
            <a:ext cx="6163659" cy="4905717"/>
          </a:xfrm>
        </p:spPr>
        <p:txBody>
          <a:bodyPr>
            <a:noAutofit/>
          </a:bodyPr>
          <a:lstStyle/>
          <a:p>
            <a:r>
              <a:rPr lang="en-US" dirty="0" smtClean="0">
                <a:ea typeface="ＭＳ Ｐゴシック" pitchFamily="34" charset="-128"/>
              </a:rPr>
              <a:t>Metadata helps ensure an organization</a:t>
            </a:r>
            <a:r>
              <a:rPr lang="en-US" altLang="en-US" dirty="0" smtClean="0">
                <a:ea typeface="ＭＳ Ｐゴシック" pitchFamily="34" charset="-128"/>
              </a:rPr>
              <a:t>’</a:t>
            </a:r>
            <a:r>
              <a:rPr lang="en-US" altLang="ja-JP" dirty="0" smtClean="0">
                <a:ea typeface="ＭＳ Ｐゴシック" pitchFamily="34" charset="-128"/>
              </a:rPr>
              <a:t>s investment in data: </a:t>
            </a:r>
          </a:p>
          <a:p>
            <a:pPr lvl="1">
              <a:buClr>
                <a:schemeClr val="accent1">
                  <a:lumMod val="75000"/>
                </a:schemeClr>
              </a:buClr>
              <a:buSzPct val="90000"/>
            </a:pPr>
            <a:r>
              <a:rPr lang="en-US" dirty="0" smtClean="0">
                <a:ea typeface="ＭＳ Ｐゴシック" pitchFamily="34" charset="-128"/>
              </a:rPr>
              <a:t>Documentation of data processing steps, quality control, definitions, data uses, and restrictions</a:t>
            </a:r>
          </a:p>
          <a:p>
            <a:pPr lvl="1">
              <a:buClr>
                <a:schemeClr val="accent1">
                  <a:lumMod val="75000"/>
                </a:schemeClr>
              </a:buClr>
              <a:buSzPct val="90000"/>
            </a:pPr>
            <a:r>
              <a:rPr lang="en-US" dirty="0" smtClean="0">
                <a:ea typeface="ＭＳ Ｐゴシック" pitchFamily="34" charset="-128"/>
              </a:rPr>
              <a:t>Ability to use data after initial intended purpose</a:t>
            </a:r>
          </a:p>
          <a:p>
            <a:r>
              <a:rPr lang="en-US" dirty="0" smtClean="0">
                <a:ea typeface="ＭＳ Ｐゴシック" pitchFamily="34" charset="-128"/>
              </a:rPr>
              <a:t>Transcends people and time: </a:t>
            </a:r>
          </a:p>
          <a:p>
            <a:pPr lvl="1">
              <a:buClr>
                <a:schemeClr val="accent1">
                  <a:lumMod val="75000"/>
                </a:schemeClr>
              </a:buClr>
              <a:buSzPct val="90000"/>
            </a:pPr>
            <a:r>
              <a:rPr lang="en-US" dirty="0" smtClean="0">
                <a:ea typeface="ＭＳ Ｐゴシック" pitchFamily="34" charset="-128"/>
              </a:rPr>
              <a:t>Offers data permanence</a:t>
            </a:r>
          </a:p>
          <a:p>
            <a:pPr lvl="1">
              <a:buClr>
                <a:schemeClr val="accent1">
                  <a:lumMod val="75000"/>
                </a:schemeClr>
              </a:buClr>
              <a:buSzPct val="90000"/>
            </a:pPr>
            <a:r>
              <a:rPr lang="en-US" dirty="0" smtClean="0">
                <a:ea typeface="ＭＳ Ｐゴシック" pitchFamily="34" charset="-128"/>
              </a:rPr>
              <a:t>Creates institutional memory</a:t>
            </a:r>
          </a:p>
          <a:p>
            <a:r>
              <a:rPr lang="en-US" dirty="0" smtClean="0">
                <a:ea typeface="ＭＳ Ｐゴシック" pitchFamily="34" charset="-128"/>
              </a:rPr>
              <a:t>Advertises an organization’</a:t>
            </a:r>
            <a:r>
              <a:rPr lang="en-US" altLang="ja-JP" dirty="0" smtClean="0">
                <a:ea typeface="ＭＳ Ｐゴシック" pitchFamily="34" charset="-128"/>
              </a:rPr>
              <a:t>s research: </a:t>
            </a:r>
          </a:p>
          <a:p>
            <a:pPr lvl="1">
              <a:buClr>
                <a:schemeClr val="accent1">
                  <a:lumMod val="75000"/>
                </a:schemeClr>
              </a:buClr>
              <a:buSzPct val="90000"/>
            </a:pPr>
            <a:r>
              <a:rPr lang="en-US" dirty="0" smtClean="0">
                <a:ea typeface="ＭＳ Ｐゴシック" pitchFamily="34" charset="-128"/>
              </a:rPr>
              <a:t>Creates possible new </a:t>
            </a:r>
            <a:r>
              <a:rPr lang="en-US" dirty="0" smtClean="0">
                <a:ea typeface="ＭＳ Ｐゴシック" pitchFamily="34" charset="-128"/>
              </a:rPr>
              <a:t>partnerships and </a:t>
            </a:r>
            <a:r>
              <a:rPr lang="en-US" dirty="0" smtClean="0">
                <a:ea typeface="ＭＳ Ｐゴシック" pitchFamily="34" charset="-128"/>
              </a:rPr>
              <a:t>collaborations through data sharing</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7" name="TextBox 6"/>
          <p:cNvSpPr txBox="1"/>
          <p:nvPr/>
        </p:nvSpPr>
        <p:spPr>
          <a:xfrm rot="16200000">
            <a:off x="7282466" y="4096432"/>
            <a:ext cx="2676103" cy="230833"/>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mambol</a:t>
            </a:r>
            <a:r>
              <a:rPr lang="en-US" sz="900" dirty="0" smtClean="0">
                <a:solidFill>
                  <a:schemeClr val="bg1">
                    <a:lumMod val="75000"/>
                  </a:schemeClr>
                </a:solidFill>
              </a:rPr>
              <a:t> on Flickr</a:t>
            </a:r>
            <a:endParaRPr lang="en-US" sz="900" dirty="0">
              <a:solidFill>
                <a:schemeClr val="bg1">
                  <a:lumMod val="75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201" y="2700338"/>
            <a:ext cx="1485900" cy="169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4860925" y="-32544"/>
            <a:ext cx="4789487" cy="1143000"/>
          </a:xfrm>
        </p:spPr>
        <p:txBody>
          <a:bodyPr>
            <a:normAutofit fontScale="90000"/>
          </a:bodyPr>
          <a:lstStyle/>
          <a:p>
            <a:r>
              <a:rPr lang="en-US" dirty="0" smtClean="0"/>
              <a:t>Information </a:t>
            </a:r>
            <a:br>
              <a:rPr lang="en-US" dirty="0" smtClean="0"/>
            </a:br>
            <a:r>
              <a:rPr lang="en-US" dirty="0" smtClean="0"/>
              <a:t>Entropy</a:t>
            </a:r>
            <a:endParaRPr lang="en-US" dirty="0"/>
          </a:p>
        </p:txBody>
      </p:sp>
      <p:sp>
        <p:nvSpPr>
          <p:cNvPr id="34" name="Rectangle 2"/>
          <p:cNvSpPr txBox="1">
            <a:spLocks noChangeArrowheads="1"/>
          </p:cNvSpPr>
          <p:nvPr/>
        </p:nvSpPr>
        <p:spPr>
          <a:xfrm>
            <a:off x="5116513" y="233363"/>
            <a:ext cx="3603625" cy="61118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2800" dirty="0"/>
          </a:p>
        </p:txBody>
      </p:sp>
      <p:sp>
        <p:nvSpPr>
          <p:cNvPr id="35" name="Text Box 3"/>
          <p:cNvSpPr txBox="1">
            <a:spLocks noChangeArrowheads="1"/>
          </p:cNvSpPr>
          <p:nvPr/>
        </p:nvSpPr>
        <p:spPr bwMode="auto">
          <a:xfrm>
            <a:off x="6324600" y="44196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defRPr>
            </a:lvl1pPr>
            <a:lvl2pPr marL="37931725" indent="-37474525" defTabSz="457200">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spcBef>
                <a:spcPct val="50000"/>
              </a:spcBef>
            </a:pPr>
            <a:endParaRPr lang="en-US" sz="1800" b="1">
              <a:solidFill>
                <a:srgbClr val="FFFF66"/>
              </a:solidFill>
              <a:latin typeface="Lucida Sans Unicode" pitchFamily="34" charset="0"/>
              <a:ea typeface="ＭＳ Ｐゴシック" pitchFamily="34" charset="-128"/>
            </a:endParaRPr>
          </a:p>
        </p:txBody>
      </p:sp>
      <p:sp>
        <p:nvSpPr>
          <p:cNvPr id="36" name="Text Box 4"/>
          <p:cNvSpPr txBox="1">
            <a:spLocks noChangeArrowheads="1"/>
          </p:cNvSpPr>
          <p:nvPr/>
        </p:nvSpPr>
        <p:spPr bwMode="auto">
          <a:xfrm rot="16200000">
            <a:off x="-686594" y="2896394"/>
            <a:ext cx="2439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defRPr>
            </a:lvl1pPr>
            <a:lvl2pPr marL="37931725" indent="-37474525" defTabSz="457200">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spcBef>
                <a:spcPct val="50000"/>
              </a:spcBef>
            </a:pPr>
            <a:r>
              <a:rPr lang="en-US" sz="2400" b="1">
                <a:ea typeface="ＭＳ Ｐゴシック" pitchFamily="34" charset="-128"/>
              </a:rPr>
              <a:t>DATA DETAILS</a:t>
            </a:r>
          </a:p>
        </p:txBody>
      </p:sp>
      <p:sp>
        <p:nvSpPr>
          <p:cNvPr id="37" name="Line 5"/>
          <p:cNvSpPr>
            <a:spLocks noChangeShapeType="1"/>
          </p:cNvSpPr>
          <p:nvPr/>
        </p:nvSpPr>
        <p:spPr bwMode="auto">
          <a:xfrm>
            <a:off x="838200" y="1143000"/>
            <a:ext cx="1588"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6"/>
          <p:cNvSpPr>
            <a:spLocks noChangeShapeType="1"/>
          </p:cNvSpPr>
          <p:nvPr/>
        </p:nvSpPr>
        <p:spPr bwMode="auto">
          <a:xfrm>
            <a:off x="838200" y="5791200"/>
            <a:ext cx="66294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6" name="Group 65"/>
          <p:cNvGrpSpPr/>
          <p:nvPr/>
        </p:nvGrpSpPr>
        <p:grpSpPr>
          <a:xfrm>
            <a:off x="838200" y="1447800"/>
            <a:ext cx="6629400" cy="4343400"/>
            <a:chOff x="838200" y="1447800"/>
            <a:chExt cx="6629400" cy="4343400"/>
          </a:xfrm>
        </p:grpSpPr>
        <p:grpSp>
          <p:nvGrpSpPr>
            <p:cNvPr id="65" name="Group 64"/>
            <p:cNvGrpSpPr/>
            <p:nvPr/>
          </p:nvGrpSpPr>
          <p:grpSpPr>
            <a:xfrm>
              <a:off x="838200" y="1447800"/>
              <a:ext cx="5486400" cy="3810000"/>
              <a:chOff x="838200" y="1447800"/>
              <a:chExt cx="5486400" cy="3810000"/>
            </a:xfrm>
          </p:grpSpPr>
          <p:grpSp>
            <p:nvGrpSpPr>
              <p:cNvPr id="64" name="Group 63"/>
              <p:cNvGrpSpPr/>
              <p:nvPr/>
            </p:nvGrpSpPr>
            <p:grpSpPr>
              <a:xfrm>
                <a:off x="838200" y="1447800"/>
                <a:ext cx="3441700" cy="2374900"/>
                <a:chOff x="838200" y="1447800"/>
                <a:chExt cx="3441700" cy="2374900"/>
              </a:xfrm>
            </p:grpSpPr>
            <p:sp>
              <p:nvSpPr>
                <p:cNvPr id="39" name="Line 7"/>
                <p:cNvSpPr>
                  <a:spLocks noChangeShapeType="1"/>
                </p:cNvSpPr>
                <p:nvPr/>
              </p:nvSpPr>
              <p:spPr bwMode="auto">
                <a:xfrm>
                  <a:off x="838200" y="1447800"/>
                  <a:ext cx="6096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Freeform 39"/>
                <p:cNvSpPr>
                  <a:spLocks/>
                </p:cNvSpPr>
                <p:nvPr/>
              </p:nvSpPr>
              <p:spPr bwMode="auto">
                <a:xfrm>
                  <a:off x="1447800" y="1447800"/>
                  <a:ext cx="2832100" cy="2374900"/>
                </a:xfrm>
                <a:custGeom>
                  <a:avLst/>
                  <a:gdLst>
                    <a:gd name="T0" fmla="*/ 0 w 1784"/>
                    <a:gd name="T1" fmla="*/ 0 h 1496"/>
                    <a:gd name="T2" fmla="*/ 2147483647 w 1784"/>
                    <a:gd name="T3" fmla="*/ 2147483647 h 1496"/>
                    <a:gd name="T4" fmla="*/ 2147483647 w 1784"/>
                    <a:gd name="T5" fmla="*/ 2147483647 h 1496"/>
                    <a:gd name="T6" fmla="*/ 2147483647 w 1784"/>
                    <a:gd name="T7" fmla="*/ 2147483647 h 1496"/>
                    <a:gd name="T8" fmla="*/ 2147483647 w 1784"/>
                    <a:gd name="T9" fmla="*/ 2147483647 h 1496"/>
                    <a:gd name="T10" fmla="*/ 2147483647 w 1784"/>
                    <a:gd name="T11" fmla="*/ 2147483647 h 1496"/>
                    <a:gd name="T12" fmla="*/ 2147483647 w 1784"/>
                    <a:gd name="T13" fmla="*/ 2147483647 h 1496"/>
                    <a:gd name="T14" fmla="*/ 2147483647 w 1784"/>
                    <a:gd name="T15" fmla="*/ 2147483647 h 1496"/>
                    <a:gd name="T16" fmla="*/ 2147483647 w 1784"/>
                    <a:gd name="T17" fmla="*/ 2147483647 h 1496"/>
                    <a:gd name="T18" fmla="*/ 2147483647 w 1784"/>
                    <a:gd name="T19" fmla="*/ 2147483647 h 14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84"/>
                    <a:gd name="T31" fmla="*/ 0 h 1496"/>
                    <a:gd name="T32" fmla="*/ 1784 w 1784"/>
                    <a:gd name="T33" fmla="*/ 1496 h 14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84" h="1496">
                      <a:moveTo>
                        <a:pt x="0" y="0"/>
                      </a:moveTo>
                      <a:cubicBezTo>
                        <a:pt x="12" y="132"/>
                        <a:pt x="24" y="264"/>
                        <a:pt x="48" y="384"/>
                      </a:cubicBezTo>
                      <a:cubicBezTo>
                        <a:pt x="72" y="504"/>
                        <a:pt x="104" y="624"/>
                        <a:pt x="144" y="720"/>
                      </a:cubicBezTo>
                      <a:cubicBezTo>
                        <a:pt x="184" y="816"/>
                        <a:pt x="232" y="888"/>
                        <a:pt x="288" y="960"/>
                      </a:cubicBezTo>
                      <a:cubicBezTo>
                        <a:pt x="344" y="1032"/>
                        <a:pt x="400" y="1088"/>
                        <a:pt x="480" y="1152"/>
                      </a:cubicBezTo>
                      <a:cubicBezTo>
                        <a:pt x="560" y="1216"/>
                        <a:pt x="680" y="1296"/>
                        <a:pt x="768" y="1344"/>
                      </a:cubicBezTo>
                      <a:cubicBezTo>
                        <a:pt x="856" y="1392"/>
                        <a:pt x="896" y="1416"/>
                        <a:pt x="1008" y="1440"/>
                      </a:cubicBezTo>
                      <a:cubicBezTo>
                        <a:pt x="1120" y="1464"/>
                        <a:pt x="1320" y="1480"/>
                        <a:pt x="1440" y="1488"/>
                      </a:cubicBezTo>
                      <a:cubicBezTo>
                        <a:pt x="1560" y="1496"/>
                        <a:pt x="1672" y="1488"/>
                        <a:pt x="1728" y="1488"/>
                      </a:cubicBezTo>
                      <a:cubicBezTo>
                        <a:pt x="1784" y="1488"/>
                        <a:pt x="1780" y="1488"/>
                        <a:pt x="1776" y="148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defTabSz="457200"/>
                  <a:endParaRPr lang="en-US" sz="1800">
                    <a:latin typeface="Arial" pitchFamily="34" charset="0"/>
                    <a:ea typeface="ＭＳ Ｐゴシック" pitchFamily="34" charset="-128"/>
                  </a:endParaRPr>
                </a:p>
              </p:txBody>
            </p:sp>
          </p:grpSp>
          <p:sp>
            <p:nvSpPr>
              <p:cNvPr id="41" name="Freeform 40"/>
              <p:cNvSpPr>
                <a:spLocks/>
              </p:cNvSpPr>
              <p:nvPr/>
            </p:nvSpPr>
            <p:spPr bwMode="auto">
              <a:xfrm>
                <a:off x="4267200" y="3810000"/>
                <a:ext cx="2057400" cy="1447800"/>
              </a:xfrm>
              <a:custGeom>
                <a:avLst/>
                <a:gdLst>
                  <a:gd name="T0" fmla="*/ 0 w 1296"/>
                  <a:gd name="T1" fmla="*/ 0 h 912"/>
                  <a:gd name="T2" fmla="*/ 2147483647 w 1296"/>
                  <a:gd name="T3" fmla="*/ 2147483647 h 912"/>
                  <a:gd name="T4" fmla="*/ 2147483647 w 1296"/>
                  <a:gd name="T5" fmla="*/ 2147483647 h 912"/>
                  <a:gd name="T6" fmla="*/ 2147483647 w 1296"/>
                  <a:gd name="T7" fmla="*/ 2147483647 h 912"/>
                  <a:gd name="T8" fmla="*/ 2147483647 w 1296"/>
                  <a:gd name="T9" fmla="*/ 2147483647 h 912"/>
                  <a:gd name="T10" fmla="*/ 2147483647 w 1296"/>
                  <a:gd name="T11" fmla="*/ 2147483647 h 912"/>
                  <a:gd name="T12" fmla="*/ 2147483647 w 1296"/>
                  <a:gd name="T13" fmla="*/ 2147483647 h 912"/>
                  <a:gd name="T14" fmla="*/ 0 60000 65536"/>
                  <a:gd name="T15" fmla="*/ 0 60000 65536"/>
                  <a:gd name="T16" fmla="*/ 0 60000 65536"/>
                  <a:gd name="T17" fmla="*/ 0 60000 65536"/>
                  <a:gd name="T18" fmla="*/ 0 60000 65536"/>
                  <a:gd name="T19" fmla="*/ 0 60000 65536"/>
                  <a:gd name="T20" fmla="*/ 0 60000 65536"/>
                  <a:gd name="T21" fmla="*/ 0 w 1296"/>
                  <a:gd name="T22" fmla="*/ 0 h 912"/>
                  <a:gd name="T23" fmla="*/ 1296 w 1296"/>
                  <a:gd name="T24" fmla="*/ 912 h 9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6" h="912">
                    <a:moveTo>
                      <a:pt x="0" y="0"/>
                    </a:moveTo>
                    <a:cubicBezTo>
                      <a:pt x="16" y="92"/>
                      <a:pt x="32" y="184"/>
                      <a:pt x="48" y="240"/>
                    </a:cubicBezTo>
                    <a:cubicBezTo>
                      <a:pt x="64" y="296"/>
                      <a:pt x="64" y="288"/>
                      <a:pt x="96" y="336"/>
                    </a:cubicBezTo>
                    <a:cubicBezTo>
                      <a:pt x="128" y="384"/>
                      <a:pt x="168" y="472"/>
                      <a:pt x="240" y="528"/>
                    </a:cubicBezTo>
                    <a:cubicBezTo>
                      <a:pt x="312" y="584"/>
                      <a:pt x="424" y="624"/>
                      <a:pt x="528" y="672"/>
                    </a:cubicBezTo>
                    <a:cubicBezTo>
                      <a:pt x="632" y="720"/>
                      <a:pt x="736" y="776"/>
                      <a:pt x="864" y="816"/>
                    </a:cubicBezTo>
                    <a:cubicBezTo>
                      <a:pt x="992" y="856"/>
                      <a:pt x="1144" y="884"/>
                      <a:pt x="1296" y="91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defTabSz="457200"/>
                <a:endParaRPr lang="en-US" sz="1800">
                  <a:latin typeface="Arial" pitchFamily="34" charset="0"/>
                  <a:ea typeface="ＭＳ Ｐゴシック" pitchFamily="34" charset="-128"/>
                </a:endParaRPr>
              </a:p>
            </p:txBody>
          </p:sp>
        </p:grpSp>
        <p:sp>
          <p:nvSpPr>
            <p:cNvPr id="42" name="Freeform 41"/>
            <p:cNvSpPr>
              <a:spLocks/>
            </p:cNvSpPr>
            <p:nvPr/>
          </p:nvSpPr>
          <p:spPr bwMode="auto">
            <a:xfrm>
              <a:off x="6324600" y="5257800"/>
              <a:ext cx="1143000" cy="533400"/>
            </a:xfrm>
            <a:custGeom>
              <a:avLst/>
              <a:gdLst>
                <a:gd name="T0" fmla="*/ 0 w 720"/>
                <a:gd name="T1" fmla="*/ 0 h 336"/>
                <a:gd name="T2" fmla="*/ 2147483647 w 720"/>
                <a:gd name="T3" fmla="*/ 2147483647 h 336"/>
                <a:gd name="T4" fmla="*/ 2147483647 w 720"/>
                <a:gd name="T5" fmla="*/ 2147483647 h 336"/>
                <a:gd name="T6" fmla="*/ 2147483647 w 720"/>
                <a:gd name="T7" fmla="*/ 2147483647 h 336"/>
                <a:gd name="T8" fmla="*/ 2147483647 w 720"/>
                <a:gd name="T9" fmla="*/ 2147483647 h 336"/>
                <a:gd name="T10" fmla="*/ 0 60000 65536"/>
                <a:gd name="T11" fmla="*/ 0 60000 65536"/>
                <a:gd name="T12" fmla="*/ 0 60000 65536"/>
                <a:gd name="T13" fmla="*/ 0 60000 65536"/>
                <a:gd name="T14" fmla="*/ 0 60000 65536"/>
                <a:gd name="T15" fmla="*/ 0 w 720"/>
                <a:gd name="T16" fmla="*/ 0 h 336"/>
                <a:gd name="T17" fmla="*/ 720 w 720"/>
                <a:gd name="T18" fmla="*/ 336 h 336"/>
              </a:gdLst>
              <a:ahLst/>
              <a:cxnLst>
                <a:cxn ang="T10">
                  <a:pos x="T0" y="T1"/>
                </a:cxn>
                <a:cxn ang="T11">
                  <a:pos x="T2" y="T3"/>
                </a:cxn>
                <a:cxn ang="T12">
                  <a:pos x="T4" y="T5"/>
                </a:cxn>
                <a:cxn ang="T13">
                  <a:pos x="T6" y="T7"/>
                </a:cxn>
                <a:cxn ang="T14">
                  <a:pos x="T8" y="T9"/>
                </a:cxn>
              </a:cxnLst>
              <a:rect l="T15" t="T16" r="T17" b="T18"/>
              <a:pathLst>
                <a:path w="720" h="336">
                  <a:moveTo>
                    <a:pt x="0" y="0"/>
                  </a:moveTo>
                  <a:cubicBezTo>
                    <a:pt x="8" y="52"/>
                    <a:pt x="16" y="104"/>
                    <a:pt x="48" y="144"/>
                  </a:cubicBezTo>
                  <a:cubicBezTo>
                    <a:pt x="80" y="184"/>
                    <a:pt x="128" y="216"/>
                    <a:pt x="192" y="240"/>
                  </a:cubicBezTo>
                  <a:cubicBezTo>
                    <a:pt x="256" y="264"/>
                    <a:pt x="344" y="272"/>
                    <a:pt x="432" y="288"/>
                  </a:cubicBezTo>
                  <a:cubicBezTo>
                    <a:pt x="520" y="304"/>
                    <a:pt x="620" y="320"/>
                    <a:pt x="720" y="33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defTabSz="457200"/>
              <a:endParaRPr lang="en-US" sz="1800">
                <a:latin typeface="Arial" pitchFamily="34" charset="0"/>
                <a:ea typeface="ＭＳ Ｐゴシック" pitchFamily="34" charset="-128"/>
              </a:endParaRPr>
            </a:p>
          </p:txBody>
        </p:sp>
      </p:grpSp>
      <p:sp>
        <p:nvSpPr>
          <p:cNvPr id="43" name="Freeform 42"/>
          <p:cNvSpPr>
            <a:spLocks/>
          </p:cNvSpPr>
          <p:nvPr/>
        </p:nvSpPr>
        <p:spPr bwMode="auto">
          <a:xfrm>
            <a:off x="3187700" y="3733800"/>
            <a:ext cx="546100" cy="2057400"/>
          </a:xfrm>
          <a:custGeom>
            <a:avLst/>
            <a:gdLst>
              <a:gd name="T0" fmla="*/ 2147483647 w 344"/>
              <a:gd name="T1" fmla="*/ 0 h 1296"/>
              <a:gd name="T2" fmla="*/ 2147483647 w 344"/>
              <a:gd name="T3" fmla="*/ 2147483647 h 1296"/>
              <a:gd name="T4" fmla="*/ 2147483647 w 344"/>
              <a:gd name="T5" fmla="*/ 2147483647 h 1296"/>
              <a:gd name="T6" fmla="*/ 2147483647 w 344"/>
              <a:gd name="T7" fmla="*/ 2147483647 h 1296"/>
              <a:gd name="T8" fmla="*/ 2147483647 w 344"/>
              <a:gd name="T9" fmla="*/ 2147483647 h 1296"/>
              <a:gd name="T10" fmla="*/ 0 60000 65536"/>
              <a:gd name="T11" fmla="*/ 0 60000 65536"/>
              <a:gd name="T12" fmla="*/ 0 60000 65536"/>
              <a:gd name="T13" fmla="*/ 0 60000 65536"/>
              <a:gd name="T14" fmla="*/ 0 60000 65536"/>
              <a:gd name="T15" fmla="*/ 0 w 344"/>
              <a:gd name="T16" fmla="*/ 0 h 1296"/>
              <a:gd name="T17" fmla="*/ 344 w 344"/>
              <a:gd name="T18" fmla="*/ 1296 h 1296"/>
            </a:gdLst>
            <a:ahLst/>
            <a:cxnLst>
              <a:cxn ang="T10">
                <a:pos x="T0" y="T1"/>
              </a:cxn>
              <a:cxn ang="T11">
                <a:pos x="T2" y="T3"/>
              </a:cxn>
              <a:cxn ang="T12">
                <a:pos x="T4" y="T5"/>
              </a:cxn>
              <a:cxn ang="T13">
                <a:pos x="T6" y="T7"/>
              </a:cxn>
              <a:cxn ang="T14">
                <a:pos x="T8" y="T9"/>
              </a:cxn>
            </a:cxnLst>
            <a:rect l="T15" t="T16" r="T17" b="T18"/>
            <a:pathLst>
              <a:path w="344" h="1296">
                <a:moveTo>
                  <a:pt x="8" y="0"/>
                </a:moveTo>
                <a:cubicBezTo>
                  <a:pt x="4" y="220"/>
                  <a:pt x="0" y="440"/>
                  <a:pt x="8" y="576"/>
                </a:cubicBezTo>
                <a:cubicBezTo>
                  <a:pt x="16" y="712"/>
                  <a:pt x="32" y="736"/>
                  <a:pt x="56" y="816"/>
                </a:cubicBezTo>
                <a:cubicBezTo>
                  <a:pt x="80" y="896"/>
                  <a:pt x="104" y="976"/>
                  <a:pt x="152" y="1056"/>
                </a:cubicBezTo>
                <a:cubicBezTo>
                  <a:pt x="200" y="1136"/>
                  <a:pt x="272" y="1216"/>
                  <a:pt x="344" y="1296"/>
                </a:cubicBezTo>
              </a:path>
            </a:pathLst>
          </a:cu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defTabSz="457200"/>
            <a:endParaRPr lang="en-US" sz="1800">
              <a:latin typeface="Arial" pitchFamily="34" charset="0"/>
              <a:ea typeface="ＭＳ Ｐゴシック" pitchFamily="34" charset="-128"/>
            </a:endParaRPr>
          </a:p>
        </p:txBody>
      </p:sp>
      <p:sp>
        <p:nvSpPr>
          <p:cNvPr id="44" name="Text Box 12"/>
          <p:cNvSpPr txBox="1">
            <a:spLocks noChangeArrowheads="1"/>
          </p:cNvSpPr>
          <p:nvPr/>
        </p:nvSpPr>
        <p:spPr bwMode="auto">
          <a:xfrm>
            <a:off x="762000" y="6096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defRPr>
            </a:lvl1pPr>
            <a:lvl2pPr marL="37931725" indent="-37474525" defTabSz="457200">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spcBef>
                <a:spcPct val="50000"/>
              </a:spcBef>
            </a:pPr>
            <a:r>
              <a:rPr lang="en-US" sz="2000" b="1">
                <a:ea typeface="ＭＳ Ｐゴシック" pitchFamily="34" charset="-128"/>
              </a:rPr>
              <a:t>Time of data development</a:t>
            </a:r>
          </a:p>
        </p:txBody>
      </p:sp>
      <p:sp>
        <p:nvSpPr>
          <p:cNvPr id="45" name="Text Box 13"/>
          <p:cNvSpPr txBox="1">
            <a:spLocks noChangeArrowheads="1"/>
          </p:cNvSpPr>
          <p:nvPr/>
        </p:nvSpPr>
        <p:spPr bwMode="auto">
          <a:xfrm>
            <a:off x="2133600" y="1371600"/>
            <a:ext cx="632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defRPr>
            </a:lvl1pPr>
            <a:lvl2pPr marL="37931725" indent="-37474525" defTabSz="457200">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spcBef>
                <a:spcPct val="50000"/>
              </a:spcBef>
            </a:pPr>
            <a:r>
              <a:rPr lang="en-US" sz="1800" b="1">
                <a:ea typeface="ＭＳ Ｐゴシック" pitchFamily="34" charset="-128"/>
              </a:rPr>
              <a:t>Specific details about problems with individual items or specific dates are lost relatively rapidly</a:t>
            </a:r>
          </a:p>
        </p:txBody>
      </p:sp>
      <p:sp>
        <p:nvSpPr>
          <p:cNvPr id="46" name="Text Box 14"/>
          <p:cNvSpPr txBox="1">
            <a:spLocks noChangeArrowheads="1"/>
          </p:cNvSpPr>
          <p:nvPr/>
        </p:nvSpPr>
        <p:spPr bwMode="auto">
          <a:xfrm>
            <a:off x="2819400" y="2178050"/>
            <a:ext cx="434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defRPr>
            </a:lvl1pPr>
            <a:lvl2pPr marL="37931725" indent="-37474525" defTabSz="457200">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spcBef>
                <a:spcPct val="50000"/>
              </a:spcBef>
            </a:pPr>
            <a:r>
              <a:rPr lang="en-US" sz="1800" b="1">
                <a:ea typeface="ＭＳ Ｐゴシック" pitchFamily="34" charset="-128"/>
              </a:rPr>
              <a:t>General details about data set are lost through time</a:t>
            </a:r>
            <a:endParaRPr lang="en-US" sz="2000" b="1">
              <a:ea typeface="ＭＳ Ｐゴシック" pitchFamily="34" charset="-128"/>
            </a:endParaRPr>
          </a:p>
        </p:txBody>
      </p:sp>
      <p:sp>
        <p:nvSpPr>
          <p:cNvPr id="47" name="Text Box 15"/>
          <p:cNvSpPr txBox="1">
            <a:spLocks noChangeArrowheads="1"/>
          </p:cNvSpPr>
          <p:nvPr/>
        </p:nvSpPr>
        <p:spPr bwMode="auto">
          <a:xfrm>
            <a:off x="914400" y="4038600"/>
            <a:ext cx="1752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defRPr>
            </a:lvl1pPr>
            <a:lvl2pPr marL="37931725" indent="-37474525" defTabSz="457200">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spcBef>
                <a:spcPct val="50000"/>
              </a:spcBef>
            </a:pPr>
            <a:r>
              <a:rPr lang="en-US" sz="1800" b="1">
                <a:ea typeface="ＭＳ Ｐゴシック" pitchFamily="34" charset="-128"/>
              </a:rPr>
              <a:t>Accident or technology change may make data unusable</a:t>
            </a:r>
          </a:p>
        </p:txBody>
      </p:sp>
      <p:sp>
        <p:nvSpPr>
          <p:cNvPr id="48" name="Text Box 16"/>
          <p:cNvSpPr txBox="1">
            <a:spLocks noChangeArrowheads="1"/>
          </p:cNvSpPr>
          <p:nvPr/>
        </p:nvSpPr>
        <p:spPr bwMode="auto">
          <a:xfrm>
            <a:off x="4800600" y="3048000"/>
            <a:ext cx="3581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defRPr>
            </a:lvl1pPr>
            <a:lvl2pPr marL="37931725" indent="-37474525" defTabSz="457200">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spcBef>
                <a:spcPct val="50000"/>
              </a:spcBef>
            </a:pPr>
            <a:r>
              <a:rPr lang="en-US" sz="1800" b="1">
                <a:ea typeface="ＭＳ Ｐゴシック" pitchFamily="34" charset="-128"/>
              </a:rPr>
              <a:t>Retirement or career change makes access to “mental storage” difficult or unlikely</a:t>
            </a:r>
          </a:p>
        </p:txBody>
      </p:sp>
      <p:sp>
        <p:nvSpPr>
          <p:cNvPr id="49" name="Text Box 17"/>
          <p:cNvSpPr txBox="1">
            <a:spLocks noChangeArrowheads="1"/>
          </p:cNvSpPr>
          <p:nvPr/>
        </p:nvSpPr>
        <p:spPr bwMode="auto">
          <a:xfrm>
            <a:off x="6324600" y="4114800"/>
            <a:ext cx="2362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defRPr>
            </a:lvl1pPr>
            <a:lvl2pPr marL="37931725" indent="-37474525" defTabSz="457200">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spcBef>
                <a:spcPct val="50000"/>
              </a:spcBef>
            </a:pPr>
            <a:r>
              <a:rPr lang="en-US" sz="1800" b="1">
                <a:ea typeface="ＭＳ Ｐゴシック" pitchFamily="34" charset="-128"/>
              </a:rPr>
              <a:t>Death of developer results in loss of remaining info</a:t>
            </a:r>
          </a:p>
        </p:txBody>
      </p:sp>
      <p:sp>
        <p:nvSpPr>
          <p:cNvPr id="50" name="Line 18"/>
          <p:cNvSpPr>
            <a:spLocks noChangeShapeType="1"/>
          </p:cNvSpPr>
          <p:nvPr/>
        </p:nvSpPr>
        <p:spPr bwMode="auto">
          <a:xfrm flipH="1">
            <a:off x="4267200" y="34290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 name="Line 19"/>
          <p:cNvSpPr>
            <a:spLocks noChangeShapeType="1"/>
          </p:cNvSpPr>
          <p:nvPr/>
        </p:nvSpPr>
        <p:spPr bwMode="auto">
          <a:xfrm flipH="1">
            <a:off x="1447800" y="1066800"/>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 name="Line 20"/>
          <p:cNvSpPr>
            <a:spLocks noChangeShapeType="1"/>
          </p:cNvSpPr>
          <p:nvPr/>
        </p:nvSpPr>
        <p:spPr bwMode="auto">
          <a:xfrm flipH="1">
            <a:off x="1447800" y="1676400"/>
            <a:ext cx="685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Line 21"/>
          <p:cNvSpPr>
            <a:spLocks noChangeShapeType="1"/>
          </p:cNvSpPr>
          <p:nvPr/>
        </p:nvSpPr>
        <p:spPr bwMode="auto">
          <a:xfrm flipH="1">
            <a:off x="1981200" y="2514600"/>
            <a:ext cx="838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 name="Line 22"/>
          <p:cNvSpPr>
            <a:spLocks noChangeShapeType="1"/>
          </p:cNvSpPr>
          <p:nvPr/>
        </p:nvSpPr>
        <p:spPr bwMode="auto">
          <a:xfrm flipV="1">
            <a:off x="2362200" y="3733800"/>
            <a:ext cx="838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 name="Line 23"/>
          <p:cNvSpPr>
            <a:spLocks noChangeShapeType="1"/>
          </p:cNvSpPr>
          <p:nvPr/>
        </p:nvSpPr>
        <p:spPr bwMode="auto">
          <a:xfrm flipH="1">
            <a:off x="6324600" y="5105400"/>
            <a:ext cx="1295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 name="Rectangle 55"/>
          <p:cNvSpPr>
            <a:spLocks noChangeArrowheads="1"/>
          </p:cNvSpPr>
          <p:nvPr/>
        </p:nvSpPr>
        <p:spPr bwMode="auto">
          <a:xfrm>
            <a:off x="762000" y="609600"/>
            <a:ext cx="3429000" cy="4572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a:endParaRPr lang="en-US" sz="1800">
              <a:latin typeface="Arial" pitchFamily="34" charset="0"/>
              <a:ea typeface="ＭＳ Ｐゴシック" pitchFamily="34" charset="-128"/>
            </a:endParaRPr>
          </a:p>
        </p:txBody>
      </p:sp>
      <p:sp>
        <p:nvSpPr>
          <p:cNvPr id="57" name="Rectangle 56"/>
          <p:cNvSpPr>
            <a:spLocks noChangeArrowheads="1"/>
          </p:cNvSpPr>
          <p:nvPr/>
        </p:nvSpPr>
        <p:spPr bwMode="auto">
          <a:xfrm>
            <a:off x="2133600" y="1371600"/>
            <a:ext cx="6248400" cy="6096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457200"/>
            <a:endParaRPr lang="en-US" sz="1800" b="1">
              <a:latin typeface="Lucida Sans Unicode" pitchFamily="34" charset="0"/>
              <a:ea typeface="ＭＳ Ｐゴシック" pitchFamily="34" charset="-128"/>
            </a:endParaRPr>
          </a:p>
        </p:txBody>
      </p:sp>
      <p:sp>
        <p:nvSpPr>
          <p:cNvPr id="58" name="Rectangle 57"/>
          <p:cNvSpPr>
            <a:spLocks noChangeArrowheads="1"/>
          </p:cNvSpPr>
          <p:nvPr/>
        </p:nvSpPr>
        <p:spPr bwMode="auto">
          <a:xfrm>
            <a:off x="2819400" y="2133600"/>
            <a:ext cx="5105400" cy="6858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a:endParaRPr lang="en-US" sz="1800">
              <a:latin typeface="Arial" pitchFamily="34" charset="0"/>
              <a:ea typeface="ＭＳ Ｐゴシック" pitchFamily="34" charset="-128"/>
            </a:endParaRPr>
          </a:p>
        </p:txBody>
      </p:sp>
      <p:sp>
        <p:nvSpPr>
          <p:cNvPr id="59" name="Rectangle 58"/>
          <p:cNvSpPr>
            <a:spLocks noChangeArrowheads="1"/>
          </p:cNvSpPr>
          <p:nvPr/>
        </p:nvSpPr>
        <p:spPr bwMode="auto">
          <a:xfrm>
            <a:off x="4800600" y="3048000"/>
            <a:ext cx="3352800" cy="9144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a:endParaRPr lang="en-US" sz="1800">
              <a:latin typeface="Arial" pitchFamily="34" charset="0"/>
              <a:ea typeface="ＭＳ Ｐゴシック" pitchFamily="34" charset="-128"/>
            </a:endParaRPr>
          </a:p>
        </p:txBody>
      </p:sp>
      <p:sp>
        <p:nvSpPr>
          <p:cNvPr id="60" name="Rectangle 59"/>
          <p:cNvSpPr>
            <a:spLocks noChangeArrowheads="1"/>
          </p:cNvSpPr>
          <p:nvPr/>
        </p:nvSpPr>
        <p:spPr bwMode="auto">
          <a:xfrm>
            <a:off x="914400" y="4038600"/>
            <a:ext cx="1524000" cy="14478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a:endParaRPr lang="en-US" sz="1800">
              <a:latin typeface="Arial" pitchFamily="34" charset="0"/>
              <a:ea typeface="ＭＳ Ｐゴシック" pitchFamily="34" charset="-128"/>
            </a:endParaRPr>
          </a:p>
        </p:txBody>
      </p:sp>
      <p:sp>
        <p:nvSpPr>
          <p:cNvPr id="61" name="Rectangle 60"/>
          <p:cNvSpPr>
            <a:spLocks noChangeArrowheads="1"/>
          </p:cNvSpPr>
          <p:nvPr/>
        </p:nvSpPr>
        <p:spPr bwMode="auto">
          <a:xfrm>
            <a:off x="6324600" y="4114800"/>
            <a:ext cx="2286000" cy="9906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a:endParaRPr lang="en-US" sz="1800">
              <a:latin typeface="Arial" pitchFamily="34" charset="0"/>
              <a:ea typeface="ＭＳ Ｐゴシック" pitchFamily="34" charset="-128"/>
            </a:endParaRPr>
          </a:p>
        </p:txBody>
      </p:sp>
      <p:sp>
        <p:nvSpPr>
          <p:cNvPr id="62" name="Text Box 30"/>
          <p:cNvSpPr txBox="1">
            <a:spLocks noChangeArrowheads="1"/>
          </p:cNvSpPr>
          <p:nvPr/>
        </p:nvSpPr>
        <p:spPr bwMode="auto">
          <a:xfrm>
            <a:off x="4098925" y="579437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defRPr>
            </a:lvl1pPr>
            <a:lvl2pPr marL="37931725" indent="-37474525" defTabSz="457200">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spcBef>
                <a:spcPct val="50000"/>
              </a:spcBef>
            </a:pPr>
            <a:r>
              <a:rPr lang="en-US" sz="2400" b="1">
                <a:ea typeface="ＭＳ Ｐゴシック" pitchFamily="34" charset="-128"/>
              </a:rPr>
              <a:t>TIME</a:t>
            </a:r>
          </a:p>
        </p:txBody>
      </p:sp>
      <p:sp>
        <p:nvSpPr>
          <p:cNvPr id="63" name="Text Box 31"/>
          <p:cNvSpPr txBox="1">
            <a:spLocks noChangeArrowheads="1"/>
          </p:cNvSpPr>
          <p:nvPr/>
        </p:nvSpPr>
        <p:spPr bwMode="auto">
          <a:xfrm>
            <a:off x="6324600" y="5859463"/>
            <a:ext cx="2057400" cy="261937"/>
          </a:xfrm>
          <a:prstGeom prst="rect">
            <a:avLst/>
          </a:prstGeom>
          <a:noFill/>
          <a:ln w="12700">
            <a:noFill/>
            <a:miter lim="800000"/>
            <a:headEnd/>
            <a:tailEnd/>
          </a:ln>
        </p:spPr>
        <p:txBody>
          <a:bodyPr>
            <a:spAutoFit/>
          </a:bodyPr>
          <a:lstStyle/>
          <a:p>
            <a:pPr defTabSz="457200" eaLnBrk="0" hangingPunct="0">
              <a:spcBef>
                <a:spcPct val="50000"/>
              </a:spcBef>
              <a:defRPr/>
            </a:pPr>
            <a:r>
              <a:rPr lang="en-US" sz="1050" dirty="0">
                <a:latin typeface="Arial" charset="0"/>
                <a:ea typeface="ＭＳ Ｐゴシック" charset="-128"/>
                <a:cs typeface="ＭＳ Ｐゴシック" charset="-128"/>
              </a:rPr>
              <a:t>(From Michener et al 1997)</a:t>
            </a:r>
          </a:p>
        </p:txBody>
      </p:sp>
    </p:spTree>
    <p:extLst>
      <p:ext uri="{BB962C8B-B14F-4D97-AF65-F5344CB8AC3E}">
        <p14:creationId xmlns:p14="http://schemas.microsoft.com/office/powerpoint/2010/main" val="1028135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0-#ppt_w/2"/>
                                          </p:val>
                                        </p:tav>
                                        <p:tav tm="100000">
                                          <p:val>
                                            <p:strVal val="#ppt_x"/>
                                          </p:val>
                                        </p:tav>
                                      </p:tavLst>
                                    </p:anim>
                                    <p:anim calcmode="lin" valueType="num">
                                      <p:cBhvr additive="base">
                                        <p:cTn id="18"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fill="hold"/>
                                        <p:tgtEl>
                                          <p:spTgt spid="45"/>
                                        </p:tgtEl>
                                        <p:attrNameLst>
                                          <p:attrName>ppt_x</p:attrName>
                                        </p:attrNameLst>
                                      </p:cBhvr>
                                      <p:tavLst>
                                        <p:tav tm="0">
                                          <p:val>
                                            <p:strVal val="1+#ppt_w/2"/>
                                          </p:val>
                                        </p:tav>
                                        <p:tav tm="100000">
                                          <p:val>
                                            <p:strVal val="#ppt_x"/>
                                          </p:val>
                                        </p:tav>
                                      </p:tavLst>
                                    </p:anim>
                                    <p:anim calcmode="lin" valueType="num">
                                      <p:cBhvr additive="base">
                                        <p:cTn id="24" dur="500" fill="hold"/>
                                        <p:tgtEl>
                                          <p:spTgt spid="45"/>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3" presetClass="entr" presetSubtype="16"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 calcmode="lin" valueType="num">
                                      <p:cBhvr>
                                        <p:cTn id="28" dur="500" fill="hold"/>
                                        <p:tgtEl>
                                          <p:spTgt spid="57"/>
                                        </p:tgtEl>
                                        <p:attrNameLst>
                                          <p:attrName>ppt_w</p:attrName>
                                        </p:attrNameLst>
                                      </p:cBhvr>
                                      <p:tavLst>
                                        <p:tav tm="0">
                                          <p:val>
                                            <p:fltVal val="0"/>
                                          </p:val>
                                        </p:tav>
                                        <p:tav tm="100000">
                                          <p:val>
                                            <p:strVal val="#ppt_w"/>
                                          </p:val>
                                        </p:tav>
                                      </p:tavLst>
                                    </p:anim>
                                    <p:anim calcmode="lin" valueType="num">
                                      <p:cBhvr>
                                        <p:cTn id="29" dur="500" fill="hold"/>
                                        <p:tgtEl>
                                          <p:spTgt spid="57"/>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fill="hold"/>
                                        <p:tgtEl>
                                          <p:spTgt spid="52"/>
                                        </p:tgtEl>
                                        <p:attrNameLst>
                                          <p:attrName>ppt_x</p:attrName>
                                        </p:attrNameLst>
                                      </p:cBhvr>
                                      <p:tavLst>
                                        <p:tav tm="0">
                                          <p:val>
                                            <p:strVal val="0-#ppt_w/2"/>
                                          </p:val>
                                        </p:tav>
                                        <p:tav tm="100000">
                                          <p:val>
                                            <p:strVal val="#ppt_x"/>
                                          </p:val>
                                        </p:tav>
                                      </p:tavLst>
                                    </p:anim>
                                    <p:anim calcmode="lin" valueType="num">
                                      <p:cBhvr additive="base">
                                        <p:cTn id="3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0-#ppt_w/2"/>
                                          </p:val>
                                        </p:tav>
                                        <p:tav tm="100000">
                                          <p:val>
                                            <p:strVal val="#ppt_x"/>
                                          </p:val>
                                        </p:tav>
                                      </p:tavLst>
                                    </p:anim>
                                    <p:anim calcmode="lin" valueType="num">
                                      <p:cBhvr additive="base">
                                        <p:cTn id="40" dur="500" fill="hold"/>
                                        <p:tgtEl>
                                          <p:spTgt spid="46"/>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3" presetClass="entr" presetSubtype="16" fill="hold" grpId="0" nodeType="afterEffect">
                                  <p:stCondLst>
                                    <p:cond delay="0"/>
                                  </p:stCondLst>
                                  <p:childTnLst>
                                    <p:set>
                                      <p:cBhvr>
                                        <p:cTn id="43" dur="1" fill="hold">
                                          <p:stCondLst>
                                            <p:cond delay="0"/>
                                          </p:stCondLst>
                                        </p:cTn>
                                        <p:tgtEl>
                                          <p:spTgt spid="58"/>
                                        </p:tgtEl>
                                        <p:attrNameLst>
                                          <p:attrName>style.visibility</p:attrName>
                                        </p:attrNameLst>
                                      </p:cBhvr>
                                      <p:to>
                                        <p:strVal val="visible"/>
                                      </p:to>
                                    </p:set>
                                    <p:anim calcmode="lin" valueType="num">
                                      <p:cBhvr>
                                        <p:cTn id="44" dur="500" fill="hold"/>
                                        <p:tgtEl>
                                          <p:spTgt spid="58"/>
                                        </p:tgtEl>
                                        <p:attrNameLst>
                                          <p:attrName>ppt_w</p:attrName>
                                        </p:attrNameLst>
                                      </p:cBhvr>
                                      <p:tavLst>
                                        <p:tav tm="0">
                                          <p:val>
                                            <p:fltVal val="0"/>
                                          </p:val>
                                        </p:tav>
                                        <p:tav tm="100000">
                                          <p:val>
                                            <p:strVal val="#ppt_w"/>
                                          </p:val>
                                        </p:tav>
                                      </p:tavLst>
                                    </p:anim>
                                    <p:anim calcmode="lin" valueType="num">
                                      <p:cBhvr>
                                        <p:cTn id="45" dur="500" fill="hold"/>
                                        <p:tgtEl>
                                          <p:spTgt spid="58"/>
                                        </p:tgtEl>
                                        <p:attrNameLst>
                                          <p:attrName>ppt_h</p:attrName>
                                        </p:attrNameLst>
                                      </p:cBhvr>
                                      <p:tavLst>
                                        <p:tav tm="0">
                                          <p:val>
                                            <p:fltVal val="0"/>
                                          </p:val>
                                        </p:tav>
                                        <p:tav tm="100000">
                                          <p:val>
                                            <p:strVal val="#ppt_h"/>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fill="hold"/>
                                        <p:tgtEl>
                                          <p:spTgt spid="53"/>
                                        </p:tgtEl>
                                        <p:attrNameLst>
                                          <p:attrName>ppt_x</p:attrName>
                                        </p:attrNameLst>
                                      </p:cBhvr>
                                      <p:tavLst>
                                        <p:tav tm="0">
                                          <p:val>
                                            <p:strVal val="0-#ppt_w/2"/>
                                          </p:val>
                                        </p:tav>
                                        <p:tav tm="100000">
                                          <p:val>
                                            <p:strVal val="#ppt_x"/>
                                          </p:val>
                                        </p:tav>
                                      </p:tavLst>
                                    </p:anim>
                                    <p:anim calcmode="lin" valueType="num">
                                      <p:cBhvr additive="base">
                                        <p:cTn id="50"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0-#ppt_w/2"/>
                                          </p:val>
                                        </p:tav>
                                        <p:tav tm="100000">
                                          <p:val>
                                            <p:strVal val="#ppt_x"/>
                                          </p:val>
                                        </p:tav>
                                      </p:tavLst>
                                    </p:anim>
                                    <p:anim calcmode="lin" valueType="num">
                                      <p:cBhvr additive="base">
                                        <p:cTn id="56" dur="500" fill="hold"/>
                                        <p:tgtEl>
                                          <p:spTgt spid="47"/>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23" presetClass="entr" presetSubtype="16"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p:cTn id="60" dur="500" fill="hold"/>
                                        <p:tgtEl>
                                          <p:spTgt spid="60"/>
                                        </p:tgtEl>
                                        <p:attrNameLst>
                                          <p:attrName>ppt_w</p:attrName>
                                        </p:attrNameLst>
                                      </p:cBhvr>
                                      <p:tavLst>
                                        <p:tav tm="0">
                                          <p:val>
                                            <p:fltVal val="0"/>
                                          </p:val>
                                        </p:tav>
                                        <p:tav tm="100000">
                                          <p:val>
                                            <p:strVal val="#ppt_w"/>
                                          </p:val>
                                        </p:tav>
                                      </p:tavLst>
                                    </p:anim>
                                    <p:anim calcmode="lin" valueType="num">
                                      <p:cBhvr>
                                        <p:cTn id="61" dur="500" fill="hold"/>
                                        <p:tgtEl>
                                          <p:spTgt spid="60"/>
                                        </p:tgtEl>
                                        <p:attrNameLst>
                                          <p:attrName>ppt_h</p:attrName>
                                        </p:attrNameLst>
                                      </p:cBhvr>
                                      <p:tavLst>
                                        <p:tav tm="0">
                                          <p:val>
                                            <p:fltVal val="0"/>
                                          </p:val>
                                        </p:tav>
                                        <p:tav tm="100000">
                                          <p:val>
                                            <p:strVal val="#ppt_h"/>
                                          </p:val>
                                        </p:tav>
                                      </p:tavLst>
                                    </p:anim>
                                  </p:childTnLst>
                                </p:cTn>
                              </p:par>
                            </p:childTnLst>
                          </p:cTn>
                        </p:par>
                        <p:par>
                          <p:cTn id="62" fill="hold">
                            <p:stCondLst>
                              <p:cond delay="1000"/>
                            </p:stCondLst>
                            <p:childTnLst>
                              <p:par>
                                <p:cTn id="63" presetID="2" presetClass="entr" presetSubtype="8" fill="hold" grpId="0" nodeType="afterEffect">
                                  <p:stCondLst>
                                    <p:cond delay="0"/>
                                  </p:stCondLst>
                                  <p:childTnLst>
                                    <p:set>
                                      <p:cBhvr>
                                        <p:cTn id="64" dur="1" fill="hold">
                                          <p:stCondLst>
                                            <p:cond delay="0"/>
                                          </p:stCondLst>
                                        </p:cTn>
                                        <p:tgtEl>
                                          <p:spTgt spid="54"/>
                                        </p:tgtEl>
                                        <p:attrNameLst>
                                          <p:attrName>style.visibility</p:attrName>
                                        </p:attrNameLst>
                                      </p:cBhvr>
                                      <p:to>
                                        <p:strVal val="visible"/>
                                      </p:to>
                                    </p:set>
                                    <p:anim calcmode="lin" valueType="num">
                                      <p:cBhvr additive="base">
                                        <p:cTn id="65" dur="500" fill="hold"/>
                                        <p:tgtEl>
                                          <p:spTgt spid="54"/>
                                        </p:tgtEl>
                                        <p:attrNameLst>
                                          <p:attrName>ppt_x</p:attrName>
                                        </p:attrNameLst>
                                      </p:cBhvr>
                                      <p:tavLst>
                                        <p:tav tm="0">
                                          <p:val>
                                            <p:strVal val="0-#ppt_w/2"/>
                                          </p:val>
                                        </p:tav>
                                        <p:tav tm="100000">
                                          <p:val>
                                            <p:strVal val="#ppt_x"/>
                                          </p:val>
                                        </p:tav>
                                      </p:tavLst>
                                    </p:anim>
                                    <p:anim calcmode="lin" valueType="num">
                                      <p:cBhvr additive="base">
                                        <p:cTn id="66"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500" fill="hold"/>
                                        <p:tgtEl>
                                          <p:spTgt spid="48"/>
                                        </p:tgtEl>
                                        <p:attrNameLst>
                                          <p:attrName>ppt_x</p:attrName>
                                        </p:attrNameLst>
                                      </p:cBhvr>
                                      <p:tavLst>
                                        <p:tav tm="0">
                                          <p:val>
                                            <p:strVal val="0-#ppt_w/2"/>
                                          </p:val>
                                        </p:tav>
                                        <p:tav tm="100000">
                                          <p:val>
                                            <p:strVal val="#ppt_x"/>
                                          </p:val>
                                        </p:tav>
                                      </p:tavLst>
                                    </p:anim>
                                    <p:anim calcmode="lin" valueType="num">
                                      <p:cBhvr additive="base">
                                        <p:cTn id="72" dur="500" fill="hold"/>
                                        <p:tgtEl>
                                          <p:spTgt spid="48"/>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23" presetClass="entr" presetSubtype="16" fill="hold" grpId="0" nodeType="afterEffect">
                                  <p:stCondLst>
                                    <p:cond delay="0"/>
                                  </p:stCondLst>
                                  <p:childTnLst>
                                    <p:set>
                                      <p:cBhvr>
                                        <p:cTn id="75" dur="1" fill="hold">
                                          <p:stCondLst>
                                            <p:cond delay="0"/>
                                          </p:stCondLst>
                                        </p:cTn>
                                        <p:tgtEl>
                                          <p:spTgt spid="59"/>
                                        </p:tgtEl>
                                        <p:attrNameLst>
                                          <p:attrName>style.visibility</p:attrName>
                                        </p:attrNameLst>
                                      </p:cBhvr>
                                      <p:to>
                                        <p:strVal val="visible"/>
                                      </p:to>
                                    </p:set>
                                    <p:anim calcmode="lin" valueType="num">
                                      <p:cBhvr>
                                        <p:cTn id="76" dur="500" fill="hold"/>
                                        <p:tgtEl>
                                          <p:spTgt spid="59"/>
                                        </p:tgtEl>
                                        <p:attrNameLst>
                                          <p:attrName>ppt_w</p:attrName>
                                        </p:attrNameLst>
                                      </p:cBhvr>
                                      <p:tavLst>
                                        <p:tav tm="0">
                                          <p:val>
                                            <p:fltVal val="0"/>
                                          </p:val>
                                        </p:tav>
                                        <p:tav tm="100000">
                                          <p:val>
                                            <p:strVal val="#ppt_w"/>
                                          </p:val>
                                        </p:tav>
                                      </p:tavLst>
                                    </p:anim>
                                    <p:anim calcmode="lin" valueType="num">
                                      <p:cBhvr>
                                        <p:cTn id="77" dur="500" fill="hold"/>
                                        <p:tgtEl>
                                          <p:spTgt spid="59"/>
                                        </p:tgtEl>
                                        <p:attrNameLst>
                                          <p:attrName>ppt_h</p:attrName>
                                        </p:attrNameLst>
                                      </p:cBhvr>
                                      <p:tavLst>
                                        <p:tav tm="0">
                                          <p:val>
                                            <p:fltVal val="0"/>
                                          </p:val>
                                        </p:tav>
                                        <p:tav tm="100000">
                                          <p:val>
                                            <p:strVal val="#ppt_h"/>
                                          </p:val>
                                        </p:tav>
                                      </p:tavLst>
                                    </p:anim>
                                  </p:childTnLst>
                                </p:cTn>
                              </p:par>
                            </p:childTnLst>
                          </p:cTn>
                        </p:par>
                        <p:par>
                          <p:cTn id="78" fill="hold">
                            <p:stCondLst>
                              <p:cond delay="1000"/>
                            </p:stCondLst>
                            <p:childTnLst>
                              <p:par>
                                <p:cTn id="79" presetID="2" presetClass="entr" presetSubtype="8"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 calcmode="lin" valueType="num">
                                      <p:cBhvr additive="base">
                                        <p:cTn id="81" dur="500" fill="hold"/>
                                        <p:tgtEl>
                                          <p:spTgt spid="50"/>
                                        </p:tgtEl>
                                        <p:attrNameLst>
                                          <p:attrName>ppt_x</p:attrName>
                                        </p:attrNameLst>
                                      </p:cBhvr>
                                      <p:tavLst>
                                        <p:tav tm="0">
                                          <p:val>
                                            <p:strVal val="0-#ppt_w/2"/>
                                          </p:val>
                                        </p:tav>
                                        <p:tav tm="100000">
                                          <p:val>
                                            <p:strVal val="#ppt_x"/>
                                          </p:val>
                                        </p:tav>
                                      </p:tavLst>
                                    </p:anim>
                                    <p:anim calcmode="lin" valueType="num">
                                      <p:cBhvr additive="base">
                                        <p:cTn id="8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nodePh="1">
                                  <p:stCondLst>
                                    <p:cond delay="0"/>
                                  </p:stCondLst>
                                  <p:endCondLst>
                                    <p:cond evt="begin" delay="0">
                                      <p:tn val="85"/>
                                    </p:cond>
                                  </p:end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0-#ppt_w/2"/>
                                          </p:val>
                                        </p:tav>
                                        <p:tav tm="100000">
                                          <p:val>
                                            <p:strVal val="#ppt_x"/>
                                          </p:val>
                                        </p:tav>
                                      </p:tavLst>
                                    </p:anim>
                                    <p:anim calcmode="lin" valueType="num">
                                      <p:cBhvr additive="base">
                                        <p:cTn id="8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 calcmode="lin" valueType="num">
                                      <p:cBhvr additive="base">
                                        <p:cTn id="93" dur="500" fill="hold"/>
                                        <p:tgtEl>
                                          <p:spTgt spid="49"/>
                                        </p:tgtEl>
                                        <p:attrNameLst>
                                          <p:attrName>ppt_x</p:attrName>
                                        </p:attrNameLst>
                                      </p:cBhvr>
                                      <p:tavLst>
                                        <p:tav tm="0">
                                          <p:val>
                                            <p:strVal val="0-#ppt_w/2"/>
                                          </p:val>
                                        </p:tav>
                                        <p:tav tm="100000">
                                          <p:val>
                                            <p:strVal val="#ppt_x"/>
                                          </p:val>
                                        </p:tav>
                                      </p:tavLst>
                                    </p:anim>
                                    <p:anim calcmode="lin" valueType="num">
                                      <p:cBhvr additive="base">
                                        <p:cTn id="94" dur="500" fill="hold"/>
                                        <p:tgtEl>
                                          <p:spTgt spid="49"/>
                                        </p:tgtEl>
                                        <p:attrNameLst>
                                          <p:attrName>ppt_y</p:attrName>
                                        </p:attrNameLst>
                                      </p:cBhvr>
                                      <p:tavLst>
                                        <p:tav tm="0">
                                          <p:val>
                                            <p:strVal val="#ppt_y"/>
                                          </p:val>
                                        </p:tav>
                                        <p:tav tm="100000">
                                          <p:val>
                                            <p:strVal val="#ppt_y"/>
                                          </p:val>
                                        </p:tav>
                                      </p:tavLst>
                                    </p:anim>
                                  </p:childTnLst>
                                </p:cTn>
                              </p:par>
                            </p:childTnLst>
                          </p:cTn>
                        </p:par>
                        <p:par>
                          <p:cTn id="95" fill="hold">
                            <p:stCondLst>
                              <p:cond delay="500"/>
                            </p:stCondLst>
                            <p:childTnLst>
                              <p:par>
                                <p:cTn id="96" presetID="23" presetClass="entr" presetSubtype="16" fill="hold" grpId="0" nodeType="afterEffect">
                                  <p:stCondLst>
                                    <p:cond delay="0"/>
                                  </p:stCondLst>
                                  <p:childTnLst>
                                    <p:set>
                                      <p:cBhvr>
                                        <p:cTn id="97" dur="1" fill="hold">
                                          <p:stCondLst>
                                            <p:cond delay="0"/>
                                          </p:stCondLst>
                                        </p:cTn>
                                        <p:tgtEl>
                                          <p:spTgt spid="61"/>
                                        </p:tgtEl>
                                        <p:attrNameLst>
                                          <p:attrName>style.visibility</p:attrName>
                                        </p:attrNameLst>
                                      </p:cBhvr>
                                      <p:to>
                                        <p:strVal val="visible"/>
                                      </p:to>
                                    </p:set>
                                    <p:anim calcmode="lin" valueType="num">
                                      <p:cBhvr>
                                        <p:cTn id="98" dur="500" fill="hold"/>
                                        <p:tgtEl>
                                          <p:spTgt spid="61"/>
                                        </p:tgtEl>
                                        <p:attrNameLst>
                                          <p:attrName>ppt_w</p:attrName>
                                        </p:attrNameLst>
                                      </p:cBhvr>
                                      <p:tavLst>
                                        <p:tav tm="0">
                                          <p:val>
                                            <p:fltVal val="0"/>
                                          </p:val>
                                        </p:tav>
                                        <p:tav tm="100000">
                                          <p:val>
                                            <p:strVal val="#ppt_w"/>
                                          </p:val>
                                        </p:tav>
                                      </p:tavLst>
                                    </p:anim>
                                    <p:anim calcmode="lin" valueType="num">
                                      <p:cBhvr>
                                        <p:cTn id="99" dur="500" fill="hold"/>
                                        <p:tgtEl>
                                          <p:spTgt spid="61"/>
                                        </p:tgtEl>
                                        <p:attrNameLst>
                                          <p:attrName>ppt_h</p:attrName>
                                        </p:attrNameLst>
                                      </p:cBhvr>
                                      <p:tavLst>
                                        <p:tav tm="0">
                                          <p:val>
                                            <p:fltVal val="0"/>
                                          </p:val>
                                        </p:tav>
                                        <p:tav tm="100000">
                                          <p:val>
                                            <p:strVal val="#ppt_h"/>
                                          </p:val>
                                        </p:tav>
                                      </p:tavLst>
                                    </p:anim>
                                  </p:childTnLst>
                                </p:cTn>
                              </p:par>
                            </p:childTnLst>
                          </p:cTn>
                        </p:par>
                        <p:par>
                          <p:cTn id="100" fill="hold">
                            <p:stCondLst>
                              <p:cond delay="1000"/>
                            </p:stCondLst>
                            <p:childTnLst>
                              <p:par>
                                <p:cTn id="101" presetID="2" presetClass="entr" presetSubtype="8" fill="hold" grpId="0" nodeType="afterEffect">
                                  <p:stCondLst>
                                    <p:cond delay="0"/>
                                  </p:stCondLst>
                                  <p:childTnLst>
                                    <p:set>
                                      <p:cBhvr>
                                        <p:cTn id="102" dur="1" fill="hold">
                                          <p:stCondLst>
                                            <p:cond delay="0"/>
                                          </p:stCondLst>
                                        </p:cTn>
                                        <p:tgtEl>
                                          <p:spTgt spid="55"/>
                                        </p:tgtEl>
                                        <p:attrNameLst>
                                          <p:attrName>style.visibility</p:attrName>
                                        </p:attrNameLst>
                                      </p:cBhvr>
                                      <p:to>
                                        <p:strVal val="visible"/>
                                      </p:to>
                                    </p:set>
                                    <p:anim calcmode="lin" valueType="num">
                                      <p:cBhvr additive="base">
                                        <p:cTn id="103" dur="500" fill="hold"/>
                                        <p:tgtEl>
                                          <p:spTgt spid="55"/>
                                        </p:tgtEl>
                                        <p:attrNameLst>
                                          <p:attrName>ppt_x</p:attrName>
                                        </p:attrNameLst>
                                      </p:cBhvr>
                                      <p:tavLst>
                                        <p:tav tm="0">
                                          <p:val>
                                            <p:strVal val="0-#ppt_w/2"/>
                                          </p:val>
                                        </p:tav>
                                        <p:tav tm="100000">
                                          <p:val>
                                            <p:strVal val="#ppt_x"/>
                                          </p:val>
                                        </p:tav>
                                      </p:tavLst>
                                    </p:anim>
                                    <p:anim calcmode="lin" valueType="num">
                                      <p:cBhvr additive="base">
                                        <p:cTn id="104"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P spid="44" grpId="0" autoUpdateAnimBg="0"/>
      <p:bldP spid="45" grpId="0" autoUpdateAnimBg="0"/>
      <p:bldP spid="46" grpId="0" autoUpdateAnimBg="0"/>
      <p:bldP spid="47" grpId="0" autoUpdateAnimBg="0"/>
      <p:bldP spid="48" grpId="0" autoUpdateAnimBg="0"/>
      <p:bldP spid="49" grpId="0" autoUpdateAnimBg="0"/>
      <p:bldP spid="50" grpId="0" animBg="1"/>
      <p:bldP spid="51" grpId="0" animBg="1"/>
      <p:bldP spid="52" grpId="0" animBg="1"/>
      <p:bldP spid="53" grpId="0" animBg="1"/>
      <p:bldP spid="54" grpId="0" animBg="1"/>
      <p:bldP spid="55" grpId="0" animBg="1"/>
      <p:bldP spid="56" grpId="0" animBg="1"/>
      <p:bldP spid="57" grpId="0" animBg="1" autoUpdateAnimBg="0"/>
      <p:bldP spid="58" grpId="0" animBg="1"/>
      <p:bldP spid="59" grpId="0" animBg="1"/>
      <p:bldP spid="60" grpId="0" animBg="1"/>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676400" y="670582"/>
            <a:ext cx="6477000" cy="701018"/>
          </a:xfrm>
        </p:spPr>
        <p:txBody>
          <a:bodyPr>
            <a:normAutofit fontScale="90000"/>
          </a:bodyPr>
          <a:lstStyle/>
          <a:p>
            <a:r>
              <a:rPr lang="en-US" dirty="0" smtClean="0">
                <a:ea typeface="ＭＳ Ｐゴシック" pitchFamily="34" charset="-128"/>
              </a:rPr>
              <a:t>Information Entropy</a:t>
            </a:r>
          </a:p>
        </p:txBody>
      </p:sp>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5" name="Line 2"/>
          <p:cNvSpPr>
            <a:spLocks noChangeShapeType="1"/>
          </p:cNvSpPr>
          <p:nvPr/>
        </p:nvSpPr>
        <p:spPr bwMode="auto">
          <a:xfrm>
            <a:off x="1066800" y="838200"/>
            <a:ext cx="0" cy="4648200"/>
          </a:xfrm>
          <a:prstGeom prst="line">
            <a:avLst/>
          </a:prstGeom>
          <a:noFill/>
          <a:ln w="9525">
            <a:solidFill>
              <a:schemeClr val="tx1"/>
            </a:solidFill>
            <a:round/>
            <a:headEnd/>
            <a:tailEnd/>
          </a:ln>
        </p:spPr>
        <p:txBody>
          <a:bodyPr/>
          <a:lstStyle/>
          <a:p>
            <a:endParaRPr lang="en-US"/>
          </a:p>
        </p:txBody>
      </p:sp>
      <p:sp>
        <p:nvSpPr>
          <p:cNvPr id="6" name="Line 3"/>
          <p:cNvSpPr>
            <a:spLocks noChangeShapeType="1"/>
          </p:cNvSpPr>
          <p:nvPr/>
        </p:nvSpPr>
        <p:spPr bwMode="auto">
          <a:xfrm>
            <a:off x="1066800" y="5486400"/>
            <a:ext cx="6629400" cy="0"/>
          </a:xfrm>
          <a:prstGeom prst="line">
            <a:avLst/>
          </a:prstGeom>
          <a:noFill/>
          <a:ln w="9525">
            <a:solidFill>
              <a:schemeClr val="tx1"/>
            </a:solidFill>
            <a:round/>
            <a:headEnd/>
            <a:tailEnd/>
          </a:ln>
        </p:spPr>
        <p:txBody>
          <a:bodyPr/>
          <a:lstStyle/>
          <a:p>
            <a:endParaRPr lang="en-US"/>
          </a:p>
        </p:txBody>
      </p:sp>
      <p:sp>
        <p:nvSpPr>
          <p:cNvPr id="7" name="Text Box 4"/>
          <p:cNvSpPr txBox="1">
            <a:spLocks noChangeArrowheads="1"/>
          </p:cNvSpPr>
          <p:nvPr/>
        </p:nvSpPr>
        <p:spPr bwMode="auto">
          <a:xfrm>
            <a:off x="4267200" y="5486400"/>
            <a:ext cx="1524000" cy="457200"/>
          </a:xfrm>
          <a:prstGeom prst="rect">
            <a:avLst/>
          </a:prstGeom>
          <a:noFill/>
          <a:ln w="9525">
            <a:noFill/>
            <a:miter lim="800000"/>
            <a:headEnd/>
            <a:tailEnd/>
          </a:ln>
        </p:spPr>
        <p:txBody>
          <a:bodyPr>
            <a:spAutoFit/>
          </a:bodyPr>
          <a:lstStyle/>
          <a:p>
            <a:pPr>
              <a:spcBef>
                <a:spcPct val="50000"/>
              </a:spcBef>
            </a:pPr>
            <a:r>
              <a:rPr lang="en-US" sz="2400" b="1">
                <a:latin typeface="Lucida Sans Unicode" pitchFamily="34" charset="0"/>
              </a:rPr>
              <a:t>TIME</a:t>
            </a:r>
          </a:p>
        </p:txBody>
      </p:sp>
      <p:sp>
        <p:nvSpPr>
          <p:cNvPr id="8" name="Text Box 5"/>
          <p:cNvSpPr txBox="1">
            <a:spLocks noChangeArrowheads="1"/>
          </p:cNvSpPr>
          <p:nvPr/>
        </p:nvSpPr>
        <p:spPr bwMode="auto">
          <a:xfrm rot="16200000">
            <a:off x="-305594" y="2591594"/>
            <a:ext cx="2439988" cy="457200"/>
          </a:xfrm>
          <a:prstGeom prst="rect">
            <a:avLst/>
          </a:prstGeom>
          <a:noFill/>
          <a:ln w="9525">
            <a:noFill/>
            <a:miter lim="800000"/>
            <a:headEnd/>
            <a:tailEnd/>
          </a:ln>
        </p:spPr>
        <p:txBody>
          <a:bodyPr>
            <a:spAutoFit/>
          </a:bodyPr>
          <a:lstStyle/>
          <a:p>
            <a:pPr>
              <a:spcBef>
                <a:spcPct val="50000"/>
              </a:spcBef>
            </a:pPr>
            <a:r>
              <a:rPr lang="en-US" sz="2400" b="1">
                <a:latin typeface="Lucida Sans Unicode" pitchFamily="34" charset="0"/>
              </a:rPr>
              <a:t>DATA DETAILS</a:t>
            </a:r>
          </a:p>
        </p:txBody>
      </p:sp>
      <p:sp>
        <p:nvSpPr>
          <p:cNvPr id="9" name="Line 6"/>
          <p:cNvSpPr>
            <a:spLocks noChangeShapeType="1"/>
          </p:cNvSpPr>
          <p:nvPr/>
        </p:nvSpPr>
        <p:spPr bwMode="auto">
          <a:xfrm>
            <a:off x="1066800" y="1143000"/>
            <a:ext cx="609600" cy="0"/>
          </a:xfrm>
          <a:prstGeom prst="line">
            <a:avLst/>
          </a:prstGeom>
          <a:noFill/>
          <a:ln w="38100">
            <a:solidFill>
              <a:schemeClr val="tx1"/>
            </a:solidFill>
            <a:round/>
            <a:headEnd/>
            <a:tailEnd/>
          </a:ln>
        </p:spPr>
        <p:txBody>
          <a:bodyPr/>
          <a:lstStyle/>
          <a:p>
            <a:endParaRPr lang="en-US"/>
          </a:p>
        </p:txBody>
      </p:sp>
      <p:sp>
        <p:nvSpPr>
          <p:cNvPr id="10" name="Freeform 7"/>
          <p:cNvSpPr>
            <a:spLocks/>
          </p:cNvSpPr>
          <p:nvPr/>
        </p:nvSpPr>
        <p:spPr bwMode="auto">
          <a:xfrm>
            <a:off x="1676400" y="1143000"/>
            <a:ext cx="76200" cy="457200"/>
          </a:xfrm>
          <a:custGeom>
            <a:avLst/>
            <a:gdLst>
              <a:gd name="T0" fmla="*/ 0 w 311"/>
              <a:gd name="T1" fmla="*/ 0 h 996"/>
              <a:gd name="T2" fmla="*/ 2147483647 w 311"/>
              <a:gd name="T3" fmla="*/ 2147483647 h 996"/>
              <a:gd name="T4" fmla="*/ 2147483647 w 311"/>
              <a:gd name="T5" fmla="*/ 2147483647 h 996"/>
              <a:gd name="T6" fmla="*/ 2147483647 w 311"/>
              <a:gd name="T7" fmla="*/ 2147483647 h 996"/>
              <a:gd name="T8" fmla="*/ 2147483647 w 311"/>
              <a:gd name="T9" fmla="*/ 2147483647 h 996"/>
              <a:gd name="T10" fmla="*/ 2147483647 w 311"/>
              <a:gd name="T11" fmla="*/ 2147483647 h 996"/>
              <a:gd name="T12" fmla="*/ 2147483647 w 311"/>
              <a:gd name="T13" fmla="*/ 2147483647 h 996"/>
              <a:gd name="T14" fmla="*/ 2147483647 w 311"/>
              <a:gd name="T15" fmla="*/ 2147483647 h 996"/>
              <a:gd name="T16" fmla="*/ 2147483647 w 311"/>
              <a:gd name="T17" fmla="*/ 2147483647 h 996"/>
              <a:gd name="T18" fmla="*/ 2147483647 w 311"/>
              <a:gd name="T19" fmla="*/ 2147483647 h 9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996"/>
              <a:gd name="T32" fmla="*/ 311 w 311"/>
              <a:gd name="T33" fmla="*/ 996 h 9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996">
                <a:moveTo>
                  <a:pt x="0" y="0"/>
                </a:moveTo>
                <a:cubicBezTo>
                  <a:pt x="12" y="131"/>
                  <a:pt x="24" y="263"/>
                  <a:pt x="48" y="382"/>
                </a:cubicBezTo>
                <a:cubicBezTo>
                  <a:pt x="72" y="501"/>
                  <a:pt x="104" y="621"/>
                  <a:pt x="143" y="716"/>
                </a:cubicBezTo>
                <a:cubicBezTo>
                  <a:pt x="183" y="812"/>
                  <a:pt x="263" y="914"/>
                  <a:pt x="287" y="955"/>
                </a:cubicBezTo>
                <a:cubicBezTo>
                  <a:pt x="311" y="996"/>
                  <a:pt x="291" y="961"/>
                  <a:pt x="289" y="959"/>
                </a:cubicBezTo>
                <a:cubicBezTo>
                  <a:pt x="287" y="957"/>
                  <a:pt x="278" y="949"/>
                  <a:pt x="274" y="944"/>
                </a:cubicBezTo>
                <a:cubicBezTo>
                  <a:pt x="270" y="939"/>
                  <a:pt x="268" y="930"/>
                  <a:pt x="267" y="929"/>
                </a:cubicBezTo>
                <a:cubicBezTo>
                  <a:pt x="266" y="928"/>
                  <a:pt x="266" y="934"/>
                  <a:pt x="267" y="936"/>
                </a:cubicBezTo>
                <a:cubicBezTo>
                  <a:pt x="268" y="938"/>
                  <a:pt x="274" y="946"/>
                  <a:pt x="274" y="944"/>
                </a:cubicBezTo>
                <a:cubicBezTo>
                  <a:pt x="274" y="942"/>
                  <a:pt x="268" y="926"/>
                  <a:pt x="267" y="921"/>
                </a:cubicBezTo>
              </a:path>
            </a:pathLst>
          </a:custGeom>
          <a:noFill/>
          <a:ln w="38100">
            <a:solidFill>
              <a:schemeClr val="tx1"/>
            </a:solidFill>
            <a:round/>
            <a:headEnd/>
            <a:tailEnd/>
          </a:ln>
        </p:spPr>
        <p:txBody>
          <a:bodyPr/>
          <a:lstStyle/>
          <a:p>
            <a:endParaRPr lang="en-US"/>
          </a:p>
        </p:txBody>
      </p:sp>
      <p:sp>
        <p:nvSpPr>
          <p:cNvPr id="11" name="Line 8"/>
          <p:cNvSpPr>
            <a:spLocks noChangeShapeType="1"/>
          </p:cNvSpPr>
          <p:nvPr/>
        </p:nvSpPr>
        <p:spPr bwMode="auto">
          <a:xfrm>
            <a:off x="1752600" y="1600200"/>
            <a:ext cx="5562600" cy="0"/>
          </a:xfrm>
          <a:prstGeom prst="line">
            <a:avLst/>
          </a:prstGeom>
          <a:noFill/>
          <a:ln w="38100">
            <a:solidFill>
              <a:schemeClr val="tx1"/>
            </a:solidFill>
            <a:round/>
            <a:headEnd/>
            <a:tailEnd/>
          </a:ln>
        </p:spPr>
        <p:txBody>
          <a:bodyPr/>
          <a:lstStyle/>
          <a:p>
            <a:endParaRPr lang="en-US"/>
          </a:p>
        </p:txBody>
      </p:sp>
      <p:sp>
        <p:nvSpPr>
          <p:cNvPr id="12" name="Text Box 9"/>
          <p:cNvSpPr txBox="1">
            <a:spLocks noChangeArrowheads="1"/>
          </p:cNvSpPr>
          <p:nvPr/>
        </p:nvSpPr>
        <p:spPr bwMode="auto">
          <a:xfrm>
            <a:off x="1295400" y="1793875"/>
            <a:ext cx="4495800" cy="2246313"/>
          </a:xfrm>
          <a:prstGeom prst="rect">
            <a:avLst/>
          </a:prstGeom>
          <a:noFill/>
          <a:ln w="9525">
            <a:noFill/>
            <a:miter lim="800000"/>
            <a:headEnd/>
            <a:tailEnd/>
          </a:ln>
        </p:spPr>
        <p:txBody>
          <a:bodyPr>
            <a:spAutoFit/>
          </a:bodyPr>
          <a:lstStyle/>
          <a:p>
            <a:pPr>
              <a:spcBef>
                <a:spcPct val="50000"/>
              </a:spcBef>
              <a:defRPr/>
            </a:pPr>
            <a:r>
              <a:rPr lang="en-US" sz="2800" b="1" dirty="0">
                <a:solidFill>
                  <a:schemeClr val="bg2">
                    <a:lumMod val="25000"/>
                  </a:schemeClr>
                </a:solidFill>
                <a:latin typeface="Calibri" pitchFamily="34" charset="0"/>
              </a:rPr>
              <a:t>Sound i</a:t>
            </a:r>
            <a:r>
              <a:rPr lang="en-US" sz="2800" b="1" dirty="0">
                <a:solidFill>
                  <a:srgbClr val="215968"/>
                </a:solidFill>
                <a:latin typeface="Calibri" pitchFamily="34" charset="0"/>
              </a:rPr>
              <a:t>nformation management, including metadata development, can arrest the loss of dataset detail.</a:t>
            </a:r>
          </a:p>
        </p:txBody>
      </p:sp>
      <p:grpSp>
        <p:nvGrpSpPr>
          <p:cNvPr id="13" name="Group 11"/>
          <p:cNvGrpSpPr>
            <a:grpSpLocks/>
          </p:cNvGrpSpPr>
          <p:nvPr/>
        </p:nvGrpSpPr>
        <p:grpSpPr bwMode="auto">
          <a:xfrm>
            <a:off x="5629275" y="2516188"/>
            <a:ext cx="3133725" cy="2817812"/>
            <a:chOff x="2832" y="1440"/>
            <a:chExt cx="2640" cy="2064"/>
          </a:xfrm>
        </p:grpSpPr>
        <p:sp>
          <p:nvSpPr>
            <p:cNvPr id="14" name="Rectangle 12"/>
            <p:cNvSpPr>
              <a:spLocks noChangeArrowheads="1"/>
            </p:cNvSpPr>
            <p:nvPr/>
          </p:nvSpPr>
          <p:spPr bwMode="auto">
            <a:xfrm>
              <a:off x="2832" y="1440"/>
              <a:ext cx="2640" cy="2064"/>
            </a:xfrm>
            <a:prstGeom prst="rect">
              <a:avLst/>
            </a:prstGeom>
            <a:solidFill>
              <a:srgbClr val="B6BDF4">
                <a:alpha val="52940"/>
              </a:srgbClr>
            </a:solidFill>
            <a:ln w="9525">
              <a:noFill/>
              <a:miter lim="800000"/>
              <a:headEnd/>
              <a:tailEnd/>
            </a:ln>
          </p:spPr>
          <p:txBody>
            <a:bodyPr wrap="none" anchor="ctr"/>
            <a:lstStyle/>
            <a:p>
              <a:endParaRPr lang="en-US"/>
            </a:p>
          </p:txBody>
        </p:sp>
        <p:pic>
          <p:nvPicPr>
            <p:cNvPr id="15" name="Picture 13" descr="papermess"/>
            <p:cNvPicPr>
              <a:picLocks noChangeAspect="1" noChangeArrowheads="1"/>
            </p:cNvPicPr>
            <p:nvPr/>
          </p:nvPicPr>
          <p:blipFill>
            <a:blip r:embed="rId3"/>
            <a:srcRect/>
            <a:stretch>
              <a:fillRect/>
            </a:stretch>
          </p:blipFill>
          <p:spPr bwMode="auto">
            <a:xfrm>
              <a:off x="2956" y="1584"/>
              <a:ext cx="2372" cy="1779"/>
            </a:xfrm>
            <a:prstGeom prst="rect">
              <a:avLst/>
            </a:prstGeom>
            <a:noFill/>
            <a:ln w="9525">
              <a:noFill/>
              <a:miter lim="800000"/>
              <a:headEnd/>
              <a:tailEnd/>
            </a:ln>
          </p:spPr>
        </p:pic>
      </p:grpSp>
      <p:grpSp>
        <p:nvGrpSpPr>
          <p:cNvPr id="16" name="Group 14"/>
          <p:cNvGrpSpPr>
            <a:grpSpLocks/>
          </p:cNvGrpSpPr>
          <p:nvPr/>
        </p:nvGrpSpPr>
        <p:grpSpPr bwMode="auto">
          <a:xfrm>
            <a:off x="5791200" y="2670175"/>
            <a:ext cx="2819400" cy="2481263"/>
            <a:chOff x="1509" y="878"/>
            <a:chExt cx="3118" cy="3118"/>
          </a:xfrm>
        </p:grpSpPr>
        <p:sp>
          <p:nvSpPr>
            <p:cNvPr id="17" name="Oval 15"/>
            <p:cNvSpPr>
              <a:spLocks noChangeArrowheads="1"/>
            </p:cNvSpPr>
            <p:nvPr/>
          </p:nvSpPr>
          <p:spPr bwMode="auto">
            <a:xfrm>
              <a:off x="1509" y="878"/>
              <a:ext cx="3118" cy="3118"/>
            </a:xfrm>
            <a:prstGeom prst="ellipse">
              <a:avLst/>
            </a:prstGeom>
            <a:noFill/>
            <a:ln w="254000">
              <a:solidFill>
                <a:srgbClr val="FF0000"/>
              </a:solidFill>
              <a:round/>
              <a:headEnd/>
              <a:tailEnd/>
            </a:ln>
          </p:spPr>
          <p:txBody>
            <a:bodyPr wrap="none" anchor="ctr"/>
            <a:lstStyle/>
            <a:p>
              <a:endParaRPr lang="en-US"/>
            </a:p>
          </p:txBody>
        </p:sp>
        <p:sp>
          <p:nvSpPr>
            <p:cNvPr id="18" name="Line 16"/>
            <p:cNvSpPr>
              <a:spLocks noChangeShapeType="1"/>
            </p:cNvSpPr>
            <p:nvPr/>
          </p:nvSpPr>
          <p:spPr bwMode="auto">
            <a:xfrm>
              <a:off x="2093" y="1298"/>
              <a:ext cx="2030" cy="2176"/>
            </a:xfrm>
            <a:prstGeom prst="line">
              <a:avLst/>
            </a:prstGeom>
            <a:noFill/>
            <a:ln w="254000">
              <a:solidFill>
                <a:srgbClr val="FF0000"/>
              </a:solidFill>
              <a:round/>
              <a:headEnd/>
              <a:tailEnd/>
            </a:ln>
          </p:spPr>
          <p:txBody>
            <a:bodyPr/>
            <a:lstStyle/>
            <a:p>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000" fill="hold"/>
                                        <p:tgtEl>
                                          <p:spTgt spid="16"/>
                                        </p:tgtEl>
                                        <p:attrNameLst>
                                          <p:attrName>ppt_w</p:attrName>
                                        </p:attrNameLst>
                                      </p:cBhvr>
                                      <p:tavLst>
                                        <p:tav tm="0">
                                          <p:val>
                                            <p:fltVal val="0"/>
                                          </p:val>
                                        </p:tav>
                                        <p:tav tm="100000">
                                          <p:val>
                                            <p:strVal val="#ppt_w"/>
                                          </p:val>
                                        </p:tav>
                                      </p:tavLst>
                                    </p:anim>
                                    <p:anim calcmode="lin" valueType="num">
                                      <p:cBhvr>
                                        <p:cTn id="8" dur="2000" fill="hold"/>
                                        <p:tgtEl>
                                          <p:spTgt spid="16"/>
                                        </p:tgtEl>
                                        <p:attrNameLst>
                                          <p:attrName>ppt_h</p:attrName>
                                        </p:attrNameLst>
                                      </p:cBhvr>
                                      <p:tavLst>
                                        <p:tav tm="0">
                                          <p:val>
                                            <p:fltVal val="0"/>
                                          </p:val>
                                        </p:tav>
                                        <p:tav tm="100000">
                                          <p:val>
                                            <p:strVal val="#ppt_h"/>
                                          </p:val>
                                        </p:tav>
                                      </p:tavLst>
                                    </p:anim>
                                    <p:animEffect transition="in" filter="fade">
                                      <p:cBhvr>
                                        <p:cTn id="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81000"/>
            <a:ext cx="7024744" cy="1371600"/>
          </a:xfrm>
        </p:spPr>
        <p:txBody>
          <a:bodyPr>
            <a:normAutofit/>
          </a:bodyPr>
          <a:lstStyle/>
          <a:p>
            <a:r>
              <a:rPr lang="en-US" dirty="0" smtClean="0"/>
              <a:t>Long Term Ecological Research (LTER) Network </a:t>
            </a:r>
            <a:endParaRPr lang="en-US" dirty="0"/>
          </a:p>
        </p:txBody>
      </p:sp>
      <p:pic>
        <p:nvPicPr>
          <p:cNvPr id="606210" name="Picture 2" descr="Map of the LTER Si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68" y="2038351"/>
            <a:ext cx="3976932" cy="4435292"/>
          </a:xfrm>
          <a:prstGeom prst="rect">
            <a:avLst/>
          </a:prstGeom>
          <a:noFill/>
          <a:extLst>
            <a:ext uri="{909E8E84-426E-40DD-AFC4-6F175D3DCCD1}">
              <a14:hiddenFill xmlns:a14="http://schemas.microsoft.com/office/drawing/2010/main">
                <a:solidFill>
                  <a:srgbClr val="FFFFFF"/>
                </a:solidFill>
              </a14:hiddenFill>
            </a:ext>
          </a:extLst>
        </p:spPr>
      </p:pic>
      <p:pic>
        <p:nvPicPr>
          <p:cNvPr id="606212" name="Picture 4" descr="NET_010008"/>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315200" y="609600"/>
            <a:ext cx="1123950"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76800" y="2667000"/>
            <a:ext cx="3124200" cy="3416320"/>
          </a:xfrm>
          <a:prstGeom prst="rect">
            <a:avLst/>
          </a:prstGeom>
          <a:noFill/>
        </p:spPr>
        <p:txBody>
          <a:bodyPr wrap="square" rtlCol="0">
            <a:spAutoFit/>
          </a:bodyPr>
          <a:lstStyle/>
          <a:p>
            <a:pPr marL="571500" indent="-571500">
              <a:buFont typeface="Arial" pitchFamily="34" charset="0"/>
              <a:buChar char="•"/>
            </a:pPr>
            <a:r>
              <a:rPr lang="en-US" sz="2400" dirty="0" smtClean="0">
                <a:solidFill>
                  <a:schemeClr val="bg1"/>
                </a:solidFill>
              </a:rPr>
              <a:t>26 sites</a:t>
            </a:r>
          </a:p>
          <a:p>
            <a:pPr marL="571500" indent="-571500">
              <a:buFont typeface="Arial" pitchFamily="34" charset="0"/>
              <a:buChar char="•"/>
            </a:pPr>
            <a:r>
              <a:rPr lang="en-US" sz="2400" dirty="0" smtClean="0">
                <a:solidFill>
                  <a:schemeClr val="bg1"/>
                </a:solidFill>
              </a:rPr>
              <a:t>2000 </a:t>
            </a:r>
            <a:r>
              <a:rPr lang="en-US" sz="2400" dirty="0" smtClean="0">
                <a:solidFill>
                  <a:schemeClr val="bg1"/>
                </a:solidFill>
              </a:rPr>
              <a:t>scientists</a:t>
            </a:r>
          </a:p>
          <a:p>
            <a:pPr marL="571500" indent="-571500">
              <a:buFont typeface="Arial" pitchFamily="34" charset="0"/>
              <a:buChar char="•"/>
            </a:pPr>
            <a:r>
              <a:rPr lang="en-US" sz="2400" dirty="0" smtClean="0">
                <a:solidFill>
                  <a:schemeClr val="bg1"/>
                </a:solidFill>
              </a:rPr>
              <a:t>Since 1980</a:t>
            </a:r>
          </a:p>
          <a:p>
            <a:pPr marL="571500" indent="-571500">
              <a:buFont typeface="Arial" pitchFamily="34" charset="0"/>
              <a:buChar char="•"/>
            </a:pPr>
            <a:r>
              <a:rPr lang="en-US" sz="2400" dirty="0" smtClean="0">
                <a:solidFill>
                  <a:schemeClr val="bg1"/>
                </a:solidFill>
              </a:rPr>
              <a:t>Research common themes across many </a:t>
            </a:r>
            <a:r>
              <a:rPr lang="en-US" sz="2400" dirty="0" smtClean="0">
                <a:solidFill>
                  <a:schemeClr val="bg1"/>
                </a:solidFill>
              </a:rPr>
              <a:t>ecosystems</a:t>
            </a:r>
          </a:p>
          <a:p>
            <a:pPr marL="571500" indent="-571500">
              <a:buFont typeface="Arial" pitchFamily="34" charset="0"/>
              <a:buChar char="•"/>
            </a:pPr>
            <a:r>
              <a:rPr lang="en-US" sz="2400" dirty="0" smtClean="0">
                <a:solidFill>
                  <a:schemeClr val="bg1"/>
                </a:solidFill>
              </a:rPr>
              <a:t>Synthesize Data Across Sites</a:t>
            </a:r>
            <a:endParaRPr lang="en-US" sz="2400" dirty="0">
              <a:solidFill>
                <a:schemeClr val="bg1"/>
              </a:solidFill>
            </a:endParaRPr>
          </a:p>
        </p:txBody>
      </p:sp>
    </p:spTree>
    <p:extLst>
      <p:ext uri="{BB962C8B-B14F-4D97-AF65-F5344CB8AC3E}">
        <p14:creationId xmlns:p14="http://schemas.microsoft.com/office/powerpoint/2010/main" val="206883209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1" name="Text Box 3"/>
          <p:cNvSpPr txBox="1">
            <a:spLocks noChangeArrowheads="1"/>
          </p:cNvSpPr>
          <p:nvPr/>
        </p:nvSpPr>
        <p:spPr bwMode="auto">
          <a:xfrm>
            <a:off x="609600" y="457200"/>
            <a:ext cx="7696200" cy="1066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dirty="0" smtClean="0"/>
              <a:t>1990s:  </a:t>
            </a:r>
            <a:r>
              <a:rPr lang="en-US" sz="3200" dirty="0"/>
              <a:t>Metadata structure </a:t>
            </a:r>
            <a:r>
              <a:rPr lang="en-US" sz="3200" dirty="0" smtClean="0"/>
              <a:t>and content differed</a:t>
            </a:r>
            <a:r>
              <a:rPr lang="en-US" sz="3200" dirty="0" smtClean="0">
                <a:latin typeface="Garamond" pitchFamily="18" charset="0"/>
              </a:rPr>
              <a:t> </a:t>
            </a:r>
            <a:r>
              <a:rPr lang="en-US" sz="3200" dirty="0"/>
              <a:t>between LTER Sites</a:t>
            </a:r>
          </a:p>
        </p:txBody>
      </p:sp>
      <p:pic>
        <p:nvPicPr>
          <p:cNvPr id="6010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3819525"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10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24000"/>
            <a:ext cx="4038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3195637" y="3276600"/>
            <a:ext cx="2466975" cy="3084966"/>
            <a:chOff x="3195637" y="3276600"/>
            <a:chExt cx="2466975" cy="3084966"/>
          </a:xfrm>
        </p:grpSpPr>
        <p:pic>
          <p:nvPicPr>
            <p:cNvPr id="601095" name="Picture 7" descr="http://members.memlane.com/gromboug/wanted%7E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37" y="3276600"/>
              <a:ext cx="2466975" cy="30849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33800" y="4495800"/>
              <a:ext cx="1371600" cy="923330"/>
            </a:xfrm>
            <a:prstGeom prst="rect">
              <a:avLst/>
            </a:prstGeom>
            <a:noFill/>
          </p:spPr>
          <p:txBody>
            <a:bodyPr wrap="square" rtlCol="0">
              <a:spAutoFit/>
            </a:bodyPr>
            <a:lstStyle/>
            <a:p>
              <a:pPr algn="ctr"/>
              <a:r>
                <a:rPr lang="en-US" sz="1800" dirty="0" smtClean="0">
                  <a:solidFill>
                    <a:schemeClr val="bg1"/>
                  </a:solidFill>
                </a:rPr>
                <a:t>One Good Metadata Standard!</a:t>
              </a:r>
              <a:endParaRPr lang="en-US" sz="1800" dirty="0">
                <a:solidFill>
                  <a:schemeClr val="bg1"/>
                </a:solidFill>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idx="4294967295"/>
          </p:nvPr>
        </p:nvSpPr>
        <p:spPr>
          <a:xfrm>
            <a:off x="533400" y="784225"/>
            <a:ext cx="7958138" cy="492125"/>
          </a:xfrm>
        </p:spPr>
        <p:txBody>
          <a:bodyPr anchor="ctr">
            <a:noAutofit/>
          </a:bodyPr>
          <a:lstStyle/>
          <a:p>
            <a:r>
              <a:rPr lang="en-US" dirty="0" smtClean="0"/>
              <a:t>What is a metadata standard?</a:t>
            </a:r>
            <a:endParaRPr lang="en-US" dirty="0"/>
          </a:p>
        </p:txBody>
      </p:sp>
      <p:sp>
        <p:nvSpPr>
          <p:cNvPr id="603139" name="Rectangle 3"/>
          <p:cNvSpPr>
            <a:spLocks noGrp="1" noChangeArrowheads="1"/>
          </p:cNvSpPr>
          <p:nvPr>
            <p:ph type="body" idx="4294967295"/>
          </p:nvPr>
        </p:nvSpPr>
        <p:spPr>
          <a:xfrm>
            <a:off x="533400" y="1538288"/>
            <a:ext cx="6934200" cy="5319712"/>
          </a:xfrm>
        </p:spPr>
        <p:txBody>
          <a:bodyPr>
            <a:noAutofit/>
          </a:bodyPr>
          <a:lstStyle/>
          <a:p>
            <a:pPr indent="-342900" defTabSz="457200">
              <a:spcBef>
                <a:spcPct val="0"/>
              </a:spcBef>
              <a:spcAft>
                <a:spcPct val="50000"/>
              </a:spcAft>
              <a:buClr>
                <a:srgbClr val="663300"/>
              </a:buClr>
              <a:buFont typeface="Wingdings" pitchFamily="2" charset="2"/>
              <a:buNone/>
            </a:pPr>
            <a:r>
              <a:rPr lang="en-US" sz="1800" i="1" dirty="0">
                <a:solidFill>
                  <a:srgbClr val="003366"/>
                </a:solidFill>
              </a:rPr>
              <a:t>A Standard provides a structure to describe data with:</a:t>
            </a:r>
          </a:p>
          <a:p>
            <a:pPr marL="742950" lvl="1" indent="-285750" defTabSz="457200">
              <a:spcBef>
                <a:spcPct val="0"/>
              </a:spcBef>
              <a:spcAft>
                <a:spcPct val="50000"/>
              </a:spcAft>
              <a:buClr>
                <a:srgbClr val="663300"/>
              </a:buClr>
            </a:pPr>
            <a:r>
              <a:rPr lang="en-US" sz="2000" dirty="0"/>
              <a:t>Common terms to allow consistency between records</a:t>
            </a:r>
          </a:p>
          <a:p>
            <a:pPr marL="742950" lvl="1" indent="-285750" defTabSz="457200">
              <a:spcBef>
                <a:spcPct val="0"/>
              </a:spcBef>
              <a:spcAft>
                <a:spcPct val="50000"/>
              </a:spcAft>
              <a:buClr>
                <a:srgbClr val="663300"/>
              </a:buClr>
            </a:pPr>
            <a:r>
              <a:rPr lang="en-US" sz="2000" dirty="0"/>
              <a:t>Common definitions for easier interpretation</a:t>
            </a:r>
          </a:p>
          <a:p>
            <a:pPr marL="742950" lvl="1" indent="-285750" defTabSz="457200">
              <a:spcBef>
                <a:spcPct val="0"/>
              </a:spcBef>
              <a:spcAft>
                <a:spcPct val="50000"/>
              </a:spcAft>
              <a:buClr>
                <a:srgbClr val="663300"/>
              </a:buClr>
            </a:pPr>
            <a:r>
              <a:rPr lang="en-US" sz="2000" dirty="0"/>
              <a:t>Common language for ease of communication</a:t>
            </a:r>
          </a:p>
          <a:p>
            <a:pPr marL="742950" lvl="1" indent="-285750" defTabSz="457200">
              <a:spcBef>
                <a:spcPct val="0"/>
              </a:spcBef>
              <a:spcAft>
                <a:spcPct val="50000"/>
              </a:spcAft>
              <a:buClr>
                <a:srgbClr val="663300"/>
              </a:buClr>
            </a:pPr>
            <a:r>
              <a:rPr lang="en-US" sz="2000" dirty="0"/>
              <a:t>Common structure to quickly locate information</a:t>
            </a:r>
          </a:p>
          <a:p>
            <a:pPr indent="-342900" defTabSz="457200">
              <a:spcBef>
                <a:spcPct val="0"/>
              </a:spcBef>
              <a:spcAft>
                <a:spcPct val="50000"/>
              </a:spcAft>
              <a:buClr>
                <a:srgbClr val="663300"/>
              </a:buClr>
              <a:buFont typeface="Wingdings" pitchFamily="2" charset="2"/>
              <a:buNone/>
            </a:pPr>
            <a:r>
              <a:rPr lang="en-US" sz="1800" i="1" dirty="0">
                <a:solidFill>
                  <a:srgbClr val="003366"/>
                </a:solidFill>
              </a:rPr>
              <a:t>In search and retrieval, standards provide:</a:t>
            </a:r>
            <a:endParaRPr lang="en-US" sz="1800" dirty="0"/>
          </a:p>
          <a:p>
            <a:pPr marL="742950" lvl="1" indent="-285750" defTabSz="457200"/>
            <a:r>
              <a:rPr lang="en-US" sz="2000" dirty="0"/>
              <a:t>Documentation structure in a reliable and predictable format for computer interpretation</a:t>
            </a:r>
          </a:p>
          <a:p>
            <a:pPr marL="742950" lvl="1" indent="-285750" defTabSz="457200">
              <a:buClr>
                <a:srgbClr val="663300"/>
              </a:buClr>
            </a:pPr>
            <a:r>
              <a:rPr lang="en-US" sz="2000" dirty="0"/>
              <a:t>A uniform summary description of the data set</a:t>
            </a:r>
          </a:p>
        </p:txBody>
      </p:sp>
      <p:pic>
        <p:nvPicPr>
          <p:cNvPr id="603140" name="Picture 4" descr="meta_data_standard_transmi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213" y="1687513"/>
            <a:ext cx="164782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Standards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Metadata standards tend to vary based on</a:t>
            </a:r>
          </a:p>
          <a:p>
            <a:pPr lvl="1"/>
            <a:r>
              <a:rPr lang="en-US" sz="2400" dirty="0" smtClean="0"/>
              <a:t>Content</a:t>
            </a:r>
          </a:p>
          <a:p>
            <a:pPr lvl="2"/>
            <a:r>
              <a:rPr lang="en-US" sz="2400" dirty="0" smtClean="0"/>
              <a:t>What elements are included?</a:t>
            </a:r>
          </a:p>
          <a:p>
            <a:pPr lvl="2"/>
            <a:r>
              <a:rPr lang="en-US" sz="2400" dirty="0" smtClean="0"/>
              <a:t>How comprehensively are the elements populated?</a:t>
            </a:r>
          </a:p>
          <a:p>
            <a:pPr lvl="1"/>
            <a:r>
              <a:rPr lang="en-US" sz="2600" dirty="0" smtClean="0"/>
              <a:t>Structure</a:t>
            </a:r>
          </a:p>
          <a:p>
            <a:pPr lvl="2"/>
            <a:r>
              <a:rPr lang="en-US" sz="2400" dirty="0" smtClean="0"/>
              <a:t>How much structure is required?</a:t>
            </a:r>
          </a:p>
          <a:p>
            <a:pPr lvl="2"/>
            <a:r>
              <a:rPr lang="en-US" sz="2400" dirty="0" smtClean="0"/>
              <a:t>How is structure communicated</a:t>
            </a:r>
            <a:r>
              <a:rPr lang="en-US" sz="2400" dirty="0" smtClean="0"/>
              <a:t>?</a:t>
            </a:r>
            <a:endParaRPr lang="en-US" sz="2400" dirty="0" smtClean="0"/>
          </a:p>
        </p:txBody>
      </p:sp>
    </p:spTree>
    <p:extLst>
      <p:ext uri="{BB962C8B-B14F-4D97-AF65-F5344CB8AC3E}">
        <p14:creationId xmlns:p14="http://schemas.microsoft.com/office/powerpoint/2010/main" val="11405093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ormAutofit fontScale="90000"/>
          </a:bodyPr>
          <a:lstStyle/>
          <a:p>
            <a:pPr eaLnBrk="1" hangingPunct="1">
              <a:defRPr/>
            </a:pPr>
            <a:r>
              <a:rPr lang="en-US" dirty="0" smtClean="0"/>
              <a:t>Metadata – Content &amp; Structure – Two examples</a:t>
            </a:r>
          </a:p>
        </p:txBody>
      </p:sp>
      <p:sp>
        <p:nvSpPr>
          <p:cNvPr id="176131" name="Rectangle 3"/>
          <p:cNvSpPr>
            <a:spLocks noGrp="1" noChangeArrowheads="1"/>
          </p:cNvSpPr>
          <p:nvPr>
            <p:ph sz="quarter" idx="13"/>
          </p:nvPr>
        </p:nvSpPr>
        <p:spPr>
          <a:xfrm>
            <a:off x="457200" y="2284412"/>
            <a:ext cx="4038600" cy="3602038"/>
          </a:xfrm>
          <a:prstGeom prst="rect">
            <a:avLst/>
          </a:prstGeom>
          <a:solidFill>
            <a:srgbClr val="002060"/>
          </a:solidFill>
        </p:spPr>
        <p:txBody>
          <a:bodyPr/>
          <a:lstStyle/>
          <a:p>
            <a:pPr eaLnBrk="1" hangingPunct="1">
              <a:buFontTx/>
              <a:buNone/>
              <a:defRPr/>
            </a:pPr>
            <a:r>
              <a:rPr lang="en-US" dirty="0" smtClean="0">
                <a:solidFill>
                  <a:schemeClr val="tx1"/>
                </a:solidFill>
              </a:rPr>
              <a:t>Benson, Barbara</a:t>
            </a:r>
          </a:p>
          <a:p>
            <a:pPr eaLnBrk="1" hangingPunct="1">
              <a:buFontTx/>
              <a:buNone/>
              <a:defRPr/>
            </a:pPr>
            <a:r>
              <a:rPr lang="en-US" dirty="0" smtClean="0">
                <a:solidFill>
                  <a:schemeClr val="tx1"/>
                </a:solidFill>
              </a:rPr>
              <a:t>Trout Lake Temperature</a:t>
            </a:r>
          </a:p>
          <a:p>
            <a:pPr eaLnBrk="1" hangingPunct="1">
              <a:buFontTx/>
              <a:buNone/>
              <a:defRPr/>
            </a:pPr>
            <a:r>
              <a:rPr lang="en-US" dirty="0" smtClean="0">
                <a:solidFill>
                  <a:schemeClr val="tx1"/>
                </a:solidFill>
              </a:rPr>
              <a:t>Water temperature data was collected hourly at Trout Lake</a:t>
            </a:r>
          </a:p>
        </p:txBody>
      </p:sp>
      <p:sp>
        <p:nvSpPr>
          <p:cNvPr id="176132" name="Rectangle 4"/>
          <p:cNvSpPr>
            <a:spLocks noGrp="1" noChangeArrowheads="1"/>
          </p:cNvSpPr>
          <p:nvPr>
            <p:ph sz="quarter" idx="14"/>
          </p:nvPr>
        </p:nvSpPr>
        <p:spPr>
          <a:xfrm>
            <a:off x="4648200" y="2303462"/>
            <a:ext cx="4038600" cy="3602038"/>
          </a:xfrm>
          <a:prstGeom prst="rect">
            <a:avLst/>
          </a:prstGeom>
          <a:solidFill>
            <a:srgbClr val="FF0000"/>
          </a:solidFill>
        </p:spPr>
        <p:txBody>
          <a:bodyPr/>
          <a:lstStyle/>
          <a:p>
            <a:pPr eaLnBrk="1" hangingPunct="1">
              <a:buFontTx/>
              <a:buNone/>
              <a:defRPr/>
            </a:pPr>
            <a:r>
              <a:rPr lang="en-US" dirty="0" smtClean="0">
                <a:solidFill>
                  <a:schemeClr val="tx1"/>
                </a:solidFill>
              </a:rPr>
              <a:t>Trout Lake Temperature</a:t>
            </a:r>
          </a:p>
          <a:p>
            <a:pPr eaLnBrk="1" hangingPunct="1">
              <a:buFontTx/>
              <a:buNone/>
              <a:defRPr/>
            </a:pPr>
            <a:r>
              <a:rPr lang="en-US" dirty="0" smtClean="0">
                <a:solidFill>
                  <a:schemeClr val="tx1"/>
                </a:solidFill>
              </a:rPr>
              <a:t>Water temperature data was collected hourly at Trout Lake from January 1, 2005 to December 31, 2005</a:t>
            </a:r>
          </a:p>
          <a:p>
            <a:pPr eaLnBrk="1" hangingPunct="1">
              <a:buFontTx/>
              <a:buNone/>
              <a:defRPr/>
            </a:pPr>
            <a:r>
              <a:rPr lang="en-US" dirty="0" smtClean="0">
                <a:solidFill>
                  <a:schemeClr val="tx1"/>
                </a:solidFill>
              </a:rPr>
              <a:t>Collected by Barbara Benson</a:t>
            </a:r>
          </a:p>
        </p:txBody>
      </p:sp>
      <p:sp>
        <p:nvSpPr>
          <p:cNvPr id="15365" name="Text Box 5"/>
          <p:cNvSpPr txBox="1">
            <a:spLocks noChangeArrowheads="1"/>
          </p:cNvSpPr>
          <p:nvPr/>
        </p:nvSpPr>
        <p:spPr bwMode="auto">
          <a:xfrm>
            <a:off x="457200" y="5867400"/>
            <a:ext cx="815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r>
              <a:rPr lang="en-US" dirty="0">
                <a:solidFill>
                  <a:schemeClr val="tx2"/>
                </a:solidFill>
                <a:latin typeface="Arial" charset="0"/>
              </a:rPr>
              <a:t>Both metadata documents are readable by humans, can’t be processed  by a computer into new forms because both the </a:t>
            </a:r>
            <a:r>
              <a:rPr lang="en-US" u="sng" dirty="0">
                <a:solidFill>
                  <a:schemeClr val="tx2"/>
                </a:solidFill>
                <a:latin typeface="Arial" charset="0"/>
              </a:rPr>
              <a:t>content</a:t>
            </a:r>
            <a:r>
              <a:rPr lang="en-US" dirty="0">
                <a:solidFill>
                  <a:schemeClr val="tx2"/>
                </a:solidFill>
                <a:latin typeface="Arial" charset="0"/>
              </a:rPr>
              <a:t> and </a:t>
            </a:r>
            <a:r>
              <a:rPr lang="en-US" u="sng" dirty="0">
                <a:solidFill>
                  <a:schemeClr val="tx2"/>
                </a:solidFill>
                <a:latin typeface="Arial" charset="0"/>
              </a:rPr>
              <a:t>structure </a:t>
            </a:r>
            <a:r>
              <a:rPr lang="en-US" dirty="0">
                <a:solidFill>
                  <a:schemeClr val="tx2"/>
                </a:solidFill>
                <a:latin typeface="Arial" charset="0"/>
              </a:rPr>
              <a:t>are different</a:t>
            </a:r>
          </a:p>
        </p:txBody>
      </p:sp>
    </p:spTree>
    <p:extLst>
      <p:ext uri="{BB962C8B-B14F-4D97-AF65-F5344CB8AC3E}">
        <p14:creationId xmlns:p14="http://schemas.microsoft.com/office/powerpoint/2010/main" val="2139160729"/>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52" y="1220310"/>
            <a:ext cx="6208276" cy="4656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Title 1"/>
          <p:cNvSpPr>
            <a:spLocks noGrp="1"/>
          </p:cNvSpPr>
          <p:nvPr>
            <p:ph type="title"/>
          </p:nvPr>
        </p:nvSpPr>
        <p:spPr>
          <a:xfrm>
            <a:off x="1145024" y="489266"/>
            <a:ext cx="6392204" cy="701018"/>
          </a:xfrm>
        </p:spPr>
        <p:txBody>
          <a:bodyPr>
            <a:normAutofit fontScale="90000"/>
          </a:bodyPr>
          <a:lstStyle/>
          <a:p>
            <a:r>
              <a:rPr lang="en-US" dirty="0" smtClean="0">
                <a:ea typeface="ＭＳ Ｐゴシック" pitchFamily="34" charset="-128"/>
              </a:rPr>
              <a:t>The Data Life Cycle</a:t>
            </a:r>
          </a:p>
        </p:txBody>
      </p:sp>
      <p:sp>
        <p:nvSpPr>
          <p:cNvPr id="7" name="Notched Right Arrow 6"/>
          <p:cNvSpPr/>
          <p:nvPr/>
        </p:nvSpPr>
        <p:spPr>
          <a:xfrm rot="1960850">
            <a:off x="4575534" y="3514967"/>
            <a:ext cx="988983" cy="817563"/>
          </a:xfrm>
          <a:prstGeom prst="notchedRightArrow">
            <a:avLst/>
          </a:prstGeom>
          <a:solidFill>
            <a:schemeClr val="accent1"/>
          </a:solidFill>
          <a:ln w="31750">
            <a:solidFill>
              <a:srgbClr val="177F8A"/>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accent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1059628" y="456164"/>
            <a:ext cx="7024744" cy="1143000"/>
          </a:xfrm>
        </p:spPr>
        <p:txBody>
          <a:bodyPr>
            <a:normAutofit fontScale="90000"/>
          </a:bodyPr>
          <a:lstStyle/>
          <a:p>
            <a:pPr eaLnBrk="1" hangingPunct="1">
              <a:defRPr/>
            </a:pPr>
            <a:r>
              <a:rPr lang="en-US" sz="4000" dirty="0" smtClean="0"/>
              <a:t>Metadata – Content Standardized</a:t>
            </a:r>
          </a:p>
        </p:txBody>
      </p:sp>
      <p:sp>
        <p:nvSpPr>
          <p:cNvPr id="177155" name="Rectangle 3"/>
          <p:cNvSpPr>
            <a:spLocks noGrp="1" noChangeArrowheads="1"/>
          </p:cNvSpPr>
          <p:nvPr>
            <p:ph sz="quarter" idx="13"/>
          </p:nvPr>
        </p:nvSpPr>
        <p:spPr>
          <a:xfrm>
            <a:off x="457199" y="1905000"/>
            <a:ext cx="4114801" cy="3638550"/>
          </a:xfrm>
          <a:prstGeom prst="rect">
            <a:avLst/>
          </a:prstGeom>
          <a:solidFill>
            <a:srgbClr val="002060"/>
          </a:solidFill>
        </p:spPr>
        <p:txBody>
          <a:bodyPr/>
          <a:lstStyle/>
          <a:p>
            <a:pPr eaLnBrk="1" hangingPunct="1">
              <a:buFontTx/>
              <a:buNone/>
              <a:defRPr/>
            </a:pPr>
            <a:r>
              <a:rPr lang="en-US" sz="2300" dirty="0" smtClean="0">
                <a:solidFill>
                  <a:schemeClr val="tx1"/>
                </a:solidFill>
              </a:rPr>
              <a:t>Originator: Benson, Barbara</a:t>
            </a:r>
          </a:p>
          <a:p>
            <a:pPr eaLnBrk="1" hangingPunct="1">
              <a:buFontTx/>
              <a:buNone/>
              <a:defRPr/>
            </a:pPr>
            <a:r>
              <a:rPr lang="en-US" sz="2300" dirty="0" smtClean="0">
                <a:solidFill>
                  <a:schemeClr val="tx1"/>
                </a:solidFill>
              </a:rPr>
              <a:t>Trout Lake Temperature</a:t>
            </a:r>
          </a:p>
          <a:p>
            <a:pPr eaLnBrk="1" hangingPunct="1">
              <a:buFontTx/>
              <a:buNone/>
              <a:defRPr/>
            </a:pPr>
            <a:r>
              <a:rPr lang="en-US" sz="2300" dirty="0" smtClean="0">
                <a:solidFill>
                  <a:schemeClr val="tx1"/>
                </a:solidFill>
              </a:rPr>
              <a:t>Water temperature data was collected hourly at Trout Lake</a:t>
            </a:r>
          </a:p>
          <a:p>
            <a:pPr eaLnBrk="1" hangingPunct="1">
              <a:buFontTx/>
              <a:buNone/>
              <a:defRPr/>
            </a:pPr>
            <a:r>
              <a:rPr lang="en-US" sz="2300" dirty="0" smtClean="0">
                <a:solidFill>
                  <a:schemeClr val="tx1"/>
                </a:solidFill>
              </a:rPr>
              <a:t>Start Date:  January 1, 2005 </a:t>
            </a:r>
          </a:p>
          <a:p>
            <a:pPr eaLnBrk="1" hangingPunct="1">
              <a:buFontTx/>
              <a:buNone/>
              <a:defRPr/>
            </a:pPr>
            <a:r>
              <a:rPr lang="en-US" sz="2300" dirty="0" smtClean="0">
                <a:solidFill>
                  <a:schemeClr val="tx1"/>
                </a:solidFill>
              </a:rPr>
              <a:t>End Date: December 31, 2005</a:t>
            </a:r>
          </a:p>
        </p:txBody>
      </p:sp>
      <p:sp>
        <p:nvSpPr>
          <p:cNvPr id="177156" name="Rectangle 4"/>
          <p:cNvSpPr>
            <a:spLocks noGrp="1" noChangeArrowheads="1"/>
          </p:cNvSpPr>
          <p:nvPr>
            <p:ph sz="quarter" idx="14"/>
          </p:nvPr>
        </p:nvSpPr>
        <p:spPr>
          <a:xfrm>
            <a:off x="4572000" y="1905000"/>
            <a:ext cx="4038600" cy="3638550"/>
          </a:xfrm>
          <a:prstGeom prst="rect">
            <a:avLst/>
          </a:prstGeom>
          <a:solidFill>
            <a:srgbClr val="FF0000"/>
          </a:solidFill>
        </p:spPr>
        <p:txBody>
          <a:bodyPr/>
          <a:lstStyle/>
          <a:p>
            <a:pPr eaLnBrk="1" hangingPunct="1">
              <a:buFontTx/>
              <a:buNone/>
              <a:defRPr/>
            </a:pPr>
            <a:r>
              <a:rPr lang="en-US" sz="2400" dirty="0" smtClean="0">
                <a:solidFill>
                  <a:schemeClr val="tx1"/>
                </a:solidFill>
              </a:rPr>
              <a:t>Trout Lake Temperature</a:t>
            </a:r>
          </a:p>
          <a:p>
            <a:pPr eaLnBrk="1" hangingPunct="1">
              <a:buFontTx/>
              <a:buNone/>
              <a:defRPr/>
            </a:pPr>
            <a:r>
              <a:rPr lang="en-US" sz="2400" dirty="0" smtClean="0">
                <a:solidFill>
                  <a:schemeClr val="tx1"/>
                </a:solidFill>
              </a:rPr>
              <a:t>Water temperature data was collected hourly at Trout Lake </a:t>
            </a:r>
          </a:p>
          <a:p>
            <a:pPr eaLnBrk="1" hangingPunct="1">
              <a:buFontTx/>
              <a:buNone/>
              <a:defRPr/>
            </a:pPr>
            <a:r>
              <a:rPr lang="en-US" sz="2400" dirty="0" smtClean="0">
                <a:solidFill>
                  <a:schemeClr val="tx1"/>
                </a:solidFill>
              </a:rPr>
              <a:t>Time period: January 1, 2005 to December 31, 2005</a:t>
            </a:r>
          </a:p>
          <a:p>
            <a:pPr eaLnBrk="1" hangingPunct="1">
              <a:buFontTx/>
              <a:buNone/>
              <a:defRPr/>
            </a:pPr>
            <a:r>
              <a:rPr lang="en-US" sz="2400" dirty="0" smtClean="0">
                <a:solidFill>
                  <a:schemeClr val="tx1"/>
                </a:solidFill>
              </a:rPr>
              <a:t>Originator: Benson, Barbara </a:t>
            </a:r>
          </a:p>
        </p:txBody>
      </p:sp>
      <p:sp>
        <p:nvSpPr>
          <p:cNvPr id="16389" name="Text Box 5"/>
          <p:cNvSpPr txBox="1">
            <a:spLocks noChangeArrowheads="1"/>
          </p:cNvSpPr>
          <p:nvPr/>
        </p:nvSpPr>
        <p:spPr bwMode="auto">
          <a:xfrm>
            <a:off x="457199" y="5543550"/>
            <a:ext cx="80168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r>
              <a:rPr lang="en-US" dirty="0">
                <a:solidFill>
                  <a:schemeClr val="tx2"/>
                </a:solidFill>
                <a:latin typeface="Arial" charset="0"/>
              </a:rPr>
              <a:t>Now both metadata documents have the same content – title, originator, etc. but it still can’t be automatically processed by a computer because the </a:t>
            </a:r>
            <a:r>
              <a:rPr lang="en-US" u="sng" dirty="0">
                <a:solidFill>
                  <a:schemeClr val="tx2"/>
                </a:solidFill>
                <a:latin typeface="Arial" charset="0"/>
              </a:rPr>
              <a:t>structure</a:t>
            </a:r>
            <a:r>
              <a:rPr lang="en-US" dirty="0">
                <a:solidFill>
                  <a:schemeClr val="tx2"/>
                </a:solidFill>
                <a:latin typeface="Arial" charset="0"/>
              </a:rPr>
              <a:t> is different</a:t>
            </a:r>
          </a:p>
        </p:txBody>
      </p:sp>
    </p:spTree>
    <p:extLst>
      <p:ext uri="{BB962C8B-B14F-4D97-AF65-F5344CB8AC3E}">
        <p14:creationId xmlns:p14="http://schemas.microsoft.com/office/powerpoint/2010/main" val="1860541336"/>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1043490" y="456164"/>
            <a:ext cx="7024744" cy="1143000"/>
          </a:xfrm>
        </p:spPr>
        <p:txBody>
          <a:bodyPr>
            <a:normAutofit fontScale="90000"/>
          </a:bodyPr>
          <a:lstStyle/>
          <a:p>
            <a:pPr eaLnBrk="1" hangingPunct="1">
              <a:defRPr/>
            </a:pPr>
            <a:r>
              <a:rPr lang="en-US" sz="4000" dirty="0" smtClean="0"/>
              <a:t>Metadata – Structure Standardized</a:t>
            </a:r>
          </a:p>
        </p:txBody>
      </p:sp>
      <p:sp>
        <p:nvSpPr>
          <p:cNvPr id="178179" name="Rectangle 3"/>
          <p:cNvSpPr>
            <a:spLocks noGrp="1" noChangeArrowheads="1"/>
          </p:cNvSpPr>
          <p:nvPr>
            <p:ph sz="quarter" idx="13"/>
          </p:nvPr>
        </p:nvSpPr>
        <p:spPr>
          <a:xfrm>
            <a:off x="457200" y="1905000"/>
            <a:ext cx="4038600" cy="3948113"/>
          </a:xfrm>
          <a:prstGeom prst="rect">
            <a:avLst/>
          </a:prstGeom>
          <a:solidFill>
            <a:srgbClr val="002060"/>
          </a:solidFill>
        </p:spPr>
        <p:txBody>
          <a:bodyPr/>
          <a:lstStyle/>
          <a:p>
            <a:pPr eaLnBrk="1" hangingPunct="1">
              <a:lnSpc>
                <a:spcPct val="90000"/>
              </a:lnSpc>
              <a:buFontTx/>
              <a:buNone/>
              <a:defRPr/>
            </a:pPr>
            <a:r>
              <a:rPr lang="en-US" sz="1800" dirty="0" smtClean="0">
                <a:solidFill>
                  <a:schemeClr val="tx1"/>
                </a:solidFill>
              </a:rPr>
              <a:t>&lt;title&gt;Trout Lake Temperature&lt;/title&gt;</a:t>
            </a:r>
          </a:p>
          <a:p>
            <a:pPr eaLnBrk="1" hangingPunct="1">
              <a:lnSpc>
                <a:spcPct val="90000"/>
              </a:lnSpc>
              <a:buFontTx/>
              <a:buNone/>
              <a:defRPr/>
            </a:pPr>
            <a:r>
              <a:rPr lang="en-US" sz="1800" dirty="0" smtClean="0">
                <a:solidFill>
                  <a:schemeClr val="tx1"/>
                </a:solidFill>
              </a:rPr>
              <a:t>&lt;originator&gt;</a:t>
            </a:r>
          </a:p>
          <a:p>
            <a:pPr eaLnBrk="1" hangingPunct="1">
              <a:lnSpc>
                <a:spcPct val="90000"/>
              </a:lnSpc>
              <a:buFontTx/>
              <a:buNone/>
              <a:defRPr/>
            </a:pPr>
            <a:r>
              <a:rPr lang="en-US" sz="1800" dirty="0" smtClean="0">
                <a:solidFill>
                  <a:schemeClr val="tx1"/>
                </a:solidFill>
              </a:rPr>
              <a:t>&lt;</a:t>
            </a:r>
            <a:r>
              <a:rPr lang="en-US" sz="1800" dirty="0" err="1" smtClean="0">
                <a:solidFill>
                  <a:schemeClr val="tx1"/>
                </a:solidFill>
              </a:rPr>
              <a:t>namelast</a:t>
            </a:r>
            <a:r>
              <a:rPr lang="en-US" sz="1800" dirty="0" smtClean="0">
                <a:solidFill>
                  <a:schemeClr val="tx1"/>
                </a:solidFill>
              </a:rPr>
              <a:t>&gt;Benson&lt;/</a:t>
            </a:r>
            <a:r>
              <a:rPr lang="en-US" sz="1800" dirty="0" err="1" smtClean="0">
                <a:solidFill>
                  <a:schemeClr val="tx1"/>
                </a:solidFill>
              </a:rPr>
              <a:t>namelast</a:t>
            </a:r>
            <a:r>
              <a:rPr lang="en-US" sz="1800" dirty="0" smtClean="0">
                <a:solidFill>
                  <a:schemeClr val="tx1"/>
                </a:solidFill>
              </a:rPr>
              <a:t>&gt;</a:t>
            </a:r>
          </a:p>
          <a:p>
            <a:pPr eaLnBrk="1" hangingPunct="1">
              <a:lnSpc>
                <a:spcPct val="90000"/>
              </a:lnSpc>
              <a:buFontTx/>
              <a:buNone/>
              <a:defRPr/>
            </a:pPr>
            <a:r>
              <a:rPr lang="en-US" sz="1800" dirty="0" smtClean="0">
                <a:solidFill>
                  <a:schemeClr val="tx1"/>
                </a:solidFill>
              </a:rPr>
              <a:t>&lt;</a:t>
            </a:r>
            <a:r>
              <a:rPr lang="en-US" sz="1800" dirty="0" err="1" smtClean="0">
                <a:solidFill>
                  <a:schemeClr val="tx1"/>
                </a:solidFill>
              </a:rPr>
              <a:t>namefirst</a:t>
            </a:r>
            <a:r>
              <a:rPr lang="en-US" sz="1800" dirty="0" smtClean="0">
                <a:solidFill>
                  <a:schemeClr val="tx1"/>
                </a:solidFill>
              </a:rPr>
              <a:t>&gt;Barbara&lt;/</a:t>
            </a:r>
            <a:r>
              <a:rPr lang="en-US" sz="1800" dirty="0" err="1" smtClean="0">
                <a:solidFill>
                  <a:schemeClr val="tx1"/>
                </a:solidFill>
              </a:rPr>
              <a:t>namefirst</a:t>
            </a:r>
            <a:r>
              <a:rPr lang="en-US" sz="1800" dirty="0" smtClean="0">
                <a:solidFill>
                  <a:schemeClr val="tx1"/>
                </a:solidFill>
              </a:rPr>
              <a:t>&gt;</a:t>
            </a:r>
          </a:p>
          <a:p>
            <a:pPr eaLnBrk="1" hangingPunct="1">
              <a:lnSpc>
                <a:spcPct val="90000"/>
              </a:lnSpc>
              <a:buFontTx/>
              <a:buNone/>
              <a:defRPr/>
            </a:pPr>
            <a:r>
              <a:rPr lang="en-US" sz="1800" dirty="0" smtClean="0">
                <a:solidFill>
                  <a:schemeClr val="tx1"/>
                </a:solidFill>
              </a:rPr>
              <a:t>&lt;/originator&gt;</a:t>
            </a:r>
          </a:p>
          <a:p>
            <a:pPr eaLnBrk="1" hangingPunct="1">
              <a:lnSpc>
                <a:spcPct val="90000"/>
              </a:lnSpc>
              <a:buFontTx/>
              <a:buNone/>
              <a:defRPr/>
            </a:pPr>
            <a:r>
              <a:rPr lang="en-US" sz="1800" dirty="0" smtClean="0">
                <a:solidFill>
                  <a:schemeClr val="tx1"/>
                </a:solidFill>
              </a:rPr>
              <a:t>&lt;abstract&gt;Water temperature data was collected hourly at Trout Lake&lt;/abstract&gt;</a:t>
            </a:r>
          </a:p>
          <a:p>
            <a:pPr eaLnBrk="1" hangingPunct="1">
              <a:lnSpc>
                <a:spcPct val="90000"/>
              </a:lnSpc>
              <a:buFontTx/>
              <a:buNone/>
              <a:defRPr/>
            </a:pPr>
            <a:r>
              <a:rPr lang="en-US" sz="1800" dirty="0" smtClean="0">
                <a:solidFill>
                  <a:schemeClr val="tx1"/>
                </a:solidFill>
              </a:rPr>
              <a:t>&lt;date&gt;</a:t>
            </a:r>
          </a:p>
          <a:p>
            <a:pPr eaLnBrk="1" hangingPunct="1">
              <a:lnSpc>
                <a:spcPct val="90000"/>
              </a:lnSpc>
              <a:buFontTx/>
              <a:buNone/>
              <a:defRPr/>
            </a:pPr>
            <a:r>
              <a:rPr lang="en-US" sz="1800" dirty="0" smtClean="0">
                <a:solidFill>
                  <a:schemeClr val="tx1"/>
                </a:solidFill>
              </a:rPr>
              <a:t>&lt;start&gt;January 1, 2005&lt;/start&gt;</a:t>
            </a:r>
          </a:p>
          <a:p>
            <a:pPr eaLnBrk="1" hangingPunct="1">
              <a:lnSpc>
                <a:spcPct val="90000"/>
              </a:lnSpc>
              <a:buFontTx/>
              <a:buNone/>
              <a:defRPr/>
            </a:pPr>
            <a:r>
              <a:rPr lang="en-US" sz="1800" dirty="0" smtClean="0">
                <a:solidFill>
                  <a:schemeClr val="tx1"/>
                </a:solidFill>
              </a:rPr>
              <a:t>&lt;end&gt;December 31, 2005&lt;/end&gt;</a:t>
            </a:r>
          </a:p>
          <a:p>
            <a:pPr eaLnBrk="1" hangingPunct="1">
              <a:lnSpc>
                <a:spcPct val="90000"/>
              </a:lnSpc>
              <a:buFontTx/>
              <a:buNone/>
              <a:defRPr/>
            </a:pPr>
            <a:r>
              <a:rPr lang="en-US" sz="1800" dirty="0" smtClean="0">
                <a:solidFill>
                  <a:schemeClr val="tx1"/>
                </a:solidFill>
              </a:rPr>
              <a:t>&lt;/date&gt;</a:t>
            </a:r>
          </a:p>
        </p:txBody>
      </p:sp>
      <p:sp>
        <p:nvSpPr>
          <p:cNvPr id="178180" name="Rectangle 4"/>
          <p:cNvSpPr>
            <a:spLocks noGrp="1" noChangeArrowheads="1"/>
          </p:cNvSpPr>
          <p:nvPr>
            <p:ph sz="quarter" idx="14"/>
          </p:nvPr>
        </p:nvSpPr>
        <p:spPr>
          <a:xfrm>
            <a:off x="4648200" y="1905000"/>
            <a:ext cx="4038600" cy="3948113"/>
          </a:xfrm>
          <a:prstGeom prst="rect">
            <a:avLst/>
          </a:prstGeom>
          <a:solidFill>
            <a:srgbClr val="FF0000"/>
          </a:solidFill>
        </p:spPr>
        <p:txBody>
          <a:bodyPr/>
          <a:lstStyle/>
          <a:p>
            <a:pPr eaLnBrk="1" hangingPunct="1">
              <a:lnSpc>
                <a:spcPct val="90000"/>
              </a:lnSpc>
              <a:buFontTx/>
              <a:buNone/>
              <a:defRPr/>
            </a:pPr>
            <a:r>
              <a:rPr lang="en-US" sz="1800" dirty="0" smtClean="0">
                <a:solidFill>
                  <a:schemeClr val="tx1"/>
                </a:solidFill>
              </a:rPr>
              <a:t>&lt;title&gt;Trout Lake Temperature&lt;/title&gt;</a:t>
            </a:r>
          </a:p>
          <a:p>
            <a:pPr>
              <a:lnSpc>
                <a:spcPct val="90000"/>
              </a:lnSpc>
              <a:buNone/>
              <a:defRPr/>
            </a:pPr>
            <a:r>
              <a:rPr lang="en-US" sz="1800" dirty="0">
                <a:solidFill>
                  <a:schemeClr val="tx1"/>
                </a:solidFill>
              </a:rPr>
              <a:t>&lt;abstract&gt;Water temperature data was collected hourly at Trout Lake &lt;/abstract</a:t>
            </a:r>
            <a:r>
              <a:rPr lang="en-US" sz="1800" dirty="0" smtClean="0">
                <a:solidFill>
                  <a:schemeClr val="tx1"/>
                </a:solidFill>
              </a:rPr>
              <a:t>&gt;</a:t>
            </a:r>
          </a:p>
          <a:p>
            <a:pPr eaLnBrk="1" hangingPunct="1">
              <a:lnSpc>
                <a:spcPct val="90000"/>
              </a:lnSpc>
              <a:buFontTx/>
              <a:buNone/>
              <a:defRPr/>
            </a:pPr>
            <a:r>
              <a:rPr lang="en-US" sz="1800" dirty="0" smtClean="0">
                <a:solidFill>
                  <a:schemeClr val="tx1"/>
                </a:solidFill>
              </a:rPr>
              <a:t>&lt;originator&gt;</a:t>
            </a:r>
          </a:p>
          <a:p>
            <a:pPr eaLnBrk="1" hangingPunct="1">
              <a:lnSpc>
                <a:spcPct val="90000"/>
              </a:lnSpc>
              <a:buFontTx/>
              <a:buNone/>
              <a:defRPr/>
            </a:pPr>
            <a:r>
              <a:rPr lang="en-US" sz="1800" dirty="0" smtClean="0">
                <a:solidFill>
                  <a:schemeClr val="tx1"/>
                </a:solidFill>
              </a:rPr>
              <a:t>&lt;</a:t>
            </a:r>
            <a:r>
              <a:rPr lang="en-US" sz="1800" dirty="0" err="1" smtClean="0">
                <a:solidFill>
                  <a:schemeClr val="tx1"/>
                </a:solidFill>
              </a:rPr>
              <a:t>namelast</a:t>
            </a:r>
            <a:r>
              <a:rPr lang="en-US" sz="1800" dirty="0" smtClean="0">
                <a:solidFill>
                  <a:schemeClr val="tx1"/>
                </a:solidFill>
              </a:rPr>
              <a:t>&gt;Benson&lt;/</a:t>
            </a:r>
            <a:r>
              <a:rPr lang="en-US" sz="1800" dirty="0" err="1" smtClean="0">
                <a:solidFill>
                  <a:schemeClr val="tx1"/>
                </a:solidFill>
              </a:rPr>
              <a:t>namelast</a:t>
            </a:r>
            <a:r>
              <a:rPr lang="en-US" sz="1800" dirty="0" smtClean="0">
                <a:solidFill>
                  <a:schemeClr val="tx1"/>
                </a:solidFill>
              </a:rPr>
              <a:t>&gt;</a:t>
            </a:r>
          </a:p>
          <a:p>
            <a:pPr eaLnBrk="1" hangingPunct="1">
              <a:lnSpc>
                <a:spcPct val="90000"/>
              </a:lnSpc>
              <a:buFontTx/>
              <a:buNone/>
              <a:defRPr/>
            </a:pPr>
            <a:r>
              <a:rPr lang="en-US" sz="1800" dirty="0" smtClean="0">
                <a:solidFill>
                  <a:schemeClr val="tx1"/>
                </a:solidFill>
              </a:rPr>
              <a:t>&lt;</a:t>
            </a:r>
            <a:r>
              <a:rPr lang="en-US" sz="1800" dirty="0" err="1" smtClean="0">
                <a:solidFill>
                  <a:schemeClr val="tx1"/>
                </a:solidFill>
              </a:rPr>
              <a:t>namefirst</a:t>
            </a:r>
            <a:r>
              <a:rPr lang="en-US" sz="1800" dirty="0" smtClean="0">
                <a:solidFill>
                  <a:schemeClr val="tx1"/>
                </a:solidFill>
              </a:rPr>
              <a:t>&gt;Barbara&lt;/</a:t>
            </a:r>
            <a:r>
              <a:rPr lang="en-US" sz="1800" dirty="0" err="1" smtClean="0">
                <a:solidFill>
                  <a:schemeClr val="tx1"/>
                </a:solidFill>
              </a:rPr>
              <a:t>namefirst</a:t>
            </a:r>
            <a:r>
              <a:rPr lang="en-US" sz="1800" dirty="0" smtClean="0">
                <a:solidFill>
                  <a:schemeClr val="tx1"/>
                </a:solidFill>
              </a:rPr>
              <a:t>&gt;</a:t>
            </a:r>
          </a:p>
          <a:p>
            <a:pPr eaLnBrk="1" hangingPunct="1">
              <a:lnSpc>
                <a:spcPct val="90000"/>
              </a:lnSpc>
              <a:buFontTx/>
              <a:buNone/>
              <a:defRPr/>
            </a:pPr>
            <a:r>
              <a:rPr lang="en-US" sz="1800" dirty="0" smtClean="0">
                <a:solidFill>
                  <a:schemeClr val="tx1"/>
                </a:solidFill>
              </a:rPr>
              <a:t>&lt;/originator&gt;</a:t>
            </a:r>
          </a:p>
          <a:p>
            <a:pPr eaLnBrk="1" hangingPunct="1">
              <a:lnSpc>
                <a:spcPct val="90000"/>
              </a:lnSpc>
              <a:buFontTx/>
              <a:buNone/>
              <a:defRPr/>
            </a:pPr>
            <a:r>
              <a:rPr lang="en-US" sz="1800" dirty="0" smtClean="0">
                <a:solidFill>
                  <a:schemeClr val="tx1"/>
                </a:solidFill>
              </a:rPr>
              <a:t>&lt;date&gt;</a:t>
            </a:r>
          </a:p>
          <a:p>
            <a:pPr eaLnBrk="1" hangingPunct="1">
              <a:lnSpc>
                <a:spcPct val="90000"/>
              </a:lnSpc>
              <a:buFontTx/>
              <a:buNone/>
              <a:defRPr/>
            </a:pPr>
            <a:r>
              <a:rPr lang="en-US" sz="1800" dirty="0" smtClean="0">
                <a:solidFill>
                  <a:schemeClr val="tx1"/>
                </a:solidFill>
              </a:rPr>
              <a:t>&lt;start&gt;January 1, 2005&lt;/start&gt;</a:t>
            </a:r>
          </a:p>
          <a:p>
            <a:pPr eaLnBrk="1" hangingPunct="1">
              <a:lnSpc>
                <a:spcPct val="90000"/>
              </a:lnSpc>
              <a:buFontTx/>
              <a:buNone/>
              <a:defRPr/>
            </a:pPr>
            <a:r>
              <a:rPr lang="en-US" sz="1800" dirty="0" smtClean="0">
                <a:solidFill>
                  <a:schemeClr val="tx1"/>
                </a:solidFill>
              </a:rPr>
              <a:t>&lt;end&gt;December 31, 2005&lt;/end&gt;</a:t>
            </a:r>
          </a:p>
          <a:p>
            <a:pPr eaLnBrk="1" hangingPunct="1">
              <a:lnSpc>
                <a:spcPct val="90000"/>
              </a:lnSpc>
              <a:buFontTx/>
              <a:buNone/>
              <a:defRPr/>
            </a:pPr>
            <a:r>
              <a:rPr lang="en-US" sz="1800" dirty="0" smtClean="0">
                <a:solidFill>
                  <a:schemeClr val="tx1"/>
                </a:solidFill>
              </a:rPr>
              <a:t>&lt;/date&gt;</a:t>
            </a:r>
          </a:p>
        </p:txBody>
      </p:sp>
      <p:sp>
        <p:nvSpPr>
          <p:cNvPr id="17413" name="Text Box 5"/>
          <p:cNvSpPr txBox="1">
            <a:spLocks noChangeArrowheads="1"/>
          </p:cNvSpPr>
          <p:nvPr/>
        </p:nvSpPr>
        <p:spPr bwMode="auto">
          <a:xfrm>
            <a:off x="381000" y="5872163"/>
            <a:ext cx="8245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r>
              <a:rPr lang="en-US" dirty="0">
                <a:solidFill>
                  <a:schemeClr val="tx2"/>
                </a:solidFill>
                <a:latin typeface="Arial" charset="0"/>
              </a:rPr>
              <a:t>With standardized content and structure, computers can automatically extract information from the metadata. </a:t>
            </a:r>
          </a:p>
        </p:txBody>
      </p:sp>
    </p:spTree>
    <p:extLst>
      <p:ext uri="{BB962C8B-B14F-4D97-AF65-F5344CB8AC3E}">
        <p14:creationId xmlns:p14="http://schemas.microsoft.com/office/powerpoint/2010/main" val="423051822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8" name="Rectangle 2"/>
          <p:cNvSpPr>
            <a:spLocks noChangeArrowheads="1"/>
          </p:cNvSpPr>
          <p:nvPr/>
        </p:nvSpPr>
        <p:spPr bwMode="auto">
          <a:xfrm>
            <a:off x="457200" y="457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4000" dirty="0">
                <a:solidFill>
                  <a:srgbClr val="4A6300"/>
                </a:solidFill>
              </a:rPr>
              <a:t>Multiple Metadata Standards Exist</a:t>
            </a:r>
          </a:p>
        </p:txBody>
      </p:sp>
      <p:sp>
        <p:nvSpPr>
          <p:cNvPr id="605189" name="Rectangle 3"/>
          <p:cNvSpPr>
            <a:spLocks noChangeArrowheads="1"/>
          </p:cNvSpPr>
          <p:nvPr/>
        </p:nvSpPr>
        <p:spPr bwMode="auto">
          <a:xfrm>
            <a:off x="381000" y="1600200"/>
            <a:ext cx="8763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defTabSz="457200">
              <a:lnSpc>
                <a:spcPct val="90000"/>
              </a:lnSpc>
              <a:spcBef>
                <a:spcPct val="20000"/>
              </a:spcBef>
              <a:buClr>
                <a:schemeClr val="accent1"/>
              </a:buClr>
              <a:buSzPct val="76000"/>
              <a:buFont typeface="Wingdings 2" pitchFamily="18" charset="2"/>
              <a:buChar char=""/>
            </a:pPr>
            <a:r>
              <a:rPr lang="en-US" sz="1800" b="1" dirty="0">
                <a:solidFill>
                  <a:schemeClr val="tx2"/>
                </a:solidFill>
              </a:rPr>
              <a:t>Dublin Core Element </a:t>
            </a:r>
            <a:r>
              <a:rPr lang="en-US" sz="1800" b="1" dirty="0" smtClean="0">
                <a:solidFill>
                  <a:schemeClr val="tx2"/>
                </a:solidFill>
              </a:rPr>
              <a:t>Set</a:t>
            </a:r>
          </a:p>
          <a:p>
            <a:pPr marL="800100" lvl="1" indent="-342900" defTabSz="457200">
              <a:lnSpc>
                <a:spcPct val="90000"/>
              </a:lnSpc>
              <a:spcBef>
                <a:spcPct val="20000"/>
              </a:spcBef>
              <a:buClr>
                <a:schemeClr val="accent1"/>
              </a:buClr>
              <a:buSzPct val="76000"/>
              <a:buFont typeface="Wingdings 2" pitchFamily="18" charset="2"/>
              <a:buChar char=""/>
            </a:pPr>
            <a:r>
              <a:rPr lang="en-US" sz="1900" dirty="0" smtClean="0">
                <a:solidFill>
                  <a:schemeClr val="tx2"/>
                </a:solidFill>
              </a:rPr>
              <a:t>Used </a:t>
            </a:r>
            <a:r>
              <a:rPr lang="en-US" sz="1900" dirty="0">
                <a:solidFill>
                  <a:schemeClr val="tx2"/>
                </a:solidFill>
              </a:rPr>
              <a:t>to describe a full range of web resources: video, images, web pages etc. and physical resources such as books and objects like </a:t>
            </a:r>
            <a:r>
              <a:rPr lang="en-US" sz="1900" dirty="0" smtClean="0">
                <a:solidFill>
                  <a:schemeClr val="tx2"/>
                </a:solidFill>
              </a:rPr>
              <a:t>artwork</a:t>
            </a:r>
            <a:endParaRPr lang="en-US" sz="1900" dirty="0">
              <a:solidFill>
                <a:schemeClr val="tx2"/>
              </a:solidFill>
            </a:endParaRPr>
          </a:p>
          <a:p>
            <a:pPr marL="342900" indent="-342900" defTabSz="457200">
              <a:lnSpc>
                <a:spcPct val="90000"/>
              </a:lnSpc>
              <a:spcBef>
                <a:spcPct val="20000"/>
              </a:spcBef>
              <a:buClr>
                <a:schemeClr val="accent1"/>
              </a:buClr>
              <a:buSzPct val="76000"/>
              <a:buFont typeface="Wingdings 2" pitchFamily="18" charset="2"/>
              <a:buChar char=""/>
            </a:pPr>
            <a:r>
              <a:rPr lang="en-US" sz="1800" b="1" dirty="0" smtClean="0">
                <a:solidFill>
                  <a:schemeClr val="tx2"/>
                </a:solidFill>
              </a:rPr>
              <a:t>Content </a:t>
            </a:r>
            <a:r>
              <a:rPr lang="en-US" sz="1800" b="1" dirty="0">
                <a:solidFill>
                  <a:schemeClr val="tx2"/>
                </a:solidFill>
              </a:rPr>
              <a:t>Standard for Digital Geospatial Metadata (CSDGM)</a:t>
            </a:r>
          </a:p>
          <a:p>
            <a:pPr marL="742950" lvl="1" indent="-285750" defTabSz="457200">
              <a:lnSpc>
                <a:spcPct val="90000"/>
              </a:lnSpc>
              <a:spcBef>
                <a:spcPct val="20000"/>
              </a:spcBef>
              <a:buClr>
                <a:schemeClr val="accent1"/>
              </a:buClr>
              <a:buSzPct val="76000"/>
              <a:buFont typeface="Wingdings 2" pitchFamily="18" charset="2"/>
              <a:buChar char=""/>
            </a:pPr>
            <a:r>
              <a:rPr lang="en-US" sz="1900" dirty="0">
                <a:solidFill>
                  <a:schemeClr val="tx2"/>
                </a:solidFill>
              </a:rPr>
              <a:t>Federal Geographic Data Committee (FGDC)</a:t>
            </a:r>
          </a:p>
          <a:p>
            <a:pPr marL="742950" lvl="1" indent="-285750" defTabSz="457200">
              <a:lnSpc>
                <a:spcPct val="90000"/>
              </a:lnSpc>
              <a:spcBef>
                <a:spcPct val="20000"/>
              </a:spcBef>
              <a:buClr>
                <a:schemeClr val="accent1"/>
              </a:buClr>
              <a:buSzPct val="76000"/>
              <a:buFont typeface="Wingdings 2" pitchFamily="18" charset="2"/>
              <a:buChar char=""/>
            </a:pPr>
            <a:r>
              <a:rPr lang="en-US" sz="1900" dirty="0">
                <a:solidFill>
                  <a:schemeClr val="tx2"/>
                </a:solidFill>
              </a:rPr>
              <a:t>Emphasis on geospatial data</a:t>
            </a:r>
          </a:p>
          <a:p>
            <a:pPr marL="342900" indent="-342900" defTabSz="457200">
              <a:lnSpc>
                <a:spcPct val="90000"/>
              </a:lnSpc>
              <a:spcBef>
                <a:spcPct val="20000"/>
              </a:spcBef>
              <a:buClr>
                <a:schemeClr val="accent1"/>
              </a:buClr>
              <a:buSzPct val="76000"/>
              <a:buFont typeface="Wingdings 2" pitchFamily="18" charset="2"/>
              <a:buChar char=""/>
            </a:pPr>
            <a:r>
              <a:rPr lang="en-US" sz="1800" b="1" dirty="0" smtClean="0">
                <a:solidFill>
                  <a:schemeClr val="tx2"/>
                </a:solidFill>
              </a:rPr>
              <a:t>ISO </a:t>
            </a:r>
            <a:r>
              <a:rPr lang="en-US" sz="1800" b="1" dirty="0">
                <a:solidFill>
                  <a:schemeClr val="tx2"/>
                </a:solidFill>
              </a:rPr>
              <a:t>19115  Geographic information: Metadata</a:t>
            </a:r>
          </a:p>
          <a:p>
            <a:pPr marL="742950" lvl="1" indent="-285750" defTabSz="457200">
              <a:lnSpc>
                <a:spcPct val="90000"/>
              </a:lnSpc>
              <a:spcBef>
                <a:spcPct val="20000"/>
              </a:spcBef>
              <a:buClr>
                <a:schemeClr val="accent1"/>
              </a:buClr>
              <a:buSzPct val="76000"/>
              <a:buFont typeface="Wingdings 2" pitchFamily="18" charset="2"/>
              <a:buChar char=""/>
            </a:pPr>
            <a:r>
              <a:rPr lang="en-US" sz="1900" dirty="0">
                <a:solidFill>
                  <a:schemeClr val="tx2"/>
                </a:solidFill>
              </a:rPr>
              <a:t>Emphasis on geospatial data and services</a:t>
            </a:r>
          </a:p>
          <a:p>
            <a:pPr marL="342900" indent="-342900" defTabSz="457200">
              <a:lnSpc>
                <a:spcPct val="90000"/>
              </a:lnSpc>
              <a:spcBef>
                <a:spcPct val="20000"/>
              </a:spcBef>
              <a:buClr>
                <a:schemeClr val="accent1"/>
              </a:buClr>
              <a:buSzPct val="76000"/>
              <a:buFont typeface="Wingdings 2" pitchFamily="18" charset="2"/>
              <a:buChar char=""/>
            </a:pPr>
            <a:r>
              <a:rPr lang="en-US" sz="1800" b="1" dirty="0">
                <a:solidFill>
                  <a:schemeClr val="tx2"/>
                </a:solidFill>
              </a:rPr>
              <a:t>Darwin Core</a:t>
            </a:r>
          </a:p>
          <a:p>
            <a:pPr marL="742950" lvl="1" indent="-285750" defTabSz="457200">
              <a:lnSpc>
                <a:spcPct val="90000"/>
              </a:lnSpc>
              <a:spcBef>
                <a:spcPct val="20000"/>
              </a:spcBef>
              <a:buClr>
                <a:schemeClr val="accent1"/>
              </a:buClr>
              <a:buSzPct val="76000"/>
              <a:buFont typeface="Wingdings 2" pitchFamily="18" charset="2"/>
              <a:buChar char=""/>
            </a:pPr>
            <a:r>
              <a:rPr lang="en-US" sz="1900" dirty="0">
                <a:solidFill>
                  <a:schemeClr val="tx2"/>
                </a:solidFill>
              </a:rPr>
              <a:t>Emphasis on museum specimens</a:t>
            </a:r>
          </a:p>
          <a:p>
            <a:pPr marL="342900" indent="-342900" defTabSz="457200">
              <a:lnSpc>
                <a:spcPct val="90000"/>
              </a:lnSpc>
              <a:spcBef>
                <a:spcPct val="20000"/>
              </a:spcBef>
              <a:buClr>
                <a:schemeClr val="accent1"/>
              </a:buClr>
              <a:buSzPct val="76000"/>
              <a:buFont typeface="Wingdings 2" pitchFamily="18" charset="2"/>
              <a:buChar char=""/>
            </a:pPr>
            <a:r>
              <a:rPr lang="en-US" sz="1800" b="1" dirty="0">
                <a:solidFill>
                  <a:schemeClr val="tx2"/>
                </a:solidFill>
              </a:rPr>
              <a:t>Geography Markup Language (GML)</a:t>
            </a:r>
          </a:p>
          <a:p>
            <a:pPr marL="742950" lvl="1" indent="-285750" defTabSz="457200">
              <a:lnSpc>
                <a:spcPct val="90000"/>
              </a:lnSpc>
              <a:spcBef>
                <a:spcPct val="20000"/>
              </a:spcBef>
              <a:buClr>
                <a:schemeClr val="accent1"/>
              </a:buClr>
              <a:buSzPct val="76000"/>
              <a:buFont typeface="Wingdings 2" pitchFamily="18" charset="2"/>
              <a:buChar char=""/>
            </a:pPr>
            <a:r>
              <a:rPr lang="en-US" sz="1900" dirty="0">
                <a:solidFill>
                  <a:schemeClr val="tx2"/>
                </a:solidFill>
              </a:rPr>
              <a:t>Emphasis on geographic features (roads, highways, bridges)</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p:cNvSpPr>
          <p:nvPr>
            <p:ph type="title"/>
          </p:nvPr>
        </p:nvSpPr>
        <p:spPr>
          <a:xfrm>
            <a:off x="1295400" y="457200"/>
            <a:ext cx="7024688" cy="1143000"/>
          </a:xfrm>
        </p:spPr>
        <p:txBody>
          <a:bodyPr>
            <a:normAutofit fontScale="90000"/>
          </a:bodyPr>
          <a:lstStyle/>
          <a:p>
            <a:r>
              <a:rPr lang="en-US" dirty="0" smtClean="0"/>
              <a:t>Some Common Metadata Elements</a:t>
            </a:r>
            <a:endParaRPr lang="en-US" dirty="0"/>
          </a:p>
        </p:txBody>
      </p:sp>
      <p:sp>
        <p:nvSpPr>
          <p:cNvPr id="495619" name="Rectangle 3"/>
          <p:cNvSpPr>
            <a:spLocks noGrp="1"/>
          </p:cNvSpPr>
          <p:nvPr>
            <p:ph idx="1"/>
          </p:nvPr>
        </p:nvSpPr>
        <p:spPr>
          <a:xfrm>
            <a:off x="1295400" y="1752600"/>
            <a:ext cx="6777038" cy="3508375"/>
          </a:xfrm>
        </p:spPr>
        <p:txBody>
          <a:bodyPr>
            <a:normAutofit/>
          </a:bodyPr>
          <a:lstStyle/>
          <a:p>
            <a:pPr>
              <a:lnSpc>
                <a:spcPct val="80000"/>
              </a:lnSpc>
            </a:pPr>
            <a:r>
              <a:rPr lang="en-US" sz="2600" dirty="0"/>
              <a:t>Title</a:t>
            </a:r>
          </a:p>
          <a:p>
            <a:pPr>
              <a:lnSpc>
                <a:spcPct val="80000"/>
              </a:lnSpc>
            </a:pPr>
            <a:r>
              <a:rPr lang="en-US" sz="2600" dirty="0"/>
              <a:t>Creator</a:t>
            </a:r>
          </a:p>
          <a:p>
            <a:pPr>
              <a:lnSpc>
                <a:spcPct val="80000"/>
              </a:lnSpc>
            </a:pPr>
            <a:r>
              <a:rPr lang="en-US" sz="2600" dirty="0"/>
              <a:t>K</a:t>
            </a:r>
            <a:r>
              <a:rPr lang="en-US" sz="2600" dirty="0" smtClean="0"/>
              <a:t>ey Words</a:t>
            </a:r>
            <a:endParaRPr lang="en-US" sz="2600" dirty="0"/>
          </a:p>
          <a:p>
            <a:pPr>
              <a:lnSpc>
                <a:spcPct val="80000"/>
              </a:lnSpc>
            </a:pPr>
            <a:r>
              <a:rPr lang="en-US" sz="2600" dirty="0" smtClean="0"/>
              <a:t>A</a:t>
            </a:r>
            <a:r>
              <a:rPr lang="en-US" sz="2600" dirty="0" smtClean="0"/>
              <a:t>bstract</a:t>
            </a:r>
            <a:endParaRPr lang="en-US" sz="2600" dirty="0"/>
          </a:p>
          <a:p>
            <a:pPr>
              <a:lnSpc>
                <a:spcPct val="80000"/>
              </a:lnSpc>
            </a:pPr>
            <a:r>
              <a:rPr lang="en-US" sz="2600" dirty="0" smtClean="0"/>
              <a:t>Resource </a:t>
            </a:r>
            <a:r>
              <a:rPr lang="en-US" sz="2600" dirty="0"/>
              <a:t>type</a:t>
            </a:r>
          </a:p>
          <a:p>
            <a:pPr>
              <a:lnSpc>
                <a:spcPct val="80000"/>
              </a:lnSpc>
            </a:pPr>
            <a:r>
              <a:rPr lang="en-US" sz="2600" dirty="0" smtClean="0"/>
              <a:t>Access Rights</a:t>
            </a:r>
            <a:endParaRPr lang="en-US" sz="2600" dirty="0"/>
          </a:p>
          <a:p>
            <a:pPr marL="69850" indent="0">
              <a:lnSpc>
                <a:spcPct val="80000"/>
              </a:lnSpc>
              <a:buNone/>
            </a:pPr>
            <a:endParaRPr lang="en-US" sz="2000"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LTER adopted EML as its Metadata Standard in 2005</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225028"/>
            <a:ext cx="381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0" y="2579688"/>
            <a:ext cx="4457700" cy="3455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7622086"/>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p:cNvSpPr>
          <p:nvPr>
            <p:ph type="title"/>
          </p:nvPr>
        </p:nvSpPr>
        <p:spPr>
          <a:xfrm>
            <a:off x="1524000" y="609600"/>
            <a:ext cx="7620000" cy="838200"/>
          </a:xfrm>
        </p:spPr>
        <p:txBody>
          <a:bodyPr>
            <a:normAutofit fontScale="90000"/>
          </a:bodyPr>
          <a:lstStyle/>
          <a:p>
            <a:r>
              <a:rPr lang="en-US" sz="3600" dirty="0"/>
              <a:t>Ecological Metadata </a:t>
            </a:r>
            <a:r>
              <a:rPr lang="en-US" sz="3600" dirty="0" smtClean="0"/>
              <a:t>Language – LTER Standard</a:t>
            </a:r>
            <a:endParaRPr lang="en-US" sz="3600" dirty="0"/>
          </a:p>
        </p:txBody>
      </p:sp>
      <p:sp>
        <p:nvSpPr>
          <p:cNvPr id="390148" name="Rectangle 4"/>
          <p:cNvSpPr>
            <a:spLocks noGrp="1"/>
          </p:cNvSpPr>
          <p:nvPr>
            <p:ph idx="1"/>
          </p:nvPr>
        </p:nvSpPr>
        <p:spPr>
          <a:xfrm>
            <a:off x="457200" y="1524000"/>
            <a:ext cx="8686800" cy="5334000"/>
          </a:xfrm>
        </p:spPr>
        <p:txBody>
          <a:bodyPr/>
          <a:lstStyle/>
          <a:p>
            <a:pPr>
              <a:buFont typeface="Wingdings 2" pitchFamily="18" charset="2"/>
              <a:buNone/>
            </a:pPr>
            <a:endParaRPr lang="en-US" dirty="0">
              <a:latin typeface="Garamond" pitchFamily="18" charset="0"/>
            </a:endParaRPr>
          </a:p>
          <a:p>
            <a:r>
              <a:rPr lang="en-US" dirty="0"/>
              <a:t>Metadata specification developed by the ecology discipline for the ecology discipline</a:t>
            </a:r>
          </a:p>
          <a:p>
            <a:r>
              <a:rPr lang="en-US" dirty="0"/>
              <a:t>Based on prior work of Ecological Society of America and others </a:t>
            </a:r>
            <a:endParaRPr lang="en-US" dirty="0" smtClean="0"/>
          </a:p>
          <a:p>
            <a:r>
              <a:rPr lang="en-US" dirty="0" smtClean="0"/>
              <a:t>Many </a:t>
            </a:r>
            <a:r>
              <a:rPr lang="en-US" dirty="0"/>
              <a:t>years in development – many versions</a:t>
            </a:r>
          </a:p>
          <a:p>
            <a:pPr lvl="1"/>
            <a:r>
              <a:rPr lang="en-US" dirty="0"/>
              <a:t>EML 2.1.0</a:t>
            </a:r>
          </a:p>
          <a:p>
            <a:r>
              <a:rPr lang="en-US" dirty="0"/>
              <a:t>Implemented as an XML Schema</a:t>
            </a:r>
          </a:p>
          <a:p>
            <a:pPr>
              <a:buFont typeface="Wingdings 2" pitchFamily="18" charset="2"/>
              <a:buNone/>
            </a:pPr>
            <a:endParaRPr lang="en-US"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p:cNvSpPr>
          <p:nvPr>
            <p:ph type="title"/>
          </p:nvPr>
        </p:nvSpPr>
        <p:spPr>
          <a:xfrm>
            <a:off x="2209800" y="838200"/>
            <a:ext cx="5715000" cy="609600"/>
          </a:xfrm>
        </p:spPr>
        <p:txBody>
          <a:bodyPr>
            <a:normAutofit fontScale="90000"/>
          </a:bodyPr>
          <a:lstStyle/>
          <a:p>
            <a:r>
              <a:rPr lang="en-US" sz="3600"/>
              <a:t>Metadata Descriptors</a:t>
            </a:r>
          </a:p>
        </p:txBody>
      </p:sp>
      <p:sp>
        <p:nvSpPr>
          <p:cNvPr id="477187" name="Rectangle 3"/>
          <p:cNvSpPr>
            <a:spLocks noGrp="1"/>
          </p:cNvSpPr>
          <p:nvPr>
            <p:ph idx="1"/>
          </p:nvPr>
        </p:nvSpPr>
        <p:spPr>
          <a:xfrm>
            <a:off x="990600" y="1524000"/>
            <a:ext cx="6777038" cy="3508375"/>
          </a:xfrm>
        </p:spPr>
        <p:txBody>
          <a:bodyPr>
            <a:normAutofit fontScale="92500"/>
          </a:bodyPr>
          <a:lstStyle/>
          <a:p>
            <a:pPr>
              <a:lnSpc>
                <a:spcPct val="90000"/>
              </a:lnSpc>
            </a:pPr>
            <a:r>
              <a:rPr lang="en-US"/>
              <a:t>Data set:  What relevant data exist?</a:t>
            </a:r>
          </a:p>
          <a:p>
            <a:pPr>
              <a:lnSpc>
                <a:spcPct val="90000"/>
              </a:lnSpc>
            </a:pPr>
            <a:r>
              <a:rPr lang="en-US"/>
              <a:t>Research Origin:  Why were those data collected and are they suitable for a particular use?</a:t>
            </a:r>
          </a:p>
          <a:p>
            <a:pPr>
              <a:lnSpc>
                <a:spcPct val="90000"/>
              </a:lnSpc>
            </a:pPr>
            <a:r>
              <a:rPr lang="en-US"/>
              <a:t>Access:  How can these data be obtained?</a:t>
            </a:r>
          </a:p>
          <a:p>
            <a:pPr>
              <a:lnSpc>
                <a:spcPct val="90000"/>
              </a:lnSpc>
            </a:pPr>
            <a:r>
              <a:rPr lang="en-US"/>
              <a:t>Structure:  How are the data organized and structured?</a:t>
            </a:r>
          </a:p>
          <a:p>
            <a:pPr>
              <a:lnSpc>
                <a:spcPct val="90000"/>
              </a:lnSpc>
            </a:pPr>
            <a:r>
              <a:rPr lang="en-US"/>
              <a:t>Supplemental:  What additional information is available that would facilitate data use and interpretation?</a:t>
            </a: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7" name="Rectangle 5"/>
          <p:cNvSpPr>
            <a:spLocks noChangeArrowheads="1"/>
          </p:cNvSpPr>
          <p:nvPr/>
        </p:nvSpPr>
        <p:spPr bwMode="auto">
          <a:xfrm>
            <a:off x="685800" y="914400"/>
            <a:ext cx="7772400" cy="52070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Arial" charset="0"/>
              </a:rPr>
              <a:t>&lt;eml&gt;</a:t>
            </a:r>
          </a:p>
          <a:p>
            <a:r>
              <a:rPr lang="en-US" sz="1400">
                <a:solidFill>
                  <a:srgbClr val="FF6600"/>
                </a:solidFill>
                <a:latin typeface="Arial" charset="0"/>
              </a:rPr>
              <a:t>&lt;dataset&gt;</a:t>
            </a:r>
            <a:r>
              <a:rPr lang="en-US" sz="1400">
                <a:latin typeface="Arial" charset="0"/>
              </a:rPr>
              <a:t> </a:t>
            </a:r>
          </a:p>
          <a:p>
            <a:r>
              <a:rPr lang="en-US" sz="1400">
                <a:solidFill>
                  <a:srgbClr val="FF33CC"/>
                </a:solidFill>
                <a:latin typeface="Arial" charset="0"/>
              </a:rPr>
              <a:t>&lt;title&gt;</a:t>
            </a:r>
            <a:r>
              <a:rPr lang="en-US" sz="1400">
                <a:latin typeface="Arial" charset="0"/>
              </a:rPr>
              <a:t> Sevilleta LTER Net Primary Productivity Data 2004</a:t>
            </a:r>
            <a:r>
              <a:rPr lang="en-US" sz="1400">
                <a:solidFill>
                  <a:srgbClr val="FF33CC"/>
                </a:solidFill>
                <a:latin typeface="Arial" charset="0"/>
              </a:rPr>
              <a:t>&lt;/title&gt;</a:t>
            </a:r>
          </a:p>
          <a:p>
            <a:r>
              <a:rPr lang="en-US" sz="1400">
                <a:solidFill>
                  <a:srgbClr val="FF33CC"/>
                </a:solidFill>
                <a:latin typeface="Arial" charset="0"/>
              </a:rPr>
              <a:t>&lt;creator&gt;</a:t>
            </a:r>
            <a:r>
              <a:rPr lang="en-US" sz="1400">
                <a:latin typeface="Arial" charset="0"/>
              </a:rPr>
              <a:t> </a:t>
            </a:r>
          </a:p>
          <a:p>
            <a:r>
              <a:rPr lang="en-US" sz="1400">
                <a:latin typeface="Arial" charset="0"/>
              </a:rPr>
              <a:t>	</a:t>
            </a:r>
            <a:r>
              <a:rPr lang="en-US" sz="1400">
                <a:solidFill>
                  <a:srgbClr val="FFFF99"/>
                </a:solidFill>
                <a:latin typeface="Arial" charset="0"/>
              </a:rPr>
              <a:t>&lt;individualName&gt;</a:t>
            </a:r>
          </a:p>
          <a:p>
            <a:r>
              <a:rPr lang="en-US" sz="1400">
                <a:latin typeface="Arial" charset="0"/>
              </a:rPr>
              <a:t>		</a:t>
            </a:r>
            <a:r>
              <a:rPr lang="en-US" sz="1400">
                <a:solidFill>
                  <a:schemeClr val="accent1"/>
                </a:solidFill>
                <a:latin typeface="Arial" charset="0"/>
              </a:rPr>
              <a:t>&lt;salutation&gt;</a:t>
            </a:r>
            <a:r>
              <a:rPr lang="en-US" sz="1400">
                <a:latin typeface="Arial" charset="0"/>
              </a:rPr>
              <a:t> Dr. </a:t>
            </a:r>
            <a:r>
              <a:rPr lang="en-US" sz="1400">
                <a:solidFill>
                  <a:schemeClr val="accent1"/>
                </a:solidFill>
                <a:latin typeface="Arial" charset="0"/>
              </a:rPr>
              <a:t>&lt;/salutation&gt;</a:t>
            </a:r>
          </a:p>
          <a:p>
            <a:r>
              <a:rPr lang="en-US" sz="1400">
                <a:latin typeface="Arial" charset="0"/>
              </a:rPr>
              <a:t>		</a:t>
            </a:r>
            <a:r>
              <a:rPr lang="en-US" sz="1400">
                <a:solidFill>
                  <a:schemeClr val="accent1"/>
                </a:solidFill>
                <a:latin typeface="Arial" charset="0"/>
              </a:rPr>
              <a:t>&lt;givenName&gt;</a:t>
            </a:r>
            <a:r>
              <a:rPr lang="en-US" sz="1400">
                <a:latin typeface="Arial" charset="0"/>
              </a:rPr>
              <a:t> Esteban </a:t>
            </a:r>
            <a:r>
              <a:rPr lang="en-US" sz="1400">
                <a:solidFill>
                  <a:schemeClr val="accent1"/>
                </a:solidFill>
                <a:latin typeface="Arial" charset="0"/>
              </a:rPr>
              <a:t>&lt;/givenName&gt;</a:t>
            </a:r>
          </a:p>
          <a:p>
            <a:r>
              <a:rPr lang="en-US" sz="1400">
                <a:latin typeface="Arial" charset="0"/>
              </a:rPr>
              <a:t>		</a:t>
            </a:r>
            <a:r>
              <a:rPr lang="en-US" sz="1400">
                <a:solidFill>
                  <a:schemeClr val="accent1"/>
                </a:solidFill>
                <a:latin typeface="Arial" charset="0"/>
              </a:rPr>
              <a:t>&lt;surName&gt;</a:t>
            </a:r>
            <a:r>
              <a:rPr lang="en-US" sz="1400">
                <a:latin typeface="Arial" charset="0"/>
              </a:rPr>
              <a:t> Muldavin </a:t>
            </a:r>
            <a:r>
              <a:rPr lang="en-US" sz="1400">
                <a:solidFill>
                  <a:schemeClr val="accent1"/>
                </a:solidFill>
                <a:latin typeface="Arial" charset="0"/>
              </a:rPr>
              <a:t>&lt;/surName&gt;</a:t>
            </a:r>
          </a:p>
          <a:p>
            <a:r>
              <a:rPr lang="en-US" sz="1400">
                <a:latin typeface="Arial" charset="0"/>
              </a:rPr>
              <a:t>	</a:t>
            </a:r>
            <a:r>
              <a:rPr lang="en-US" sz="1400">
                <a:solidFill>
                  <a:srgbClr val="FFFF99"/>
                </a:solidFill>
                <a:latin typeface="Arial" charset="0"/>
              </a:rPr>
              <a:t>&lt;/individualName&gt;</a:t>
            </a:r>
          </a:p>
          <a:p>
            <a:r>
              <a:rPr lang="en-US" sz="1400">
                <a:latin typeface="Arial" charset="0"/>
              </a:rPr>
              <a:t>	</a:t>
            </a:r>
            <a:r>
              <a:rPr lang="en-US" sz="1400">
                <a:solidFill>
                  <a:srgbClr val="FFFF99"/>
                </a:solidFill>
                <a:latin typeface="Arial" charset="0"/>
              </a:rPr>
              <a:t>&lt;eMailAddress&gt;</a:t>
            </a:r>
            <a:r>
              <a:rPr lang="en-US" sz="1400">
                <a:latin typeface="Arial" charset="0"/>
              </a:rPr>
              <a:t> </a:t>
            </a:r>
            <a:r>
              <a:rPr lang="en-US" sz="1400">
                <a:latin typeface="Arial" charset="0"/>
                <a:hlinkClick r:id="rId3"/>
              </a:rPr>
              <a:t>muldavin@sevilleta.unm.edu</a:t>
            </a:r>
            <a:r>
              <a:rPr lang="en-US" sz="1400">
                <a:latin typeface="Arial" charset="0"/>
              </a:rPr>
              <a:t> </a:t>
            </a:r>
            <a:r>
              <a:rPr lang="en-US" sz="1400">
                <a:solidFill>
                  <a:srgbClr val="FFFF99"/>
                </a:solidFill>
                <a:latin typeface="Arial" charset="0"/>
              </a:rPr>
              <a:t>&lt;/eMailAddress&gt;</a:t>
            </a:r>
          </a:p>
          <a:p>
            <a:r>
              <a:rPr lang="en-US" sz="1400">
                <a:solidFill>
                  <a:srgbClr val="FF33CC"/>
                </a:solidFill>
                <a:latin typeface="Arial" charset="0"/>
              </a:rPr>
              <a:t>&lt;/creator&gt;</a:t>
            </a:r>
          </a:p>
          <a:p>
            <a:r>
              <a:rPr lang="en-US" sz="1400">
                <a:solidFill>
                  <a:srgbClr val="66FF99"/>
                </a:solidFill>
                <a:latin typeface="Arial" charset="0"/>
              </a:rPr>
              <a:t>&lt;abstract&gt;</a:t>
            </a:r>
            <a:r>
              <a:rPr lang="en-US" sz="1400">
                <a:latin typeface="Arial" charset="0"/>
              </a:rPr>
              <a:t>Net primary production (NPP) is a fundamental ecological variable that measures rates of carbon consumption and fixation.  </a:t>
            </a:r>
            <a:r>
              <a:rPr lang="en-US" sz="1400">
                <a:solidFill>
                  <a:srgbClr val="66FF99"/>
                </a:solidFill>
                <a:latin typeface="Arial" charset="0"/>
              </a:rPr>
              <a:t>&lt;/abstract&gt;</a:t>
            </a:r>
          </a:p>
          <a:p>
            <a:r>
              <a:rPr lang="en-US" sz="1400">
                <a:latin typeface="Arial" charset="0"/>
              </a:rPr>
              <a:t>&lt;keywordSet&gt;</a:t>
            </a:r>
          </a:p>
          <a:p>
            <a:r>
              <a:rPr lang="en-US" sz="1400">
                <a:latin typeface="Arial" charset="0"/>
              </a:rPr>
              <a:t>	&lt;keyword&gt;biomass&lt;/keyword&gt;</a:t>
            </a:r>
          </a:p>
          <a:p>
            <a:r>
              <a:rPr lang="en-US" sz="1400">
                <a:latin typeface="Arial" charset="0"/>
              </a:rPr>
              <a:t>	&lt;keyword&gt;ANPP&lt;/keyword&gt;</a:t>
            </a:r>
          </a:p>
          <a:p>
            <a:r>
              <a:rPr lang="en-US" sz="1400">
                <a:latin typeface="Arial" charset="0"/>
              </a:rPr>
              <a:t>	&lt;keyword&gt;LTER&lt;/keyword&gt;</a:t>
            </a:r>
          </a:p>
          <a:p>
            <a:r>
              <a:rPr lang="en-US" sz="1400">
                <a:latin typeface="Arial" charset="0"/>
              </a:rPr>
              <a:t>&lt;/keywordSet&gt;</a:t>
            </a:r>
          </a:p>
          <a:p>
            <a:r>
              <a:rPr lang="en-US" sz="1400">
                <a:solidFill>
                  <a:srgbClr val="FF33CC"/>
                </a:solidFill>
                <a:latin typeface="Arial" charset="0"/>
              </a:rPr>
              <a:t>&lt;contact&gt;</a:t>
            </a:r>
          </a:p>
          <a:p>
            <a:r>
              <a:rPr lang="en-US" sz="1400">
                <a:latin typeface="Arial" charset="0"/>
              </a:rPr>
              <a:t>	</a:t>
            </a:r>
            <a:r>
              <a:rPr lang="en-US" sz="1400">
                <a:solidFill>
                  <a:srgbClr val="FFFF99"/>
                </a:solidFill>
                <a:latin typeface="Arial" charset="0"/>
              </a:rPr>
              <a:t>&lt;positionName&gt;</a:t>
            </a:r>
            <a:r>
              <a:rPr lang="en-US" sz="1400">
                <a:latin typeface="Arial" charset="0"/>
              </a:rPr>
              <a:t> Information Manager </a:t>
            </a:r>
            <a:r>
              <a:rPr lang="en-US" sz="1400">
                <a:solidFill>
                  <a:srgbClr val="FFFF99"/>
                </a:solidFill>
                <a:latin typeface="Arial" charset="0"/>
              </a:rPr>
              <a:t>&lt;/positionName&gt;</a:t>
            </a:r>
          </a:p>
          <a:p>
            <a:r>
              <a:rPr lang="en-US" sz="1400">
                <a:latin typeface="Arial" charset="0"/>
              </a:rPr>
              <a:t>	</a:t>
            </a:r>
            <a:r>
              <a:rPr lang="en-US" sz="1400">
                <a:solidFill>
                  <a:srgbClr val="FFFF99"/>
                </a:solidFill>
                <a:latin typeface="Arial" charset="0"/>
              </a:rPr>
              <a:t>&lt;eMailAddress&gt;</a:t>
            </a:r>
            <a:r>
              <a:rPr lang="en-US" sz="1400">
                <a:latin typeface="Arial" charset="0"/>
              </a:rPr>
              <a:t> </a:t>
            </a:r>
            <a:r>
              <a:rPr lang="en-US" sz="1400">
                <a:latin typeface="Arial" charset="0"/>
                <a:hlinkClick r:id="rId4"/>
              </a:rPr>
              <a:t>data-use@sevilleta.unm.edu</a:t>
            </a:r>
            <a:r>
              <a:rPr lang="en-US" sz="1400">
                <a:latin typeface="Arial" charset="0"/>
              </a:rPr>
              <a:t> </a:t>
            </a:r>
            <a:r>
              <a:rPr lang="en-US" sz="1400">
                <a:solidFill>
                  <a:srgbClr val="FFFF99"/>
                </a:solidFill>
                <a:latin typeface="Arial" charset="0"/>
              </a:rPr>
              <a:t>&lt;/eMailAddress&gt;</a:t>
            </a:r>
          </a:p>
          <a:p>
            <a:r>
              <a:rPr lang="en-US" sz="1400">
                <a:solidFill>
                  <a:srgbClr val="FF33CC"/>
                </a:solidFill>
                <a:latin typeface="Arial" charset="0"/>
              </a:rPr>
              <a:t>&lt;/contact&gt;</a:t>
            </a:r>
          </a:p>
          <a:p>
            <a:r>
              <a:rPr lang="en-US" sz="1400">
                <a:solidFill>
                  <a:srgbClr val="FF6600"/>
                </a:solidFill>
                <a:latin typeface="Arial" charset="0"/>
              </a:rPr>
              <a:t>&lt;/dataset&gt;</a:t>
            </a:r>
          </a:p>
          <a:p>
            <a:r>
              <a:rPr lang="en-US" sz="1400">
                <a:latin typeface="Arial" charset="0"/>
              </a:rPr>
              <a:t>&lt;/eml&gt; </a:t>
            </a:r>
          </a:p>
        </p:txBody>
      </p:sp>
      <p:sp>
        <p:nvSpPr>
          <p:cNvPr id="499718" name="Rectangle 6"/>
          <p:cNvSpPr>
            <a:spLocks noGrp="1"/>
          </p:cNvSpPr>
          <p:nvPr>
            <p:ph type="title"/>
          </p:nvPr>
        </p:nvSpPr>
        <p:spPr>
          <a:xfrm>
            <a:off x="2667000" y="228600"/>
            <a:ext cx="6019800" cy="685800"/>
          </a:xfrm>
        </p:spPr>
        <p:txBody>
          <a:bodyPr/>
          <a:lstStyle/>
          <a:p>
            <a:r>
              <a:rPr lang="en-US" sz="3600"/>
              <a:t>A bit of EML …</a:t>
            </a: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3" name="AutoShape 5"/>
          <p:cNvSpPr>
            <a:spLocks noChangeArrowheads="1"/>
          </p:cNvSpPr>
          <p:nvPr/>
        </p:nvSpPr>
        <p:spPr bwMode="auto">
          <a:xfrm>
            <a:off x="3581400" y="2286000"/>
            <a:ext cx="1905000" cy="1752600"/>
          </a:xfrm>
          <a:prstGeom prst="flowChartMagneticDisk">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03814" name="Rectangle 6"/>
          <p:cNvSpPr>
            <a:spLocks noChangeArrowheads="1"/>
          </p:cNvSpPr>
          <p:nvPr/>
        </p:nvSpPr>
        <p:spPr bwMode="auto">
          <a:xfrm>
            <a:off x="2514600" y="914400"/>
            <a:ext cx="657225" cy="592138"/>
          </a:xfrm>
          <a:prstGeom prst="rect">
            <a:avLst/>
          </a:prstGeom>
          <a:solidFill>
            <a:srgbClr val="FFCC99"/>
          </a:solidFill>
          <a:ln w="9525">
            <a:solidFill>
              <a:schemeClr val="bg2"/>
            </a:solidFill>
            <a:miter lim="800000"/>
            <a:headEnd/>
            <a:tailEnd/>
          </a:ln>
        </p:spPr>
        <p:txBody>
          <a:bodyPr wrap="none" anchor="ctr"/>
          <a:lstStyle/>
          <a:p>
            <a:pPr algn="ctr" eaLnBrk="0" hangingPunct="0"/>
            <a:r>
              <a:rPr lang="en-US" sz="1800" b="1" dirty="0">
                <a:solidFill>
                  <a:schemeClr val="accent1"/>
                </a:solidFill>
                <a:latin typeface="Times New Roman" pitchFamily="18" charset="0"/>
              </a:rPr>
              <a:t>AND</a:t>
            </a:r>
          </a:p>
          <a:p>
            <a:pPr algn="ctr" eaLnBrk="0" hangingPunct="0"/>
            <a:r>
              <a:rPr lang="en-US" sz="1800" b="1" dirty="0">
                <a:solidFill>
                  <a:schemeClr val="accent1"/>
                </a:solidFill>
                <a:latin typeface="Times New Roman" pitchFamily="18" charset="0"/>
              </a:rPr>
              <a:t>LTER</a:t>
            </a:r>
          </a:p>
        </p:txBody>
      </p:sp>
      <p:sp>
        <p:nvSpPr>
          <p:cNvPr id="503815" name="Rectangle 7"/>
          <p:cNvSpPr>
            <a:spLocks noChangeArrowheads="1"/>
          </p:cNvSpPr>
          <p:nvPr/>
        </p:nvSpPr>
        <p:spPr bwMode="auto">
          <a:xfrm>
            <a:off x="1676400" y="1676400"/>
            <a:ext cx="657225" cy="592138"/>
          </a:xfrm>
          <a:prstGeom prst="rect">
            <a:avLst/>
          </a:prstGeom>
          <a:solidFill>
            <a:srgbClr val="FFCC99"/>
          </a:solidFill>
          <a:ln w="9525">
            <a:solidFill>
              <a:schemeClr val="bg2"/>
            </a:solidFill>
            <a:miter lim="800000"/>
            <a:headEnd/>
            <a:tailEnd/>
          </a:ln>
        </p:spPr>
        <p:txBody>
          <a:bodyPr wrap="none" anchor="ctr"/>
          <a:lstStyle/>
          <a:p>
            <a:pPr algn="ctr" eaLnBrk="0" hangingPunct="0"/>
            <a:r>
              <a:rPr lang="en-US" sz="1800" b="1">
                <a:solidFill>
                  <a:schemeClr val="accent1"/>
                </a:solidFill>
                <a:latin typeface="Times New Roman" pitchFamily="18" charset="0"/>
              </a:rPr>
              <a:t>SEV</a:t>
            </a:r>
          </a:p>
          <a:p>
            <a:pPr algn="ctr" eaLnBrk="0" hangingPunct="0"/>
            <a:r>
              <a:rPr lang="en-US" sz="1800" b="1">
                <a:solidFill>
                  <a:schemeClr val="accent1"/>
                </a:solidFill>
                <a:latin typeface="Times New Roman" pitchFamily="18" charset="0"/>
              </a:rPr>
              <a:t>LTER</a:t>
            </a:r>
          </a:p>
        </p:txBody>
      </p:sp>
      <p:sp>
        <p:nvSpPr>
          <p:cNvPr id="503816" name="Rectangle 8"/>
          <p:cNvSpPr>
            <a:spLocks noChangeArrowheads="1"/>
          </p:cNvSpPr>
          <p:nvPr/>
        </p:nvSpPr>
        <p:spPr bwMode="auto">
          <a:xfrm>
            <a:off x="1752600" y="2971800"/>
            <a:ext cx="657225" cy="592138"/>
          </a:xfrm>
          <a:prstGeom prst="rect">
            <a:avLst/>
          </a:prstGeom>
          <a:solidFill>
            <a:srgbClr val="FFCC99"/>
          </a:solidFill>
          <a:ln w="9525">
            <a:solidFill>
              <a:schemeClr val="bg2"/>
            </a:solidFill>
            <a:miter lim="800000"/>
            <a:headEnd/>
            <a:tailEnd/>
          </a:ln>
        </p:spPr>
        <p:txBody>
          <a:bodyPr wrap="none" anchor="ctr"/>
          <a:lstStyle/>
          <a:p>
            <a:pPr algn="ctr" eaLnBrk="0" hangingPunct="0"/>
            <a:r>
              <a:rPr lang="en-US" sz="1800" b="1">
                <a:solidFill>
                  <a:schemeClr val="accent1"/>
                </a:solidFill>
                <a:latin typeface="Times New Roman" pitchFamily="18" charset="0"/>
              </a:rPr>
              <a:t>CAP</a:t>
            </a:r>
          </a:p>
          <a:p>
            <a:pPr algn="ctr" eaLnBrk="0" hangingPunct="0"/>
            <a:r>
              <a:rPr lang="en-US" sz="1800" b="1">
                <a:solidFill>
                  <a:schemeClr val="accent1"/>
                </a:solidFill>
                <a:latin typeface="Times New Roman" pitchFamily="18" charset="0"/>
              </a:rPr>
              <a:t>LTER</a:t>
            </a:r>
          </a:p>
        </p:txBody>
      </p:sp>
      <p:sp>
        <p:nvSpPr>
          <p:cNvPr id="503817" name="Line 9"/>
          <p:cNvSpPr>
            <a:spLocks noChangeShapeType="1"/>
          </p:cNvSpPr>
          <p:nvPr/>
        </p:nvSpPr>
        <p:spPr bwMode="auto">
          <a:xfrm rot="900882">
            <a:off x="3048000" y="1676400"/>
            <a:ext cx="361950" cy="493713"/>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3818" name="Line 10"/>
          <p:cNvSpPr>
            <a:spLocks noChangeShapeType="1"/>
          </p:cNvSpPr>
          <p:nvPr/>
        </p:nvSpPr>
        <p:spPr bwMode="auto">
          <a:xfrm rot="18770182">
            <a:off x="2885282" y="2982118"/>
            <a:ext cx="361950" cy="493713"/>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3819" name="Line 11"/>
          <p:cNvSpPr>
            <a:spLocks noChangeShapeType="1"/>
          </p:cNvSpPr>
          <p:nvPr/>
        </p:nvSpPr>
        <p:spPr bwMode="auto">
          <a:xfrm rot="-1327093">
            <a:off x="2590800" y="2057400"/>
            <a:ext cx="465138" cy="635000"/>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3820" name="Rectangle 12"/>
          <p:cNvSpPr>
            <a:spLocks noChangeArrowheads="1"/>
          </p:cNvSpPr>
          <p:nvPr/>
        </p:nvSpPr>
        <p:spPr bwMode="auto">
          <a:xfrm>
            <a:off x="4267200" y="762000"/>
            <a:ext cx="657225" cy="592138"/>
          </a:xfrm>
          <a:prstGeom prst="rect">
            <a:avLst/>
          </a:prstGeom>
          <a:solidFill>
            <a:srgbClr val="FFCC99"/>
          </a:solidFill>
          <a:ln w="9525">
            <a:solidFill>
              <a:schemeClr val="bg2"/>
            </a:solidFill>
            <a:miter lim="800000"/>
            <a:headEnd/>
            <a:tailEnd/>
          </a:ln>
        </p:spPr>
        <p:txBody>
          <a:bodyPr wrap="none" anchor="ctr"/>
          <a:lstStyle/>
          <a:p>
            <a:pPr algn="ctr" eaLnBrk="0" hangingPunct="0"/>
            <a:r>
              <a:rPr lang="en-US" sz="1800" b="1">
                <a:solidFill>
                  <a:schemeClr val="accent1"/>
                </a:solidFill>
                <a:latin typeface="Times New Roman" pitchFamily="18" charset="0"/>
              </a:rPr>
              <a:t>GCE</a:t>
            </a:r>
          </a:p>
          <a:p>
            <a:pPr algn="ctr" eaLnBrk="0" hangingPunct="0"/>
            <a:r>
              <a:rPr lang="en-US" sz="1800" b="1">
                <a:solidFill>
                  <a:schemeClr val="accent1"/>
                </a:solidFill>
                <a:latin typeface="Times New Roman" pitchFamily="18" charset="0"/>
              </a:rPr>
              <a:t>LTER</a:t>
            </a:r>
          </a:p>
        </p:txBody>
      </p:sp>
      <p:sp>
        <p:nvSpPr>
          <p:cNvPr id="503821" name="Line 13"/>
          <p:cNvSpPr>
            <a:spLocks noChangeShapeType="1"/>
          </p:cNvSpPr>
          <p:nvPr/>
        </p:nvSpPr>
        <p:spPr bwMode="auto">
          <a:xfrm rot="25412067">
            <a:off x="4285457" y="1658143"/>
            <a:ext cx="488950" cy="220663"/>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3822" name="Rectangle 14"/>
          <p:cNvSpPr>
            <a:spLocks noChangeArrowheads="1"/>
          </p:cNvSpPr>
          <p:nvPr/>
        </p:nvSpPr>
        <p:spPr bwMode="auto">
          <a:xfrm>
            <a:off x="4267200" y="5334000"/>
            <a:ext cx="657225" cy="592138"/>
          </a:xfrm>
          <a:prstGeom prst="rect">
            <a:avLst/>
          </a:prstGeom>
          <a:solidFill>
            <a:srgbClr val="FFCC99"/>
          </a:solidFill>
          <a:ln w="9525">
            <a:solidFill>
              <a:schemeClr val="bg2"/>
            </a:solidFill>
            <a:miter lim="800000"/>
            <a:headEnd/>
            <a:tailEnd/>
          </a:ln>
        </p:spPr>
        <p:txBody>
          <a:bodyPr wrap="none" anchor="ctr"/>
          <a:lstStyle/>
          <a:p>
            <a:pPr algn="ctr" eaLnBrk="0" hangingPunct="0"/>
            <a:r>
              <a:rPr lang="en-US" sz="1800" b="1">
                <a:solidFill>
                  <a:schemeClr val="accent1"/>
                </a:solidFill>
                <a:latin typeface="Times New Roman" pitchFamily="18" charset="0"/>
              </a:rPr>
              <a:t>KNZ</a:t>
            </a:r>
          </a:p>
          <a:p>
            <a:pPr algn="ctr" eaLnBrk="0" hangingPunct="0"/>
            <a:r>
              <a:rPr lang="en-US" sz="1800" b="1">
                <a:solidFill>
                  <a:schemeClr val="accent1"/>
                </a:solidFill>
                <a:latin typeface="Times New Roman" pitchFamily="18" charset="0"/>
              </a:rPr>
              <a:t>LTER</a:t>
            </a:r>
          </a:p>
        </p:txBody>
      </p:sp>
      <p:sp>
        <p:nvSpPr>
          <p:cNvPr id="503823" name="Rectangle 15"/>
          <p:cNvSpPr>
            <a:spLocks noChangeArrowheads="1"/>
          </p:cNvSpPr>
          <p:nvPr/>
        </p:nvSpPr>
        <p:spPr bwMode="auto">
          <a:xfrm>
            <a:off x="6248400" y="4114800"/>
            <a:ext cx="657225" cy="592138"/>
          </a:xfrm>
          <a:prstGeom prst="rect">
            <a:avLst/>
          </a:prstGeom>
          <a:solidFill>
            <a:srgbClr val="FFCC99"/>
          </a:solidFill>
          <a:ln w="9525">
            <a:solidFill>
              <a:schemeClr val="bg2"/>
            </a:solidFill>
            <a:miter lim="800000"/>
            <a:headEnd/>
            <a:tailEnd/>
          </a:ln>
        </p:spPr>
        <p:txBody>
          <a:bodyPr wrap="none" anchor="ctr"/>
          <a:lstStyle/>
          <a:p>
            <a:pPr algn="ctr" eaLnBrk="0" hangingPunct="0"/>
            <a:r>
              <a:rPr lang="en-US" sz="1800" b="1">
                <a:solidFill>
                  <a:schemeClr val="accent1"/>
                </a:solidFill>
                <a:latin typeface="Times New Roman" pitchFamily="18" charset="0"/>
              </a:rPr>
              <a:t>SGS</a:t>
            </a:r>
          </a:p>
          <a:p>
            <a:pPr algn="ctr" eaLnBrk="0" hangingPunct="0"/>
            <a:r>
              <a:rPr lang="en-US" sz="1800" b="1">
                <a:solidFill>
                  <a:schemeClr val="accent1"/>
                </a:solidFill>
                <a:latin typeface="Times New Roman" pitchFamily="18" charset="0"/>
              </a:rPr>
              <a:t>LTER</a:t>
            </a:r>
          </a:p>
        </p:txBody>
      </p:sp>
      <p:sp>
        <p:nvSpPr>
          <p:cNvPr id="503824" name="Rectangle 16"/>
          <p:cNvSpPr>
            <a:spLocks noChangeArrowheads="1"/>
          </p:cNvSpPr>
          <p:nvPr/>
        </p:nvSpPr>
        <p:spPr bwMode="auto">
          <a:xfrm>
            <a:off x="6172200" y="1600200"/>
            <a:ext cx="657225" cy="592138"/>
          </a:xfrm>
          <a:prstGeom prst="rect">
            <a:avLst/>
          </a:prstGeom>
          <a:solidFill>
            <a:srgbClr val="FFCC99"/>
          </a:solidFill>
          <a:ln w="9525">
            <a:solidFill>
              <a:schemeClr val="bg2"/>
            </a:solidFill>
            <a:miter lim="800000"/>
            <a:headEnd/>
            <a:tailEnd/>
          </a:ln>
        </p:spPr>
        <p:txBody>
          <a:bodyPr wrap="none" anchor="ctr"/>
          <a:lstStyle/>
          <a:p>
            <a:pPr algn="ctr" eaLnBrk="0" hangingPunct="0"/>
            <a:r>
              <a:rPr lang="en-US" sz="1800" b="1">
                <a:solidFill>
                  <a:schemeClr val="accent1"/>
                </a:solidFill>
                <a:latin typeface="Times New Roman" pitchFamily="18" charset="0"/>
              </a:rPr>
              <a:t>VCR</a:t>
            </a:r>
          </a:p>
          <a:p>
            <a:pPr algn="ctr" eaLnBrk="0" hangingPunct="0"/>
            <a:r>
              <a:rPr lang="en-US" sz="1800" b="1">
                <a:solidFill>
                  <a:schemeClr val="accent1"/>
                </a:solidFill>
                <a:latin typeface="Times New Roman" pitchFamily="18" charset="0"/>
              </a:rPr>
              <a:t>LTER</a:t>
            </a:r>
          </a:p>
        </p:txBody>
      </p:sp>
      <p:sp>
        <p:nvSpPr>
          <p:cNvPr id="503825" name="Line 17"/>
          <p:cNvSpPr>
            <a:spLocks noChangeShapeType="1"/>
          </p:cNvSpPr>
          <p:nvPr/>
        </p:nvSpPr>
        <p:spPr bwMode="auto">
          <a:xfrm rot="28980656">
            <a:off x="5504657" y="1962943"/>
            <a:ext cx="488950" cy="220663"/>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3826" name="Line 18"/>
          <p:cNvSpPr>
            <a:spLocks noChangeShapeType="1"/>
          </p:cNvSpPr>
          <p:nvPr/>
        </p:nvSpPr>
        <p:spPr bwMode="auto">
          <a:xfrm rot="8619294" flipH="1">
            <a:off x="4343400" y="4267200"/>
            <a:ext cx="457200" cy="635000"/>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3827" name="Line 19"/>
          <p:cNvSpPr>
            <a:spLocks noChangeShapeType="1"/>
          </p:cNvSpPr>
          <p:nvPr/>
        </p:nvSpPr>
        <p:spPr bwMode="auto">
          <a:xfrm rot="5326033" flipH="1">
            <a:off x="5575300" y="3492500"/>
            <a:ext cx="457200" cy="635000"/>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3828" name="Rectangle 20"/>
          <p:cNvSpPr>
            <a:spLocks noChangeArrowheads="1"/>
          </p:cNvSpPr>
          <p:nvPr/>
        </p:nvSpPr>
        <p:spPr bwMode="auto">
          <a:xfrm>
            <a:off x="2057400" y="4876800"/>
            <a:ext cx="657225" cy="592138"/>
          </a:xfrm>
          <a:prstGeom prst="rect">
            <a:avLst/>
          </a:prstGeom>
          <a:solidFill>
            <a:srgbClr val="FFCC99"/>
          </a:solidFill>
          <a:ln w="9525">
            <a:solidFill>
              <a:schemeClr val="bg2"/>
            </a:solidFill>
            <a:miter lim="800000"/>
            <a:headEnd/>
            <a:tailEnd/>
          </a:ln>
        </p:spPr>
        <p:txBody>
          <a:bodyPr wrap="none" anchor="ctr"/>
          <a:lstStyle/>
          <a:p>
            <a:pPr algn="ctr" eaLnBrk="0" hangingPunct="0"/>
            <a:r>
              <a:rPr lang="en-US" sz="1800" b="1">
                <a:solidFill>
                  <a:schemeClr val="accent1"/>
                </a:solidFill>
                <a:latin typeface="Times New Roman" pitchFamily="18" charset="0"/>
              </a:rPr>
              <a:t>HBR</a:t>
            </a:r>
          </a:p>
          <a:p>
            <a:pPr algn="ctr" eaLnBrk="0" hangingPunct="0"/>
            <a:r>
              <a:rPr lang="en-US" sz="1800" b="1">
                <a:solidFill>
                  <a:schemeClr val="accent1"/>
                </a:solidFill>
                <a:latin typeface="Times New Roman" pitchFamily="18" charset="0"/>
              </a:rPr>
              <a:t>LTER</a:t>
            </a:r>
          </a:p>
        </p:txBody>
      </p:sp>
      <p:sp>
        <p:nvSpPr>
          <p:cNvPr id="503829" name="Line 21"/>
          <p:cNvSpPr>
            <a:spLocks noChangeShapeType="1"/>
          </p:cNvSpPr>
          <p:nvPr/>
        </p:nvSpPr>
        <p:spPr bwMode="auto">
          <a:xfrm rot="11838589" flipH="1">
            <a:off x="2971800" y="4191000"/>
            <a:ext cx="457200" cy="635000"/>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3830" name="Text Box 22"/>
          <p:cNvSpPr txBox="1">
            <a:spLocks noChangeArrowheads="1"/>
          </p:cNvSpPr>
          <p:nvPr/>
        </p:nvSpPr>
        <p:spPr bwMode="auto">
          <a:xfrm>
            <a:off x="3429000" y="2819400"/>
            <a:ext cx="2133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a:latin typeface="Tahoma" pitchFamily="34" charset="0"/>
              </a:rPr>
              <a:t>EML Database</a:t>
            </a: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72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4800"/>
            <a:ext cx="5791200" cy="607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47431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143000" y="489265"/>
            <a:ext cx="6667500" cy="701018"/>
          </a:xfrm>
        </p:spPr>
        <p:txBody>
          <a:bodyPr>
            <a:normAutofit fontScale="90000"/>
          </a:bodyPr>
          <a:lstStyle/>
          <a:p>
            <a:r>
              <a:rPr lang="en-US" dirty="0" smtClean="0">
                <a:ea typeface="ＭＳ Ｐゴシック" pitchFamily="34" charset="-128"/>
              </a:rPr>
              <a:t>Working with Data</a:t>
            </a:r>
          </a:p>
        </p:txBody>
      </p:sp>
      <p:sp>
        <p:nvSpPr>
          <p:cNvPr id="13315" name="Content Placeholder 2"/>
          <p:cNvSpPr>
            <a:spLocks noGrp="1"/>
          </p:cNvSpPr>
          <p:nvPr>
            <p:ph idx="1"/>
          </p:nvPr>
        </p:nvSpPr>
        <p:spPr>
          <a:xfrm>
            <a:off x="599090" y="1190283"/>
            <a:ext cx="7993117" cy="4737551"/>
          </a:xfrm>
        </p:spPr>
        <p:txBody>
          <a:bodyPr>
            <a:noAutofit/>
          </a:bodyPr>
          <a:lstStyle/>
          <a:p>
            <a:pPr>
              <a:defRPr/>
            </a:pPr>
            <a:r>
              <a:rPr lang="en-US" dirty="0" smtClean="0"/>
              <a:t>When you </a:t>
            </a:r>
            <a:r>
              <a:rPr lang="en-US" b="1" i="1" dirty="0" smtClean="0">
                <a:effectLst>
                  <a:outerShdw blurRad="38100" dist="38100" dir="2700000" algn="tl">
                    <a:srgbClr val="DDDDDD"/>
                  </a:outerShdw>
                </a:effectLst>
              </a:rPr>
              <a:t>provide</a:t>
            </a:r>
            <a:r>
              <a:rPr lang="en-US" dirty="0" smtClean="0"/>
              <a:t> data to someone else, what types of information would you want to include with the data?</a:t>
            </a: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r>
              <a:rPr lang="en-US" dirty="0" smtClean="0"/>
              <a:t>When you </a:t>
            </a:r>
            <a:r>
              <a:rPr lang="en-US" b="1" i="1" dirty="0" smtClean="0">
                <a:effectLst>
                  <a:outerShdw blurRad="38100" dist="38100" dir="2700000" algn="tl">
                    <a:srgbClr val="DDDDDD"/>
                  </a:outerShdw>
                </a:effectLst>
              </a:rPr>
              <a:t>receive</a:t>
            </a:r>
            <a:r>
              <a:rPr lang="en-US" dirty="0" smtClean="0"/>
              <a:t> a dataset from an external source, what types of details do you want to know about the data?</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pic>
        <p:nvPicPr>
          <p:cNvPr id="4" name="Picture 41" descr="dataSharingFull.png"/>
          <p:cNvPicPr>
            <a:picLocks noChangeAspect="1"/>
          </p:cNvPicPr>
          <p:nvPr/>
        </p:nvPicPr>
        <p:blipFill>
          <a:blip r:embed="rId3"/>
          <a:srcRect/>
          <a:stretch>
            <a:fillRect/>
          </a:stretch>
        </p:blipFill>
        <p:spPr bwMode="auto">
          <a:xfrm>
            <a:off x="2533650" y="2234248"/>
            <a:ext cx="3486150" cy="209169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8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3409"/>
            <a:ext cx="6477000" cy="6795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889108"/>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704850" y="292100"/>
            <a:ext cx="7810500" cy="1384300"/>
          </a:xfrm>
        </p:spPr>
        <p:txBody>
          <a:bodyPr>
            <a:normAutofit/>
          </a:bodyPr>
          <a:lstStyle/>
          <a:p>
            <a:pPr eaLnBrk="1" hangingPunct="1">
              <a:defRPr/>
            </a:pPr>
            <a:r>
              <a:rPr lang="en-US" sz="3600" dirty="0" smtClean="0"/>
              <a:t> Translate  </a:t>
            </a:r>
            <a:r>
              <a:rPr lang="en-US" sz="3600" dirty="0" smtClean="0"/>
              <a:t>EML Metadata </a:t>
            </a:r>
            <a:r>
              <a:rPr lang="en-US" sz="3600" dirty="0" smtClean="0"/>
              <a:t>into a Statistical Program</a:t>
            </a:r>
          </a:p>
        </p:txBody>
      </p:sp>
      <p:sp>
        <p:nvSpPr>
          <p:cNvPr id="198659" name="Rectangle 3"/>
          <p:cNvSpPr>
            <a:spLocks noGrp="1" noChangeArrowheads="1"/>
          </p:cNvSpPr>
          <p:nvPr>
            <p:ph sz="quarter" idx="13"/>
          </p:nvPr>
        </p:nvSpPr>
        <p:spPr>
          <a:xfrm>
            <a:off x="457200" y="1905000"/>
            <a:ext cx="4191000" cy="4552950"/>
          </a:xfrm>
          <a:prstGeom prst="rect">
            <a:avLst/>
          </a:prstGeom>
        </p:spPr>
        <p:txBody>
          <a:bodyPr>
            <a:normAutofit fontScale="92500" lnSpcReduction="10000"/>
          </a:bodyPr>
          <a:lstStyle/>
          <a:p>
            <a:pPr eaLnBrk="1" hangingPunct="1">
              <a:lnSpc>
                <a:spcPct val="80000"/>
              </a:lnSpc>
              <a:buFontTx/>
              <a:buNone/>
              <a:defRPr/>
            </a:pPr>
            <a:r>
              <a:rPr lang="en-US" sz="2000" b="1" dirty="0" smtClean="0">
                <a:solidFill>
                  <a:srgbClr val="006600"/>
                </a:solidFill>
              </a:rPr>
              <a:t>Metadata Document</a:t>
            </a:r>
          </a:p>
          <a:p>
            <a:pPr eaLnBrk="1" hangingPunct="1">
              <a:lnSpc>
                <a:spcPct val="80000"/>
              </a:lnSpc>
              <a:buFontTx/>
              <a:buNone/>
              <a:defRPr/>
            </a:pPr>
            <a:r>
              <a:rPr lang="en-US" sz="1300" dirty="0" smtClean="0">
                <a:solidFill>
                  <a:schemeClr val="tx1"/>
                </a:solidFill>
              </a:rPr>
              <a:t>&lt;?xml  version="1.0" encoding="UTF-8"?&gt;</a:t>
            </a:r>
          </a:p>
          <a:p>
            <a:pPr eaLnBrk="1" hangingPunct="1">
              <a:lnSpc>
                <a:spcPct val="80000"/>
              </a:lnSpc>
              <a:buFontTx/>
              <a:buNone/>
              <a:defRPr/>
            </a:pPr>
            <a:r>
              <a:rPr lang="en-US" sz="1300" dirty="0" smtClean="0">
                <a:solidFill>
                  <a:schemeClr val="tx1"/>
                </a:solidFill>
              </a:rPr>
              <a:t>&lt;</a:t>
            </a:r>
            <a:r>
              <a:rPr lang="en-US" sz="1300" dirty="0" err="1" smtClean="0"/>
              <a:t>eml:eml</a:t>
            </a:r>
            <a:r>
              <a:rPr lang="en-US" sz="1300" dirty="0" smtClean="0"/>
              <a:t>  </a:t>
            </a:r>
            <a:r>
              <a:rPr lang="en-US" sz="1300" dirty="0" err="1" smtClean="0"/>
              <a:t>packageId</a:t>
            </a:r>
            <a:r>
              <a:rPr lang="en-US" sz="1300" dirty="0" smtClean="0"/>
              <a:t>="knb-lter-vcr.76.1" system="VCR" </a:t>
            </a:r>
            <a:r>
              <a:rPr lang="en-US" sz="1300" dirty="0" err="1" smtClean="0"/>
              <a:t>xmlns:ds</a:t>
            </a:r>
            <a:r>
              <a:rPr lang="en-US" sz="1300" dirty="0" smtClean="0"/>
              <a:t>="</a:t>
            </a:r>
            <a:r>
              <a:rPr lang="en-US" sz="1300" dirty="0" err="1" smtClean="0"/>
              <a:t>eml</a:t>
            </a:r>
            <a:r>
              <a:rPr lang="en-US" sz="1300" dirty="0" smtClean="0"/>
              <a:t>://ecoinformatics.org/dataset-2.0.1" </a:t>
            </a:r>
            <a:r>
              <a:rPr lang="en-US" sz="1300" dirty="0" err="1" smtClean="0"/>
              <a:t>xmlns:eml</a:t>
            </a:r>
            <a:r>
              <a:rPr lang="en-US" sz="1300" dirty="0" smtClean="0"/>
              <a:t>="</a:t>
            </a:r>
            <a:r>
              <a:rPr lang="en-US" sz="1300" dirty="0" err="1" smtClean="0"/>
              <a:t>eml</a:t>
            </a:r>
            <a:r>
              <a:rPr lang="en-US" sz="1300" dirty="0" smtClean="0"/>
              <a:t>://ecoinformatics.org/eml-2.0.1" </a:t>
            </a:r>
            <a:r>
              <a:rPr lang="en-US" sz="1300" dirty="0" err="1" smtClean="0"/>
              <a:t>xmlns:stmml</a:t>
            </a:r>
            <a:r>
              <a:rPr lang="en-US" sz="1300" dirty="0" smtClean="0"/>
              <a:t>="http://www.xml-cml.org/schema/stmml" </a:t>
            </a:r>
            <a:r>
              <a:rPr lang="en-US" sz="1300" dirty="0" err="1" smtClean="0"/>
              <a:t>xmlns:xsi</a:t>
            </a:r>
            <a:r>
              <a:rPr lang="en-US" sz="1300" dirty="0" smtClean="0"/>
              <a:t>="http://www.w3.org/2001/XMLSchema-instance" </a:t>
            </a:r>
            <a:r>
              <a:rPr lang="en-US" sz="1300" dirty="0" err="1" smtClean="0"/>
              <a:t>xsi:schemaLocation</a:t>
            </a:r>
            <a:r>
              <a:rPr lang="en-US" sz="1300" dirty="0" smtClean="0"/>
              <a:t>="</a:t>
            </a:r>
            <a:r>
              <a:rPr lang="en-US" sz="1300" dirty="0" err="1" smtClean="0"/>
              <a:t>eml</a:t>
            </a:r>
            <a:r>
              <a:rPr lang="en-US" sz="1300" dirty="0" smtClean="0"/>
              <a:t>://ecoinformatics.org/eml-2.0.1 http://gce-lter.marsci.uga.edu/lter/files/schemas/eml-201/eml.xsd"&gt;</a:t>
            </a:r>
          </a:p>
          <a:p>
            <a:pPr eaLnBrk="1" hangingPunct="1">
              <a:lnSpc>
                <a:spcPct val="80000"/>
              </a:lnSpc>
              <a:buFontTx/>
              <a:buNone/>
              <a:defRPr/>
            </a:pPr>
            <a:r>
              <a:rPr lang="en-US" sz="1300" dirty="0" smtClean="0"/>
              <a:t>&lt;dataset  id="76" system="VCR"&gt;</a:t>
            </a:r>
          </a:p>
          <a:p>
            <a:pPr eaLnBrk="1" hangingPunct="1">
              <a:lnSpc>
                <a:spcPct val="80000"/>
              </a:lnSpc>
              <a:buFontTx/>
              <a:buNone/>
              <a:defRPr/>
            </a:pPr>
            <a:r>
              <a:rPr lang="en-US" sz="1300" dirty="0" smtClean="0"/>
              <a:t>   &lt;</a:t>
            </a:r>
            <a:r>
              <a:rPr lang="en-US" sz="1300" dirty="0" err="1" smtClean="0"/>
              <a:t>alternateIdentifier</a:t>
            </a:r>
            <a:r>
              <a:rPr lang="en-US" sz="1300" dirty="0" smtClean="0"/>
              <a:t>&gt;VCR00073&lt;/</a:t>
            </a:r>
            <a:r>
              <a:rPr lang="en-US" sz="1300" dirty="0" err="1" smtClean="0"/>
              <a:t>alternateIdentifier</a:t>
            </a:r>
            <a:r>
              <a:rPr lang="en-US" sz="1300" dirty="0" smtClean="0"/>
              <a:t>&gt;</a:t>
            </a:r>
          </a:p>
          <a:p>
            <a:pPr eaLnBrk="1" hangingPunct="1">
              <a:lnSpc>
                <a:spcPct val="80000"/>
              </a:lnSpc>
              <a:buFontTx/>
              <a:buNone/>
              <a:defRPr/>
            </a:pPr>
            <a:r>
              <a:rPr lang="en-US" sz="1300" dirty="0" smtClean="0"/>
              <a:t>   &lt;title&gt;Water Quality - physical data&lt;/title&gt;</a:t>
            </a:r>
          </a:p>
          <a:p>
            <a:pPr eaLnBrk="1" hangingPunct="1">
              <a:lnSpc>
                <a:spcPct val="80000"/>
              </a:lnSpc>
              <a:buFontTx/>
              <a:buNone/>
              <a:defRPr/>
            </a:pPr>
            <a:r>
              <a:rPr lang="en-US" sz="1300" dirty="0" smtClean="0"/>
              <a:t>   &lt;creator&gt;</a:t>
            </a:r>
          </a:p>
          <a:p>
            <a:pPr eaLnBrk="1" hangingPunct="1">
              <a:lnSpc>
                <a:spcPct val="80000"/>
              </a:lnSpc>
              <a:buFontTx/>
              <a:buNone/>
              <a:defRPr/>
            </a:pPr>
            <a:r>
              <a:rPr lang="en-US" sz="1300" dirty="0" smtClean="0"/>
              <a:t>      &lt;</a:t>
            </a:r>
            <a:r>
              <a:rPr lang="en-US" sz="1300" dirty="0" err="1" smtClean="0"/>
              <a:t>individualName</a:t>
            </a:r>
            <a:r>
              <a:rPr lang="en-US" sz="1300" dirty="0" smtClean="0"/>
              <a:t>&gt;</a:t>
            </a:r>
          </a:p>
          <a:p>
            <a:pPr eaLnBrk="1" hangingPunct="1">
              <a:lnSpc>
                <a:spcPct val="80000"/>
              </a:lnSpc>
              <a:buFontTx/>
              <a:buNone/>
              <a:defRPr/>
            </a:pPr>
            <a:r>
              <a:rPr lang="en-US" sz="1300" dirty="0" smtClean="0"/>
              <a:t>         &lt;salutation&gt;Dr.&lt;/salutation&gt;</a:t>
            </a:r>
          </a:p>
          <a:p>
            <a:pPr eaLnBrk="1" hangingPunct="1">
              <a:lnSpc>
                <a:spcPct val="80000"/>
              </a:lnSpc>
              <a:buFontTx/>
              <a:buNone/>
              <a:defRPr/>
            </a:pPr>
            <a:r>
              <a:rPr lang="en-US" sz="1300" dirty="0" smtClean="0"/>
              <a:t>         &lt;</a:t>
            </a:r>
            <a:r>
              <a:rPr lang="en-US" sz="1300" dirty="0" err="1" smtClean="0"/>
              <a:t>givenName</a:t>
            </a:r>
            <a:r>
              <a:rPr lang="en-US" sz="1300" dirty="0" smtClean="0"/>
              <a:t>&gt;Robert&lt;/</a:t>
            </a:r>
            <a:r>
              <a:rPr lang="en-US" sz="1300" dirty="0" err="1" smtClean="0"/>
              <a:t>givenName</a:t>
            </a:r>
            <a:r>
              <a:rPr lang="en-US" sz="1300" dirty="0" smtClean="0"/>
              <a:t>&gt;</a:t>
            </a:r>
          </a:p>
          <a:p>
            <a:pPr eaLnBrk="1" hangingPunct="1">
              <a:lnSpc>
                <a:spcPct val="80000"/>
              </a:lnSpc>
              <a:buFontTx/>
              <a:buNone/>
              <a:defRPr/>
            </a:pPr>
            <a:r>
              <a:rPr lang="en-US" sz="1300" dirty="0" smtClean="0"/>
              <a:t>         &lt;</a:t>
            </a:r>
            <a:r>
              <a:rPr lang="en-US" sz="1300" dirty="0" err="1" smtClean="0"/>
              <a:t>surName</a:t>
            </a:r>
            <a:r>
              <a:rPr lang="en-US" sz="1300" dirty="0" smtClean="0"/>
              <a:t>&gt;Christian&lt;/</a:t>
            </a:r>
            <a:r>
              <a:rPr lang="en-US" sz="1300" dirty="0" err="1" smtClean="0"/>
              <a:t>surName</a:t>
            </a:r>
            <a:r>
              <a:rPr lang="en-US" sz="1300" dirty="0" smtClean="0"/>
              <a:t>&gt;</a:t>
            </a:r>
          </a:p>
          <a:p>
            <a:pPr eaLnBrk="1" hangingPunct="1">
              <a:lnSpc>
                <a:spcPct val="80000"/>
              </a:lnSpc>
              <a:buFontTx/>
              <a:buNone/>
              <a:defRPr/>
            </a:pPr>
            <a:r>
              <a:rPr lang="en-US" sz="1300" dirty="0" smtClean="0"/>
              <a:t>      &lt;/</a:t>
            </a:r>
            <a:r>
              <a:rPr lang="en-US" sz="1300" dirty="0" err="1" smtClean="0"/>
              <a:t>individualName</a:t>
            </a:r>
            <a:r>
              <a:rPr lang="en-US" sz="1300" dirty="0" smtClean="0"/>
              <a:t>&gt;</a:t>
            </a:r>
          </a:p>
          <a:p>
            <a:pPr eaLnBrk="1" hangingPunct="1">
              <a:lnSpc>
                <a:spcPct val="80000"/>
              </a:lnSpc>
              <a:buFontTx/>
              <a:buNone/>
              <a:defRPr/>
            </a:pPr>
            <a:r>
              <a:rPr lang="en-US" sz="1300" dirty="0" smtClean="0"/>
              <a:t>      &lt;address&gt;</a:t>
            </a:r>
          </a:p>
          <a:p>
            <a:pPr eaLnBrk="1" hangingPunct="1">
              <a:lnSpc>
                <a:spcPct val="80000"/>
              </a:lnSpc>
              <a:buFontTx/>
              <a:buNone/>
              <a:defRPr/>
            </a:pPr>
            <a:r>
              <a:rPr lang="en-US" sz="1300" dirty="0" smtClean="0"/>
              <a:t>         &lt;</a:t>
            </a:r>
            <a:r>
              <a:rPr lang="en-US" sz="1300" dirty="0" err="1" smtClean="0"/>
              <a:t>deliveryPoint</a:t>
            </a:r>
            <a:r>
              <a:rPr lang="en-US" sz="1300" dirty="0" smtClean="0"/>
              <a:t>&gt;East Carolina University, Department of Biology&lt;/</a:t>
            </a:r>
            <a:r>
              <a:rPr lang="en-US" sz="1300" dirty="0" err="1" smtClean="0"/>
              <a:t>deliveryPoint</a:t>
            </a:r>
            <a:r>
              <a:rPr lang="en-US" sz="1300" dirty="0" smtClean="0"/>
              <a:t>&gt;</a:t>
            </a:r>
          </a:p>
          <a:p>
            <a:pPr eaLnBrk="1" hangingPunct="1">
              <a:lnSpc>
                <a:spcPct val="80000"/>
              </a:lnSpc>
              <a:buFontTx/>
              <a:buNone/>
              <a:defRPr/>
            </a:pPr>
            <a:r>
              <a:rPr lang="en-US" sz="1300" dirty="0" smtClean="0"/>
              <a:t>         </a:t>
            </a:r>
          </a:p>
        </p:txBody>
      </p:sp>
      <p:sp>
        <p:nvSpPr>
          <p:cNvPr id="198660" name="Rectangle 4"/>
          <p:cNvSpPr>
            <a:spLocks noGrp="1" noChangeArrowheads="1"/>
          </p:cNvSpPr>
          <p:nvPr>
            <p:ph sz="quarter" idx="14"/>
          </p:nvPr>
        </p:nvSpPr>
        <p:spPr>
          <a:xfrm>
            <a:off x="5105400" y="1905000"/>
            <a:ext cx="4038600" cy="4114800"/>
          </a:xfrm>
          <a:prstGeom prst="rect">
            <a:avLst/>
          </a:prstGeom>
        </p:spPr>
        <p:txBody>
          <a:bodyPr>
            <a:normAutofit lnSpcReduction="10000"/>
          </a:bodyPr>
          <a:lstStyle/>
          <a:p>
            <a:pPr eaLnBrk="1" hangingPunct="1">
              <a:lnSpc>
                <a:spcPct val="80000"/>
              </a:lnSpc>
              <a:buFontTx/>
              <a:buNone/>
              <a:defRPr/>
            </a:pPr>
            <a:r>
              <a:rPr lang="en-US" sz="2000" b="1" dirty="0" smtClean="0">
                <a:solidFill>
                  <a:srgbClr val="006600"/>
                </a:solidFill>
              </a:rPr>
              <a:t>Statistical Program</a:t>
            </a:r>
          </a:p>
          <a:p>
            <a:pPr eaLnBrk="1" hangingPunct="1">
              <a:lnSpc>
                <a:spcPct val="80000"/>
              </a:lnSpc>
              <a:buFontTx/>
              <a:buNone/>
              <a:defRPr/>
            </a:pPr>
            <a:r>
              <a:rPr lang="en-US" sz="900" dirty="0" smtClean="0"/>
              <a:t>        </a:t>
            </a:r>
          </a:p>
          <a:p>
            <a:pPr eaLnBrk="1" hangingPunct="1">
              <a:lnSpc>
                <a:spcPct val="80000"/>
              </a:lnSpc>
              <a:buFontTx/>
              <a:buNone/>
              <a:defRPr/>
            </a:pPr>
            <a:r>
              <a:rPr lang="en-US" sz="900" dirty="0" smtClean="0">
                <a:solidFill>
                  <a:schemeClr val="tx2">
                    <a:lumMod val="75000"/>
                  </a:schemeClr>
                </a:solidFill>
              </a:rPr>
              <a:t>Title1 ' Water Quality - physical data' ; </a:t>
            </a:r>
          </a:p>
          <a:p>
            <a:pPr eaLnBrk="1" hangingPunct="1">
              <a:lnSpc>
                <a:spcPct val="80000"/>
              </a:lnSpc>
              <a:buFontTx/>
              <a:buNone/>
              <a:defRPr/>
            </a:pPr>
            <a:r>
              <a:rPr lang="en-US" sz="900" dirty="0" smtClean="0">
                <a:solidFill>
                  <a:schemeClr val="tx2">
                    <a:lumMod val="75000"/>
                  </a:schemeClr>
                </a:solidFill>
              </a:rPr>
              <a:t>DATA WORK.data1; </a:t>
            </a:r>
          </a:p>
          <a:p>
            <a:pPr eaLnBrk="1" hangingPunct="1">
              <a:lnSpc>
                <a:spcPct val="80000"/>
              </a:lnSpc>
              <a:buFontTx/>
              <a:buNone/>
              <a:defRPr/>
            </a:pPr>
            <a:r>
              <a:rPr lang="en-US" sz="900" dirty="0" smtClean="0">
                <a:solidFill>
                  <a:schemeClr val="tx2">
                    <a:lumMod val="75000"/>
                  </a:schemeClr>
                </a:solidFill>
              </a:rPr>
              <a:t>%let _EFIERR_ = 0; /* set the ERROR detection macro variable */ </a:t>
            </a:r>
          </a:p>
          <a:p>
            <a:pPr eaLnBrk="1" hangingPunct="1">
              <a:lnSpc>
                <a:spcPct val="80000"/>
              </a:lnSpc>
              <a:buFontTx/>
              <a:buNone/>
              <a:defRPr/>
            </a:pPr>
            <a:r>
              <a:rPr lang="en-US" sz="900" dirty="0" err="1" smtClean="0">
                <a:solidFill>
                  <a:schemeClr val="tx2">
                    <a:lumMod val="75000"/>
                  </a:schemeClr>
                </a:solidFill>
              </a:rPr>
              <a:t>infile</a:t>
            </a:r>
            <a:r>
              <a:rPr lang="en-US" sz="900" dirty="0" smtClean="0">
                <a:solidFill>
                  <a:schemeClr val="tx2">
                    <a:lumMod val="75000"/>
                  </a:schemeClr>
                </a:solidFill>
              </a:rPr>
              <a:t> 'PUT-LOCAL-PATH-TO-DATA-FILE-HERE'  delimiter=","</a:t>
            </a:r>
          </a:p>
          <a:p>
            <a:pPr eaLnBrk="1" hangingPunct="1">
              <a:lnSpc>
                <a:spcPct val="80000"/>
              </a:lnSpc>
              <a:buFontTx/>
              <a:buNone/>
              <a:defRPr/>
            </a:pPr>
            <a:r>
              <a:rPr lang="en-US" sz="900" dirty="0" smtClean="0">
                <a:solidFill>
                  <a:schemeClr val="tx2">
                    <a:lumMod val="75000"/>
                  </a:schemeClr>
                </a:solidFill>
              </a:rPr>
              <a:t>                TRUNCOVER DSD </a:t>
            </a:r>
            <a:r>
              <a:rPr lang="en-US" sz="900" dirty="0" err="1" smtClean="0">
                <a:solidFill>
                  <a:schemeClr val="tx2">
                    <a:lumMod val="75000"/>
                  </a:schemeClr>
                </a:solidFill>
              </a:rPr>
              <a:t>lrecl</a:t>
            </a:r>
            <a:r>
              <a:rPr lang="en-US" sz="900" dirty="0" smtClean="0">
                <a:solidFill>
                  <a:schemeClr val="tx2">
                    <a:lumMod val="75000"/>
                  </a:schemeClr>
                </a:solidFill>
              </a:rPr>
              <a:t>=32767 ; </a:t>
            </a:r>
          </a:p>
          <a:p>
            <a:pPr eaLnBrk="1" hangingPunct="1">
              <a:lnSpc>
                <a:spcPct val="80000"/>
              </a:lnSpc>
              <a:buFontTx/>
              <a:buNone/>
              <a:defRPr/>
            </a:pPr>
            <a:r>
              <a:rPr lang="en-US" sz="900" dirty="0" smtClean="0">
                <a:solidFill>
                  <a:schemeClr val="tx2">
                    <a:lumMod val="75000"/>
                  </a:schemeClr>
                </a:solidFill>
              </a:rPr>
              <a:t>input                         SITE </a:t>
            </a:r>
          </a:p>
          <a:p>
            <a:pPr eaLnBrk="1" hangingPunct="1">
              <a:lnSpc>
                <a:spcPct val="80000"/>
              </a:lnSpc>
              <a:buFontTx/>
              <a:buNone/>
              <a:defRPr/>
            </a:pPr>
            <a:r>
              <a:rPr lang="en-US" sz="900" dirty="0" smtClean="0">
                <a:solidFill>
                  <a:schemeClr val="tx2">
                    <a:lumMod val="75000"/>
                  </a:schemeClr>
                </a:solidFill>
              </a:rPr>
              <a:t>                                   DATE </a:t>
            </a:r>
          </a:p>
          <a:p>
            <a:pPr eaLnBrk="1" hangingPunct="1">
              <a:lnSpc>
                <a:spcPct val="80000"/>
              </a:lnSpc>
              <a:buFontTx/>
              <a:buNone/>
              <a:defRPr/>
            </a:pPr>
            <a:r>
              <a:rPr lang="en-US" sz="900" dirty="0" smtClean="0">
                <a:solidFill>
                  <a:schemeClr val="tx2">
                    <a:lumMod val="75000"/>
                  </a:schemeClr>
                </a:solidFill>
              </a:rPr>
              <a:t>                                   TIME </a:t>
            </a:r>
          </a:p>
          <a:p>
            <a:pPr eaLnBrk="1" hangingPunct="1">
              <a:lnSpc>
                <a:spcPct val="80000"/>
              </a:lnSpc>
              <a:buFontTx/>
              <a:buNone/>
              <a:defRPr/>
            </a:pPr>
            <a:r>
              <a:rPr lang="en-US" sz="900" dirty="0" smtClean="0">
                <a:solidFill>
                  <a:schemeClr val="tx2">
                    <a:lumMod val="75000"/>
                  </a:schemeClr>
                </a:solidFill>
              </a:rPr>
              <a:t>                                  SCTTEMP </a:t>
            </a:r>
          </a:p>
          <a:p>
            <a:pPr eaLnBrk="1" hangingPunct="1">
              <a:lnSpc>
                <a:spcPct val="80000"/>
              </a:lnSpc>
              <a:buFontTx/>
              <a:buNone/>
              <a:defRPr/>
            </a:pPr>
            <a:r>
              <a:rPr lang="en-US" sz="900" dirty="0" smtClean="0">
                <a:solidFill>
                  <a:schemeClr val="tx2">
                    <a:lumMod val="75000"/>
                  </a:schemeClr>
                </a:solidFill>
              </a:rPr>
              <a:t>                                   SCTSAL </a:t>
            </a:r>
          </a:p>
          <a:p>
            <a:pPr eaLnBrk="1" hangingPunct="1">
              <a:lnSpc>
                <a:spcPct val="80000"/>
              </a:lnSpc>
              <a:buFontTx/>
              <a:buNone/>
              <a:defRPr/>
            </a:pPr>
            <a:r>
              <a:rPr lang="en-US" sz="900" dirty="0" smtClean="0">
                <a:solidFill>
                  <a:schemeClr val="tx2">
                    <a:lumMod val="75000"/>
                  </a:schemeClr>
                </a:solidFill>
              </a:rPr>
              <a:t>                                   SCTC0ND </a:t>
            </a:r>
          </a:p>
          <a:p>
            <a:pPr eaLnBrk="1" hangingPunct="1">
              <a:lnSpc>
                <a:spcPct val="80000"/>
              </a:lnSpc>
              <a:buFontTx/>
              <a:buNone/>
              <a:defRPr/>
            </a:pPr>
            <a:r>
              <a:rPr lang="en-US" sz="900" dirty="0" smtClean="0">
                <a:solidFill>
                  <a:schemeClr val="tx2">
                    <a:lumMod val="75000"/>
                  </a:schemeClr>
                </a:solidFill>
              </a:rPr>
              <a:t>                                  TEMP </a:t>
            </a:r>
          </a:p>
          <a:p>
            <a:pPr eaLnBrk="1" hangingPunct="1">
              <a:lnSpc>
                <a:spcPct val="80000"/>
              </a:lnSpc>
              <a:buFontTx/>
              <a:buNone/>
              <a:defRPr/>
            </a:pPr>
            <a:r>
              <a:rPr lang="en-US" sz="900" dirty="0" smtClean="0">
                <a:solidFill>
                  <a:schemeClr val="tx2">
                    <a:lumMod val="75000"/>
                  </a:schemeClr>
                </a:solidFill>
              </a:rPr>
              <a:t>                                   REFRSAL </a:t>
            </a:r>
          </a:p>
          <a:p>
            <a:pPr eaLnBrk="1" hangingPunct="1">
              <a:lnSpc>
                <a:spcPct val="80000"/>
              </a:lnSpc>
              <a:buFontTx/>
              <a:buNone/>
              <a:defRPr/>
            </a:pPr>
            <a:r>
              <a:rPr lang="en-US" sz="900" dirty="0" smtClean="0">
                <a:solidFill>
                  <a:schemeClr val="tx2">
                    <a:lumMod val="75000"/>
                  </a:schemeClr>
                </a:solidFill>
              </a:rPr>
              <a:t>                                   DOTEMP </a:t>
            </a:r>
          </a:p>
          <a:p>
            <a:pPr eaLnBrk="1" hangingPunct="1">
              <a:lnSpc>
                <a:spcPct val="80000"/>
              </a:lnSpc>
              <a:buFontTx/>
              <a:buNone/>
              <a:defRPr/>
            </a:pPr>
            <a:r>
              <a:rPr lang="en-US" sz="900" dirty="0" smtClean="0">
                <a:solidFill>
                  <a:schemeClr val="tx2">
                    <a:lumMod val="75000"/>
                  </a:schemeClr>
                </a:solidFill>
              </a:rPr>
              <a:t>                                   DO </a:t>
            </a:r>
          </a:p>
          <a:p>
            <a:pPr eaLnBrk="1" hangingPunct="1">
              <a:lnSpc>
                <a:spcPct val="80000"/>
              </a:lnSpc>
              <a:buFontTx/>
              <a:buNone/>
              <a:defRPr/>
            </a:pPr>
            <a:r>
              <a:rPr lang="en-US" sz="900" dirty="0" smtClean="0">
                <a:solidFill>
                  <a:schemeClr val="tx2">
                    <a:lumMod val="75000"/>
                  </a:schemeClr>
                </a:solidFill>
              </a:rPr>
              <a:t>                                   SECCHI </a:t>
            </a:r>
          </a:p>
          <a:p>
            <a:pPr eaLnBrk="1" hangingPunct="1">
              <a:lnSpc>
                <a:spcPct val="80000"/>
              </a:lnSpc>
              <a:buFontTx/>
              <a:buNone/>
              <a:defRPr/>
            </a:pPr>
            <a:r>
              <a:rPr lang="en-US" sz="900" dirty="0" smtClean="0">
                <a:solidFill>
                  <a:schemeClr val="tx2">
                    <a:lumMod val="75000"/>
                  </a:schemeClr>
                </a:solidFill>
              </a:rPr>
              <a:t>                                   DEPTH </a:t>
            </a:r>
          </a:p>
          <a:p>
            <a:pPr eaLnBrk="1" hangingPunct="1">
              <a:lnSpc>
                <a:spcPct val="80000"/>
              </a:lnSpc>
              <a:buFontTx/>
              <a:buNone/>
              <a:defRPr/>
            </a:pPr>
            <a:r>
              <a:rPr lang="en-US" sz="900" dirty="0" smtClean="0">
                <a:solidFill>
                  <a:schemeClr val="tx2">
                    <a:lumMod val="75000"/>
                  </a:schemeClr>
                </a:solidFill>
              </a:rPr>
              <a:t>                                   WIND </a:t>
            </a:r>
          </a:p>
          <a:p>
            <a:pPr eaLnBrk="1" hangingPunct="1">
              <a:lnSpc>
                <a:spcPct val="80000"/>
              </a:lnSpc>
              <a:buFontTx/>
              <a:buNone/>
              <a:defRPr/>
            </a:pPr>
            <a:r>
              <a:rPr lang="en-US" sz="900" dirty="0" smtClean="0">
                <a:solidFill>
                  <a:schemeClr val="tx2">
                    <a:lumMod val="75000"/>
                  </a:schemeClr>
                </a:solidFill>
              </a:rPr>
              <a:t>                                   ; </a:t>
            </a:r>
          </a:p>
          <a:p>
            <a:pPr eaLnBrk="1" hangingPunct="1">
              <a:lnSpc>
                <a:spcPct val="80000"/>
              </a:lnSpc>
              <a:buFontTx/>
              <a:buNone/>
              <a:defRPr/>
            </a:pPr>
            <a:r>
              <a:rPr lang="en-US" sz="900" dirty="0" smtClean="0">
                <a:solidFill>
                  <a:schemeClr val="tx2">
                    <a:lumMod val="75000"/>
                  </a:schemeClr>
                </a:solidFill>
              </a:rPr>
              <a:t>if _ERROR_ then call </a:t>
            </a:r>
            <a:r>
              <a:rPr lang="en-US" sz="900" dirty="0" err="1" smtClean="0">
                <a:solidFill>
                  <a:schemeClr val="tx2">
                    <a:lumMod val="75000"/>
                  </a:schemeClr>
                </a:solidFill>
              </a:rPr>
              <a:t>symputx</a:t>
            </a:r>
            <a:r>
              <a:rPr lang="en-US" sz="900" dirty="0" smtClean="0">
                <a:solidFill>
                  <a:schemeClr val="tx2">
                    <a:lumMod val="75000"/>
                  </a:schemeClr>
                </a:solidFill>
              </a:rPr>
              <a:t>('_EFIERR_',1); /* set ERROR detection macro variable */  </a:t>
            </a:r>
          </a:p>
          <a:p>
            <a:pPr eaLnBrk="1" hangingPunct="1">
              <a:lnSpc>
                <a:spcPct val="80000"/>
              </a:lnSpc>
              <a:buFontTx/>
              <a:buNone/>
              <a:defRPr/>
            </a:pPr>
            <a:r>
              <a:rPr lang="en-US" sz="900" dirty="0" smtClean="0">
                <a:solidFill>
                  <a:schemeClr val="tx2">
                    <a:lumMod val="75000"/>
                  </a:schemeClr>
                </a:solidFill>
              </a:rPr>
              <a:t>LABEL SITE ='SAMPLE SITE OR STATION-' ; </a:t>
            </a:r>
          </a:p>
          <a:p>
            <a:pPr eaLnBrk="1" hangingPunct="1">
              <a:lnSpc>
                <a:spcPct val="80000"/>
              </a:lnSpc>
              <a:buFontTx/>
              <a:buNone/>
              <a:defRPr/>
            </a:pPr>
            <a:r>
              <a:rPr lang="en-US" sz="900" dirty="0" smtClean="0">
                <a:solidFill>
                  <a:schemeClr val="tx2">
                    <a:lumMod val="75000"/>
                  </a:schemeClr>
                </a:solidFill>
              </a:rPr>
              <a:t>LABEL DATE ='DATE SAMPLE COLLECTED-' ; </a:t>
            </a:r>
          </a:p>
          <a:p>
            <a:pPr eaLnBrk="1" hangingPunct="1">
              <a:lnSpc>
                <a:spcPct val="80000"/>
              </a:lnSpc>
              <a:buFontTx/>
              <a:buNone/>
              <a:defRPr/>
            </a:pPr>
            <a:r>
              <a:rPr lang="en-US" sz="900" dirty="0" smtClean="0">
                <a:solidFill>
                  <a:schemeClr val="tx2">
                    <a:lumMod val="75000"/>
                  </a:schemeClr>
                </a:solidFill>
              </a:rPr>
              <a:t>LABEL TIME ='TIME SAMPLE COLLECTED-none' ; </a:t>
            </a:r>
          </a:p>
          <a:p>
            <a:pPr eaLnBrk="1" hangingPunct="1">
              <a:lnSpc>
                <a:spcPct val="80000"/>
              </a:lnSpc>
              <a:buFontTx/>
              <a:buNone/>
              <a:defRPr/>
            </a:pPr>
            <a:r>
              <a:rPr lang="en-US" sz="900" dirty="0" smtClean="0">
                <a:solidFill>
                  <a:schemeClr val="tx2">
                    <a:lumMod val="75000"/>
                  </a:schemeClr>
                </a:solidFill>
              </a:rPr>
              <a:t>LABEL SCTTEMP ='TEMPERATURE BY SCT-DEGREES C' ; </a:t>
            </a:r>
          </a:p>
          <a:p>
            <a:pPr eaLnBrk="1" hangingPunct="1">
              <a:lnSpc>
                <a:spcPct val="80000"/>
              </a:lnSpc>
              <a:buFontTx/>
              <a:buNone/>
              <a:defRPr/>
            </a:pPr>
            <a:r>
              <a:rPr lang="en-US" sz="900" dirty="0" smtClean="0">
                <a:solidFill>
                  <a:schemeClr val="tx2">
                    <a:lumMod val="75000"/>
                  </a:schemeClr>
                </a:solidFill>
              </a:rPr>
              <a:t>PROC MEANS ;</a:t>
            </a:r>
          </a:p>
          <a:p>
            <a:pPr eaLnBrk="1" hangingPunct="1">
              <a:lnSpc>
                <a:spcPct val="80000"/>
              </a:lnSpc>
              <a:buFontTx/>
              <a:buNone/>
              <a:defRPr/>
            </a:pPr>
            <a:r>
              <a:rPr lang="en-US" sz="900" dirty="0" smtClean="0">
                <a:solidFill>
                  <a:schemeClr val="tx2">
                    <a:lumMod val="75000"/>
                  </a:schemeClr>
                </a:solidFill>
              </a:rPr>
              <a:t>     </a:t>
            </a:r>
            <a:r>
              <a:rPr lang="en-US" sz="900" dirty="0" err="1" smtClean="0">
                <a:solidFill>
                  <a:schemeClr val="tx2">
                    <a:lumMod val="75000"/>
                  </a:schemeClr>
                </a:solidFill>
              </a:rPr>
              <a:t>var</a:t>
            </a:r>
            <a:r>
              <a:rPr lang="en-US" sz="900" dirty="0" smtClean="0">
                <a:solidFill>
                  <a:schemeClr val="tx2">
                    <a:lumMod val="75000"/>
                  </a:schemeClr>
                </a:solidFill>
              </a:rPr>
              <a:t> SCTTEMP;</a:t>
            </a:r>
          </a:p>
          <a:p>
            <a:pPr eaLnBrk="1" hangingPunct="1">
              <a:lnSpc>
                <a:spcPct val="80000"/>
              </a:lnSpc>
              <a:buFontTx/>
              <a:buNone/>
              <a:defRPr/>
            </a:pPr>
            <a:r>
              <a:rPr lang="en-US" sz="900" dirty="0" smtClean="0">
                <a:solidFill>
                  <a:schemeClr val="tx2">
                    <a:lumMod val="75000"/>
                  </a:schemeClr>
                </a:solidFill>
              </a:rPr>
              <a:t>RUN;</a:t>
            </a:r>
          </a:p>
        </p:txBody>
      </p:sp>
      <p:sp>
        <p:nvSpPr>
          <p:cNvPr id="60421" name="AutoShape 5"/>
          <p:cNvSpPr>
            <a:spLocks noChangeArrowheads="1"/>
          </p:cNvSpPr>
          <p:nvPr/>
        </p:nvSpPr>
        <p:spPr bwMode="auto">
          <a:xfrm>
            <a:off x="4191000" y="3733800"/>
            <a:ext cx="914400" cy="609600"/>
          </a:xfrm>
          <a:prstGeom prst="rightArrow">
            <a:avLst>
              <a:gd name="adj1" fmla="val 50000"/>
              <a:gd name="adj2" fmla="val 37500"/>
            </a:avLst>
          </a:prstGeom>
          <a:solidFill>
            <a:srgbClr val="006600"/>
          </a:solidFill>
          <a:ln w="9525">
            <a:solidFill>
              <a:schemeClr val="tx1"/>
            </a:solidFill>
            <a:miter lim="800000"/>
            <a:headEnd/>
            <a:tailEnd/>
          </a:ln>
        </p:spPr>
        <p:txBody>
          <a:bodyPr wrap="none" anchor="ctr"/>
          <a:lstStyle/>
          <a:p>
            <a:pPr algn="ctr"/>
            <a:endParaRPr lang="en-US">
              <a:solidFill>
                <a:srgbClr val="006600"/>
              </a:solidFill>
            </a:endParaRPr>
          </a:p>
        </p:txBody>
      </p:sp>
    </p:spTree>
    <p:extLst>
      <p:ext uri="{BB962C8B-B14F-4D97-AF65-F5344CB8AC3E}">
        <p14:creationId xmlns:p14="http://schemas.microsoft.com/office/powerpoint/2010/main" val="1390298639"/>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p:cNvSpPr>
          <p:nvPr>
            <p:ph type="title"/>
          </p:nvPr>
        </p:nvSpPr>
        <p:spPr/>
        <p:txBody>
          <a:bodyPr/>
          <a:lstStyle/>
          <a:p>
            <a:r>
              <a:rPr lang="en-US" sz="3700" b="1"/>
              <a:t>Metadata tools</a:t>
            </a:r>
          </a:p>
        </p:txBody>
      </p:sp>
      <p:sp>
        <p:nvSpPr>
          <p:cNvPr id="272387" name="Rectangle 3"/>
          <p:cNvSpPr>
            <a:spLocks noGrp="1"/>
          </p:cNvSpPr>
          <p:nvPr>
            <p:ph type="body" idx="1"/>
          </p:nvPr>
        </p:nvSpPr>
        <p:spPr/>
        <p:txBody>
          <a:bodyPr/>
          <a:lstStyle/>
          <a:p>
            <a:pPr marL="69850"/>
            <a:endParaRPr lang="en-US" b="1">
              <a:latin typeface="Garamond" pitchFamily="18" charset="0"/>
            </a:endParaRPr>
          </a:p>
          <a:p>
            <a:pPr marL="69850"/>
            <a:endParaRPr lang="en-US">
              <a:latin typeface="Garamond" pitchFamily="18" charset="0"/>
            </a:endParaRPr>
          </a:p>
        </p:txBody>
      </p:sp>
      <p:sp>
        <p:nvSpPr>
          <p:cNvPr id="272388" name="Rectangle 4"/>
          <p:cNvSpPr>
            <a:spLocks noChangeArrowheads="1"/>
          </p:cNvSpPr>
          <p:nvPr/>
        </p:nvSpPr>
        <p:spPr bwMode="auto">
          <a:xfrm>
            <a:off x="2095500" y="4262904"/>
            <a:ext cx="5410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4000" dirty="0">
                <a:solidFill>
                  <a:schemeClr val="tx2">
                    <a:lumMod val="75000"/>
                  </a:schemeClr>
                </a:solidFill>
              </a:rPr>
              <a:t>what’s out there to help?</a:t>
            </a: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2" name="Picture 2" descr="54033"/>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17488" y="1447800"/>
            <a:ext cx="8709025"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3" name="Rectangle 3"/>
          <p:cNvSpPr>
            <a:spLocks noGrp="1"/>
          </p:cNvSpPr>
          <p:nvPr>
            <p:ph type="title"/>
          </p:nvPr>
        </p:nvSpPr>
        <p:spPr>
          <a:xfrm>
            <a:off x="914400" y="533400"/>
            <a:ext cx="7315200" cy="762000"/>
          </a:xfrm>
        </p:spPr>
        <p:txBody>
          <a:bodyPr/>
          <a:lstStyle/>
          <a:p>
            <a:r>
              <a:rPr lang="en-US" sz="3200"/>
              <a:t>A Smorgasboard of Metadata Tools</a:t>
            </a:r>
          </a:p>
        </p:txBody>
      </p:sp>
      <p:sp>
        <p:nvSpPr>
          <p:cNvPr id="220164" name="Rectangle 4"/>
          <p:cNvSpPr>
            <a:spLocks noGrp="1"/>
          </p:cNvSpPr>
          <p:nvPr>
            <p:ph idx="1"/>
          </p:nvPr>
        </p:nvSpPr>
        <p:spPr>
          <a:xfrm>
            <a:off x="3173413" y="2501900"/>
            <a:ext cx="3067050" cy="3078163"/>
          </a:xfrm>
        </p:spPr>
        <p:txBody>
          <a:bodyPr/>
          <a:lstStyle/>
          <a:p>
            <a:pPr>
              <a:lnSpc>
                <a:spcPct val="90000"/>
              </a:lnSpc>
            </a:pPr>
            <a:r>
              <a:rPr lang="en-US"/>
              <a:t>Proprietary</a:t>
            </a:r>
          </a:p>
          <a:p>
            <a:pPr>
              <a:lnSpc>
                <a:spcPct val="90000"/>
              </a:lnSpc>
            </a:pPr>
            <a:r>
              <a:rPr lang="en-US"/>
              <a:t>Non-proprietary </a:t>
            </a:r>
          </a:p>
          <a:p>
            <a:pPr>
              <a:lnSpc>
                <a:spcPct val="90000"/>
              </a:lnSpc>
            </a:pPr>
            <a:r>
              <a:rPr lang="en-US"/>
              <a:t>On-line</a:t>
            </a:r>
          </a:p>
          <a:p>
            <a:pPr>
              <a:lnSpc>
                <a:spcPct val="90000"/>
              </a:lnSpc>
            </a:pPr>
            <a:r>
              <a:rPr lang="en-US"/>
              <a:t>Standalone</a:t>
            </a:r>
          </a:p>
          <a:p>
            <a:pPr>
              <a:lnSpc>
                <a:spcPct val="90000"/>
              </a:lnSpc>
            </a:pPr>
            <a:r>
              <a:rPr lang="en-US"/>
              <a:t>Windows </a:t>
            </a:r>
          </a:p>
          <a:p>
            <a:pPr>
              <a:lnSpc>
                <a:spcPct val="90000"/>
              </a:lnSpc>
            </a:pPr>
            <a:r>
              <a:rPr lang="en-US"/>
              <a:t>ASCII </a:t>
            </a:r>
          </a:p>
          <a:p>
            <a:pPr>
              <a:lnSpc>
                <a:spcPct val="90000"/>
              </a:lnSpc>
            </a:pPr>
            <a:r>
              <a:rPr lang="en-US"/>
              <a:t>Unix</a:t>
            </a: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p:cNvSpPr>
          <p:nvPr>
            <p:ph type="title"/>
          </p:nvPr>
        </p:nvSpPr>
        <p:spPr>
          <a:xfrm>
            <a:off x="1104900" y="685800"/>
            <a:ext cx="8229600" cy="762000"/>
          </a:xfrm>
        </p:spPr>
        <p:txBody>
          <a:bodyPr/>
          <a:lstStyle/>
          <a:p>
            <a:r>
              <a:rPr lang="en-US" dirty="0"/>
              <a:t>Tools for Creating Metadata</a:t>
            </a:r>
          </a:p>
        </p:txBody>
      </p:sp>
      <p:sp>
        <p:nvSpPr>
          <p:cNvPr id="399363" name="Rectangle 3"/>
          <p:cNvSpPr>
            <a:spLocks noGrp="1"/>
          </p:cNvSpPr>
          <p:nvPr>
            <p:ph idx="1"/>
          </p:nvPr>
        </p:nvSpPr>
        <p:spPr>
          <a:xfrm>
            <a:off x="685800" y="1447800"/>
            <a:ext cx="8229600" cy="5059363"/>
          </a:xfrm>
        </p:spPr>
        <p:txBody>
          <a:bodyPr/>
          <a:lstStyle/>
          <a:p>
            <a:r>
              <a:rPr lang="en-US" dirty="0"/>
              <a:t>Text editors</a:t>
            </a:r>
          </a:p>
          <a:p>
            <a:pPr lvl="1"/>
            <a:r>
              <a:rPr lang="en-US" sz="2600" dirty="0"/>
              <a:t>Notepad (Windows)</a:t>
            </a:r>
          </a:p>
          <a:p>
            <a:pPr lvl="1"/>
            <a:r>
              <a:rPr lang="en-US" sz="2600" dirty="0" err="1"/>
              <a:t>Emacs</a:t>
            </a:r>
            <a:r>
              <a:rPr lang="en-US" sz="2600" dirty="0"/>
              <a:t>, vi (UNIX, Linux, …)</a:t>
            </a:r>
          </a:p>
          <a:p>
            <a:pPr lvl="1"/>
            <a:r>
              <a:rPr lang="en-US" sz="2600" dirty="0"/>
              <a:t>XML Specific (</a:t>
            </a:r>
            <a:r>
              <a:rPr lang="en-US" sz="2600" dirty="0" err="1"/>
              <a:t>XMLSpy</a:t>
            </a:r>
            <a:r>
              <a:rPr lang="en-US" sz="2600" dirty="0"/>
              <a:t>, </a:t>
            </a:r>
            <a:r>
              <a:rPr lang="en-US" sz="2600" dirty="0" err="1"/>
              <a:t>oXygen</a:t>
            </a:r>
            <a:r>
              <a:rPr lang="en-US" sz="2600" dirty="0"/>
              <a:t>, …)</a:t>
            </a:r>
          </a:p>
          <a:p>
            <a:r>
              <a:rPr lang="en-US" dirty="0"/>
              <a:t>Custom software</a:t>
            </a:r>
          </a:p>
          <a:p>
            <a:pPr lvl="1"/>
            <a:r>
              <a:rPr lang="en-US" sz="2600" dirty="0" err="1" smtClean="0"/>
              <a:t>Metavist</a:t>
            </a:r>
            <a:r>
              <a:rPr lang="en-US" sz="2600" dirty="0" smtClean="0"/>
              <a:t> FGDC Metadata Authoring Tool</a:t>
            </a:r>
          </a:p>
          <a:p>
            <a:pPr lvl="1"/>
            <a:r>
              <a:rPr lang="en-US" sz="2600" dirty="0" smtClean="0"/>
              <a:t>Specify for museum collections</a:t>
            </a:r>
            <a:endParaRPr lang="en-US" sz="2600" dirty="0"/>
          </a:p>
          <a:p>
            <a:pPr lvl="1"/>
            <a:r>
              <a:rPr lang="en-US" sz="2600" dirty="0"/>
              <a:t>ESRI </a:t>
            </a:r>
            <a:r>
              <a:rPr lang="en-US" sz="2600" dirty="0" err="1"/>
              <a:t>ArcCatalog</a:t>
            </a:r>
            <a:endParaRPr lang="en-US" sz="2600" dirty="0"/>
          </a:p>
          <a:p>
            <a:pPr lvl="1"/>
            <a:r>
              <a:rPr lang="en-US" sz="2600" dirty="0"/>
              <a:t>ecoinformatics.org </a:t>
            </a:r>
            <a:r>
              <a:rPr lang="en-US" sz="2600" dirty="0" err="1"/>
              <a:t>Morpho</a:t>
            </a:r>
            <a:endParaRPr lang="en-US" sz="2600" dirty="0"/>
          </a:p>
          <a:p>
            <a:endParaRPr lang="en-US" dirty="0"/>
          </a:p>
        </p:txBody>
      </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Text Box 2"/>
          <p:cNvSpPr txBox="1">
            <a:spLocks noChangeArrowheads="1"/>
          </p:cNvSpPr>
          <p:nvPr/>
        </p:nvSpPr>
        <p:spPr bwMode="auto">
          <a:xfrm>
            <a:off x="2286000" y="609600"/>
            <a:ext cx="7086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dirty="0" err="1">
                <a:solidFill>
                  <a:schemeClr val="tx2">
                    <a:lumMod val="75000"/>
                  </a:schemeClr>
                </a:solidFill>
              </a:rPr>
              <a:t>Morpho</a:t>
            </a:r>
            <a:endParaRPr lang="en-US" sz="4400" dirty="0">
              <a:solidFill>
                <a:schemeClr val="tx2">
                  <a:lumMod val="75000"/>
                </a:schemeClr>
              </a:solidFill>
            </a:endParaRPr>
          </a:p>
        </p:txBody>
      </p:sp>
      <p:sp>
        <p:nvSpPr>
          <p:cNvPr id="375811" name="Text Box 3"/>
          <p:cNvSpPr txBox="1">
            <a:spLocks noChangeArrowheads="1"/>
          </p:cNvSpPr>
          <p:nvPr/>
        </p:nvSpPr>
        <p:spPr bwMode="auto">
          <a:xfrm>
            <a:off x="304800" y="1600200"/>
            <a:ext cx="85344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FontTx/>
              <a:buChar char="•"/>
            </a:pPr>
            <a:r>
              <a:rPr lang="en-US" sz="2800" dirty="0" err="1">
                <a:solidFill>
                  <a:schemeClr val="tx2">
                    <a:lumMod val="75000"/>
                  </a:schemeClr>
                </a:solidFill>
                <a:latin typeface="Century Gothic" pitchFamily="34" charset="0"/>
              </a:rPr>
              <a:t>Morpho</a:t>
            </a:r>
            <a:r>
              <a:rPr lang="en-US" sz="2800" dirty="0">
                <a:solidFill>
                  <a:schemeClr val="tx2">
                    <a:lumMod val="75000"/>
                  </a:schemeClr>
                </a:solidFill>
                <a:latin typeface="Century Gothic" pitchFamily="34" charset="0"/>
              </a:rPr>
              <a:t> enforces EML </a:t>
            </a:r>
            <a:r>
              <a:rPr lang="en-US" sz="2800" dirty="0" smtClean="0">
                <a:solidFill>
                  <a:schemeClr val="tx2">
                    <a:lumMod val="75000"/>
                  </a:schemeClr>
                </a:solidFill>
                <a:latin typeface="Century Gothic" pitchFamily="34" charset="0"/>
              </a:rPr>
              <a:t>2.10 </a:t>
            </a:r>
            <a:r>
              <a:rPr lang="en-US" sz="2800" dirty="0">
                <a:solidFill>
                  <a:schemeClr val="tx2">
                    <a:lumMod val="75000"/>
                  </a:schemeClr>
                </a:solidFill>
                <a:latin typeface="Century Gothic" pitchFamily="34" charset="0"/>
              </a:rPr>
              <a:t>standards</a:t>
            </a:r>
          </a:p>
          <a:p>
            <a:pPr>
              <a:spcBef>
                <a:spcPct val="50000"/>
              </a:spcBef>
              <a:buFontTx/>
              <a:buChar char="•"/>
            </a:pPr>
            <a:r>
              <a:rPr lang="en-US" sz="2800" dirty="0">
                <a:solidFill>
                  <a:schemeClr val="tx2">
                    <a:lumMod val="75000"/>
                  </a:schemeClr>
                </a:solidFill>
                <a:latin typeface="Century Gothic" pitchFamily="34" charset="0"/>
              </a:rPr>
              <a:t>Stores EML in XML format within </a:t>
            </a:r>
            <a:r>
              <a:rPr lang="en-US" sz="2800" dirty="0" err="1">
                <a:solidFill>
                  <a:schemeClr val="tx2">
                    <a:lumMod val="75000"/>
                  </a:schemeClr>
                </a:solidFill>
                <a:latin typeface="Century Gothic" pitchFamily="34" charset="0"/>
              </a:rPr>
              <a:t>Metacat</a:t>
            </a:r>
            <a:r>
              <a:rPr lang="en-US" sz="2800" dirty="0">
                <a:solidFill>
                  <a:schemeClr val="tx2">
                    <a:lumMod val="75000"/>
                  </a:schemeClr>
                </a:solidFill>
                <a:latin typeface="Century Gothic" pitchFamily="34" charset="0"/>
              </a:rPr>
              <a:t> server</a:t>
            </a:r>
          </a:p>
          <a:p>
            <a:pPr>
              <a:spcBef>
                <a:spcPct val="50000"/>
              </a:spcBef>
              <a:buFontTx/>
              <a:buChar char="•"/>
            </a:pPr>
            <a:r>
              <a:rPr lang="en-US" sz="2800" dirty="0">
                <a:solidFill>
                  <a:schemeClr val="tx2">
                    <a:lumMod val="75000"/>
                  </a:schemeClr>
                </a:solidFill>
                <a:latin typeface="Century Gothic" pitchFamily="34" charset="0"/>
              </a:rPr>
              <a:t>Allows searching of </a:t>
            </a:r>
            <a:r>
              <a:rPr lang="en-US" sz="2800" dirty="0" err="1">
                <a:solidFill>
                  <a:schemeClr val="tx2">
                    <a:lumMod val="75000"/>
                  </a:schemeClr>
                </a:solidFill>
                <a:latin typeface="Century Gothic" pitchFamily="34" charset="0"/>
              </a:rPr>
              <a:t>Metacat</a:t>
            </a:r>
            <a:r>
              <a:rPr lang="en-US" sz="2800" dirty="0">
                <a:solidFill>
                  <a:schemeClr val="tx2">
                    <a:lumMod val="75000"/>
                  </a:schemeClr>
                </a:solidFill>
                <a:latin typeface="Century Gothic" pitchFamily="34" charset="0"/>
              </a:rPr>
              <a:t> for data sets </a:t>
            </a:r>
          </a:p>
          <a:p>
            <a:pPr>
              <a:spcBef>
                <a:spcPct val="50000"/>
              </a:spcBef>
            </a:pPr>
            <a:endParaRPr lang="en-US" sz="2800" dirty="0">
              <a:solidFill>
                <a:schemeClr val="tx2">
                  <a:lumMod val="75000"/>
                </a:schemeClr>
              </a:solidFill>
              <a:latin typeface="Century Gothic" pitchFamily="34" charset="0"/>
            </a:endParaRPr>
          </a:p>
        </p:txBody>
      </p:sp>
      <p:pic>
        <p:nvPicPr>
          <p:cNvPr id="375813" name="Picture 5" descr="Morphoblu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038600"/>
            <a:ext cx="21764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p:cNvSpPr>
          <p:nvPr>
            <p:ph type="title"/>
          </p:nvPr>
        </p:nvSpPr>
        <p:spPr>
          <a:xfrm>
            <a:off x="2133600" y="762000"/>
            <a:ext cx="6477000" cy="685800"/>
          </a:xfrm>
        </p:spPr>
        <p:txBody>
          <a:bodyPr/>
          <a:lstStyle/>
          <a:p>
            <a:r>
              <a:rPr lang="en-US" sz="3600"/>
              <a:t>Morpho</a:t>
            </a:r>
          </a:p>
        </p:txBody>
      </p:sp>
      <p:sp>
        <p:nvSpPr>
          <p:cNvPr id="240643" name="Rectangle 3"/>
          <p:cNvSpPr>
            <a:spLocks noGrp="1"/>
          </p:cNvSpPr>
          <p:nvPr>
            <p:ph type="body" sz="half" idx="1"/>
          </p:nvPr>
        </p:nvSpPr>
        <p:spPr>
          <a:xfrm>
            <a:off x="228600" y="1524000"/>
            <a:ext cx="1981200" cy="4800600"/>
          </a:xfrm>
        </p:spPr>
        <p:txBody>
          <a:bodyPr/>
          <a:lstStyle/>
          <a:p>
            <a:endParaRPr lang="en-US" sz="2000">
              <a:latin typeface="Garamond" pitchFamily="18" charset="0"/>
            </a:endParaRPr>
          </a:p>
          <a:p>
            <a:r>
              <a:rPr lang="en-US" sz="2000">
                <a:latin typeface="Garamond" pitchFamily="18" charset="0"/>
              </a:rPr>
              <a:t>Create &amp; Edit Metadata </a:t>
            </a:r>
          </a:p>
          <a:p>
            <a:endParaRPr lang="en-US" sz="2000">
              <a:latin typeface="Garamond" pitchFamily="18" charset="0"/>
            </a:endParaRPr>
          </a:p>
          <a:p>
            <a:r>
              <a:rPr lang="en-US" sz="2000">
                <a:latin typeface="Garamond" pitchFamily="18" charset="0"/>
              </a:rPr>
              <a:t>Search &amp; Query Metadata Collections </a:t>
            </a:r>
          </a:p>
        </p:txBody>
      </p:sp>
      <p:pic>
        <p:nvPicPr>
          <p:cNvPr id="240644" name="Picture 4" descr="welcome to morpho"/>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09800" y="1524000"/>
            <a:ext cx="6705600" cy="4549775"/>
          </a:xfrm>
          <a:noFill/>
          <a:ln w="38100">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95300"/>
            <a:ext cx="7610475" cy="2627313"/>
          </a:xfrm>
        </p:spPr>
        <p:txBody>
          <a:bodyPr>
            <a:normAutofit/>
          </a:bodyPr>
          <a:lstStyle/>
          <a:p>
            <a:r>
              <a:rPr lang="en-US" dirty="0" err="1" smtClean="0"/>
              <a:t>Morpho</a:t>
            </a:r>
            <a:r>
              <a:rPr lang="en-US" dirty="0" smtClean="0"/>
              <a:t> Exercise:  </a:t>
            </a:r>
            <a:br>
              <a:rPr lang="en-US" dirty="0" smtClean="0"/>
            </a:br>
            <a:r>
              <a:rPr lang="en-US" dirty="0"/>
              <a:t>	</a:t>
            </a:r>
            <a:r>
              <a:rPr lang="en-US" dirty="0" smtClean="0"/>
              <a:t>Register with: http</a:t>
            </a:r>
            <a:r>
              <a:rPr lang="en-US" dirty="0" smtClean="0"/>
              <a:t>://knb.ecoinformatics.org</a:t>
            </a:r>
            <a:endParaRPr lang="en-US" dirty="0"/>
          </a:p>
        </p:txBody>
      </p:sp>
      <p:pic>
        <p:nvPicPr>
          <p:cNvPr id="6092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2133600"/>
            <a:ext cx="4953000" cy="4993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939351"/>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6164"/>
            <a:ext cx="7024744" cy="1143000"/>
          </a:xfrm>
        </p:spPr>
        <p:txBody>
          <a:bodyPr/>
          <a:lstStyle/>
          <a:p>
            <a:r>
              <a:rPr lang="en-US" dirty="0" smtClean="0"/>
              <a:t>Create an Account</a:t>
            </a:r>
            <a:endParaRPr lang="en-US" dirty="0"/>
          </a:p>
        </p:txBody>
      </p:sp>
      <p:pic>
        <p:nvPicPr>
          <p:cNvPr id="6103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71650"/>
            <a:ext cx="5219700" cy="448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64626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Choose Organization = </a:t>
            </a:r>
            <a:r>
              <a:rPr lang="en-US" sz="2800" dirty="0" smtClean="0"/>
              <a:t>Unaffiliated or LTER</a:t>
            </a:r>
            <a:r>
              <a:rPr lang="en-US" sz="2800" dirty="0" smtClean="0"/>
              <a:t/>
            </a:r>
            <a:br>
              <a:rPr lang="en-US" sz="2800" dirty="0" smtClean="0"/>
            </a:br>
            <a:r>
              <a:rPr lang="en-US" sz="2800" dirty="0" smtClean="0"/>
              <a:t>Write down your username and password!</a:t>
            </a:r>
            <a:endParaRPr lang="en-US" sz="2800" dirty="0"/>
          </a:p>
        </p:txBody>
      </p:sp>
      <p:pic>
        <p:nvPicPr>
          <p:cNvPr id="611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99" y="2286000"/>
            <a:ext cx="4704761"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53046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99090" y="464182"/>
            <a:ext cx="6191250" cy="701018"/>
          </a:xfrm>
        </p:spPr>
        <p:txBody>
          <a:bodyPr>
            <a:normAutofit fontScale="90000"/>
          </a:bodyPr>
          <a:lstStyle/>
          <a:p>
            <a:r>
              <a:rPr lang="en-US" dirty="0" smtClean="0">
                <a:ea typeface="ＭＳ Ｐゴシック" pitchFamily="34" charset="-128"/>
              </a:rPr>
              <a:t>Working with Data</a:t>
            </a:r>
          </a:p>
        </p:txBody>
      </p:sp>
      <p:sp>
        <p:nvSpPr>
          <p:cNvPr id="13315" name="Content Placeholder 2"/>
          <p:cNvSpPr>
            <a:spLocks noGrp="1"/>
          </p:cNvSpPr>
          <p:nvPr>
            <p:ph idx="1"/>
          </p:nvPr>
        </p:nvSpPr>
        <p:spPr>
          <a:xfrm>
            <a:off x="599090" y="1190283"/>
            <a:ext cx="7993117" cy="4737551"/>
          </a:xfrm>
        </p:spPr>
        <p:txBody>
          <a:bodyPr>
            <a:noAutofit/>
          </a:bodyPr>
          <a:lstStyle/>
          <a:p>
            <a:pPr>
              <a:lnSpc>
                <a:spcPct val="80000"/>
              </a:lnSpc>
            </a:pPr>
            <a:r>
              <a:rPr lang="en-US" b="1" dirty="0" smtClean="0">
                <a:ea typeface="ＭＳ Ｐゴシック" pitchFamily="34" charset="-128"/>
              </a:rPr>
              <a:t>Providing data</a:t>
            </a:r>
            <a:r>
              <a:rPr lang="en-US" dirty="0" smtClean="0">
                <a:ea typeface="ＭＳ Ｐゴシック" pitchFamily="34" charset="-128"/>
              </a:rPr>
              <a:t>:  </a:t>
            </a:r>
          </a:p>
          <a:p>
            <a:pPr lvl="1">
              <a:lnSpc>
                <a:spcPct val="80000"/>
              </a:lnSpc>
              <a:buClr>
                <a:schemeClr val="accent1">
                  <a:lumMod val="75000"/>
                </a:schemeClr>
              </a:buClr>
              <a:buSzPct val="90000"/>
            </a:pPr>
            <a:r>
              <a:rPr lang="en-US" dirty="0" smtClean="0">
                <a:ea typeface="ＭＳ Ｐゴシック" pitchFamily="34" charset="-128"/>
              </a:rPr>
              <a:t>Why were the data created? </a:t>
            </a:r>
          </a:p>
          <a:p>
            <a:pPr lvl="1">
              <a:lnSpc>
                <a:spcPct val="80000"/>
              </a:lnSpc>
              <a:buClr>
                <a:schemeClr val="accent1">
                  <a:lumMod val="75000"/>
                </a:schemeClr>
              </a:buClr>
              <a:buSzPct val="90000"/>
            </a:pPr>
            <a:r>
              <a:rPr lang="en-US" dirty="0" smtClean="0">
                <a:ea typeface="ＭＳ Ｐゴシック" pitchFamily="34" charset="-128"/>
              </a:rPr>
              <a:t>What limitations, if any, do the data have?  </a:t>
            </a:r>
          </a:p>
          <a:p>
            <a:pPr lvl="1">
              <a:lnSpc>
                <a:spcPct val="80000"/>
              </a:lnSpc>
              <a:buClr>
                <a:schemeClr val="accent1">
                  <a:lumMod val="75000"/>
                </a:schemeClr>
              </a:buClr>
              <a:buSzPct val="90000"/>
            </a:pPr>
            <a:r>
              <a:rPr lang="en-US" dirty="0" smtClean="0">
                <a:ea typeface="ＭＳ Ｐゴシック" pitchFamily="34" charset="-128"/>
              </a:rPr>
              <a:t>What does the data mean? </a:t>
            </a:r>
          </a:p>
          <a:p>
            <a:pPr lvl="1">
              <a:lnSpc>
                <a:spcPct val="80000"/>
              </a:lnSpc>
              <a:buClr>
                <a:schemeClr val="accent1">
                  <a:lumMod val="75000"/>
                </a:schemeClr>
              </a:buClr>
              <a:buSzPct val="90000"/>
            </a:pPr>
            <a:r>
              <a:rPr lang="en-US" dirty="0" smtClean="0">
                <a:ea typeface="ＭＳ Ｐゴシック" pitchFamily="34" charset="-128"/>
              </a:rPr>
              <a:t>How should the data be cited if it is re-used in a new study?</a:t>
            </a:r>
          </a:p>
          <a:p>
            <a:pPr>
              <a:lnSpc>
                <a:spcPct val="80000"/>
              </a:lnSpc>
            </a:pPr>
            <a:endParaRPr lang="en-US" dirty="0" smtClean="0">
              <a:ea typeface="ＭＳ Ｐゴシック" pitchFamily="34" charset="-128"/>
            </a:endParaRPr>
          </a:p>
          <a:p>
            <a:pPr>
              <a:lnSpc>
                <a:spcPct val="80000"/>
              </a:lnSpc>
            </a:pPr>
            <a:r>
              <a:rPr lang="en-US" b="1" dirty="0" smtClean="0">
                <a:ea typeface="ＭＳ Ｐゴシック" pitchFamily="34" charset="-128"/>
              </a:rPr>
              <a:t>Receiving data</a:t>
            </a:r>
            <a:r>
              <a:rPr lang="en-US" dirty="0" smtClean="0">
                <a:ea typeface="ＭＳ Ｐゴシック" pitchFamily="34" charset="-128"/>
              </a:rPr>
              <a:t>:</a:t>
            </a:r>
          </a:p>
          <a:p>
            <a:pPr lvl="1">
              <a:lnSpc>
                <a:spcPct val="80000"/>
              </a:lnSpc>
              <a:buClr>
                <a:schemeClr val="accent1">
                  <a:lumMod val="75000"/>
                </a:schemeClr>
              </a:buClr>
              <a:buSzPct val="90000"/>
            </a:pPr>
            <a:r>
              <a:rPr lang="en-US" dirty="0" smtClean="0">
                <a:ea typeface="ＭＳ Ｐゴシック" pitchFamily="34" charset="-128"/>
              </a:rPr>
              <a:t>What are the data gaps?</a:t>
            </a:r>
          </a:p>
          <a:p>
            <a:pPr lvl="1">
              <a:lnSpc>
                <a:spcPct val="80000"/>
              </a:lnSpc>
              <a:buClr>
                <a:schemeClr val="accent1">
                  <a:lumMod val="75000"/>
                </a:schemeClr>
              </a:buClr>
              <a:buSzPct val="90000"/>
            </a:pPr>
            <a:r>
              <a:rPr lang="en-US" dirty="0" smtClean="0">
                <a:ea typeface="ＭＳ Ｐゴシック" pitchFamily="34" charset="-128"/>
              </a:rPr>
              <a:t>What processes were used for creating the data?</a:t>
            </a:r>
          </a:p>
          <a:p>
            <a:pPr lvl="1">
              <a:lnSpc>
                <a:spcPct val="80000"/>
              </a:lnSpc>
              <a:buClr>
                <a:schemeClr val="accent1">
                  <a:lumMod val="75000"/>
                </a:schemeClr>
              </a:buClr>
              <a:buSzPct val="90000"/>
            </a:pPr>
            <a:r>
              <a:rPr lang="en-US" dirty="0" smtClean="0">
                <a:ea typeface="ＭＳ Ｐゴシック" pitchFamily="34" charset="-128"/>
              </a:rPr>
              <a:t>Are there any fees associated with the data?</a:t>
            </a:r>
          </a:p>
          <a:p>
            <a:pPr lvl="1">
              <a:lnSpc>
                <a:spcPct val="80000"/>
              </a:lnSpc>
              <a:buClr>
                <a:schemeClr val="accent1">
                  <a:lumMod val="75000"/>
                </a:schemeClr>
              </a:buClr>
              <a:buSzPct val="90000"/>
            </a:pPr>
            <a:r>
              <a:rPr lang="en-US" dirty="0" smtClean="0">
                <a:ea typeface="ＭＳ Ｐゴシック" pitchFamily="34" charset="-128"/>
              </a:rPr>
              <a:t>In what scale were the data created? </a:t>
            </a:r>
          </a:p>
          <a:p>
            <a:pPr lvl="1">
              <a:lnSpc>
                <a:spcPct val="80000"/>
              </a:lnSpc>
              <a:buClr>
                <a:schemeClr val="accent1">
                  <a:lumMod val="75000"/>
                </a:schemeClr>
              </a:buClr>
              <a:buSzPct val="90000"/>
            </a:pPr>
            <a:r>
              <a:rPr lang="en-US" dirty="0" smtClean="0">
                <a:ea typeface="ＭＳ Ｐゴシック" pitchFamily="34" charset="-128"/>
              </a:rPr>
              <a:t>What do the values in the tables mean?</a:t>
            </a:r>
          </a:p>
          <a:p>
            <a:pPr lvl="1">
              <a:lnSpc>
                <a:spcPct val="80000"/>
              </a:lnSpc>
              <a:buClr>
                <a:schemeClr val="accent1">
                  <a:lumMod val="75000"/>
                </a:schemeClr>
              </a:buClr>
              <a:buSzPct val="90000"/>
            </a:pPr>
            <a:r>
              <a:rPr lang="en-US" dirty="0" smtClean="0">
                <a:ea typeface="ＭＳ Ｐゴシック" pitchFamily="34" charset="-128"/>
              </a:rPr>
              <a:t>What software do I need in order to read the data?</a:t>
            </a:r>
          </a:p>
          <a:p>
            <a:pPr lvl="1">
              <a:lnSpc>
                <a:spcPct val="80000"/>
              </a:lnSpc>
              <a:buClr>
                <a:schemeClr val="accent1">
                  <a:lumMod val="75000"/>
                </a:schemeClr>
              </a:buClr>
              <a:buSzPct val="90000"/>
            </a:pPr>
            <a:r>
              <a:rPr lang="en-US" dirty="0" smtClean="0">
                <a:ea typeface="ＭＳ Ｐゴシック" pitchFamily="34" charset="-128"/>
              </a:rPr>
              <a:t>What projection are the data in?</a:t>
            </a:r>
          </a:p>
          <a:p>
            <a:pPr lvl="1">
              <a:lnSpc>
                <a:spcPct val="80000"/>
              </a:lnSpc>
              <a:buClr>
                <a:schemeClr val="accent1">
                  <a:lumMod val="75000"/>
                </a:schemeClr>
              </a:buClr>
              <a:buSzPct val="90000"/>
            </a:pPr>
            <a:r>
              <a:rPr lang="en-US" dirty="0" smtClean="0">
                <a:ea typeface="ＭＳ Ｐゴシック" pitchFamily="34" charset="-128"/>
              </a:rPr>
              <a:t>Can I give these data to someone else?</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pic>
        <p:nvPicPr>
          <p:cNvPr id="4" name="Picture 7" descr="http://png.findicons.com/files/icons/977/rrze/720/data_transfer.png"/>
          <p:cNvPicPr>
            <a:picLocks noChangeAspect="1" noChangeArrowheads="1"/>
          </p:cNvPicPr>
          <p:nvPr/>
        </p:nvPicPr>
        <p:blipFill>
          <a:blip r:embed="rId3"/>
          <a:srcRect/>
          <a:stretch>
            <a:fillRect/>
          </a:stretch>
        </p:blipFill>
        <p:spPr bwMode="auto">
          <a:xfrm>
            <a:off x="6591300" y="444500"/>
            <a:ext cx="2375726" cy="2237631"/>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 Hobo Metadata in to </a:t>
            </a:r>
            <a:r>
              <a:rPr lang="en-US" dirty="0" err="1" smtClean="0"/>
              <a:t>Morpho</a:t>
            </a:r>
            <a:endParaRPr lang="en-US" dirty="0"/>
          </a:p>
        </p:txBody>
      </p:sp>
      <p:sp>
        <p:nvSpPr>
          <p:cNvPr id="3" name="Content Placeholder 2"/>
          <p:cNvSpPr>
            <a:spLocks noGrp="1"/>
          </p:cNvSpPr>
          <p:nvPr>
            <p:ph idx="1"/>
          </p:nvPr>
        </p:nvSpPr>
        <p:spPr/>
        <p:txBody>
          <a:bodyPr>
            <a:normAutofit fontScale="92500" lnSpcReduction="20000"/>
          </a:bodyPr>
          <a:lstStyle/>
          <a:p>
            <a:r>
              <a:rPr lang="en-US" sz="2200" dirty="0" smtClean="0"/>
              <a:t>Instructions </a:t>
            </a:r>
            <a:r>
              <a:rPr lang="en-US" sz="2200" dirty="0"/>
              <a:t> at  http://im.lternet.edu/node/946</a:t>
            </a:r>
            <a:endParaRPr lang="en-US" sz="2200" dirty="0" smtClean="0"/>
          </a:p>
          <a:p>
            <a:pPr lvl="1"/>
            <a:r>
              <a:rPr lang="en-US" dirty="0" smtClean="0"/>
              <a:t>The first thing you will do is create a profile, for which you will use the Username and Password from knb.ecoinformatics.org</a:t>
            </a:r>
          </a:p>
          <a:p>
            <a:r>
              <a:rPr lang="en-US" sz="2200" dirty="0" smtClean="0"/>
              <a:t>Then you will create a new date package</a:t>
            </a:r>
          </a:p>
          <a:p>
            <a:r>
              <a:rPr lang="en-US" sz="2200" dirty="0" smtClean="0"/>
              <a:t>Wizard will take you through the steps of entering metadata about </a:t>
            </a:r>
          </a:p>
          <a:p>
            <a:pPr lvl="1"/>
            <a:r>
              <a:rPr lang="en-US" dirty="0" smtClean="0"/>
              <a:t>Title and abstract, keywords</a:t>
            </a:r>
          </a:p>
          <a:p>
            <a:pPr lvl="1"/>
            <a:r>
              <a:rPr lang="en-US" dirty="0" smtClean="0"/>
              <a:t>People</a:t>
            </a:r>
          </a:p>
          <a:p>
            <a:pPr lvl="1"/>
            <a:r>
              <a:rPr lang="en-US" dirty="0" smtClean="0"/>
              <a:t>Methods</a:t>
            </a:r>
          </a:p>
          <a:p>
            <a:pPr lvl="1"/>
            <a:r>
              <a:rPr lang="en-US" dirty="0" smtClean="0"/>
              <a:t>When and Where</a:t>
            </a:r>
          </a:p>
          <a:p>
            <a:pPr lvl="1"/>
            <a:r>
              <a:rPr lang="en-US" dirty="0" smtClean="0"/>
              <a:t>Table attributes</a:t>
            </a:r>
          </a:p>
          <a:p>
            <a:endParaRPr lang="en-US" dirty="0"/>
          </a:p>
        </p:txBody>
      </p:sp>
    </p:spTree>
    <p:extLst>
      <p:ext uri="{BB962C8B-B14F-4D97-AF65-F5344CB8AC3E}">
        <p14:creationId xmlns:p14="http://schemas.microsoft.com/office/powerpoint/2010/main" val="3088930256"/>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485900" y="273366"/>
            <a:ext cx="4572000" cy="701018"/>
          </a:xfrm>
        </p:spPr>
        <p:txBody>
          <a:bodyPr>
            <a:normAutofit fontScale="90000"/>
          </a:bodyPr>
          <a:lstStyle/>
          <a:p>
            <a:r>
              <a:rPr lang="en-US" dirty="0" smtClean="0">
                <a:ea typeface="ＭＳ Ｐゴシック" pitchFamily="34" charset="-128"/>
              </a:rPr>
              <a:t>Summary</a:t>
            </a:r>
          </a:p>
        </p:txBody>
      </p:sp>
      <p:sp>
        <p:nvSpPr>
          <p:cNvPr id="13315" name="Content Placeholder 2"/>
          <p:cNvSpPr>
            <a:spLocks noGrp="1"/>
          </p:cNvSpPr>
          <p:nvPr>
            <p:ph idx="1"/>
          </p:nvPr>
        </p:nvSpPr>
        <p:spPr>
          <a:xfrm>
            <a:off x="599090" y="771183"/>
            <a:ext cx="7993117" cy="4962867"/>
          </a:xfrm>
        </p:spPr>
        <p:txBody>
          <a:bodyPr>
            <a:noAutofit/>
          </a:bodyPr>
          <a:lstStyle/>
          <a:p>
            <a:r>
              <a:rPr lang="en-US" sz="2000" dirty="0" smtClean="0">
                <a:ea typeface="ＭＳ Ｐゴシック" pitchFamily="34" charset="-128"/>
              </a:rPr>
              <a:t>Metadata is documentation of data</a:t>
            </a:r>
          </a:p>
          <a:p>
            <a:r>
              <a:rPr lang="en-US" sz="2000" dirty="0" smtClean="0">
                <a:ea typeface="ＭＳ Ｐゴシック" pitchFamily="34" charset="-128"/>
              </a:rPr>
              <a:t>A metadata record captures critical information about the content of a dataset</a:t>
            </a:r>
          </a:p>
          <a:p>
            <a:r>
              <a:rPr lang="en-US" sz="2000" dirty="0" smtClean="0">
                <a:ea typeface="ＭＳ Ｐゴシック" pitchFamily="34" charset="-128"/>
              </a:rPr>
              <a:t>Metadata allows data to be discovered, accessed, and re-used</a:t>
            </a:r>
          </a:p>
          <a:p>
            <a:r>
              <a:rPr lang="en-US" sz="2000" dirty="0" smtClean="0">
                <a:ea typeface="ＭＳ Ｐゴシック" pitchFamily="34" charset="-128"/>
              </a:rPr>
              <a:t>A metadata standard provides structure and consistency to data documentation</a:t>
            </a:r>
          </a:p>
          <a:p>
            <a:r>
              <a:rPr lang="en-US" sz="2000" dirty="0" smtClean="0">
                <a:ea typeface="ＭＳ Ｐゴシック" pitchFamily="34" charset="-128"/>
              </a:rPr>
              <a:t>Standards and tools vary – select according to defined criteria such as data type, organizational guidance, and available resources</a:t>
            </a:r>
          </a:p>
          <a:p>
            <a:r>
              <a:rPr lang="en-US" sz="2000" dirty="0">
                <a:ea typeface="ＭＳ Ｐゴシック" pitchFamily="34" charset="-128"/>
              </a:rPr>
              <a:t>Metadata is of critical importance to data developers, data users, and organizations</a:t>
            </a:r>
          </a:p>
          <a:p>
            <a:r>
              <a:rPr lang="en-US" sz="2000" dirty="0" smtClean="0">
                <a:ea typeface="ＭＳ Ｐゴシック" pitchFamily="34" charset="-128"/>
              </a:rPr>
              <a:t>Metadata </a:t>
            </a:r>
            <a:r>
              <a:rPr lang="en-US" sz="2000" dirty="0">
                <a:ea typeface="ＭＳ Ｐゴシック" pitchFamily="34" charset="-128"/>
              </a:rPr>
              <a:t>completes a dataset</a:t>
            </a:r>
            <a:r>
              <a:rPr lang="en-US" sz="2000" dirty="0" smtClean="0">
                <a:ea typeface="ＭＳ Ｐゴシック" pitchFamily="34" charset="-128"/>
              </a:rPr>
              <a:t>.</a:t>
            </a:r>
            <a:endParaRPr lang="en-US" sz="1800" dirty="0">
              <a:ea typeface="ＭＳ Ｐゴシック" pitchFamily="34" charset="-128"/>
            </a:endParaRPr>
          </a:p>
          <a:p>
            <a:pPr marL="365760" lvl="1" indent="-256032">
              <a:spcBef>
                <a:spcPts val="400"/>
              </a:spcBef>
              <a:buClr>
                <a:srgbClr val="177F8A"/>
              </a:buClr>
              <a:buNone/>
            </a:pPr>
            <a:r>
              <a:rPr lang="en-US" sz="2400" b="1" i="1" dirty="0" smtClean="0">
                <a:solidFill>
                  <a:srgbClr val="10253F"/>
                </a:solidFill>
                <a:ea typeface="ＭＳ Ｐゴシック" pitchFamily="34" charset="-128"/>
              </a:rPr>
              <a:t>Creating </a:t>
            </a:r>
            <a:r>
              <a:rPr lang="en-US" sz="2400" b="1" i="1" dirty="0">
                <a:solidFill>
                  <a:srgbClr val="10253F"/>
                </a:solidFill>
                <a:ea typeface="ＭＳ Ｐゴシック" pitchFamily="34" charset="-128"/>
              </a:rPr>
              <a:t>robust metadata is in your OWN best interest!</a:t>
            </a:r>
            <a:endParaRPr lang="en-US" sz="2400" b="1" dirty="0">
              <a:solidFill>
                <a:srgbClr val="10253F"/>
              </a:solidFill>
              <a:ea typeface="ＭＳ Ｐゴシック" pitchFamily="34" charset="-128"/>
            </a:endParaRP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076450" y="445131"/>
            <a:ext cx="5314950" cy="701018"/>
          </a:xfrm>
        </p:spPr>
        <p:txBody>
          <a:bodyPr>
            <a:normAutofit fontScale="90000"/>
          </a:bodyPr>
          <a:lstStyle/>
          <a:p>
            <a:r>
              <a:rPr lang="en-US" dirty="0" smtClean="0">
                <a:ea typeface="ＭＳ Ｐゴシック" pitchFamily="34" charset="-128"/>
              </a:rPr>
              <a:t>What is Metadata?</a:t>
            </a:r>
          </a:p>
        </p:txBody>
      </p:sp>
      <p:sp>
        <p:nvSpPr>
          <p:cNvPr id="13315" name="Content Placeholder 2"/>
          <p:cNvSpPr>
            <a:spLocks noGrp="1"/>
          </p:cNvSpPr>
          <p:nvPr>
            <p:ph idx="1"/>
          </p:nvPr>
        </p:nvSpPr>
        <p:spPr>
          <a:xfrm>
            <a:off x="599090" y="1190283"/>
            <a:ext cx="7993117" cy="4737551"/>
          </a:xfrm>
        </p:spPr>
        <p:txBody>
          <a:bodyPr>
            <a:noAutofit/>
          </a:bodyPr>
          <a:lstStyle/>
          <a:p>
            <a:pPr>
              <a:buSzPct val="100000"/>
              <a:buNone/>
            </a:pPr>
            <a:r>
              <a:rPr lang="en-US" b="1" dirty="0" smtClean="0">
                <a:ea typeface="ＭＳ Ｐゴシック" pitchFamily="34" charset="-128"/>
              </a:rPr>
              <a:t>Metadata is: Data ‘reporting’</a:t>
            </a:r>
          </a:p>
          <a:p>
            <a:pPr>
              <a:buSzPct val="100000"/>
            </a:pPr>
            <a:endParaRPr lang="en-US" dirty="0" smtClean="0">
              <a:ea typeface="ＭＳ Ｐゴシック" pitchFamily="34" charset="-128"/>
            </a:endParaRPr>
          </a:p>
          <a:p>
            <a:pPr>
              <a:buSzPct val="100000"/>
            </a:pPr>
            <a:r>
              <a:rPr lang="en-US" dirty="0" smtClean="0">
                <a:ea typeface="ＭＳ Ｐゴシック" pitchFamily="34" charset="-128"/>
              </a:rPr>
              <a:t> </a:t>
            </a:r>
            <a:r>
              <a:rPr lang="en-US" b="1" dirty="0" smtClean="0">
                <a:ea typeface="ＭＳ Ｐゴシック" pitchFamily="34" charset="-128"/>
              </a:rPr>
              <a:t>WHO</a:t>
            </a:r>
            <a:r>
              <a:rPr lang="en-US" dirty="0" smtClean="0">
                <a:ea typeface="ＭＳ Ｐゴシック" pitchFamily="34" charset="-128"/>
              </a:rPr>
              <a:t> created the data?</a:t>
            </a:r>
          </a:p>
          <a:p>
            <a:pPr>
              <a:buSzPct val="100000"/>
            </a:pPr>
            <a:r>
              <a:rPr lang="en-US" dirty="0" smtClean="0">
                <a:ea typeface="ＭＳ Ｐゴシック" pitchFamily="34" charset="-128"/>
              </a:rPr>
              <a:t> </a:t>
            </a:r>
            <a:r>
              <a:rPr lang="en-US" b="1" dirty="0" smtClean="0">
                <a:ea typeface="ＭＳ Ｐゴシック" pitchFamily="34" charset="-128"/>
              </a:rPr>
              <a:t>WHAT</a:t>
            </a:r>
            <a:r>
              <a:rPr lang="en-US" dirty="0" smtClean="0">
                <a:ea typeface="ＭＳ Ｐゴシック" pitchFamily="34" charset="-128"/>
              </a:rPr>
              <a:t> is the content of the data?</a:t>
            </a:r>
          </a:p>
          <a:p>
            <a:pPr>
              <a:buSzPct val="100000"/>
            </a:pPr>
            <a:r>
              <a:rPr lang="en-US" dirty="0" smtClean="0">
                <a:ea typeface="ＭＳ Ｐゴシック" pitchFamily="34" charset="-128"/>
              </a:rPr>
              <a:t> </a:t>
            </a:r>
            <a:r>
              <a:rPr lang="en-US" b="1" dirty="0" smtClean="0">
                <a:ea typeface="ＭＳ Ｐゴシック" pitchFamily="34" charset="-128"/>
              </a:rPr>
              <a:t>WHEN</a:t>
            </a:r>
            <a:r>
              <a:rPr lang="en-US" dirty="0" smtClean="0">
                <a:ea typeface="ＭＳ Ｐゴシック" pitchFamily="34" charset="-128"/>
              </a:rPr>
              <a:t> were the data created?</a:t>
            </a:r>
          </a:p>
          <a:p>
            <a:pPr>
              <a:buSzPct val="100000"/>
            </a:pPr>
            <a:r>
              <a:rPr lang="en-US" dirty="0" smtClean="0">
                <a:ea typeface="ＭＳ Ｐゴシック" pitchFamily="34" charset="-128"/>
              </a:rPr>
              <a:t> </a:t>
            </a:r>
            <a:r>
              <a:rPr lang="en-US" b="1" dirty="0" smtClean="0">
                <a:ea typeface="ＭＳ Ｐゴシック" pitchFamily="34" charset="-128"/>
              </a:rPr>
              <a:t>WHERE</a:t>
            </a:r>
            <a:r>
              <a:rPr lang="en-US" dirty="0" smtClean="0">
                <a:ea typeface="ＭＳ Ｐゴシック" pitchFamily="34" charset="-128"/>
              </a:rPr>
              <a:t> is it geographically?</a:t>
            </a:r>
          </a:p>
          <a:p>
            <a:pPr>
              <a:buSzPct val="100000"/>
            </a:pPr>
            <a:r>
              <a:rPr lang="en-US" dirty="0" smtClean="0">
                <a:ea typeface="ＭＳ Ｐゴシック" pitchFamily="34" charset="-128"/>
              </a:rPr>
              <a:t> </a:t>
            </a:r>
            <a:r>
              <a:rPr lang="en-US" b="1" dirty="0" smtClean="0">
                <a:ea typeface="ＭＳ Ｐゴシック" pitchFamily="34" charset="-128"/>
              </a:rPr>
              <a:t>HOW</a:t>
            </a:r>
            <a:r>
              <a:rPr lang="en-US" dirty="0" smtClean="0">
                <a:ea typeface="ＭＳ Ｐゴシック" pitchFamily="34" charset="-128"/>
              </a:rPr>
              <a:t> were the data developed?</a:t>
            </a:r>
          </a:p>
          <a:p>
            <a:pPr>
              <a:buSzPct val="100000"/>
            </a:pPr>
            <a:r>
              <a:rPr lang="en-US" dirty="0" smtClean="0">
                <a:ea typeface="ＭＳ Ｐゴシック" pitchFamily="34" charset="-128"/>
              </a:rPr>
              <a:t> </a:t>
            </a:r>
            <a:r>
              <a:rPr lang="en-US" b="1" dirty="0" smtClean="0">
                <a:ea typeface="ＭＳ Ｐゴシック" pitchFamily="34" charset="-128"/>
              </a:rPr>
              <a:t>WHY</a:t>
            </a:r>
            <a:r>
              <a:rPr lang="en-US" dirty="0" smtClean="0">
                <a:ea typeface="ＭＳ Ｐゴシック" pitchFamily="34" charset="-128"/>
              </a:rPr>
              <a:t> were the data developed?</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6" name="TextBox 5"/>
          <p:cNvSpPr txBox="1"/>
          <p:nvPr/>
        </p:nvSpPr>
        <p:spPr>
          <a:xfrm rot="16200000">
            <a:off x="7043490" y="3771964"/>
            <a:ext cx="2676102" cy="230832"/>
          </a:xfrm>
          <a:prstGeom prst="rect">
            <a:avLst/>
          </a:prstGeom>
          <a:noFill/>
        </p:spPr>
        <p:txBody>
          <a:bodyPr wrap="square" rtlCol="0">
            <a:spAutoFit/>
          </a:bodyPr>
          <a:lstStyle/>
          <a:p>
            <a:r>
              <a:rPr lang="en-US" sz="900" dirty="0" smtClean="0">
                <a:solidFill>
                  <a:schemeClr val="bg1">
                    <a:lumMod val="75000"/>
                  </a:schemeClr>
                </a:solidFill>
              </a:rPr>
              <a:t>Photo by Michelle Chang. All Rights Reserved</a:t>
            </a:r>
            <a:endParaRPr lang="en-US" sz="900" dirty="0">
              <a:solidFill>
                <a:schemeClr val="bg1">
                  <a:lumMod val="75000"/>
                </a:schemeClr>
              </a:solidFill>
            </a:endParaRPr>
          </a:p>
        </p:txBody>
      </p:sp>
      <p:sp>
        <p:nvSpPr>
          <p:cNvPr id="2" name="AutoShape 2" descr="https://fbcdn-sphotos-a.akamaihd.net/hphotos-ak-snc7/4175_747810285091_6005554_42724344_4675688_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fbcdn-sphotos-a.akamaihd.net/hphotos-ak-snc7/4175_747810285091_6005554_42724344_4675688_n.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babylon\co2012\mchang\Desktop\4175_747810285091_6005554_42724344_4675688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50" y="1869000"/>
            <a:ext cx="2455875" cy="327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80035" y="489266"/>
            <a:ext cx="7410450" cy="701018"/>
          </a:xfrm>
        </p:spPr>
        <p:txBody>
          <a:bodyPr>
            <a:normAutofit fontScale="90000"/>
          </a:bodyPr>
          <a:lstStyle/>
          <a:p>
            <a:r>
              <a:rPr lang="en-US" dirty="0" smtClean="0">
                <a:ea typeface="ＭＳ Ｐゴシック" pitchFamily="34" charset="-128"/>
              </a:rPr>
              <a:t>Metadata in Real Life</a:t>
            </a:r>
          </a:p>
        </p:txBody>
      </p:sp>
      <p:sp>
        <p:nvSpPr>
          <p:cNvPr id="13315" name="Content Placeholder 2"/>
          <p:cNvSpPr>
            <a:spLocks noGrp="1"/>
          </p:cNvSpPr>
          <p:nvPr>
            <p:ph idx="1"/>
          </p:nvPr>
        </p:nvSpPr>
        <p:spPr>
          <a:xfrm>
            <a:off x="599090" y="1190283"/>
            <a:ext cx="7993117" cy="4737551"/>
          </a:xfrm>
        </p:spPr>
        <p:txBody>
          <a:bodyPr>
            <a:noAutofit/>
          </a:bodyPr>
          <a:lstStyle/>
          <a:p>
            <a:r>
              <a:rPr lang="en-US" dirty="0" smtClean="0">
                <a:ea typeface="ＭＳ Ｐゴシック" pitchFamily="34" charset="-128"/>
              </a:rPr>
              <a:t>Metadata is all around…</a:t>
            </a:r>
          </a:p>
          <a:p>
            <a:pPr>
              <a:buClr>
                <a:srgbClr val="177F8A"/>
              </a:buClr>
              <a:buSzPct val="100000"/>
              <a:buNone/>
            </a:pPr>
            <a:endParaRPr lang="en-US" sz="2400" dirty="0" smtClean="0">
              <a:ea typeface="ＭＳ Ｐゴシック" pitchFamily="34" charset="-128"/>
            </a:endParaRPr>
          </a:p>
          <a:p>
            <a:pPr marL="109728" indent="0">
              <a:buNone/>
            </a:pPr>
            <a:endParaRPr lang="en-US" sz="2400" dirty="0" smtClean="0">
              <a:ea typeface="ＭＳ Ｐゴシック" pitchFamily="34" charset="-128"/>
            </a:endParaRPr>
          </a:p>
        </p:txBody>
      </p:sp>
      <p:sp>
        <p:nvSpPr>
          <p:cNvPr id="5" name="Text Box 7"/>
          <p:cNvSpPr txBox="1">
            <a:spLocks noChangeArrowheads="1"/>
          </p:cNvSpPr>
          <p:nvPr/>
        </p:nvSpPr>
        <p:spPr bwMode="auto">
          <a:xfrm>
            <a:off x="427037" y="2211530"/>
            <a:ext cx="5181600" cy="1831975"/>
          </a:xfrm>
          <a:prstGeom prst="rect">
            <a:avLst/>
          </a:prstGeom>
          <a:solidFill>
            <a:schemeClr val="bg1"/>
          </a:solidFill>
          <a:ln w="28575">
            <a:solidFill>
              <a:srgbClr val="000099"/>
            </a:solidFill>
            <a:miter lim="800000"/>
            <a:headEnd/>
            <a:tailEnd/>
          </a:ln>
          <a:effectLst>
            <a:outerShdw dist="35921" dir="2700000" algn="ctr" rotWithShape="0">
              <a:schemeClr val="tx1"/>
            </a:outerShdw>
          </a:effectLst>
        </p:spPr>
        <p:txBody>
          <a:bodyPr>
            <a:spAutoFit/>
          </a:bodyPr>
          <a:lstStyle/>
          <a:p>
            <a:pPr eaLnBrk="0" hangingPunct="0">
              <a:defRPr/>
            </a:pPr>
            <a:r>
              <a:rPr lang="en-US" sz="1600" b="1" dirty="0">
                <a:ea typeface="ＭＳ Ｐゴシック" charset="-128"/>
                <a:cs typeface="ＭＳ Ｐゴシック" charset="-128"/>
              </a:rPr>
              <a:t>          Author(s)</a:t>
            </a:r>
            <a:r>
              <a:rPr lang="en-US" sz="1600" dirty="0">
                <a:ea typeface="ＭＳ Ｐゴシック" charset="-128"/>
                <a:cs typeface="ＭＳ Ｐゴシック" charset="-128"/>
              </a:rPr>
              <a:t>   Boullosa, Carmen. </a:t>
            </a:r>
          </a:p>
          <a:p>
            <a:pPr eaLnBrk="0" hangingPunct="0">
              <a:defRPr/>
            </a:pPr>
            <a:r>
              <a:rPr lang="en-US" sz="1600" b="1" dirty="0">
                <a:ea typeface="ＭＳ Ｐゴシック" charset="-128"/>
                <a:cs typeface="ＭＳ Ｐゴシック" charset="-128"/>
              </a:rPr>
              <a:t>              Title(s)</a:t>
            </a:r>
            <a:r>
              <a:rPr lang="en-US" sz="1600" dirty="0">
                <a:ea typeface="ＭＳ Ｐゴシック" charset="-128"/>
                <a:cs typeface="ＭＳ Ｐゴシック" charset="-128"/>
              </a:rPr>
              <a:t>   They're cows, we're pigs / </a:t>
            </a:r>
          </a:p>
          <a:p>
            <a:pPr eaLnBrk="0" hangingPunct="0">
              <a:defRPr/>
            </a:pPr>
            <a:r>
              <a:rPr lang="en-US" sz="1600" dirty="0">
                <a:ea typeface="ＭＳ Ｐゴシック" charset="-128"/>
                <a:cs typeface="ＭＳ Ｐゴシック" charset="-128"/>
              </a:rPr>
              <a:t>                             by Carmen Boullosa </a:t>
            </a:r>
          </a:p>
          <a:p>
            <a:pPr eaLnBrk="0" hangingPunct="0">
              <a:defRPr/>
            </a:pPr>
            <a:r>
              <a:rPr lang="en-US" sz="1600" dirty="0">
                <a:ea typeface="ＭＳ Ｐゴシック" charset="-128"/>
                <a:cs typeface="ＭＳ Ｐゴシック" charset="-128"/>
              </a:rPr>
              <a:t>                </a:t>
            </a:r>
            <a:r>
              <a:rPr lang="en-US" sz="1600" b="1" dirty="0">
                <a:ea typeface="ＭＳ Ｐゴシック" charset="-128"/>
                <a:cs typeface="ＭＳ Ｐゴシック" charset="-128"/>
              </a:rPr>
              <a:t>Place</a:t>
            </a:r>
            <a:r>
              <a:rPr lang="en-US" sz="1600" dirty="0">
                <a:ea typeface="ＭＳ Ｐゴシック" charset="-128"/>
                <a:cs typeface="ＭＳ Ｐゴシック" charset="-128"/>
              </a:rPr>
              <a:t>    New York : Grove Press, 1997. </a:t>
            </a:r>
          </a:p>
          <a:p>
            <a:pPr eaLnBrk="0" hangingPunct="0">
              <a:defRPr/>
            </a:pPr>
            <a:r>
              <a:rPr lang="en-US" sz="1600" dirty="0">
                <a:ea typeface="ＭＳ Ｐゴシック" charset="-128"/>
                <a:cs typeface="ＭＳ Ｐゴシック" charset="-128"/>
              </a:rPr>
              <a:t> </a:t>
            </a:r>
            <a:r>
              <a:rPr lang="en-US" sz="1600" b="1" dirty="0">
                <a:ea typeface="ＭＳ Ｐゴシック" charset="-128"/>
                <a:cs typeface="ＭＳ Ｐゴシック" charset="-128"/>
              </a:rPr>
              <a:t>Physical Descr</a:t>
            </a:r>
            <a:r>
              <a:rPr lang="en-US" sz="1600" dirty="0">
                <a:ea typeface="ＭＳ Ｐゴシック" charset="-128"/>
                <a:cs typeface="ＭＳ Ｐゴシック" charset="-128"/>
              </a:rPr>
              <a:t>   viii, 180 p ; 22 cm. </a:t>
            </a:r>
          </a:p>
          <a:p>
            <a:pPr eaLnBrk="0" hangingPunct="0">
              <a:defRPr/>
            </a:pPr>
            <a:r>
              <a:rPr lang="en-US" sz="1600" dirty="0">
                <a:ea typeface="ＭＳ Ｐゴシック" charset="-128"/>
                <a:cs typeface="ＭＳ Ｐゴシック" charset="-128"/>
              </a:rPr>
              <a:t>         </a:t>
            </a:r>
            <a:r>
              <a:rPr lang="en-US" sz="1600" b="1" dirty="0">
                <a:ea typeface="ＭＳ Ｐゴシック" charset="-128"/>
                <a:cs typeface="ＭＳ Ｐゴシック" charset="-128"/>
              </a:rPr>
              <a:t>Subject(s)</a:t>
            </a:r>
            <a:r>
              <a:rPr lang="en-US" sz="1600" dirty="0">
                <a:ea typeface="ＭＳ Ｐゴシック" charset="-128"/>
                <a:cs typeface="ＭＳ Ｐゴシック" charset="-128"/>
              </a:rPr>
              <a:t>   Pirates Caribbean Area Fiction. </a:t>
            </a:r>
          </a:p>
          <a:p>
            <a:pPr eaLnBrk="0" hangingPunct="0">
              <a:defRPr/>
            </a:pPr>
            <a:r>
              <a:rPr lang="en-US" sz="1600" b="1" dirty="0">
                <a:ea typeface="ＭＳ Ｐゴシック" charset="-128"/>
                <a:cs typeface="ＭＳ Ｐゴシック" charset="-128"/>
              </a:rPr>
              <a:t>             Format</a:t>
            </a:r>
            <a:r>
              <a:rPr lang="en-US" sz="1600" dirty="0">
                <a:ea typeface="ＭＳ Ｐゴシック" charset="-128"/>
                <a:cs typeface="ＭＳ Ｐゴシック" charset="-128"/>
              </a:rPr>
              <a:t>    Fiction </a:t>
            </a:r>
          </a:p>
        </p:txBody>
      </p:sp>
      <p:pic>
        <p:nvPicPr>
          <p:cNvPr id="1027" name="Picture 3" descr="C:\Users\Quercus2\Desktop\USDAgov.jpg"/>
          <p:cNvPicPr>
            <a:picLocks noChangeAspect="1" noChangeArrowheads="1"/>
          </p:cNvPicPr>
          <p:nvPr/>
        </p:nvPicPr>
        <p:blipFill>
          <a:blip r:embed="rId3"/>
          <a:srcRect/>
          <a:stretch>
            <a:fillRect/>
          </a:stretch>
        </p:blipFill>
        <p:spPr bwMode="auto">
          <a:xfrm>
            <a:off x="6144716" y="1626190"/>
            <a:ext cx="2245769" cy="3466072"/>
          </a:xfrm>
          <a:prstGeom prst="rect">
            <a:avLst/>
          </a:prstGeom>
          <a:noFill/>
        </p:spPr>
      </p:pic>
      <p:sp>
        <p:nvSpPr>
          <p:cNvPr id="9" name="TextBox 8"/>
          <p:cNvSpPr txBox="1"/>
          <p:nvPr/>
        </p:nvSpPr>
        <p:spPr>
          <a:xfrm rot="16200000">
            <a:off x="7110700" y="3686420"/>
            <a:ext cx="2676102"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USDAgov</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132977" y="839774"/>
            <a:ext cx="6191250" cy="701018"/>
          </a:xfrm>
        </p:spPr>
        <p:txBody>
          <a:bodyPr>
            <a:normAutofit fontScale="90000"/>
          </a:bodyPr>
          <a:lstStyle/>
          <a:p>
            <a:r>
              <a:rPr lang="en-US" dirty="0" smtClean="0">
                <a:ea typeface="ＭＳ Ｐゴシック" pitchFamily="34" charset="-128"/>
              </a:rPr>
              <a:t>What Does a Metadata Record Look Like?</a:t>
            </a:r>
          </a:p>
        </p:txBody>
      </p:sp>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pic>
        <p:nvPicPr>
          <p:cNvPr id="4" name="Picture 3" descr="fullmetadatarecord"/>
          <p:cNvPicPr>
            <a:picLocks noChangeAspect="1" noChangeArrowheads="1"/>
          </p:cNvPicPr>
          <p:nvPr/>
        </p:nvPicPr>
        <p:blipFill>
          <a:blip r:embed="rId3"/>
          <a:srcRect b="810"/>
          <a:stretch>
            <a:fillRect/>
          </a:stretch>
        </p:blipFill>
        <p:spPr>
          <a:xfrm>
            <a:off x="747215" y="1592978"/>
            <a:ext cx="7229475" cy="4828813"/>
          </a:xfrm>
          <a:prstGeom prst="rect">
            <a:avLst/>
          </a:prstGeom>
          <a:noFill/>
        </p:spPr>
      </p:pic>
      <p:pic>
        <p:nvPicPr>
          <p:cNvPr id="37890" name="Picture 2" descr="C:\Users\Quercus2\Desktop\I like.jpg"/>
          <p:cNvPicPr>
            <a:picLocks noChangeAspect="1" noChangeArrowheads="1"/>
          </p:cNvPicPr>
          <p:nvPr/>
        </p:nvPicPr>
        <p:blipFill>
          <a:blip r:embed="rId4"/>
          <a:srcRect/>
          <a:stretch>
            <a:fillRect/>
          </a:stretch>
        </p:blipFill>
        <p:spPr bwMode="auto">
          <a:xfrm>
            <a:off x="6952816" y="1192927"/>
            <a:ext cx="1733987" cy="1518741"/>
          </a:xfrm>
          <a:prstGeom prst="rect">
            <a:avLst/>
          </a:prstGeom>
          <a:noFill/>
        </p:spPr>
      </p:pic>
      <p:sp>
        <p:nvSpPr>
          <p:cNvPr id="8" name="TextBox 7"/>
          <p:cNvSpPr txBox="1"/>
          <p:nvPr/>
        </p:nvSpPr>
        <p:spPr>
          <a:xfrm rot="16200000">
            <a:off x="7416543" y="1343926"/>
            <a:ext cx="2676102" cy="230832"/>
          </a:xfrm>
          <a:prstGeom prst="rect">
            <a:avLst/>
          </a:prstGeom>
          <a:noFill/>
        </p:spPr>
        <p:txBody>
          <a:bodyPr wrap="square" rtlCol="0">
            <a:spAutoFit/>
          </a:bodyPr>
          <a:lstStyle/>
          <a:p>
            <a:r>
              <a:rPr lang="en-US" sz="900" dirty="0" smtClean="0">
                <a:solidFill>
                  <a:schemeClr val="bg1">
                    <a:lumMod val="75000"/>
                  </a:schemeClr>
                </a:solidFill>
              </a:rPr>
              <a:t>CC image by I like on </a:t>
            </a:r>
            <a:r>
              <a:rPr lang="en-US" sz="900" dirty="0" err="1" smtClean="0">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00844" y="284339"/>
            <a:ext cx="9144000" cy="701018"/>
          </a:xfrm>
        </p:spPr>
        <p:txBody>
          <a:bodyPr>
            <a:normAutofit fontScale="90000"/>
          </a:bodyPr>
          <a:lstStyle/>
          <a:p>
            <a:r>
              <a:rPr lang="en-US" dirty="0" smtClean="0">
                <a:ea typeface="ＭＳ Ｐゴシック" pitchFamily="34" charset="-128"/>
              </a:rPr>
              <a:t>The Value of Metadata</a:t>
            </a:r>
            <a:endParaRPr lang="en-US" u="sng" dirty="0" smtClean="0">
              <a:ea typeface="ＭＳ Ｐゴシック" pitchFamily="34" charset="-128"/>
            </a:endParaRPr>
          </a:p>
        </p:txBody>
      </p:sp>
      <p:sp>
        <p:nvSpPr>
          <p:cNvPr id="8" name="Freeform 4"/>
          <p:cNvSpPr>
            <a:spLocks/>
          </p:cNvSpPr>
          <p:nvPr/>
        </p:nvSpPr>
        <p:spPr bwMode="auto">
          <a:xfrm>
            <a:off x="2649538" y="3869127"/>
            <a:ext cx="4646613" cy="2309813"/>
          </a:xfrm>
          <a:custGeom>
            <a:avLst/>
            <a:gdLst>
              <a:gd name="T0" fmla="*/ 2147483647 w 1745"/>
              <a:gd name="T1" fmla="*/ 2147483647 h 918"/>
              <a:gd name="T2" fmla="*/ 2147483647 w 1745"/>
              <a:gd name="T3" fmla="*/ 2147483647 h 918"/>
              <a:gd name="T4" fmla="*/ 2147483647 w 1745"/>
              <a:gd name="T5" fmla="*/ 2147483647 h 918"/>
              <a:gd name="T6" fmla="*/ 2147483647 w 1745"/>
              <a:gd name="T7" fmla="*/ 2147483647 h 918"/>
              <a:gd name="T8" fmla="*/ 2147483647 w 1745"/>
              <a:gd name="T9" fmla="*/ 2147483647 h 918"/>
              <a:gd name="T10" fmla="*/ 2147483647 w 1745"/>
              <a:gd name="T11" fmla="*/ 2147483647 h 918"/>
              <a:gd name="T12" fmla="*/ 2147483647 w 1745"/>
              <a:gd name="T13" fmla="*/ 2147483647 h 918"/>
              <a:gd name="T14" fmla="*/ 2147483647 w 1745"/>
              <a:gd name="T15" fmla="*/ 2147483647 h 918"/>
              <a:gd name="T16" fmla="*/ 2147483647 w 1745"/>
              <a:gd name="T17" fmla="*/ 2147483647 h 918"/>
              <a:gd name="T18" fmla="*/ 2147483647 w 1745"/>
              <a:gd name="T19" fmla="*/ 2147483647 h 918"/>
              <a:gd name="T20" fmla="*/ 2147483647 w 1745"/>
              <a:gd name="T21" fmla="*/ 2147483647 h 918"/>
              <a:gd name="T22" fmla="*/ 2147483647 w 1745"/>
              <a:gd name="T23" fmla="*/ 2147483647 h 918"/>
              <a:gd name="T24" fmla="*/ 2147483647 w 1745"/>
              <a:gd name="T25" fmla="*/ 2147483647 h 918"/>
              <a:gd name="T26" fmla="*/ 2147483647 w 1745"/>
              <a:gd name="T27" fmla="*/ 2147483647 h 918"/>
              <a:gd name="T28" fmla="*/ 2147483647 w 1745"/>
              <a:gd name="T29" fmla="*/ 2147483647 h 918"/>
              <a:gd name="T30" fmla="*/ 2147483647 w 1745"/>
              <a:gd name="T31" fmla="*/ 2147483647 h 918"/>
              <a:gd name="T32" fmla="*/ 2147483647 w 1745"/>
              <a:gd name="T33" fmla="*/ 2147483647 h 918"/>
              <a:gd name="T34" fmla="*/ 2147483647 w 1745"/>
              <a:gd name="T35" fmla="*/ 0 h 918"/>
              <a:gd name="T36" fmla="*/ 2147483647 w 1745"/>
              <a:gd name="T37" fmla="*/ 2147483647 h 918"/>
              <a:gd name="T38" fmla="*/ 2147483647 w 1745"/>
              <a:gd name="T39" fmla="*/ 2147483647 h 918"/>
              <a:gd name="T40" fmla="*/ 2147483647 w 1745"/>
              <a:gd name="T41" fmla="*/ 2147483647 h 918"/>
              <a:gd name="T42" fmla="*/ 2147483647 w 1745"/>
              <a:gd name="T43" fmla="*/ 2147483647 h 918"/>
              <a:gd name="T44" fmla="*/ 2147483647 w 1745"/>
              <a:gd name="T45" fmla="*/ 2147483647 h 918"/>
              <a:gd name="T46" fmla="*/ 2147483647 w 1745"/>
              <a:gd name="T47" fmla="*/ 2147483647 h 918"/>
              <a:gd name="T48" fmla="*/ 2147483647 w 1745"/>
              <a:gd name="T49" fmla="*/ 2147483647 h 918"/>
              <a:gd name="T50" fmla="*/ 2147483647 w 1745"/>
              <a:gd name="T51" fmla="*/ 2147483647 h 918"/>
              <a:gd name="T52" fmla="*/ 2147483647 w 1745"/>
              <a:gd name="T53" fmla="*/ 2147483647 h 918"/>
              <a:gd name="T54" fmla="*/ 2147483647 w 1745"/>
              <a:gd name="T55" fmla="*/ 2147483647 h 918"/>
              <a:gd name="T56" fmla="*/ 2147483647 w 1745"/>
              <a:gd name="T57" fmla="*/ 2147483647 h 918"/>
              <a:gd name="T58" fmla="*/ 2147483647 w 1745"/>
              <a:gd name="T59" fmla="*/ 2147483647 h 918"/>
              <a:gd name="T60" fmla="*/ 2147483647 w 1745"/>
              <a:gd name="T61" fmla="*/ 2147483647 h 918"/>
              <a:gd name="T62" fmla="*/ 2147483647 w 1745"/>
              <a:gd name="T63" fmla="*/ 2147483647 h 918"/>
              <a:gd name="T64" fmla="*/ 0 w 1745"/>
              <a:gd name="T65" fmla="*/ 2147483647 h 918"/>
              <a:gd name="T66" fmla="*/ 2147483647 w 1745"/>
              <a:gd name="T67" fmla="*/ 2147483647 h 918"/>
              <a:gd name="T68" fmla="*/ 2147483647 w 1745"/>
              <a:gd name="T69" fmla="*/ 2147483647 h 918"/>
              <a:gd name="T70" fmla="*/ 2147483647 w 1745"/>
              <a:gd name="T71" fmla="*/ 2147483647 h 918"/>
              <a:gd name="T72" fmla="*/ 2147483647 w 1745"/>
              <a:gd name="T73" fmla="*/ 2147483647 h 918"/>
              <a:gd name="T74" fmla="*/ 2147483647 w 1745"/>
              <a:gd name="T75" fmla="*/ 2147483647 h 918"/>
              <a:gd name="T76" fmla="*/ 2147483647 w 1745"/>
              <a:gd name="T77" fmla="*/ 2147483647 h 918"/>
              <a:gd name="T78" fmla="*/ 2147483647 w 1745"/>
              <a:gd name="T79" fmla="*/ 2147483647 h 918"/>
              <a:gd name="T80" fmla="*/ 2147483647 w 1745"/>
              <a:gd name="T81" fmla="*/ 2147483647 h 918"/>
              <a:gd name="T82" fmla="*/ 2147483647 w 1745"/>
              <a:gd name="T83" fmla="*/ 2147483647 h 918"/>
              <a:gd name="T84" fmla="*/ 2147483647 w 1745"/>
              <a:gd name="T85" fmla="*/ 2147483647 h 918"/>
              <a:gd name="T86" fmla="*/ 2147483647 w 1745"/>
              <a:gd name="T87" fmla="*/ 2147483647 h 918"/>
              <a:gd name="T88" fmla="*/ 2147483647 w 1745"/>
              <a:gd name="T89" fmla="*/ 2147483647 h 918"/>
              <a:gd name="T90" fmla="*/ 2147483647 w 1745"/>
              <a:gd name="T91" fmla="*/ 2147483647 h 918"/>
              <a:gd name="T92" fmla="*/ 2147483647 w 1745"/>
              <a:gd name="T93" fmla="*/ 2147483647 h 918"/>
              <a:gd name="T94" fmla="*/ 2147483647 w 1745"/>
              <a:gd name="T95" fmla="*/ 2147483647 h 918"/>
              <a:gd name="T96" fmla="*/ 2147483647 w 1745"/>
              <a:gd name="T97" fmla="*/ 2147483647 h 918"/>
              <a:gd name="T98" fmla="*/ 2147483647 w 1745"/>
              <a:gd name="T99" fmla="*/ 2147483647 h 91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745"/>
              <a:gd name="T151" fmla="*/ 0 h 918"/>
              <a:gd name="T152" fmla="*/ 1745 w 1745"/>
              <a:gd name="T153" fmla="*/ 918 h 91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745" h="918">
                <a:moveTo>
                  <a:pt x="877" y="907"/>
                </a:moveTo>
                <a:lnTo>
                  <a:pt x="895" y="904"/>
                </a:lnTo>
                <a:lnTo>
                  <a:pt x="919" y="900"/>
                </a:lnTo>
                <a:lnTo>
                  <a:pt x="943" y="895"/>
                </a:lnTo>
                <a:lnTo>
                  <a:pt x="960" y="891"/>
                </a:lnTo>
                <a:lnTo>
                  <a:pt x="980" y="886"/>
                </a:lnTo>
                <a:lnTo>
                  <a:pt x="1000" y="880"/>
                </a:lnTo>
                <a:lnTo>
                  <a:pt x="1020" y="875"/>
                </a:lnTo>
                <a:lnTo>
                  <a:pt x="1038" y="869"/>
                </a:lnTo>
                <a:lnTo>
                  <a:pt x="1058" y="861"/>
                </a:lnTo>
                <a:lnTo>
                  <a:pt x="1083" y="852"/>
                </a:lnTo>
                <a:lnTo>
                  <a:pt x="1104" y="843"/>
                </a:lnTo>
                <a:lnTo>
                  <a:pt x="1124" y="834"/>
                </a:lnTo>
                <a:lnTo>
                  <a:pt x="1147" y="824"/>
                </a:lnTo>
                <a:lnTo>
                  <a:pt x="1169" y="813"/>
                </a:lnTo>
                <a:lnTo>
                  <a:pt x="1189" y="803"/>
                </a:lnTo>
                <a:lnTo>
                  <a:pt x="1207" y="791"/>
                </a:lnTo>
                <a:lnTo>
                  <a:pt x="1224" y="781"/>
                </a:lnTo>
                <a:lnTo>
                  <a:pt x="1241" y="769"/>
                </a:lnTo>
                <a:lnTo>
                  <a:pt x="1260" y="758"/>
                </a:lnTo>
                <a:lnTo>
                  <a:pt x="1281" y="744"/>
                </a:lnTo>
                <a:lnTo>
                  <a:pt x="1300" y="730"/>
                </a:lnTo>
                <a:lnTo>
                  <a:pt x="1318" y="716"/>
                </a:lnTo>
                <a:lnTo>
                  <a:pt x="1334" y="704"/>
                </a:lnTo>
                <a:lnTo>
                  <a:pt x="1362" y="682"/>
                </a:lnTo>
                <a:lnTo>
                  <a:pt x="1387" y="660"/>
                </a:lnTo>
                <a:lnTo>
                  <a:pt x="1412" y="635"/>
                </a:lnTo>
                <a:lnTo>
                  <a:pt x="1438" y="606"/>
                </a:lnTo>
                <a:lnTo>
                  <a:pt x="1456" y="585"/>
                </a:lnTo>
                <a:lnTo>
                  <a:pt x="1476" y="561"/>
                </a:lnTo>
                <a:lnTo>
                  <a:pt x="1498" y="535"/>
                </a:lnTo>
                <a:lnTo>
                  <a:pt x="1517" y="509"/>
                </a:lnTo>
                <a:lnTo>
                  <a:pt x="1535" y="481"/>
                </a:lnTo>
                <a:lnTo>
                  <a:pt x="1557" y="449"/>
                </a:lnTo>
                <a:lnTo>
                  <a:pt x="1745" y="559"/>
                </a:lnTo>
                <a:lnTo>
                  <a:pt x="1561" y="0"/>
                </a:lnTo>
                <a:lnTo>
                  <a:pt x="964" y="106"/>
                </a:lnTo>
                <a:lnTo>
                  <a:pt x="1165" y="220"/>
                </a:lnTo>
                <a:lnTo>
                  <a:pt x="1148" y="244"/>
                </a:lnTo>
                <a:lnTo>
                  <a:pt x="1130" y="265"/>
                </a:lnTo>
                <a:lnTo>
                  <a:pt x="1112" y="286"/>
                </a:lnTo>
                <a:lnTo>
                  <a:pt x="1094" y="306"/>
                </a:lnTo>
                <a:lnTo>
                  <a:pt x="1079" y="321"/>
                </a:lnTo>
                <a:lnTo>
                  <a:pt x="1063" y="338"/>
                </a:lnTo>
                <a:lnTo>
                  <a:pt x="1045" y="352"/>
                </a:lnTo>
                <a:lnTo>
                  <a:pt x="1025" y="367"/>
                </a:lnTo>
                <a:lnTo>
                  <a:pt x="1001" y="383"/>
                </a:lnTo>
                <a:lnTo>
                  <a:pt x="981" y="396"/>
                </a:lnTo>
                <a:lnTo>
                  <a:pt x="964" y="406"/>
                </a:lnTo>
                <a:lnTo>
                  <a:pt x="939" y="420"/>
                </a:lnTo>
                <a:lnTo>
                  <a:pt x="917" y="429"/>
                </a:lnTo>
                <a:lnTo>
                  <a:pt x="898" y="435"/>
                </a:lnTo>
                <a:lnTo>
                  <a:pt x="878" y="442"/>
                </a:lnTo>
                <a:lnTo>
                  <a:pt x="849" y="450"/>
                </a:lnTo>
                <a:lnTo>
                  <a:pt x="820" y="454"/>
                </a:lnTo>
                <a:lnTo>
                  <a:pt x="791" y="457"/>
                </a:lnTo>
                <a:lnTo>
                  <a:pt x="748" y="459"/>
                </a:lnTo>
                <a:lnTo>
                  <a:pt x="692" y="460"/>
                </a:lnTo>
                <a:lnTo>
                  <a:pt x="649" y="454"/>
                </a:lnTo>
                <a:lnTo>
                  <a:pt x="610" y="445"/>
                </a:lnTo>
                <a:lnTo>
                  <a:pt x="565" y="432"/>
                </a:lnTo>
                <a:lnTo>
                  <a:pt x="525" y="415"/>
                </a:lnTo>
                <a:lnTo>
                  <a:pt x="485" y="395"/>
                </a:lnTo>
                <a:lnTo>
                  <a:pt x="449" y="372"/>
                </a:lnTo>
                <a:lnTo>
                  <a:pt x="414" y="341"/>
                </a:lnTo>
                <a:lnTo>
                  <a:pt x="0" y="580"/>
                </a:lnTo>
                <a:lnTo>
                  <a:pt x="17" y="600"/>
                </a:lnTo>
                <a:lnTo>
                  <a:pt x="41" y="623"/>
                </a:lnTo>
                <a:lnTo>
                  <a:pt x="61" y="643"/>
                </a:lnTo>
                <a:lnTo>
                  <a:pt x="81" y="662"/>
                </a:lnTo>
                <a:lnTo>
                  <a:pt x="101" y="681"/>
                </a:lnTo>
                <a:lnTo>
                  <a:pt x="125" y="701"/>
                </a:lnTo>
                <a:lnTo>
                  <a:pt x="147" y="718"/>
                </a:lnTo>
                <a:lnTo>
                  <a:pt x="169" y="734"/>
                </a:lnTo>
                <a:lnTo>
                  <a:pt x="194" y="750"/>
                </a:lnTo>
                <a:lnTo>
                  <a:pt x="218" y="767"/>
                </a:lnTo>
                <a:lnTo>
                  <a:pt x="243" y="783"/>
                </a:lnTo>
                <a:lnTo>
                  <a:pt x="266" y="796"/>
                </a:lnTo>
                <a:lnTo>
                  <a:pt x="289" y="809"/>
                </a:lnTo>
                <a:lnTo>
                  <a:pt x="311" y="820"/>
                </a:lnTo>
                <a:lnTo>
                  <a:pt x="341" y="834"/>
                </a:lnTo>
                <a:lnTo>
                  <a:pt x="369" y="846"/>
                </a:lnTo>
                <a:lnTo>
                  <a:pt x="401" y="858"/>
                </a:lnTo>
                <a:lnTo>
                  <a:pt x="425" y="867"/>
                </a:lnTo>
                <a:lnTo>
                  <a:pt x="448" y="876"/>
                </a:lnTo>
                <a:lnTo>
                  <a:pt x="475" y="884"/>
                </a:lnTo>
                <a:lnTo>
                  <a:pt x="501" y="891"/>
                </a:lnTo>
                <a:lnTo>
                  <a:pt x="527" y="897"/>
                </a:lnTo>
                <a:lnTo>
                  <a:pt x="557" y="903"/>
                </a:lnTo>
                <a:lnTo>
                  <a:pt x="587" y="908"/>
                </a:lnTo>
                <a:lnTo>
                  <a:pt x="618" y="912"/>
                </a:lnTo>
                <a:lnTo>
                  <a:pt x="650" y="915"/>
                </a:lnTo>
                <a:lnTo>
                  <a:pt x="674" y="916"/>
                </a:lnTo>
                <a:lnTo>
                  <a:pt x="707" y="918"/>
                </a:lnTo>
                <a:lnTo>
                  <a:pt x="740" y="918"/>
                </a:lnTo>
                <a:lnTo>
                  <a:pt x="766" y="917"/>
                </a:lnTo>
                <a:lnTo>
                  <a:pt x="794" y="916"/>
                </a:lnTo>
                <a:lnTo>
                  <a:pt x="825" y="914"/>
                </a:lnTo>
                <a:lnTo>
                  <a:pt x="853" y="910"/>
                </a:lnTo>
                <a:lnTo>
                  <a:pt x="877" y="907"/>
                </a:lnTo>
                <a:close/>
              </a:path>
            </a:pathLst>
          </a:custGeom>
          <a:solidFill>
            <a:schemeClr val="tx2">
              <a:lumMod val="20000"/>
              <a:lumOff val="80000"/>
            </a:schemeClr>
          </a:solidFill>
          <a:ln w="12700">
            <a:solidFill>
              <a:schemeClr val="accent2"/>
            </a:solidFill>
            <a:round/>
            <a:headEnd/>
            <a:tailEnd/>
          </a:ln>
        </p:spPr>
        <p:txBody>
          <a:bodyPr/>
          <a:lstStyle/>
          <a:p>
            <a:pPr>
              <a:defRPr/>
            </a:pPr>
            <a:endParaRPr lang="en-US" dirty="0">
              <a:latin typeface="Arial" charset="0"/>
            </a:endParaRPr>
          </a:p>
        </p:txBody>
      </p:sp>
      <p:sp>
        <p:nvSpPr>
          <p:cNvPr id="9" name="Freeform 5"/>
          <p:cNvSpPr>
            <a:spLocks/>
          </p:cNvSpPr>
          <p:nvPr/>
        </p:nvSpPr>
        <p:spPr bwMode="auto">
          <a:xfrm>
            <a:off x="1847850" y="1376752"/>
            <a:ext cx="2355850" cy="4117975"/>
          </a:xfrm>
          <a:custGeom>
            <a:avLst/>
            <a:gdLst>
              <a:gd name="T0" fmla="*/ 2147483647 w 885"/>
              <a:gd name="T1" fmla="*/ 1291343662 h 1637"/>
              <a:gd name="T2" fmla="*/ 2147483647 w 885"/>
              <a:gd name="T3" fmla="*/ 2147483647 h 1637"/>
              <a:gd name="T4" fmla="*/ 2147483647 w 885"/>
              <a:gd name="T5" fmla="*/ 2147483647 h 1637"/>
              <a:gd name="T6" fmla="*/ 2147483647 w 885"/>
              <a:gd name="T7" fmla="*/ 2147483647 h 1637"/>
              <a:gd name="T8" fmla="*/ 2147483647 w 885"/>
              <a:gd name="T9" fmla="*/ 2147483647 h 1637"/>
              <a:gd name="T10" fmla="*/ 2147483647 w 885"/>
              <a:gd name="T11" fmla="*/ 2147483647 h 1637"/>
              <a:gd name="T12" fmla="*/ 2147483647 w 885"/>
              <a:gd name="T13" fmla="*/ 2147483647 h 1637"/>
              <a:gd name="T14" fmla="*/ 2147483647 w 885"/>
              <a:gd name="T15" fmla="*/ 2147483647 h 1637"/>
              <a:gd name="T16" fmla="*/ 2147483647 w 885"/>
              <a:gd name="T17" fmla="*/ 2147483647 h 1637"/>
              <a:gd name="T18" fmla="*/ 2147483647 w 885"/>
              <a:gd name="T19" fmla="*/ 2147483647 h 1637"/>
              <a:gd name="T20" fmla="*/ 2147483647 w 885"/>
              <a:gd name="T21" fmla="*/ 2147483647 h 1637"/>
              <a:gd name="T22" fmla="*/ 2147483647 w 885"/>
              <a:gd name="T23" fmla="*/ 2147483647 h 1637"/>
              <a:gd name="T24" fmla="*/ 2147483647 w 885"/>
              <a:gd name="T25" fmla="*/ 2147483647 h 1637"/>
              <a:gd name="T26" fmla="*/ 2147483647 w 885"/>
              <a:gd name="T27" fmla="*/ 2147483647 h 1637"/>
              <a:gd name="T28" fmla="*/ 2147483647 w 885"/>
              <a:gd name="T29" fmla="*/ 2147483647 h 1637"/>
              <a:gd name="T30" fmla="*/ 2147483647 w 885"/>
              <a:gd name="T31" fmla="*/ 2147483647 h 1637"/>
              <a:gd name="T32" fmla="*/ 2147483647 w 885"/>
              <a:gd name="T33" fmla="*/ 2147483647 h 1637"/>
              <a:gd name="T34" fmla="*/ 2147483647 w 885"/>
              <a:gd name="T35" fmla="*/ 2147483647 h 1637"/>
              <a:gd name="T36" fmla="*/ 2147483647 w 885"/>
              <a:gd name="T37" fmla="*/ 2147483647 h 1637"/>
              <a:gd name="T38" fmla="*/ 2147483647 w 885"/>
              <a:gd name="T39" fmla="*/ 2147483647 h 1637"/>
              <a:gd name="T40" fmla="*/ 2147483647 w 885"/>
              <a:gd name="T41" fmla="*/ 2147483647 h 1637"/>
              <a:gd name="T42" fmla="*/ 2147483647 w 885"/>
              <a:gd name="T43" fmla="*/ 2147483647 h 1637"/>
              <a:gd name="T44" fmla="*/ 2147483647 w 885"/>
              <a:gd name="T45" fmla="*/ 2147483647 h 1637"/>
              <a:gd name="T46" fmla="*/ 2147483647 w 885"/>
              <a:gd name="T47" fmla="*/ 2147483647 h 1637"/>
              <a:gd name="T48" fmla="*/ 2147483647 w 885"/>
              <a:gd name="T49" fmla="*/ 2147483647 h 1637"/>
              <a:gd name="T50" fmla="*/ 2147483647 w 885"/>
              <a:gd name="T51" fmla="*/ 2147483647 h 1637"/>
              <a:gd name="T52" fmla="*/ 2147483647 w 885"/>
              <a:gd name="T53" fmla="*/ 2147483647 h 1637"/>
              <a:gd name="T54" fmla="*/ 2147483647 w 885"/>
              <a:gd name="T55" fmla="*/ 2147483647 h 1637"/>
              <a:gd name="T56" fmla="*/ 2147483647 w 885"/>
              <a:gd name="T57" fmla="*/ 2147483647 h 1637"/>
              <a:gd name="T58" fmla="*/ 2147483647 w 885"/>
              <a:gd name="T59" fmla="*/ 2147483647 h 1637"/>
              <a:gd name="T60" fmla="*/ 2147483647 w 885"/>
              <a:gd name="T61" fmla="*/ 2147483647 h 1637"/>
              <a:gd name="T62" fmla="*/ 2147483647 w 885"/>
              <a:gd name="T63" fmla="*/ 2147483647 h 1637"/>
              <a:gd name="T64" fmla="*/ 2147483647 w 885"/>
              <a:gd name="T65" fmla="*/ 2147483647 h 1637"/>
              <a:gd name="T66" fmla="*/ 2147483647 w 885"/>
              <a:gd name="T67" fmla="*/ 2147483647 h 1637"/>
              <a:gd name="T68" fmla="*/ 2147483647 w 885"/>
              <a:gd name="T69" fmla="*/ 2147483647 h 1637"/>
              <a:gd name="T70" fmla="*/ 2147483647 w 885"/>
              <a:gd name="T71" fmla="*/ 2147483647 h 1637"/>
              <a:gd name="T72" fmla="*/ 2147483647 w 885"/>
              <a:gd name="T73" fmla="*/ 2147483647 h 1637"/>
              <a:gd name="T74" fmla="*/ 2147483647 w 885"/>
              <a:gd name="T75" fmla="*/ 2147483647 h 1637"/>
              <a:gd name="T76" fmla="*/ 2147483647 w 885"/>
              <a:gd name="T77" fmla="*/ 2147483647 h 1637"/>
              <a:gd name="T78" fmla="*/ 2147483647 w 885"/>
              <a:gd name="T79" fmla="*/ 2147483647 h 1637"/>
              <a:gd name="T80" fmla="*/ 2147483647 w 885"/>
              <a:gd name="T81" fmla="*/ 2147483647 h 1637"/>
              <a:gd name="T82" fmla="*/ 2147483647 w 885"/>
              <a:gd name="T83" fmla="*/ 2147483647 h 1637"/>
              <a:gd name="T84" fmla="*/ 2147483647 w 885"/>
              <a:gd name="T85" fmla="*/ 2147483647 h 1637"/>
              <a:gd name="T86" fmla="*/ 2147483647 w 885"/>
              <a:gd name="T87" fmla="*/ 2147483647 h 1637"/>
              <a:gd name="T88" fmla="*/ 2147483647 w 885"/>
              <a:gd name="T89" fmla="*/ 2147483647 h 1637"/>
              <a:gd name="T90" fmla="*/ 2147483647 w 885"/>
              <a:gd name="T91" fmla="*/ 2147483647 h 16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5"/>
              <a:gd name="T139" fmla="*/ 0 h 1637"/>
              <a:gd name="T140" fmla="*/ 885 w 885"/>
              <a:gd name="T141" fmla="*/ 1637 h 163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5" h="1637">
                <a:moveTo>
                  <a:pt x="885" y="0"/>
                </a:moveTo>
                <a:lnTo>
                  <a:pt x="866" y="3"/>
                </a:lnTo>
                <a:lnTo>
                  <a:pt x="847" y="6"/>
                </a:lnTo>
                <a:lnTo>
                  <a:pt x="821" y="12"/>
                </a:lnTo>
                <a:lnTo>
                  <a:pt x="802" y="16"/>
                </a:lnTo>
                <a:lnTo>
                  <a:pt x="782" y="22"/>
                </a:lnTo>
                <a:lnTo>
                  <a:pt x="763" y="28"/>
                </a:lnTo>
                <a:lnTo>
                  <a:pt x="743" y="33"/>
                </a:lnTo>
                <a:lnTo>
                  <a:pt x="724" y="39"/>
                </a:lnTo>
                <a:lnTo>
                  <a:pt x="704" y="47"/>
                </a:lnTo>
                <a:lnTo>
                  <a:pt x="680" y="56"/>
                </a:lnTo>
                <a:lnTo>
                  <a:pt x="660" y="65"/>
                </a:lnTo>
                <a:lnTo>
                  <a:pt x="639" y="74"/>
                </a:lnTo>
                <a:lnTo>
                  <a:pt x="617" y="84"/>
                </a:lnTo>
                <a:lnTo>
                  <a:pt x="595" y="95"/>
                </a:lnTo>
                <a:lnTo>
                  <a:pt x="575" y="105"/>
                </a:lnTo>
                <a:lnTo>
                  <a:pt x="556" y="117"/>
                </a:lnTo>
                <a:lnTo>
                  <a:pt x="539" y="127"/>
                </a:lnTo>
                <a:lnTo>
                  <a:pt x="522" y="139"/>
                </a:lnTo>
                <a:lnTo>
                  <a:pt x="503" y="150"/>
                </a:lnTo>
                <a:lnTo>
                  <a:pt x="482" y="164"/>
                </a:lnTo>
                <a:lnTo>
                  <a:pt x="463" y="179"/>
                </a:lnTo>
                <a:lnTo>
                  <a:pt x="445" y="193"/>
                </a:lnTo>
                <a:lnTo>
                  <a:pt x="428" y="205"/>
                </a:lnTo>
                <a:lnTo>
                  <a:pt x="400" y="228"/>
                </a:lnTo>
                <a:lnTo>
                  <a:pt x="372" y="255"/>
                </a:lnTo>
                <a:lnTo>
                  <a:pt x="350" y="275"/>
                </a:lnTo>
                <a:lnTo>
                  <a:pt x="324" y="304"/>
                </a:lnTo>
                <a:lnTo>
                  <a:pt x="306" y="325"/>
                </a:lnTo>
                <a:lnTo>
                  <a:pt x="286" y="349"/>
                </a:lnTo>
                <a:lnTo>
                  <a:pt x="264" y="376"/>
                </a:lnTo>
                <a:lnTo>
                  <a:pt x="246" y="401"/>
                </a:lnTo>
                <a:lnTo>
                  <a:pt x="228" y="430"/>
                </a:lnTo>
                <a:lnTo>
                  <a:pt x="210" y="458"/>
                </a:lnTo>
                <a:lnTo>
                  <a:pt x="192" y="488"/>
                </a:lnTo>
                <a:lnTo>
                  <a:pt x="177" y="514"/>
                </a:lnTo>
                <a:lnTo>
                  <a:pt x="163" y="546"/>
                </a:lnTo>
                <a:lnTo>
                  <a:pt x="149" y="577"/>
                </a:lnTo>
                <a:lnTo>
                  <a:pt x="137" y="609"/>
                </a:lnTo>
                <a:lnTo>
                  <a:pt x="125" y="644"/>
                </a:lnTo>
                <a:lnTo>
                  <a:pt x="110" y="687"/>
                </a:lnTo>
                <a:lnTo>
                  <a:pt x="100" y="727"/>
                </a:lnTo>
                <a:lnTo>
                  <a:pt x="90" y="768"/>
                </a:lnTo>
                <a:lnTo>
                  <a:pt x="85" y="808"/>
                </a:lnTo>
                <a:lnTo>
                  <a:pt x="78" y="855"/>
                </a:lnTo>
                <a:lnTo>
                  <a:pt x="73" y="913"/>
                </a:lnTo>
                <a:lnTo>
                  <a:pt x="72" y="959"/>
                </a:lnTo>
                <a:lnTo>
                  <a:pt x="73" y="1004"/>
                </a:lnTo>
                <a:lnTo>
                  <a:pt x="77" y="1047"/>
                </a:lnTo>
                <a:lnTo>
                  <a:pt x="82" y="1087"/>
                </a:lnTo>
                <a:lnTo>
                  <a:pt x="87" y="1129"/>
                </a:lnTo>
                <a:lnTo>
                  <a:pt x="96" y="1172"/>
                </a:lnTo>
                <a:lnTo>
                  <a:pt x="108" y="1218"/>
                </a:lnTo>
                <a:lnTo>
                  <a:pt x="123" y="1265"/>
                </a:lnTo>
                <a:lnTo>
                  <a:pt x="138" y="1309"/>
                </a:lnTo>
                <a:lnTo>
                  <a:pt x="155" y="1352"/>
                </a:lnTo>
                <a:lnTo>
                  <a:pt x="175" y="1394"/>
                </a:lnTo>
                <a:lnTo>
                  <a:pt x="199" y="1434"/>
                </a:lnTo>
                <a:lnTo>
                  <a:pt x="0" y="1547"/>
                </a:lnTo>
                <a:lnTo>
                  <a:pt x="607" y="1637"/>
                </a:lnTo>
                <a:lnTo>
                  <a:pt x="830" y="1079"/>
                </a:lnTo>
                <a:lnTo>
                  <a:pt x="597" y="1204"/>
                </a:lnTo>
                <a:lnTo>
                  <a:pt x="574" y="1168"/>
                </a:lnTo>
                <a:lnTo>
                  <a:pt x="560" y="1136"/>
                </a:lnTo>
                <a:lnTo>
                  <a:pt x="547" y="1103"/>
                </a:lnTo>
                <a:lnTo>
                  <a:pt x="538" y="1070"/>
                </a:lnTo>
                <a:lnTo>
                  <a:pt x="532" y="1038"/>
                </a:lnTo>
                <a:lnTo>
                  <a:pt x="530" y="1007"/>
                </a:lnTo>
                <a:lnTo>
                  <a:pt x="527" y="976"/>
                </a:lnTo>
                <a:lnTo>
                  <a:pt x="527" y="945"/>
                </a:lnTo>
                <a:lnTo>
                  <a:pt x="529" y="908"/>
                </a:lnTo>
                <a:lnTo>
                  <a:pt x="533" y="872"/>
                </a:lnTo>
                <a:lnTo>
                  <a:pt x="541" y="832"/>
                </a:lnTo>
                <a:lnTo>
                  <a:pt x="550" y="800"/>
                </a:lnTo>
                <a:lnTo>
                  <a:pt x="564" y="764"/>
                </a:lnTo>
                <a:lnTo>
                  <a:pt x="576" y="733"/>
                </a:lnTo>
                <a:lnTo>
                  <a:pt x="593" y="703"/>
                </a:lnTo>
                <a:lnTo>
                  <a:pt x="607" y="680"/>
                </a:lnTo>
                <a:lnTo>
                  <a:pt x="621" y="661"/>
                </a:lnTo>
                <a:lnTo>
                  <a:pt x="635" y="642"/>
                </a:lnTo>
                <a:lnTo>
                  <a:pt x="651" y="623"/>
                </a:lnTo>
                <a:lnTo>
                  <a:pt x="668" y="603"/>
                </a:lnTo>
                <a:lnTo>
                  <a:pt x="683" y="589"/>
                </a:lnTo>
                <a:lnTo>
                  <a:pt x="700" y="571"/>
                </a:lnTo>
                <a:lnTo>
                  <a:pt x="717" y="557"/>
                </a:lnTo>
                <a:lnTo>
                  <a:pt x="737" y="542"/>
                </a:lnTo>
                <a:lnTo>
                  <a:pt x="761" y="526"/>
                </a:lnTo>
                <a:lnTo>
                  <a:pt x="781" y="513"/>
                </a:lnTo>
                <a:lnTo>
                  <a:pt x="798" y="503"/>
                </a:lnTo>
                <a:lnTo>
                  <a:pt x="823" y="489"/>
                </a:lnTo>
                <a:lnTo>
                  <a:pt x="847" y="479"/>
                </a:lnTo>
                <a:lnTo>
                  <a:pt x="885" y="468"/>
                </a:lnTo>
                <a:lnTo>
                  <a:pt x="885" y="0"/>
                </a:lnTo>
                <a:close/>
              </a:path>
            </a:pathLst>
          </a:custGeom>
          <a:solidFill>
            <a:schemeClr val="tx2">
              <a:lumMod val="20000"/>
              <a:lumOff val="80000"/>
            </a:schemeClr>
          </a:solidFill>
          <a:ln w="12700">
            <a:solidFill>
              <a:schemeClr val="accent2"/>
            </a:solidFill>
            <a:round/>
            <a:headEnd/>
            <a:tailEnd/>
          </a:ln>
        </p:spPr>
        <p:txBody>
          <a:bodyPr/>
          <a:lstStyle/>
          <a:p>
            <a:pPr>
              <a:defRPr/>
            </a:pPr>
            <a:endParaRPr lang="en-US" dirty="0">
              <a:latin typeface="Arial" charset="0"/>
            </a:endParaRPr>
          </a:p>
        </p:txBody>
      </p:sp>
      <p:sp>
        <p:nvSpPr>
          <p:cNvPr id="10" name="Freeform 6"/>
          <p:cNvSpPr>
            <a:spLocks/>
          </p:cNvSpPr>
          <p:nvPr/>
        </p:nvSpPr>
        <p:spPr bwMode="auto">
          <a:xfrm>
            <a:off x="3667125" y="816364"/>
            <a:ext cx="3502025" cy="3730625"/>
          </a:xfrm>
          <a:custGeom>
            <a:avLst/>
            <a:gdLst>
              <a:gd name="T0" fmla="*/ 2147483647 w 1315"/>
              <a:gd name="T1" fmla="*/ 2147483647 h 1482"/>
              <a:gd name="T2" fmla="*/ 2147483647 w 1315"/>
              <a:gd name="T3" fmla="*/ 2147483647 h 1482"/>
              <a:gd name="T4" fmla="*/ 2147483647 w 1315"/>
              <a:gd name="T5" fmla="*/ 2147483647 h 1482"/>
              <a:gd name="T6" fmla="*/ 2147483647 w 1315"/>
              <a:gd name="T7" fmla="*/ 2147483647 h 1482"/>
              <a:gd name="T8" fmla="*/ 2147483647 w 1315"/>
              <a:gd name="T9" fmla="*/ 2147483647 h 1482"/>
              <a:gd name="T10" fmla="*/ 2147483647 w 1315"/>
              <a:gd name="T11" fmla="*/ 2147483647 h 1482"/>
              <a:gd name="T12" fmla="*/ 2147483647 w 1315"/>
              <a:gd name="T13" fmla="*/ 2147483647 h 1482"/>
              <a:gd name="T14" fmla="*/ 2147483647 w 1315"/>
              <a:gd name="T15" fmla="*/ 2147483647 h 1482"/>
              <a:gd name="T16" fmla="*/ 2147483647 w 1315"/>
              <a:gd name="T17" fmla="*/ 2147483647 h 1482"/>
              <a:gd name="T18" fmla="*/ 2147483647 w 1315"/>
              <a:gd name="T19" fmla="*/ 2147483647 h 1482"/>
              <a:gd name="T20" fmla="*/ 2147483647 w 1315"/>
              <a:gd name="T21" fmla="*/ 2147483647 h 1482"/>
              <a:gd name="T22" fmla="*/ 2147483647 w 1315"/>
              <a:gd name="T23" fmla="*/ 2147483647 h 1482"/>
              <a:gd name="T24" fmla="*/ 2147483647 w 1315"/>
              <a:gd name="T25" fmla="*/ 2147483647 h 1482"/>
              <a:gd name="T26" fmla="*/ 2147483647 w 1315"/>
              <a:gd name="T27" fmla="*/ 2147483647 h 1482"/>
              <a:gd name="T28" fmla="*/ 2147483647 w 1315"/>
              <a:gd name="T29" fmla="*/ 2147483647 h 1482"/>
              <a:gd name="T30" fmla="*/ 2147483647 w 1315"/>
              <a:gd name="T31" fmla="*/ 2147483647 h 1482"/>
              <a:gd name="T32" fmla="*/ 2147483647 w 1315"/>
              <a:gd name="T33" fmla="*/ 2147483647 h 1482"/>
              <a:gd name="T34" fmla="*/ 2147483647 w 1315"/>
              <a:gd name="T35" fmla="*/ 2147483647 h 1482"/>
              <a:gd name="T36" fmla="*/ 2147483647 w 1315"/>
              <a:gd name="T37" fmla="*/ 2147483647 h 1482"/>
              <a:gd name="T38" fmla="*/ 2147483647 w 1315"/>
              <a:gd name="T39" fmla="*/ 2147483647 h 1482"/>
              <a:gd name="T40" fmla="*/ 2147483647 w 1315"/>
              <a:gd name="T41" fmla="*/ 2147483647 h 1482"/>
              <a:gd name="T42" fmla="*/ 2147483647 w 1315"/>
              <a:gd name="T43" fmla="*/ 2147483647 h 1482"/>
              <a:gd name="T44" fmla="*/ 2147483647 w 1315"/>
              <a:gd name="T45" fmla="*/ 2147483647 h 1482"/>
              <a:gd name="T46" fmla="*/ 2147483647 w 1315"/>
              <a:gd name="T47" fmla="*/ 2147483647 h 1482"/>
              <a:gd name="T48" fmla="*/ 2147483647 w 1315"/>
              <a:gd name="T49" fmla="*/ 2147483647 h 1482"/>
              <a:gd name="T50" fmla="*/ 2147483647 w 1315"/>
              <a:gd name="T51" fmla="*/ 2147483647 h 1482"/>
              <a:gd name="T52" fmla="*/ 2147483647 w 1315"/>
              <a:gd name="T53" fmla="*/ 2147483647 h 1482"/>
              <a:gd name="T54" fmla="*/ 2147483647 w 1315"/>
              <a:gd name="T55" fmla="*/ 2147483647 h 1482"/>
              <a:gd name="T56" fmla="*/ 2147483647 w 1315"/>
              <a:gd name="T57" fmla="*/ 2147483647 h 1482"/>
              <a:gd name="T58" fmla="*/ 2147483647 w 1315"/>
              <a:gd name="T59" fmla="*/ 2147483647 h 1482"/>
              <a:gd name="T60" fmla="*/ 2147483647 w 1315"/>
              <a:gd name="T61" fmla="*/ 2147483647 h 1482"/>
              <a:gd name="T62" fmla="*/ 2147483647 w 1315"/>
              <a:gd name="T63" fmla="*/ 2147483647 h 1482"/>
              <a:gd name="T64" fmla="*/ 2147483647 w 1315"/>
              <a:gd name="T65" fmla="*/ 2147483647 h 1482"/>
              <a:gd name="T66" fmla="*/ 2147483647 w 1315"/>
              <a:gd name="T67" fmla="*/ 2147483647 h 1482"/>
              <a:gd name="T68" fmla="*/ 2147483647 w 1315"/>
              <a:gd name="T69" fmla="*/ 2147483647 h 1482"/>
              <a:gd name="T70" fmla="*/ 2147483647 w 1315"/>
              <a:gd name="T71" fmla="*/ 2147483647 h 1482"/>
              <a:gd name="T72" fmla="*/ 2147483647 w 1315"/>
              <a:gd name="T73" fmla="*/ 2147483647 h 1482"/>
              <a:gd name="T74" fmla="*/ 2147483647 w 1315"/>
              <a:gd name="T75" fmla="*/ 2147483647 h 1482"/>
              <a:gd name="T76" fmla="*/ 2147483647 w 1315"/>
              <a:gd name="T77" fmla="*/ 2147483647 h 1482"/>
              <a:gd name="T78" fmla="*/ 2147483647 w 1315"/>
              <a:gd name="T79" fmla="*/ 2147483647 h 1482"/>
              <a:gd name="T80" fmla="*/ 2147483647 w 1315"/>
              <a:gd name="T81" fmla="*/ 2147483647 h 1482"/>
              <a:gd name="T82" fmla="*/ 2147483647 w 1315"/>
              <a:gd name="T83" fmla="*/ 2147483647 h 1482"/>
              <a:gd name="T84" fmla="*/ 2147483647 w 1315"/>
              <a:gd name="T85" fmla="*/ 2147483647 h 1482"/>
              <a:gd name="T86" fmla="*/ 2147483647 w 1315"/>
              <a:gd name="T87" fmla="*/ 2147483647 h 1482"/>
              <a:gd name="T88" fmla="*/ 2147483647 w 1315"/>
              <a:gd name="T89" fmla="*/ 0 h 1482"/>
              <a:gd name="T90" fmla="*/ 2147483647 w 1315"/>
              <a:gd name="T91" fmla="*/ 2147483647 h 1482"/>
              <a:gd name="T92" fmla="*/ 2147483647 w 1315"/>
              <a:gd name="T93" fmla="*/ 2147483647 h 1482"/>
              <a:gd name="T94" fmla="*/ 2147483647 w 1315"/>
              <a:gd name="T95" fmla="*/ 2147483647 h 148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15"/>
              <a:gd name="T145" fmla="*/ 0 h 1482"/>
              <a:gd name="T146" fmla="*/ 1315 w 1315"/>
              <a:gd name="T147" fmla="*/ 1482 h 148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15" h="1482">
                <a:moveTo>
                  <a:pt x="501" y="217"/>
                </a:moveTo>
                <a:lnTo>
                  <a:pt x="519" y="220"/>
                </a:lnTo>
                <a:lnTo>
                  <a:pt x="543" y="224"/>
                </a:lnTo>
                <a:lnTo>
                  <a:pt x="567" y="230"/>
                </a:lnTo>
                <a:lnTo>
                  <a:pt x="584" y="234"/>
                </a:lnTo>
                <a:lnTo>
                  <a:pt x="604" y="239"/>
                </a:lnTo>
                <a:lnTo>
                  <a:pt x="623" y="245"/>
                </a:lnTo>
                <a:lnTo>
                  <a:pt x="643" y="251"/>
                </a:lnTo>
                <a:lnTo>
                  <a:pt x="661" y="256"/>
                </a:lnTo>
                <a:lnTo>
                  <a:pt x="682" y="264"/>
                </a:lnTo>
                <a:lnTo>
                  <a:pt x="706" y="274"/>
                </a:lnTo>
                <a:lnTo>
                  <a:pt x="727" y="282"/>
                </a:lnTo>
                <a:lnTo>
                  <a:pt x="747" y="291"/>
                </a:lnTo>
                <a:lnTo>
                  <a:pt x="770" y="301"/>
                </a:lnTo>
                <a:lnTo>
                  <a:pt x="792" y="312"/>
                </a:lnTo>
                <a:lnTo>
                  <a:pt x="812" y="322"/>
                </a:lnTo>
                <a:lnTo>
                  <a:pt x="831" y="334"/>
                </a:lnTo>
                <a:lnTo>
                  <a:pt x="848" y="344"/>
                </a:lnTo>
                <a:lnTo>
                  <a:pt x="865" y="356"/>
                </a:lnTo>
                <a:lnTo>
                  <a:pt x="884" y="367"/>
                </a:lnTo>
                <a:lnTo>
                  <a:pt x="905" y="381"/>
                </a:lnTo>
                <a:lnTo>
                  <a:pt x="924" y="395"/>
                </a:lnTo>
                <a:lnTo>
                  <a:pt x="942" y="409"/>
                </a:lnTo>
                <a:lnTo>
                  <a:pt x="959" y="422"/>
                </a:lnTo>
                <a:lnTo>
                  <a:pt x="986" y="445"/>
                </a:lnTo>
                <a:lnTo>
                  <a:pt x="1014" y="471"/>
                </a:lnTo>
                <a:lnTo>
                  <a:pt x="1036" y="491"/>
                </a:lnTo>
                <a:lnTo>
                  <a:pt x="1062" y="520"/>
                </a:lnTo>
                <a:lnTo>
                  <a:pt x="1080" y="541"/>
                </a:lnTo>
                <a:lnTo>
                  <a:pt x="1100" y="565"/>
                </a:lnTo>
                <a:lnTo>
                  <a:pt x="1122" y="592"/>
                </a:lnTo>
                <a:lnTo>
                  <a:pt x="1140" y="618"/>
                </a:lnTo>
                <a:lnTo>
                  <a:pt x="1158" y="647"/>
                </a:lnTo>
                <a:lnTo>
                  <a:pt x="1177" y="675"/>
                </a:lnTo>
                <a:lnTo>
                  <a:pt x="1193" y="705"/>
                </a:lnTo>
                <a:lnTo>
                  <a:pt x="1209" y="731"/>
                </a:lnTo>
                <a:lnTo>
                  <a:pt x="1224" y="763"/>
                </a:lnTo>
                <a:lnTo>
                  <a:pt x="1238" y="794"/>
                </a:lnTo>
                <a:lnTo>
                  <a:pt x="1250" y="826"/>
                </a:lnTo>
                <a:lnTo>
                  <a:pt x="1262" y="861"/>
                </a:lnTo>
                <a:lnTo>
                  <a:pt x="1277" y="904"/>
                </a:lnTo>
                <a:lnTo>
                  <a:pt x="1287" y="944"/>
                </a:lnTo>
                <a:lnTo>
                  <a:pt x="1297" y="985"/>
                </a:lnTo>
                <a:lnTo>
                  <a:pt x="1302" y="1025"/>
                </a:lnTo>
                <a:lnTo>
                  <a:pt x="1309" y="1072"/>
                </a:lnTo>
                <a:lnTo>
                  <a:pt x="1314" y="1130"/>
                </a:lnTo>
                <a:lnTo>
                  <a:pt x="1315" y="1175"/>
                </a:lnTo>
                <a:lnTo>
                  <a:pt x="1314" y="1220"/>
                </a:lnTo>
                <a:lnTo>
                  <a:pt x="1310" y="1263"/>
                </a:lnTo>
                <a:lnTo>
                  <a:pt x="1305" y="1303"/>
                </a:lnTo>
                <a:lnTo>
                  <a:pt x="1300" y="1345"/>
                </a:lnTo>
                <a:lnTo>
                  <a:pt x="1291" y="1388"/>
                </a:lnTo>
                <a:lnTo>
                  <a:pt x="1279" y="1434"/>
                </a:lnTo>
                <a:lnTo>
                  <a:pt x="1264" y="1482"/>
                </a:lnTo>
                <a:lnTo>
                  <a:pt x="1178" y="1214"/>
                </a:lnTo>
                <a:lnTo>
                  <a:pt x="850" y="1270"/>
                </a:lnTo>
                <a:lnTo>
                  <a:pt x="857" y="1223"/>
                </a:lnTo>
                <a:lnTo>
                  <a:pt x="860" y="1193"/>
                </a:lnTo>
                <a:lnTo>
                  <a:pt x="860" y="1161"/>
                </a:lnTo>
                <a:lnTo>
                  <a:pt x="858" y="1124"/>
                </a:lnTo>
                <a:lnTo>
                  <a:pt x="853" y="1089"/>
                </a:lnTo>
                <a:lnTo>
                  <a:pt x="846" y="1049"/>
                </a:lnTo>
                <a:lnTo>
                  <a:pt x="837" y="1017"/>
                </a:lnTo>
                <a:lnTo>
                  <a:pt x="823" y="981"/>
                </a:lnTo>
                <a:lnTo>
                  <a:pt x="810" y="950"/>
                </a:lnTo>
                <a:lnTo>
                  <a:pt x="794" y="920"/>
                </a:lnTo>
                <a:lnTo>
                  <a:pt x="780" y="897"/>
                </a:lnTo>
                <a:lnTo>
                  <a:pt x="766" y="878"/>
                </a:lnTo>
                <a:lnTo>
                  <a:pt x="752" y="859"/>
                </a:lnTo>
                <a:lnTo>
                  <a:pt x="736" y="840"/>
                </a:lnTo>
                <a:lnTo>
                  <a:pt x="718" y="820"/>
                </a:lnTo>
                <a:lnTo>
                  <a:pt x="703" y="806"/>
                </a:lnTo>
                <a:lnTo>
                  <a:pt x="686" y="789"/>
                </a:lnTo>
                <a:lnTo>
                  <a:pt x="669" y="774"/>
                </a:lnTo>
                <a:lnTo>
                  <a:pt x="649" y="759"/>
                </a:lnTo>
                <a:lnTo>
                  <a:pt x="625" y="744"/>
                </a:lnTo>
                <a:lnTo>
                  <a:pt x="605" y="730"/>
                </a:lnTo>
                <a:lnTo>
                  <a:pt x="588" y="721"/>
                </a:lnTo>
                <a:lnTo>
                  <a:pt x="563" y="706"/>
                </a:lnTo>
                <a:lnTo>
                  <a:pt x="541" y="698"/>
                </a:lnTo>
                <a:lnTo>
                  <a:pt x="522" y="691"/>
                </a:lnTo>
                <a:lnTo>
                  <a:pt x="502" y="684"/>
                </a:lnTo>
                <a:lnTo>
                  <a:pt x="472" y="677"/>
                </a:lnTo>
                <a:lnTo>
                  <a:pt x="444" y="672"/>
                </a:lnTo>
                <a:lnTo>
                  <a:pt x="415" y="669"/>
                </a:lnTo>
                <a:lnTo>
                  <a:pt x="386" y="667"/>
                </a:lnTo>
                <a:lnTo>
                  <a:pt x="370" y="666"/>
                </a:lnTo>
                <a:lnTo>
                  <a:pt x="370" y="907"/>
                </a:lnTo>
                <a:lnTo>
                  <a:pt x="0" y="460"/>
                </a:lnTo>
                <a:lnTo>
                  <a:pt x="369" y="0"/>
                </a:lnTo>
                <a:lnTo>
                  <a:pt x="369" y="207"/>
                </a:lnTo>
                <a:lnTo>
                  <a:pt x="389" y="208"/>
                </a:lnTo>
                <a:lnTo>
                  <a:pt x="418" y="209"/>
                </a:lnTo>
                <a:lnTo>
                  <a:pt x="448" y="211"/>
                </a:lnTo>
                <a:lnTo>
                  <a:pt x="477" y="214"/>
                </a:lnTo>
                <a:lnTo>
                  <a:pt x="501" y="217"/>
                </a:lnTo>
                <a:close/>
              </a:path>
            </a:pathLst>
          </a:custGeom>
          <a:solidFill>
            <a:schemeClr val="tx2">
              <a:lumMod val="20000"/>
              <a:lumOff val="80000"/>
            </a:schemeClr>
          </a:solidFill>
          <a:ln w="12700">
            <a:solidFill>
              <a:schemeClr val="accent2"/>
            </a:solidFill>
            <a:round/>
            <a:headEnd/>
            <a:tailEnd/>
          </a:ln>
        </p:spPr>
        <p:txBody>
          <a:bodyPr/>
          <a:lstStyle/>
          <a:p>
            <a:pPr>
              <a:defRPr/>
            </a:pPr>
            <a:endParaRPr lang="en-US" dirty="0">
              <a:latin typeface="Arial" charset="0"/>
            </a:endParaRPr>
          </a:p>
        </p:txBody>
      </p:sp>
      <p:sp>
        <p:nvSpPr>
          <p:cNvPr id="11" name="AutoShape 7"/>
          <p:cNvSpPr>
            <a:spLocks noChangeArrowheads="1"/>
          </p:cNvSpPr>
          <p:nvPr/>
        </p:nvSpPr>
        <p:spPr bwMode="auto">
          <a:xfrm rot="21581255">
            <a:off x="4572000" y="1552964"/>
            <a:ext cx="2286000" cy="919163"/>
          </a:xfrm>
          <a:prstGeom prst="roundRect">
            <a:avLst>
              <a:gd name="adj" fmla="val 16667"/>
            </a:avLst>
          </a:prstGeom>
          <a:noFill/>
          <a:ln w="12700" cap="sq">
            <a:noFill/>
            <a:round/>
            <a:headEnd type="none" w="sm" len="sm"/>
            <a:tailEnd type="none" w="sm" len="sm"/>
          </a:ln>
        </p:spPr>
        <p:txBody>
          <a:bodyPr wrap="none" anchor="ctr"/>
          <a:lstStyle/>
          <a:p>
            <a:r>
              <a:rPr lang="en-US" sz="2400" b="1" dirty="0"/>
              <a:t>Data </a:t>
            </a:r>
          </a:p>
          <a:p>
            <a:r>
              <a:rPr lang="en-US" sz="2400" b="1" dirty="0"/>
              <a:t>developers</a:t>
            </a:r>
          </a:p>
        </p:txBody>
      </p:sp>
      <p:sp>
        <p:nvSpPr>
          <p:cNvPr id="12" name="AutoShape 8"/>
          <p:cNvSpPr>
            <a:spLocks noChangeArrowheads="1"/>
          </p:cNvSpPr>
          <p:nvPr/>
        </p:nvSpPr>
        <p:spPr bwMode="auto">
          <a:xfrm>
            <a:off x="2068513" y="2857889"/>
            <a:ext cx="1406525" cy="920750"/>
          </a:xfrm>
          <a:prstGeom prst="roundRect">
            <a:avLst>
              <a:gd name="adj" fmla="val 16667"/>
            </a:avLst>
          </a:prstGeom>
          <a:noFill/>
          <a:ln w="12700" cap="sq">
            <a:noFill/>
            <a:round/>
            <a:headEnd type="none" w="sm" len="sm"/>
            <a:tailEnd type="none" w="sm" len="sm"/>
          </a:ln>
        </p:spPr>
        <p:txBody>
          <a:bodyPr wrap="none" anchor="ctr"/>
          <a:lstStyle/>
          <a:p>
            <a:pPr algn="ctr"/>
            <a:r>
              <a:rPr lang="en-US" sz="2400" b="1" dirty="0"/>
              <a:t>Data</a:t>
            </a:r>
          </a:p>
          <a:p>
            <a:pPr algn="ctr"/>
            <a:r>
              <a:rPr lang="en-US" sz="2400" b="1" dirty="0"/>
              <a:t>users</a:t>
            </a:r>
          </a:p>
        </p:txBody>
      </p:sp>
      <p:sp>
        <p:nvSpPr>
          <p:cNvPr id="13" name="AutoShape 9"/>
          <p:cNvSpPr>
            <a:spLocks noChangeArrowheads="1"/>
          </p:cNvSpPr>
          <p:nvPr/>
        </p:nvSpPr>
        <p:spPr bwMode="auto">
          <a:xfrm>
            <a:off x="4130675" y="5010539"/>
            <a:ext cx="1406525" cy="920750"/>
          </a:xfrm>
          <a:prstGeom prst="roundRect">
            <a:avLst>
              <a:gd name="adj" fmla="val 16667"/>
            </a:avLst>
          </a:prstGeom>
          <a:noFill/>
          <a:ln w="12700" cap="sq">
            <a:noFill/>
            <a:round/>
            <a:headEnd type="none" w="sm" len="sm"/>
            <a:tailEnd type="none" w="sm" len="sm"/>
          </a:ln>
        </p:spPr>
        <p:txBody>
          <a:bodyPr wrap="none" anchor="ctr"/>
          <a:lstStyle/>
          <a:p>
            <a:pPr algn="ctr"/>
            <a:r>
              <a:rPr lang="en-US" sz="2400" b="1"/>
              <a:t>Organizations</a:t>
            </a:r>
          </a:p>
        </p:txBody>
      </p:sp>
      <p:sp>
        <p:nvSpPr>
          <p:cNvPr id="14" name="Rectangle 10"/>
          <p:cNvSpPr>
            <a:spLocks noChangeArrowheads="1"/>
          </p:cNvSpPr>
          <p:nvPr/>
        </p:nvSpPr>
        <p:spPr bwMode="auto">
          <a:xfrm>
            <a:off x="3894138" y="3272227"/>
            <a:ext cx="1643063" cy="954088"/>
          </a:xfrm>
          <a:prstGeom prst="rect">
            <a:avLst/>
          </a:prstGeom>
          <a:noFill/>
          <a:ln w="12700" cap="sq">
            <a:noFill/>
            <a:miter lim="800000"/>
            <a:headEnd type="none" w="sm" len="sm"/>
            <a:tailEnd type="none" w="sm" len="sm"/>
          </a:ln>
        </p:spPr>
        <p:txBody>
          <a:bodyPr wrap="none">
            <a:spAutoFit/>
          </a:bodyPr>
          <a:lstStyle/>
          <a:p>
            <a:pPr algn="ctr"/>
            <a:r>
              <a:rPr lang="en-US" sz="2800" b="1" dirty="0">
                <a:latin typeface="Calibri" pitchFamily="34" charset="0"/>
              </a:rPr>
              <a:t>Metadata</a:t>
            </a:r>
          </a:p>
          <a:p>
            <a:pPr algn="ctr"/>
            <a:r>
              <a:rPr lang="en-US" sz="2800" b="1" dirty="0">
                <a:latin typeface="Calibri" pitchFamily="34" charset="0"/>
              </a:rPr>
              <a:t>helps…</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99090" y="787374"/>
            <a:ext cx="8544910" cy="701018"/>
          </a:xfrm>
        </p:spPr>
        <p:txBody>
          <a:bodyPr>
            <a:normAutofit fontScale="90000"/>
          </a:bodyPr>
          <a:lstStyle/>
          <a:p>
            <a:r>
              <a:rPr lang="en-US" dirty="0" smtClean="0">
                <a:ea typeface="ＭＳ Ｐゴシック" pitchFamily="34" charset="-128"/>
              </a:rPr>
              <a:t>What is the Value to Data Developers?</a:t>
            </a:r>
          </a:p>
        </p:txBody>
      </p:sp>
      <p:sp>
        <p:nvSpPr>
          <p:cNvPr id="13315" name="Content Placeholder 2"/>
          <p:cNvSpPr>
            <a:spLocks noGrp="1"/>
          </p:cNvSpPr>
          <p:nvPr>
            <p:ph idx="1"/>
          </p:nvPr>
        </p:nvSpPr>
        <p:spPr>
          <a:xfrm>
            <a:off x="599090" y="1498258"/>
            <a:ext cx="7993117" cy="4737551"/>
          </a:xfrm>
        </p:spPr>
        <p:txBody>
          <a:bodyPr>
            <a:noAutofit/>
          </a:bodyPr>
          <a:lstStyle/>
          <a:p>
            <a:pPr>
              <a:spcAft>
                <a:spcPct val="20000"/>
              </a:spcAft>
            </a:pPr>
            <a:r>
              <a:rPr lang="en-US" dirty="0" smtClean="0">
                <a:ea typeface="ＭＳ Ｐゴシック" pitchFamily="34" charset="-128"/>
              </a:rPr>
              <a:t>Metadata allows data developers to:</a:t>
            </a:r>
          </a:p>
          <a:p>
            <a:pPr lvl="1">
              <a:spcAft>
                <a:spcPct val="20000"/>
              </a:spcAft>
              <a:buClr>
                <a:schemeClr val="accent1">
                  <a:lumMod val="75000"/>
                </a:schemeClr>
              </a:buClr>
              <a:buSzPct val="90000"/>
            </a:pPr>
            <a:r>
              <a:rPr lang="en-US" dirty="0" smtClean="0">
                <a:ea typeface="ＭＳ Ｐゴシック" pitchFamily="34" charset="-128"/>
              </a:rPr>
              <a:t>Avoid data duplication </a:t>
            </a:r>
          </a:p>
          <a:p>
            <a:pPr lvl="1">
              <a:spcAft>
                <a:spcPct val="20000"/>
              </a:spcAft>
              <a:buClr>
                <a:schemeClr val="accent1">
                  <a:lumMod val="75000"/>
                </a:schemeClr>
              </a:buClr>
              <a:buSzPct val="90000"/>
            </a:pPr>
            <a:r>
              <a:rPr lang="en-US" dirty="0" smtClean="0">
                <a:ea typeface="ＭＳ Ｐゴシック" pitchFamily="34" charset="-128"/>
              </a:rPr>
              <a:t>Share reliable information</a:t>
            </a:r>
          </a:p>
          <a:p>
            <a:pPr lvl="1">
              <a:spcAft>
                <a:spcPct val="20000"/>
              </a:spcAft>
              <a:buClr>
                <a:schemeClr val="accent1">
                  <a:lumMod val="75000"/>
                </a:schemeClr>
              </a:buClr>
              <a:buSzPct val="90000"/>
            </a:pPr>
            <a:r>
              <a:rPr lang="en-US" dirty="0" smtClean="0">
                <a:ea typeface="ＭＳ Ｐゴシック" pitchFamily="34" charset="-128"/>
              </a:rPr>
              <a:t>Publicize efforts – promote the</a:t>
            </a:r>
            <a:r>
              <a:rPr lang="en-US" altLang="ja-JP" dirty="0" smtClean="0">
                <a:ea typeface="ＭＳ Ｐゴシック" pitchFamily="34" charset="-128"/>
              </a:rPr>
              <a:t> work of a scientist </a:t>
            </a:r>
          </a:p>
          <a:p>
            <a:pPr marL="393192" lvl="1" indent="0">
              <a:spcAft>
                <a:spcPct val="20000"/>
              </a:spcAft>
              <a:buClr>
                <a:schemeClr val="accent1">
                  <a:lumMod val="75000"/>
                </a:schemeClr>
              </a:buClr>
              <a:buSzPct val="90000"/>
              <a:buNone/>
            </a:pPr>
            <a:r>
              <a:rPr lang="en-US" altLang="ja-JP" dirty="0">
                <a:ea typeface="ＭＳ Ｐゴシック" pitchFamily="34" charset="-128"/>
              </a:rPr>
              <a:t> </a:t>
            </a:r>
            <a:r>
              <a:rPr lang="en-US" altLang="ja-JP" dirty="0" smtClean="0">
                <a:ea typeface="ＭＳ Ｐゴシック" pitchFamily="34" charset="-128"/>
              </a:rPr>
              <a:t>   and his/her contributions to a field of study</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pic>
        <p:nvPicPr>
          <p:cNvPr id="3074" name="Picture 2" descr="C:\Users\Quercus2\Desktop\US Embassy Guyana.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9000" contrast="-13000"/>
                    </a14:imgEffect>
                  </a14:imgLayer>
                </a14:imgProps>
              </a:ext>
            </a:extLst>
          </a:blip>
          <a:srcRect/>
          <a:stretch>
            <a:fillRect/>
          </a:stretch>
        </p:blipFill>
        <p:spPr bwMode="auto">
          <a:xfrm>
            <a:off x="3569739" y="3903869"/>
            <a:ext cx="1797323" cy="2712940"/>
          </a:xfrm>
          <a:prstGeom prst="rect">
            <a:avLst/>
          </a:prstGeom>
          <a:noFill/>
        </p:spPr>
      </p:pic>
      <p:sp>
        <p:nvSpPr>
          <p:cNvPr id="6" name="TextBox 5"/>
          <p:cNvSpPr txBox="1"/>
          <p:nvPr/>
        </p:nvSpPr>
        <p:spPr>
          <a:xfrm rot="16200000">
            <a:off x="4104466" y="4858541"/>
            <a:ext cx="2676103" cy="230833"/>
          </a:xfrm>
          <a:prstGeom prst="rect">
            <a:avLst/>
          </a:prstGeom>
          <a:noFill/>
        </p:spPr>
        <p:txBody>
          <a:bodyPr wrap="square" rtlCol="0">
            <a:spAutoFit/>
          </a:bodyPr>
          <a:lstStyle/>
          <a:p>
            <a:r>
              <a:rPr lang="en-US" sz="900" dirty="0" smtClean="0">
                <a:solidFill>
                  <a:schemeClr val="bg1">
                    <a:lumMod val="75000"/>
                  </a:schemeClr>
                </a:solidFill>
              </a:rPr>
              <a:t>CC image by US Embassy Guyana  on </a:t>
            </a:r>
            <a:r>
              <a:rPr lang="en-US" sz="900" dirty="0" err="1" smtClean="0">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ter3_template-1">
  <a:themeElements>
    <a:clrScheme name="LTER1">
      <a:dk1>
        <a:srgbClr val="00355C"/>
      </a:dk1>
      <a:lt1>
        <a:sysClr val="window" lastClr="FFFFFF"/>
      </a:lt1>
      <a:dk2>
        <a:srgbClr val="3E3D2D"/>
      </a:dk2>
      <a:lt2>
        <a:srgbClr val="0060A8"/>
      </a:lt2>
      <a:accent1>
        <a:srgbClr val="0070C0"/>
      </a:accent1>
      <a:accent2>
        <a:srgbClr val="6F9400"/>
      </a:accent2>
      <a:accent3>
        <a:srgbClr val="00B050"/>
      </a:accent3>
      <a:accent4>
        <a:srgbClr val="4A6300"/>
      </a:accent4>
      <a:accent5>
        <a:srgbClr val="956B43"/>
      </a:accent5>
      <a:accent6>
        <a:srgbClr val="CFFF43"/>
      </a:accent6>
      <a:hlink>
        <a:srgbClr val="6F9400"/>
      </a:hlink>
      <a:folHlink>
        <a:srgbClr val="4A630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LTERIMtemplate</Template>
  <TotalTime>14501</TotalTime>
  <Words>3548</Words>
  <Application>Microsoft Office PowerPoint</Application>
  <PresentationFormat>On-screen Show (4:3)</PresentationFormat>
  <Paragraphs>506</Paragraphs>
  <Slides>41</Slides>
  <Notes>41</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lter3_template-1</vt:lpstr>
      <vt:lpstr>Custom Design</vt:lpstr>
      <vt:lpstr>Metadata</vt:lpstr>
      <vt:lpstr>The Data Life Cycle</vt:lpstr>
      <vt:lpstr>Working with Data</vt:lpstr>
      <vt:lpstr>Working with Data</vt:lpstr>
      <vt:lpstr>What is Metadata?</vt:lpstr>
      <vt:lpstr>Metadata in Real Life</vt:lpstr>
      <vt:lpstr>What Does a Metadata Record Look Like?</vt:lpstr>
      <vt:lpstr>The Value of Metadata</vt:lpstr>
      <vt:lpstr>What is the Value to Data Developers?</vt:lpstr>
      <vt:lpstr>What is the Value to Data Users?</vt:lpstr>
      <vt:lpstr>Metadata and Data Discovery</vt:lpstr>
      <vt:lpstr>What is the Value to Organizations?</vt:lpstr>
      <vt:lpstr>Information  Entropy</vt:lpstr>
      <vt:lpstr>Information Entropy</vt:lpstr>
      <vt:lpstr>Long Term Ecological Research (LTER) Network </vt:lpstr>
      <vt:lpstr>PowerPoint Presentation</vt:lpstr>
      <vt:lpstr>What is a metadata standard?</vt:lpstr>
      <vt:lpstr>Metadata Standards</vt:lpstr>
      <vt:lpstr>Metadata – Content &amp; Structure – Two examples</vt:lpstr>
      <vt:lpstr>Metadata – Content Standardized</vt:lpstr>
      <vt:lpstr>Metadata – Structure Standardized</vt:lpstr>
      <vt:lpstr>PowerPoint Presentation</vt:lpstr>
      <vt:lpstr>Some Common Metadata Elements</vt:lpstr>
      <vt:lpstr>LTER adopted EML as its Metadata Standard in 2005</vt:lpstr>
      <vt:lpstr>Ecological Metadata Language – LTER Standard</vt:lpstr>
      <vt:lpstr>Metadata Descriptors</vt:lpstr>
      <vt:lpstr>A bit of EML …</vt:lpstr>
      <vt:lpstr>PowerPoint Presentation</vt:lpstr>
      <vt:lpstr>PowerPoint Presentation</vt:lpstr>
      <vt:lpstr>PowerPoint Presentation</vt:lpstr>
      <vt:lpstr> Translate  EML Metadata into a Statistical Program</vt:lpstr>
      <vt:lpstr>Metadata tools</vt:lpstr>
      <vt:lpstr>A Smorgasboard of Metadata Tools</vt:lpstr>
      <vt:lpstr>Tools for Creating Metadata</vt:lpstr>
      <vt:lpstr>PowerPoint Presentation</vt:lpstr>
      <vt:lpstr>Morpho</vt:lpstr>
      <vt:lpstr>Morpho Exercise:    Register with: http://knb.ecoinformatics.org</vt:lpstr>
      <vt:lpstr>Create an Account</vt:lpstr>
      <vt:lpstr>Choose Organization = Unaffiliated or LTER Write down your username and password!</vt:lpstr>
      <vt:lpstr>Enter Hobo Metadata in to Morpho</vt:lpstr>
      <vt:lpstr>Summary</vt:lpstr>
    </vt:vector>
  </TitlesOfParts>
  <Company>USGS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Vivian Hutchison</dc:creator>
  <cp:lastModifiedBy>vanderbi</cp:lastModifiedBy>
  <cp:revision>305</cp:revision>
  <cp:lastPrinted>2012-08-09T21:07:09Z</cp:lastPrinted>
  <dcterms:created xsi:type="dcterms:W3CDTF">2010-11-10T00:46:12Z</dcterms:created>
  <dcterms:modified xsi:type="dcterms:W3CDTF">2012-08-14T22:16:49Z</dcterms:modified>
</cp:coreProperties>
</file>