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3"/>
  </p:notesMasterIdLst>
  <p:sldIdLst>
    <p:sldId id="352" r:id="rId2"/>
    <p:sldId id="353" r:id="rId3"/>
    <p:sldId id="354" r:id="rId4"/>
    <p:sldId id="355" r:id="rId5"/>
    <p:sldId id="356" r:id="rId6"/>
    <p:sldId id="357" r:id="rId7"/>
    <p:sldId id="400" r:id="rId8"/>
    <p:sldId id="401" r:id="rId9"/>
    <p:sldId id="402" r:id="rId10"/>
    <p:sldId id="403" r:id="rId11"/>
    <p:sldId id="406" r:id="rId12"/>
    <p:sldId id="409" r:id="rId13"/>
    <p:sldId id="410" r:id="rId14"/>
    <p:sldId id="411" r:id="rId15"/>
    <p:sldId id="412" r:id="rId16"/>
    <p:sldId id="397" r:id="rId17"/>
    <p:sldId id="398" r:id="rId18"/>
    <p:sldId id="399" r:id="rId19"/>
    <p:sldId id="413" r:id="rId20"/>
    <p:sldId id="414" r:id="rId21"/>
    <p:sldId id="404" r:id="rId22"/>
    <p:sldId id="405" r:id="rId23"/>
    <p:sldId id="415" r:id="rId24"/>
    <p:sldId id="416" r:id="rId25"/>
    <p:sldId id="421" r:id="rId26"/>
    <p:sldId id="417" r:id="rId27"/>
    <p:sldId id="420" r:id="rId28"/>
    <p:sldId id="419" r:id="rId29"/>
    <p:sldId id="358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407" r:id="rId45"/>
    <p:sldId id="408" r:id="rId46"/>
    <p:sldId id="376" r:id="rId47"/>
    <p:sldId id="377" r:id="rId48"/>
    <p:sldId id="378" r:id="rId49"/>
    <p:sldId id="379" r:id="rId50"/>
    <p:sldId id="380" r:id="rId51"/>
    <p:sldId id="381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5" r:id="rId61"/>
    <p:sldId id="39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4" autoAdjust="0"/>
    <p:restoredTop sz="94660"/>
  </p:normalViewPr>
  <p:slideViewPr>
    <p:cSldViewPr>
      <p:cViewPr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A9B9-214D-42F5-A30F-E9C4DF3AF49F}" type="datetimeFigureOut">
              <a:rPr lang="en-US" smtClean="0"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BCA2-8781-4156-8718-9017B7B58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086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67C7A17-5A2E-4420-94CE-D489B347F5E7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8B3C3CF6-3BE9-418D-9E58-D788B45A9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cr.lternet.edu/webservice/PASTApro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lternet.edu/websvn/listing.php?repname=VCR&amp;path=/trunk/eml_statistical_too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ngis.tfri.gov.tw/modules/modules_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" TargetMode="External"/><Relationship Id="rId2" Type="http://schemas.openxmlformats.org/officeDocument/2006/relationships/hyperlink" Target="http://cran.r-project.org/doc/contrib/refcar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an.r-project.org/" TargetMode="External"/><Relationship Id="rId4" Type="http://schemas.openxmlformats.org/officeDocument/2006/relationships/hyperlink" Target="http://www.statmethods.net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800600" y="1828800"/>
            <a:ext cx="3200401" cy="1097280"/>
          </a:xfr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sz="4300" dirty="0">
                <a:solidFill>
                  <a:srgbClr val="000000"/>
                </a:solidFill>
                <a:latin typeface="Arial" pitchFamily="34" charset="0"/>
              </a:rPr>
              <a:t>Data Manipulation, R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876799" y="4114800"/>
            <a:ext cx="2672715" cy="82296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John Porter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Using PASTA &amp;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web service address is:</a:t>
            </a:r>
          </a:p>
          <a:p>
            <a:pPr marL="6858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://vcr.lternet.edu/webservice/PASTAprog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Follow it with the ID of the dataset, followed by an .r</a:t>
            </a:r>
          </a:p>
          <a:p>
            <a:pPr marL="68580" indent="0">
              <a:buNone/>
            </a:pPr>
            <a:r>
              <a:rPr lang="en-US" dirty="0" smtClean="0"/>
              <a:t> for example: knb-lter-van.10.4.r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vcr.lternet.edu/webservice/PASTAprog/knb-lter-van.10.4.r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673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66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web service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614" y="1489074"/>
            <a:ext cx="4042372" cy="4114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b="1" dirty="0" smtClean="0"/>
              <a:t>Secret: but Magic and Elves are clearly involved….</a:t>
            </a:r>
            <a:endParaRPr lang="en-US" sz="2800" b="1" dirty="0"/>
          </a:p>
        </p:txBody>
      </p:sp>
      <p:pic>
        <p:nvPicPr>
          <p:cNvPr id="1027" name="Picture 3" descr="C:\Documents and Settings\jhp7e\Local Settings\Temporary Internet Files\Content.IE5\UY87ZVTE\MC9001408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4248"/>
            <a:ext cx="2151278" cy="284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Documents and Settings\jhp7e\Local Settings\Temporary Internet Files\Content.IE5\1W9ED3Y1\MC90003655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28" y="3352800"/>
            <a:ext cx="2258596" cy="280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Documents and Settings\jhp7e\Local Settings\Temporary Internet Files\Content.IE5\EPJN26NZ\MC90008990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6809"/>
            <a:ext cx="2968028" cy="301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6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9050"/>
            <a:ext cx="7024744" cy="1733550"/>
          </a:xfrm>
        </p:spPr>
        <p:txBody>
          <a:bodyPr>
            <a:normAutofit/>
          </a:bodyPr>
          <a:lstStyle/>
          <a:p>
            <a:r>
              <a:rPr lang="en-US" dirty="0" smtClean="0"/>
              <a:t>No Really! How the web service works: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9150" y="19050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Your Request</a:t>
            </a:r>
          </a:p>
        </p:txBody>
      </p:sp>
      <p:sp>
        <p:nvSpPr>
          <p:cNvPr id="6" name="Oval 5"/>
          <p:cNvSpPr/>
          <p:nvPr/>
        </p:nvSpPr>
        <p:spPr>
          <a:xfrm>
            <a:off x="2971800" y="20193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Package ID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571750" y="2362200"/>
            <a:ext cx="4000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76800" y="1104900"/>
            <a:ext cx="3676650" cy="2400300"/>
            <a:chOff x="4876800" y="1104900"/>
            <a:chExt cx="3676650" cy="2400300"/>
          </a:xfrm>
        </p:grpSpPr>
        <p:sp>
          <p:nvSpPr>
            <p:cNvPr id="7" name="Rectangle 6"/>
            <p:cNvSpPr/>
            <p:nvPr/>
          </p:nvSpPr>
          <p:spPr>
            <a:xfrm>
              <a:off x="6800850" y="1104900"/>
              <a:ext cx="1752600" cy="1295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EML Document</a:t>
              </a:r>
            </a:p>
            <a:p>
              <a:pPr algn="ctr"/>
              <a:r>
                <a:rPr lang="en-US" dirty="0"/>
                <a:t>o</a:t>
              </a:r>
              <a:r>
                <a:rPr lang="en-US" dirty="0" smtClean="0"/>
                <a:t>n server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76800" y="2819400"/>
              <a:ext cx="21336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Fetch EML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>
              <a:stCxn id="6" idx="6"/>
              <a:endCxn id="8" idx="0"/>
            </p:cNvCxnSpPr>
            <p:nvPr/>
          </p:nvCxnSpPr>
          <p:spPr>
            <a:xfrm>
              <a:off x="5105400" y="2362200"/>
              <a:ext cx="8382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248400" y="2362200"/>
              <a:ext cx="55245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286000" y="2400300"/>
            <a:ext cx="5391150" cy="2857500"/>
            <a:chOff x="2286000" y="2400300"/>
            <a:chExt cx="5391150" cy="2857500"/>
          </a:xfrm>
        </p:grpSpPr>
        <p:sp>
          <p:nvSpPr>
            <p:cNvPr id="4" name="Rectangle 3"/>
            <p:cNvSpPr/>
            <p:nvPr/>
          </p:nvSpPr>
          <p:spPr>
            <a:xfrm>
              <a:off x="2286000" y="3429000"/>
              <a:ext cx="17526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“</a:t>
              </a:r>
              <a:r>
                <a:rPr lang="en-US" sz="2000" b="1" dirty="0" err="1" smtClean="0"/>
                <a:t>Stylesheet</a:t>
              </a:r>
              <a:r>
                <a:rPr lang="en-US" sz="2000" b="1" dirty="0" smtClean="0"/>
                <a:t>”</a:t>
              </a:r>
            </a:p>
            <a:p>
              <a:pPr algn="ctr"/>
              <a:r>
                <a:rPr lang="en-US" dirty="0" smtClean="0"/>
                <a:t>Rules for how to use elements from the XML document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286375" y="4000500"/>
              <a:ext cx="21336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Stylesheet</a:t>
              </a:r>
              <a:r>
                <a:rPr lang="en-US" sz="1600" dirty="0" smtClean="0"/>
                <a:t> Processor</a:t>
              </a:r>
              <a:endParaRPr lang="en-US" sz="1600" dirty="0"/>
            </a:p>
          </p:txBody>
        </p:sp>
        <p:cxnSp>
          <p:nvCxnSpPr>
            <p:cNvPr id="19" name="Straight Arrow Connector 18"/>
            <p:cNvCxnSpPr>
              <a:stCxn id="7" idx="2"/>
              <a:endCxn id="9" idx="7"/>
            </p:cNvCxnSpPr>
            <p:nvPr/>
          </p:nvCxnSpPr>
          <p:spPr>
            <a:xfrm flipH="1">
              <a:off x="7107517" y="2400300"/>
              <a:ext cx="569633" cy="170063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3"/>
              <a:endCxn id="9" idx="2"/>
            </p:cNvCxnSpPr>
            <p:nvPr/>
          </p:nvCxnSpPr>
          <p:spPr>
            <a:xfrm>
              <a:off x="4038600" y="4343400"/>
              <a:ext cx="124777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405437" y="5238750"/>
            <a:ext cx="189547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“R” Program</a:t>
            </a:r>
          </a:p>
        </p:txBody>
      </p:sp>
      <p:cxnSp>
        <p:nvCxnSpPr>
          <p:cNvPr id="30" name="Straight Arrow Connector 29"/>
          <p:cNvCxnSpPr>
            <a:stCxn id="9" idx="4"/>
            <a:endCxn id="27" idx="0"/>
          </p:cNvCxnSpPr>
          <p:nvPr/>
        </p:nvCxnSpPr>
        <p:spPr>
          <a:xfrm>
            <a:off x="6353175" y="4686300"/>
            <a:ext cx="0" cy="552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5992" y="5943600"/>
            <a:ext cx="808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You can see the </a:t>
            </a:r>
            <a:r>
              <a:rPr lang="en-US" sz="1200" dirty="0" err="1" smtClean="0">
                <a:solidFill>
                  <a:schemeClr val="bg1"/>
                </a:solidFill>
              </a:rPr>
              <a:t>stylesheet</a:t>
            </a:r>
            <a:r>
              <a:rPr lang="en-US" sz="1200" dirty="0" smtClean="0">
                <a:solidFill>
                  <a:schemeClr val="bg1"/>
                </a:solidFill>
              </a:rPr>
              <a:t> (s)at:</a:t>
            </a:r>
          </a:p>
          <a:p>
            <a:r>
              <a:rPr lang="en-US" sz="1200" dirty="0">
                <a:hlinkClick r:id="rId2"/>
              </a:rPr>
              <a:t>https://svn.lternet.edu/websvn/listing.php?repname=VCR&amp;path=%2Ftrunk%2Feml_statistical_tools</a:t>
            </a:r>
            <a:endParaRPr lang="en-US" sz="1200" dirty="0"/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Isn’t there a simpler description?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086600" cy="50292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Yes, there is…..</a:t>
            </a:r>
          </a:p>
          <a:p>
            <a:r>
              <a:rPr lang="en-US" dirty="0" smtClean="0"/>
              <a:t>XML is designed so computers can pull out selected pieces of data upon request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stylesheet</a:t>
            </a:r>
            <a:r>
              <a:rPr lang="en-US" dirty="0" smtClean="0"/>
              <a:t> or template provides the “rules” regarding how the extracted data should be displayed</a:t>
            </a:r>
          </a:p>
          <a:p>
            <a:r>
              <a:rPr lang="en-US" dirty="0" smtClean="0"/>
              <a:t>An example is display pages in the LTER </a:t>
            </a:r>
            <a:r>
              <a:rPr lang="en-US" dirty="0" err="1" smtClean="0"/>
              <a:t>Metacat</a:t>
            </a:r>
            <a:r>
              <a:rPr lang="en-US" dirty="0" smtClean="0"/>
              <a:t> – where the EML data has been reformatted into an attractive web page</a:t>
            </a:r>
          </a:p>
          <a:p>
            <a:r>
              <a:rPr lang="en-US" dirty="0" smtClean="0"/>
              <a:t>Here we simply reformat the contents of the EML file into an R program instead…..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33800"/>
            <a:ext cx="1637730" cy="101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0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“R”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7275"/>
            <a:ext cx="9144000" cy="55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8" y="1590200"/>
            <a:ext cx="5277803" cy="658653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94648" y="1715569"/>
            <a:ext cx="5162074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</a:rPr>
              <a:t>R Graphical User Interface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8" y="4962050"/>
            <a:ext cx="8336757" cy="108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477578" y="5154108"/>
            <a:ext cx="523779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You can type in R commands into the Console to run them immediately</a:t>
            </a:r>
          </a:p>
        </p:txBody>
      </p:sp>
    </p:spTree>
    <p:extLst>
      <p:ext uri="{BB962C8B-B14F-4D97-AF65-F5344CB8AC3E}">
        <p14:creationId xmlns:p14="http://schemas.microsoft.com/office/powerpoint/2010/main" val="15475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24" y="1143000"/>
            <a:ext cx="792527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808673"/>
            <a:ext cx="1638777" cy="16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3" y="3476149"/>
            <a:ext cx="5640705" cy="18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324702" y="3795823"/>
            <a:ext cx="5523548" cy="122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</a:rPr>
              <a:t>Using an Editor window lets you easily save your commands for review or reuse</a:t>
            </a:r>
          </a:p>
        </p:txBody>
      </p:sp>
    </p:spTree>
    <p:extLst>
      <p:ext uri="{BB962C8B-B14F-4D97-AF65-F5344CB8AC3E}">
        <p14:creationId xmlns:p14="http://schemas.microsoft.com/office/powerpoint/2010/main" val="4217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5800"/>
            <a:ext cx="9144000" cy="591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49" y="1894523"/>
            <a:ext cx="4867751" cy="314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924902" y="2034877"/>
            <a:ext cx="4170521" cy="28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800" dirty="0">
                <a:solidFill>
                  <a:schemeClr val="bg1"/>
                </a:solidFill>
                <a:latin typeface="Arial" pitchFamily="34" charset="0"/>
              </a:rPr>
              <a:t>We can run the commands we’ve typed in by moving to a line, or selecting with the mouse, then RIGHT CLICKING to get this menu, or hitting CTRL-R</a:t>
            </a:r>
          </a:p>
        </p:txBody>
      </p:sp>
    </p:spTree>
    <p:extLst>
      <p:ext uri="{BB962C8B-B14F-4D97-AF65-F5344CB8AC3E}">
        <p14:creationId xmlns:p14="http://schemas.microsoft.com/office/powerpoint/2010/main" val="39742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Mini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086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 the “R”  GUI using icon on the desktop</a:t>
            </a:r>
          </a:p>
          <a:p>
            <a:r>
              <a:rPr lang="en-US" dirty="0" smtClean="0"/>
              <a:t>Open a “new script“ to record your commands</a:t>
            </a:r>
          </a:p>
          <a:p>
            <a:r>
              <a:rPr lang="en-US" dirty="0" smtClean="0"/>
              <a:t>Put these commands in your new script window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V1 &lt;- c(10,20,30)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print(V1)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V2 &lt;- c(30,20,10)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print(V2)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var3 &lt;- V1*V2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summary(var3)</a:t>
            </a:r>
          </a:p>
          <a:p>
            <a:pPr marL="68580" indent="0"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print(var3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Use control-R to run the commands one at a time an inspect the results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061973" y="38100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Statistical Packages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R” is one of a number of “Statistical Packages”</a:t>
            </a:r>
          </a:p>
          <a:p>
            <a:r>
              <a:rPr lang="en-US" dirty="0"/>
              <a:t>Some others are:</a:t>
            </a:r>
          </a:p>
          <a:p>
            <a:r>
              <a:rPr lang="en-US" dirty="0"/>
              <a:t>SAS – Statistical Analysis System</a:t>
            </a:r>
          </a:p>
          <a:p>
            <a:r>
              <a:rPr lang="en-US" dirty="0"/>
              <a:t>SPSS – Statistical Package for the Social Sciences</a:t>
            </a:r>
          </a:p>
          <a:p>
            <a:r>
              <a:rPr lang="en-US" dirty="0"/>
              <a:t>S-Plus</a:t>
            </a:r>
          </a:p>
          <a:p>
            <a:r>
              <a:rPr lang="en-US" dirty="0" err="1"/>
              <a:t>Statistica</a:t>
            </a:r>
            <a:endParaRPr lang="en-US" dirty="0"/>
          </a:p>
          <a:p>
            <a:r>
              <a:rPr lang="en-US" dirty="0"/>
              <a:t>MATLAB</a:t>
            </a:r>
          </a:p>
          <a:p>
            <a:r>
              <a:rPr lang="en-US" dirty="0"/>
              <a:t>These are essential specialized computer languages that make performing analyses relatively easy</a:t>
            </a:r>
          </a:p>
          <a:p>
            <a:r>
              <a:rPr lang="en-US" dirty="0"/>
              <a:t>Often complex analyses are performed with a single command</a:t>
            </a:r>
          </a:p>
          <a:p>
            <a:endParaRPr lang="en-US" dirty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0793" y="1676400"/>
            <a:ext cx="814959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“</a:t>
            </a: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5181600"/>
          </a:xfrm>
        </p:spPr>
        <p:txBody>
          <a:bodyPr>
            <a:noAutofit/>
          </a:bodyPr>
          <a:lstStyle/>
          <a:p>
            <a:r>
              <a:rPr lang="en-US" sz="2600" dirty="0" smtClean="0"/>
              <a:t>Now that you have successfully mastered “R” by successfully running those commands we will try using the web service to import and display some real data</a:t>
            </a:r>
          </a:p>
          <a:p>
            <a:r>
              <a:rPr lang="en-US" sz="2600" dirty="0" smtClean="0"/>
              <a:t>We COULD use the PASTA web service and “cut-and-paste” the R code from our web browser to our R script window and run it</a:t>
            </a:r>
          </a:p>
          <a:p>
            <a:r>
              <a:rPr lang="en-US" sz="2600" dirty="0" smtClean="0"/>
              <a:t>Instead, let’s make “R” do all the work of fetching the program from the web service using the “source()” function – which reads R commands from a file – or a URL (e.g., the web service!)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246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7244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b="1" dirty="0" smtClean="0">
                <a:latin typeface="+mj-lt"/>
                <a:cs typeface="Courier New" pitchFamily="49" charset="0"/>
              </a:rPr>
              <a:t>Example R program using PASTA: </a:t>
            </a:r>
          </a:p>
          <a:p>
            <a:pPr marL="6858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("http://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vcr.lternet.edu/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webservice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PASTAprog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/knb-lter-van.10.4.r", echo=T)</a:t>
            </a:r>
          </a:p>
          <a:p>
            <a:pPr marL="6858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hobo_id,ground_cover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tapply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temperature_c,hobo_id,mean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tapply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temperature_c,ground_cover,summary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temperature_c~ground_cover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This program reads package knb-lter-van.10.4, converts the metadata to an R program and runs it, then does some additional statistics and a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589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3454"/>
            <a:ext cx="7024744" cy="1143000"/>
          </a:xfrm>
        </p:spPr>
        <p:txBody>
          <a:bodyPr/>
          <a:lstStyle/>
          <a:p>
            <a:r>
              <a:rPr lang="en-US" dirty="0" smtClean="0"/>
              <a:t>Mini-Exercise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086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Try adding the command to your script window (on one line) and running it:</a:t>
            </a:r>
          </a:p>
          <a:p>
            <a:pPr marL="6858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http://vcr.lternet.edu/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webservice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marL="6858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PASTAprog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/knb-lter-van.10.4.r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echo=T)</a:t>
            </a:r>
          </a:p>
          <a:p>
            <a:r>
              <a:rPr lang="en-US" dirty="0" smtClean="0"/>
              <a:t>The first part in quotes is the URL to the web service, specifying the package ID to select followed by “.r” to indicate an R program is needed</a:t>
            </a:r>
          </a:p>
          <a:p>
            <a:r>
              <a:rPr lang="en-US" dirty="0" smtClean="0"/>
              <a:t>The “echo=T”  or “echo=TRUE” tells R to echo the commands to the display as they run so that we can see them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Commands to Try: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257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# Ingest the data, run basic </a:t>
            </a:r>
            <a:r>
              <a:rPr lang="en-US" dirty="0" smtClean="0"/>
              <a:t>summaries </a:t>
            </a:r>
          </a:p>
          <a:p>
            <a:pPr marL="68580" indent="0">
              <a:buNone/>
            </a:pPr>
            <a:r>
              <a:rPr lang="en-US" dirty="0" smtClean="0"/>
              <a:t>source</a:t>
            </a:r>
            <a:r>
              <a:rPr lang="en-US" dirty="0"/>
              <a:t>("http://vcr.lternet.edu/</a:t>
            </a:r>
            <a:r>
              <a:rPr lang="en-US" dirty="0" err="1"/>
              <a:t>webservice</a:t>
            </a:r>
            <a:r>
              <a:rPr lang="en-US" dirty="0"/>
              <a:t>/</a:t>
            </a:r>
            <a:r>
              <a:rPr lang="en-US" dirty="0" err="1"/>
              <a:t>PASTAprog</a:t>
            </a:r>
            <a:r>
              <a:rPr lang="en-US" dirty="0"/>
              <a:t>/knb-lter-van.10.4.r", echo=T)</a:t>
            </a:r>
          </a:p>
          <a:p>
            <a:pPr marL="68580" indent="0">
              <a:buNone/>
            </a:pPr>
            <a:r>
              <a:rPr lang="en-US" dirty="0"/>
              <a:t># view the contents of the ingested </a:t>
            </a:r>
            <a:r>
              <a:rPr lang="en-US" dirty="0" smtClean="0"/>
              <a:t>dataTable1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View(dataTable1)</a:t>
            </a:r>
          </a:p>
          <a:p>
            <a:pPr marL="68580" indent="0">
              <a:buNone/>
            </a:pPr>
            <a:r>
              <a:rPr lang="en-US" dirty="0"/>
              <a:t># summarize all the column vectors in dataTable1</a:t>
            </a:r>
          </a:p>
          <a:p>
            <a:pPr marL="68580" indent="0">
              <a:buNone/>
            </a:pPr>
            <a:r>
              <a:rPr lang="en-US" dirty="0"/>
              <a:t>summary(dataTable1)</a:t>
            </a:r>
          </a:p>
          <a:p>
            <a:pPr marL="68580" indent="0">
              <a:buNone/>
            </a:pPr>
            <a:r>
              <a:rPr lang="en-US" dirty="0"/>
              <a:t># extract the summary statistics for </a:t>
            </a:r>
            <a:r>
              <a:rPr lang="en-US" dirty="0" smtClean="0"/>
              <a:t>groups</a:t>
            </a:r>
            <a:endParaRPr lang="en-US" dirty="0"/>
          </a:p>
          <a:p>
            <a:pPr marL="68580" indent="0">
              <a:buNone/>
            </a:pP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light_lux,shade_open,summary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# do a boxplot for light levels for the same groups</a:t>
            </a:r>
          </a:p>
          <a:p>
            <a:pPr marL="68580" indent="0">
              <a:buNone/>
            </a:pPr>
            <a:r>
              <a:rPr lang="en-US" dirty="0" smtClean="0"/>
              <a:t>boxplot(</a:t>
            </a:r>
            <a:r>
              <a:rPr lang="en-US" dirty="0" err="1" smtClean="0"/>
              <a:t>light_lux~shade_open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Web-Based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that allows you to create and run R code, even if you don’t have “R” installed on your computer is at:</a:t>
            </a:r>
          </a:p>
          <a:p>
            <a:pPr marL="68580" indent="0">
              <a:buNone/>
            </a:pPr>
            <a:r>
              <a:rPr lang="en-US" dirty="0">
                <a:hlinkClick r:id="rId2"/>
              </a:rPr>
              <a:t>http://ngis.tfri.gov.tw/modules/modules_en/</a:t>
            </a:r>
            <a:endParaRPr lang="en-US" dirty="0"/>
          </a:p>
          <a:p>
            <a:r>
              <a:rPr lang="en-US" dirty="0" smtClean="0"/>
              <a:t>Various tools allow:</a:t>
            </a:r>
          </a:p>
          <a:p>
            <a:pPr lvl="1"/>
            <a:r>
              <a:rPr lang="en-US" dirty="0" smtClean="0"/>
              <a:t>Generation of R code</a:t>
            </a:r>
          </a:p>
          <a:p>
            <a:pPr lvl="1"/>
            <a:r>
              <a:rPr lang="en-US" dirty="0" smtClean="0"/>
              <a:t>Uploading and checking of data using R</a:t>
            </a:r>
          </a:p>
          <a:p>
            <a:pPr lvl="1"/>
            <a:r>
              <a:rPr lang="en-US" dirty="0" smtClean="0"/>
              <a:t>Mapping </a:t>
            </a:r>
            <a:r>
              <a:rPr lang="en-US" smtClean="0"/>
              <a:t>dataset locations</a:t>
            </a:r>
          </a:p>
        </p:txBody>
      </p:sp>
    </p:spTree>
    <p:extLst>
      <p:ext uri="{BB962C8B-B14F-4D97-AF65-F5344CB8AC3E}">
        <p14:creationId xmlns:p14="http://schemas.microsoft.com/office/powerpoint/2010/main" val="377440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086600" cy="5181600"/>
          </a:xfrm>
        </p:spPr>
        <p:txBody>
          <a:bodyPr/>
          <a:lstStyle/>
          <a:p>
            <a:r>
              <a:rPr lang="en-US" dirty="0" smtClean="0"/>
              <a:t>Dates and Times</a:t>
            </a:r>
          </a:p>
          <a:p>
            <a:pPr lvl="1"/>
            <a:r>
              <a:rPr lang="en-US" dirty="0" smtClean="0"/>
              <a:t>Date and time formats are sufficiently variable that most dates and times will be read in as R Factors or character strings rather than as dates</a:t>
            </a:r>
          </a:p>
          <a:p>
            <a:pPr lvl="1"/>
            <a:r>
              <a:rPr lang="en-US" dirty="0" smtClean="0"/>
              <a:t>Solution:  Create a new date-time vector that uses R’s </a:t>
            </a:r>
            <a:r>
              <a:rPr lang="en-US" dirty="0" err="1" smtClean="0"/>
              <a:t>POSIXct</a:t>
            </a:r>
            <a:r>
              <a:rPr lang="en-US" dirty="0" smtClean="0"/>
              <a:t> date type</a:t>
            </a:r>
          </a:p>
          <a:p>
            <a:pPr marL="36576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myDateTime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as.POSIXct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origDateTime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format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="%m/%d/%Y %H:%M",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'MST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36576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the Factor was called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origDateTime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24744" cy="1143000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086600" cy="50292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/>
              <a:t>source("http://vcr.lternet.edu/</a:t>
            </a:r>
            <a:r>
              <a:rPr lang="en-US" sz="1400" dirty="0" err="1"/>
              <a:t>webservice</a:t>
            </a:r>
            <a:r>
              <a:rPr lang="en-US" sz="1400" dirty="0"/>
              <a:t>/</a:t>
            </a:r>
            <a:r>
              <a:rPr lang="en-US" sz="1400" dirty="0" err="1"/>
              <a:t>PASTAprog</a:t>
            </a:r>
            <a:r>
              <a:rPr lang="en-US" sz="1400" dirty="0"/>
              <a:t>/knb-lter-van.10.1.r",echo=T)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#save date and time as a POSIX structure</a:t>
            </a:r>
          </a:p>
          <a:p>
            <a:pPr marL="68580" indent="0">
              <a:buNone/>
            </a:pPr>
            <a:r>
              <a:rPr lang="en-US" sz="1400" dirty="0" err="1"/>
              <a:t>myDateTime</a:t>
            </a:r>
            <a:r>
              <a:rPr lang="en-US" sz="1400" dirty="0"/>
              <a:t>&lt;-</a:t>
            </a:r>
            <a:r>
              <a:rPr lang="en-US" sz="1400" dirty="0" err="1"/>
              <a:t>as.POSIXct</a:t>
            </a:r>
            <a:r>
              <a:rPr lang="en-US" sz="1400" dirty="0"/>
              <a:t>(</a:t>
            </a:r>
            <a:r>
              <a:rPr lang="en-US" sz="1400" dirty="0" err="1"/>
              <a:t>as.character</a:t>
            </a:r>
            <a:r>
              <a:rPr lang="en-US" sz="1400" dirty="0"/>
              <a:t>(</a:t>
            </a:r>
            <a:r>
              <a:rPr lang="en-US" sz="1400" dirty="0" err="1"/>
              <a:t>dateTime</a:t>
            </a:r>
            <a:r>
              <a:rPr lang="en-US" sz="1400" dirty="0"/>
              <a:t>),format="%m/%d/%Y %H:%M",</a:t>
            </a:r>
            <a:r>
              <a:rPr lang="en-US" sz="1400" dirty="0" err="1"/>
              <a:t>tz</a:t>
            </a:r>
            <a:r>
              <a:rPr lang="en-US" sz="1400" dirty="0"/>
              <a:t>='MST')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#add the new column to the data frame and sort by date/time</a:t>
            </a:r>
          </a:p>
          <a:p>
            <a:pPr marL="68580" indent="0">
              <a:buNone/>
            </a:pPr>
            <a:r>
              <a:rPr lang="en-US" sz="1400" dirty="0"/>
              <a:t>detach(dataTable1)</a:t>
            </a:r>
          </a:p>
          <a:p>
            <a:pPr marL="68580" indent="0">
              <a:buNone/>
            </a:pPr>
            <a:r>
              <a:rPr lang="en-US" sz="1400" dirty="0"/>
              <a:t>df1&lt;- </a:t>
            </a:r>
            <a:r>
              <a:rPr lang="en-US" sz="1400" dirty="0" err="1"/>
              <a:t>cbind</a:t>
            </a:r>
            <a:r>
              <a:rPr lang="en-US" sz="1400" dirty="0"/>
              <a:t>(dataTable1,myDateTime)</a:t>
            </a:r>
          </a:p>
          <a:p>
            <a:pPr marL="68580" indent="0">
              <a:buNone/>
            </a:pPr>
            <a:r>
              <a:rPr lang="en-US" sz="1400" dirty="0"/>
              <a:t>df1&lt;- df1[order(</a:t>
            </a:r>
            <a:r>
              <a:rPr lang="en-US" sz="1400" dirty="0" err="1"/>
              <a:t>myDateTime</a:t>
            </a:r>
            <a:r>
              <a:rPr lang="en-US" sz="1400" dirty="0"/>
              <a:t>),]</a:t>
            </a:r>
          </a:p>
          <a:p>
            <a:pPr marL="68580" indent="0">
              <a:buNone/>
            </a:pPr>
            <a:r>
              <a:rPr lang="en-US" sz="1400" dirty="0" err="1"/>
              <a:t>rm</a:t>
            </a:r>
            <a:r>
              <a:rPr lang="en-US" sz="1400" dirty="0"/>
              <a:t>(</a:t>
            </a:r>
            <a:r>
              <a:rPr lang="en-US" sz="1400" dirty="0" err="1"/>
              <a:t>myDateTime</a:t>
            </a:r>
            <a:r>
              <a:rPr lang="en-US" sz="1400" dirty="0"/>
              <a:t>)</a:t>
            </a:r>
          </a:p>
          <a:p>
            <a:pPr marL="68580" indent="0">
              <a:buNone/>
            </a:pPr>
            <a:endParaRPr lang="en-US" sz="1400" dirty="0"/>
          </a:p>
          <a:p>
            <a:pPr marL="68580" indent="0">
              <a:buNone/>
            </a:pPr>
            <a:r>
              <a:rPr lang="en-US" sz="1400" dirty="0"/>
              <a:t># Select specific logger and times</a:t>
            </a:r>
          </a:p>
          <a:p>
            <a:pPr marL="68580" indent="0">
              <a:buNone/>
            </a:pPr>
            <a:r>
              <a:rPr lang="en-US" sz="1400" dirty="0"/>
              <a:t>df2 &lt;- subset(df1,((df1$hobo_id == 10081435) &amp; </a:t>
            </a:r>
          </a:p>
          <a:p>
            <a:pPr marL="68580" indent="0">
              <a:buNone/>
            </a:pPr>
            <a:r>
              <a:rPr lang="en-US" sz="1400" dirty="0"/>
              <a:t>    (df1$myDateTime &gt;= </a:t>
            </a:r>
            <a:r>
              <a:rPr lang="en-US" sz="1400" dirty="0" err="1"/>
              <a:t>as.POSIXct</a:t>
            </a:r>
            <a:r>
              <a:rPr lang="en-US" sz="1400" dirty="0"/>
              <a:t>("2012-05-28T14:25","%Y-%m-%</a:t>
            </a:r>
            <a:r>
              <a:rPr lang="en-US" sz="1400" dirty="0" err="1"/>
              <a:t>dT%H</a:t>
            </a:r>
            <a:r>
              <a:rPr lang="en-US" sz="1400" dirty="0"/>
              <a:t>:%M",</a:t>
            </a:r>
            <a:r>
              <a:rPr lang="en-US" sz="1400" dirty="0" err="1"/>
              <a:t>tz</a:t>
            </a:r>
            <a:r>
              <a:rPr lang="en-US" sz="1400" dirty="0"/>
              <a:t>='MST')) &amp;</a:t>
            </a:r>
          </a:p>
          <a:p>
            <a:pPr marL="68580" indent="0">
              <a:buNone/>
            </a:pPr>
            <a:r>
              <a:rPr lang="en-US" sz="1400" dirty="0"/>
              <a:t>    (df1$myDateTime &lt;= </a:t>
            </a:r>
            <a:r>
              <a:rPr lang="en-US" sz="1400" dirty="0" err="1"/>
              <a:t>as.POSIXct</a:t>
            </a:r>
            <a:r>
              <a:rPr lang="en-US" sz="1400" dirty="0"/>
              <a:t>("2012-05-28T15:20","%Y-%m-%</a:t>
            </a:r>
            <a:r>
              <a:rPr lang="en-US" sz="1400" dirty="0" err="1"/>
              <a:t>dT%H</a:t>
            </a:r>
            <a:r>
              <a:rPr lang="en-US" sz="1400" dirty="0"/>
              <a:t>:%M",</a:t>
            </a:r>
            <a:r>
              <a:rPr lang="en-US" sz="1400" dirty="0" err="1"/>
              <a:t>tz</a:t>
            </a:r>
            <a:r>
              <a:rPr lang="en-US" sz="1400" dirty="0"/>
              <a:t>='MST'))</a:t>
            </a:r>
          </a:p>
        </p:txBody>
      </p:sp>
    </p:spTree>
    <p:extLst>
      <p:ext uri="{BB962C8B-B14F-4D97-AF65-F5344CB8AC3E}">
        <p14:creationId xmlns:p14="http://schemas.microsoft.com/office/powerpoint/2010/main" val="40121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0866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Numerical data misread as an R Factor</a:t>
            </a:r>
          </a:p>
          <a:p>
            <a:pPr lvl="1"/>
            <a:r>
              <a:rPr lang="en-US" dirty="0" smtClean="0"/>
              <a:t>Sometimes columns of numerical data include non-numerical data</a:t>
            </a:r>
            <a:endParaRPr lang="en-US" dirty="0"/>
          </a:p>
          <a:p>
            <a:pPr lvl="2"/>
            <a:r>
              <a:rPr lang="en-US" dirty="0" smtClean="0"/>
              <a:t>Errors</a:t>
            </a:r>
          </a:p>
          <a:p>
            <a:pPr lvl="2"/>
            <a:r>
              <a:rPr lang="en-US" dirty="0" smtClean="0"/>
              <a:t>Missing Value Codes</a:t>
            </a:r>
          </a:p>
          <a:p>
            <a:pPr lvl="1"/>
            <a:r>
              <a:rPr lang="en-US" dirty="0" smtClean="0"/>
              <a:t>R then reads the column as a Factor (treats it as if it were categorical or nominal data, rather than a number). However, since R Factors have a numerical index, they can be used in statistical calculations – BUT THE ANSWERS WILL BE WRONG!</a:t>
            </a:r>
          </a:p>
          <a:p>
            <a:r>
              <a:rPr lang="en-US" dirty="0" smtClean="0"/>
              <a:t>Solution: convert factors back to numeric</a:t>
            </a:r>
          </a:p>
          <a:p>
            <a:pPr marL="11430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(f)) or</a:t>
            </a:r>
          </a:p>
          <a:p>
            <a:pPr marL="11430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f&lt;-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(levels(f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))[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)] (faster, but more complicated)</a:t>
            </a:r>
          </a:p>
        </p:txBody>
      </p:sp>
    </p:spTree>
    <p:extLst>
      <p:ext uri="{BB962C8B-B14F-4D97-AF65-F5344CB8AC3E}">
        <p14:creationId xmlns:p14="http://schemas.microsoft.com/office/powerpoint/2010/main" val="6602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Some Basic R Concepts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81502" y="1752600"/>
            <a:ext cx="7930991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Almost everything in R is an “object” that has certain properties and methods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Most data is stored in vector objects (a list of values), and multiple vectors can be combined to create a matrix or “data frame” (a rectangular table)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There are a variety of ways of extracting individual data values from vectors and data frames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 makes heavy use of functions (e.g.,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sqrt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(2) gives the square-root of 2)</a:t>
            </a:r>
          </a:p>
        </p:txBody>
      </p:sp>
    </p:spTree>
    <p:extLst>
      <p:ext uri="{BB962C8B-B14F-4D97-AF65-F5344CB8AC3E}">
        <p14:creationId xmlns:p14="http://schemas.microsoft.com/office/powerpoint/2010/main" val="337040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3810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Why use Statistical Packages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2800">
                <a:solidFill>
                  <a:srgbClr val="3E3D2D"/>
                </a:solidFill>
                <a:latin typeface="Arial" pitchFamily="34" charset="0"/>
              </a:rPr>
              <a:t>Support for a wide array of standard statistical procedures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2800">
                <a:solidFill>
                  <a:srgbClr val="3E3D2D"/>
                </a:solidFill>
                <a:latin typeface="Arial" pitchFamily="34" charset="0"/>
              </a:rPr>
              <a:t>Unlike spreadsheets, robust numerical techniques are used to reduce the chance of errors caused by round-off etc. 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600">
                <a:solidFill>
                  <a:srgbClr val="3E3D2D"/>
                </a:solidFill>
                <a:latin typeface="Arial" pitchFamily="34" charset="0"/>
              </a:rPr>
              <a:t>Saved programs allow analyses to be repeated or altered 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800">
                <a:solidFill>
                  <a:srgbClr val="3E3D2D"/>
                </a:solidFill>
                <a:latin typeface="Arial" pitchFamily="34" charset="0"/>
              </a:rPr>
              <a:t>Every step is documented</a:t>
            </a:r>
            <a:endParaRPr lang="en-US"/>
          </a:p>
          <a:p>
            <a:pPr lvl="3">
              <a:lnSpc>
                <a:spcPct val="95000"/>
              </a:lnSpc>
              <a:buClr>
                <a:srgbClr val="3E3D2D"/>
              </a:buClr>
              <a:buSzPct val="100000"/>
              <a:buFont typeface="Wingdings" pitchFamily="2" charset="2"/>
              <a:buChar char="§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Especially important for scientific analyses</a:t>
            </a:r>
          </a:p>
        </p:txBody>
      </p:sp>
    </p:spTree>
    <p:extLst>
      <p:ext uri="{BB962C8B-B14F-4D97-AF65-F5344CB8AC3E}">
        <p14:creationId xmlns:p14="http://schemas.microsoft.com/office/powerpoint/2010/main" val="14786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059628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Quick Exercise – Run these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7205" y="1143000"/>
            <a:ext cx="814959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# anything after a # sign on a line is just a COMMENT - it won't do anything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&lt;- 10 # sets up a vector with one element containing a 10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# listing an object's name prints out the values 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&lt;- c(10,20,30) # sets up a vector with 3 elements. c() is the concatenation function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[2] # now let's display ONLY the second element 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000" dirty="0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# now let's do some math!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mySumAB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&lt;-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+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# adding them together. 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# Note there is only 1 value in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mySumAB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# note the single value in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repeated in the addition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2000" dirty="0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vC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&lt;- c(3,4) # let's see what happens with a vector of 3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mySumBC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&lt;-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+ </a:t>
            </a: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vC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rgbClr val="3E3D2D"/>
                </a:solidFill>
                <a:latin typeface="Arial" pitchFamily="34" charset="0"/>
              </a:rPr>
              <a:t>mySumBC</a:t>
            </a:r>
            <a:r>
              <a:rPr lang="en-US" sz="2000" dirty="0">
                <a:solidFill>
                  <a:srgbClr val="3E3D2D"/>
                </a:solidFill>
                <a:latin typeface="Arial" pitchFamily="34" charset="0"/>
              </a:rPr>
              <a:t> # the 3 got used TWICE, but the 4 only once</a:t>
            </a:r>
          </a:p>
        </p:txBody>
      </p:sp>
    </p:spTree>
    <p:extLst>
      <p:ext uri="{BB962C8B-B14F-4D97-AF65-F5344CB8AC3E}">
        <p14:creationId xmlns:p14="http://schemas.microsoft.com/office/powerpoint/2010/main" val="34724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R Help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51523" y="1645920"/>
            <a:ext cx="7609523" cy="268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R has a number of ways of calling up help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200" b="1">
                <a:solidFill>
                  <a:srgbClr val="3E3D2D"/>
                </a:solidFill>
                <a:latin typeface="Arial" pitchFamily="34" charset="0"/>
              </a:rPr>
              <a:t>??sqrt 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- does a “fuzzy” search for functions like “sqrt”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200" b="1">
                <a:solidFill>
                  <a:srgbClr val="3E3D2D"/>
                </a:solidFill>
                <a:latin typeface="Arial" pitchFamily="34" charset="0"/>
              </a:rPr>
              <a:t>?sqrt 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– does an exact search for the function sqrt()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There are also manuals and extensive on-line tutorials </a:t>
            </a:r>
          </a:p>
        </p:txBody>
      </p:sp>
    </p:spTree>
    <p:extLst>
      <p:ext uri="{BB962C8B-B14F-4D97-AF65-F5344CB8AC3E}">
        <p14:creationId xmlns:p14="http://schemas.microsoft.com/office/powerpoint/2010/main" val="648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R Data Structures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200">
                <a:solidFill>
                  <a:srgbClr val="3E3D2D"/>
                </a:solidFill>
                <a:latin typeface="Arial" pitchFamily="34" charset="0"/>
              </a:rPr>
              <a:t>A lot of the “magic” in R is because of the object-oriented approach used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200">
                <a:solidFill>
                  <a:srgbClr val="3E3D2D"/>
                </a:solidFill>
                <a:latin typeface="Arial" pitchFamily="34" charset="0"/>
              </a:rPr>
              <a:t>R objects contain a lot more than just the data values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200">
                <a:solidFill>
                  <a:srgbClr val="3E3D2D"/>
                </a:solidFill>
                <a:latin typeface="Arial" pitchFamily="34" charset="0"/>
              </a:rPr>
              <a:t>A command that does one thing to a scalar (single value) does something else with a vector (a list of values) – all because R functions “understand” the difference!</a:t>
            </a:r>
          </a:p>
        </p:txBody>
      </p:sp>
    </p:spTree>
    <p:extLst>
      <p:ext uri="{BB962C8B-B14F-4D97-AF65-F5344CB8AC3E}">
        <p14:creationId xmlns:p14="http://schemas.microsoft.com/office/powerpoint/2010/main" val="26108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Atomic R structures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Like atoms make up matter, “atomic” structures form the building blocks for more complex objects </a:t>
            </a:r>
          </a:p>
          <a:p>
            <a:r>
              <a:rPr lang="en-US" dirty="0" smtClean="0"/>
              <a:t>Scalars</a:t>
            </a:r>
            <a:r>
              <a:rPr lang="en-US" dirty="0"/>
              <a:t> </a:t>
            </a:r>
            <a:r>
              <a:rPr lang="en-US" dirty="0" smtClean="0"/>
              <a:t>(i.e., single values), </a:t>
            </a:r>
            <a:r>
              <a:rPr lang="en-US" dirty="0"/>
              <a:t>Vectors</a:t>
            </a:r>
          </a:p>
          <a:p>
            <a:r>
              <a:rPr lang="en-US" dirty="0"/>
              <a:t>Modes (types): 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Character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Raw (binary)</a:t>
            </a:r>
          </a:p>
          <a:p>
            <a:endParaRPr lang="en-US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Conversions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494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3000">
                <a:solidFill>
                  <a:srgbClr val="3E3D2D"/>
                </a:solidFill>
                <a:latin typeface="Arial" pitchFamily="34" charset="0"/>
              </a:rPr>
              <a:t>Conversions are possible between different modes or types of objects using conversion functions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as.numeric(varA)</a:t>
            </a:r>
            <a:endParaRPr lang="en-US"/>
          </a:p>
          <a:p>
            <a:pPr lvl="3">
              <a:lnSpc>
                <a:spcPct val="95000"/>
              </a:lnSpc>
              <a:buClr>
                <a:srgbClr val="3E3D2D"/>
              </a:buClr>
              <a:buSzPct val="100000"/>
              <a:buFont typeface="Wingdings" pitchFamily="2" charset="2"/>
              <a:buChar char="§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makes varA a number – if it can!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as.integer( 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as.character( 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as.factor()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as.matrix()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600">
                <a:solidFill>
                  <a:srgbClr val="3E3D2D"/>
                </a:solidFill>
                <a:latin typeface="Arial" pitchFamily="34" charset="0"/>
              </a:rPr>
              <a:t>as.data.frame()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 "/>
            </a:pPr>
            <a:endParaRPr lang="en-US" sz="2000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11151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When Conversions Go Wrong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What happens when you try to convert a character string (e.g., “A”, “my text”) into a numeric value?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A special value is stored – NA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NA is a MISSING VALUE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Note NA does not have quotes, it is not a character value, it is a special type of value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In numerical operations (e.g., mean( ) ), NA either causes the result to be NA, or if an option is selected, are just ignored</a:t>
            </a:r>
          </a:p>
        </p:txBody>
      </p:sp>
    </p:spTree>
    <p:extLst>
      <p:ext uri="{BB962C8B-B14F-4D97-AF65-F5344CB8AC3E}">
        <p14:creationId xmlns:p14="http://schemas.microsoft.com/office/powerpoint/2010/main" val="36586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021528" y="1905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Missing Value Example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1301130"/>
            <a:ext cx="9144000" cy="412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498" y="1909778"/>
            <a:ext cx="7422357" cy="6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15202" y="2022188"/>
            <a:ext cx="5162073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NA automatically generated in place of “A”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4" y="2919904"/>
            <a:ext cx="7992428" cy="7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668078" y="3030885"/>
            <a:ext cx="516064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Mean set to NA if NA included in the data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24" y="4548680"/>
            <a:ext cx="6667976" cy="217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499360" y="5623143"/>
            <a:ext cx="6547962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na.rm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option “removes” the NA’s before calculating the mean if it is set to TRUE, so we get a mean of the other values.</a:t>
            </a:r>
          </a:p>
        </p:txBody>
      </p:sp>
    </p:spTree>
    <p:extLst>
      <p:ext uri="{BB962C8B-B14F-4D97-AF65-F5344CB8AC3E}">
        <p14:creationId xmlns:p14="http://schemas.microsoft.com/office/powerpoint/2010/main" val="26293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81513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Common R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97205" y="1244442"/>
            <a:ext cx="8149590" cy="539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“List” type objects are like vectors, but are not restricted to a single data “mode”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“Factor” type objects are used for categorical or ordinal data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E.g. FactA &lt;- as.factor(c(‘A’, ‘B’, ‘C’))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“Matrix” type objects take the form of a TABLE with ROWS and COLUMNS 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all of the same basic type (e.g., all integers, all real numbers, all factors)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The similar ARRAY type object can have more than 2 dimensions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“Data Frames” type objects are like matrices but each column can be of a different mode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Data Frames are one of the most common structures used for ecological data</a:t>
            </a:r>
          </a:p>
        </p:txBody>
      </p:sp>
    </p:spTree>
    <p:extLst>
      <p:ext uri="{BB962C8B-B14F-4D97-AF65-F5344CB8AC3E}">
        <p14:creationId xmlns:p14="http://schemas.microsoft.com/office/powerpoint/2010/main" val="24999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059628" y="24618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Factors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97205" y="1340168"/>
            <a:ext cx="814959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2800" b="1" dirty="0">
                <a:solidFill>
                  <a:srgbClr val="3E3D2D"/>
                </a:solidFill>
                <a:latin typeface="Arial" pitchFamily="34" charset="0"/>
              </a:rPr>
              <a:t>Factors</a:t>
            </a: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 are the way R deals with categorical or </a:t>
            </a:r>
            <a:r>
              <a:rPr lang="en-US" sz="2800" b="1" dirty="0">
                <a:solidFill>
                  <a:srgbClr val="3E3D2D"/>
                </a:solidFill>
                <a:latin typeface="Arial" pitchFamily="34" charset="0"/>
              </a:rPr>
              <a:t>nominal data </a:t>
            </a: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(e.g., typically, non-numeric data)</a:t>
            </a:r>
            <a:endParaRPr lang="en-US" sz="2800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Internally Factors are made up of two vectors:</a:t>
            </a:r>
            <a:endParaRPr lang="en-US" sz="2800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Values – the actual values stored in the factor – often referred to as “levels”</a:t>
            </a:r>
            <a:endParaRPr lang="en-US" sz="2800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Indexes – an integer vector containing numbers that are used to specify the </a:t>
            </a:r>
            <a:r>
              <a:rPr lang="en-US" sz="2800" dirty="0" err="1">
                <a:solidFill>
                  <a:srgbClr val="3E3D2D"/>
                </a:solidFill>
                <a:latin typeface="Arial" pitchFamily="34" charset="0"/>
              </a:rPr>
              <a:t>ORDERing</a:t>
            </a:r>
            <a:r>
              <a:rPr lang="en-US" sz="2800" dirty="0">
                <a:solidFill>
                  <a:srgbClr val="3E3D2D"/>
                </a:solidFill>
                <a:latin typeface="Arial" pitchFamily="34" charset="0"/>
              </a:rPr>
              <a:t> of the values</a:t>
            </a:r>
            <a:endParaRPr lang="en-US" sz="2800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  <a:latin typeface="Arial" pitchFamily="34" charset="0"/>
              </a:rPr>
              <a:t>DANGER – sometimes when you read in data from a file, errors in the data will cause R to read a column of (mostly) numbers as a Factor instead of as a numeric vector!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buClr>
                <a:srgbClr val="3E3D2D"/>
              </a:buClr>
              <a:buSzPct val="100000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922973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Data Frames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81502" y="1219200"/>
            <a:ext cx="7930991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Data Frames are one of the most frequently used objects for ecological analyses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A data frame looks a lot like a spreadsheet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Multiple columns and rows – each with a column name and a row name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Different: Each column contains only one type of object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4383405" cy="20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4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Some Caveats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ease of use of many statistical packages makes them susceptible to misuse</a:t>
            </a:r>
          </a:p>
          <a:p>
            <a:pPr lvl="1"/>
            <a:r>
              <a:rPr lang="en-US" dirty="0"/>
              <a:t>If you don’t understand the underlying statistical test, don’t use it</a:t>
            </a:r>
          </a:p>
          <a:p>
            <a:r>
              <a:rPr lang="en-US" dirty="0"/>
              <a:t>Statistical packages can produce nice looking, accurate answers to the wrong questions!</a:t>
            </a:r>
          </a:p>
          <a:p>
            <a:r>
              <a:rPr lang="en-US" dirty="0"/>
              <a:t>It is easier to generate output than to interpret it</a:t>
            </a:r>
          </a:p>
          <a:p>
            <a:pPr lvl="1"/>
            <a:r>
              <a:rPr lang="en-US" dirty="0"/>
              <a:t>You may end up with 500 pages of output. Somewhere in it is the number you actually want! – Plan ahead!!!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Data Frames - Creating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15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You can create a data frame by binding existing vectors together using the cbind (column-bind) function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myDataFrameA &lt;- cbind(varA,varB,varC,factA)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Additional columns can be added to a data frame using cbind() as well.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myDataFrameA &lt;- cbind(myDataFrameA,varD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)</a:t>
            </a:r>
            <a:endParaRPr lang="en-US"/>
          </a:p>
          <a:p>
            <a:pPr>
              <a:lnSpc>
                <a:spcPct val="95000"/>
              </a:lnSpc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085975"/>
            <a:ext cx="6582252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sz="3200">
                <a:solidFill>
                  <a:srgbClr val="4A6300"/>
                </a:solidFill>
                <a:latin typeface="Arial" pitchFamily="34" charset="0"/>
              </a:rPr>
              <a:t>Data Frames – Creating in an Editor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81502" y="1587342"/>
            <a:ext cx="7930991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mydfB &lt;- edit(data.frame())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4" y="4094798"/>
            <a:ext cx="4563428" cy="19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580448"/>
            <a:ext cx="4563428" cy="289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5939314" y="4773954"/>
            <a:ext cx="2473166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Clicking on a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collumn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heading lets you set the column name</a:t>
            </a:r>
          </a:p>
        </p:txBody>
      </p:sp>
    </p:spTree>
    <p:extLst>
      <p:ext uri="{BB962C8B-B14F-4D97-AF65-F5344CB8AC3E}">
        <p14:creationId xmlns:p14="http://schemas.microsoft.com/office/powerpoint/2010/main" val="37242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>
            <a:normAutofit fontScale="90000"/>
          </a:bodyPr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Reading Data Frames from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1502" y="4193382"/>
            <a:ext cx="793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myDataFrameA &lt;- read.csv("c:/myFile.csv")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Note: The file path has FORWARD slashes (“/”) not the back slashes windows normally uses (“\”)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You CAN use back slashes, but they must be doubled (“\\”)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287678" cy="231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1176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Data Frames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7930991" cy="458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How do you call back the values of a vector once it has been stored in a Data Frame?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myDataFrameA$varA</a:t>
            </a:r>
            <a:r>
              <a:rPr lang="en-US" b="1" dirty="0" smtClean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Refers to the vector named </a:t>
            </a:r>
            <a:r>
              <a:rPr lang="en-US" b="1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stored in data frame </a:t>
            </a:r>
            <a:r>
              <a:rPr lang="en-US" b="1" dirty="0" err="1">
                <a:solidFill>
                  <a:srgbClr val="3E3D2D"/>
                </a:solidFill>
                <a:latin typeface="Arial" pitchFamily="34" charset="0"/>
              </a:rPr>
              <a:t>myDataFrameA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 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To save typing “</a:t>
            </a:r>
            <a:r>
              <a:rPr lang="en-US" dirty="0" err="1" smtClean="0">
                <a:solidFill>
                  <a:srgbClr val="3E3D2D"/>
                </a:solidFill>
                <a:latin typeface="Arial" pitchFamily="34" charset="0"/>
              </a:rPr>
              <a:t>myDataFrameA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$”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we can use the command: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 "/>
            </a:pP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attach(</a:t>
            </a:r>
            <a:r>
              <a:rPr lang="en-US" b="1" dirty="0" err="1">
                <a:solidFill>
                  <a:srgbClr val="3E3D2D"/>
                </a:solidFill>
                <a:latin typeface="Arial" pitchFamily="34" charset="0"/>
              </a:rPr>
              <a:t>myDataFrameA</a:t>
            </a: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Now, if we just type in “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” it lists out the value of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from the data frame, </a:t>
            </a:r>
            <a:r>
              <a:rPr lang="en-US" u="sng" dirty="0">
                <a:solidFill>
                  <a:srgbClr val="3E3D2D"/>
                </a:solidFill>
                <a:latin typeface="Arial" pitchFamily="34" charset="0"/>
              </a:rPr>
              <a:t>unless there is an existing vector named </a:t>
            </a:r>
            <a:r>
              <a:rPr lang="en-US" u="sng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, in which case it overrides the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9364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Selecting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We saw earlier that a subscript in square brackets can be used to access a particular row of a vector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&lt;- c(1,10,100)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[2] is 10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But you can also put SEQUENCES or LOGICAL statements into the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brakets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to select data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[2:3] would return a vector of 10, 100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[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&gt; 10] would yield 100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[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== 10] would 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yield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10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[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varB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&gt; 1] would yield a vector of 10,100</a:t>
            </a:r>
          </a:p>
        </p:txBody>
      </p:sp>
    </p:spTree>
    <p:extLst>
      <p:ext uri="{BB962C8B-B14F-4D97-AF65-F5344CB8AC3E}">
        <p14:creationId xmlns:p14="http://schemas.microsoft.com/office/powerpoint/2010/main" val="29373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Selecting Data in Data Frames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81501" y="1181100"/>
            <a:ext cx="793099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Data frames have </a:t>
            </a:r>
            <a:r>
              <a:rPr lang="en-US" u="sng" dirty="0">
                <a:solidFill>
                  <a:srgbClr val="3E3D2D"/>
                </a:solidFill>
                <a:latin typeface="Arial" pitchFamily="34" charset="0"/>
              </a:rPr>
              <a:t>two dimensions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(rows and columns), so we 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always need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to give two indexes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DF[1:10,1:3] returns the first 10 rows for the first 3 columns. The list of rows and columns are separated by a comma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DF[1:10, ] returns the first 10 rows, all columns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NOTE THE TRAILING comma after the 10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DF[,1:3] returns the first 3 columns for all rows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Again, note the leading comma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You can also use logical statements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DF[DF$col1 &gt;1, ] - shows all columns for rows where the value of the “col1” column are greater than 1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 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 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R Analysis Functions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68607" y="1752600"/>
            <a:ext cx="7930991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So far, we’ve been primarily concerned with getting data into R and understanding how to describe it – this is the hard work!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 payoff is that now that we have gotten the data arranged the way we want it, a large number of complex analyses, including graphics, are available to us</a:t>
            </a:r>
          </a:p>
        </p:txBody>
      </p:sp>
    </p:spTree>
    <p:extLst>
      <p:ext uri="{BB962C8B-B14F-4D97-AF65-F5344CB8AC3E}">
        <p14:creationId xmlns:p14="http://schemas.microsoft.com/office/powerpoint/2010/main" val="22392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15240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Useful Descriptive Statistics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table()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Summarized frequencies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mean()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Generates the mean value of numeric vectors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range()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Returns the minimum and maximum values of numeric vectors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summary()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Generates a number of basic statistics (mean, max, std. dev.) for numeric variables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Tallys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frequencies of factors (categorical variables)</a:t>
            </a:r>
          </a:p>
        </p:txBody>
      </p:sp>
    </p:spTree>
    <p:extLst>
      <p:ext uri="{BB962C8B-B14F-4D97-AF65-F5344CB8AC3E}">
        <p14:creationId xmlns:p14="http://schemas.microsoft.com/office/powerpoint/2010/main" val="30046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"/>
            <a:ext cx="9144000" cy="64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97" y="4038600"/>
            <a:ext cx="6649403" cy="19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868930" y="4313182"/>
            <a:ext cx="5232083" cy="14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The “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</a:rPr>
              <a:t>tapply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” function lets you get results broken down by groups here </a:t>
            </a:r>
            <a:endParaRPr lang="en-US" dirty="0">
              <a:solidFill>
                <a:srgbClr val="002060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dirty="0" err="1">
                <a:solidFill>
                  <a:srgbClr val="002060"/>
                </a:solidFill>
                <a:latin typeface="Arial" pitchFamily="34" charset="0"/>
              </a:rPr>
              <a:t>tapply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</a:rPr>
              <a:t>Mass,Sex,mean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) </a:t>
            </a:r>
            <a:endParaRPr lang="en-US" dirty="0">
              <a:solidFill>
                <a:srgbClr val="002060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Gives us the mean mass for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</a:rPr>
              <a:t>each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</a:rPr>
              <a:t>sex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571500"/>
            <a:ext cx="4257675" cy="29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9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6066" y="49677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Simple 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R has powerful graphing capabilities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380173"/>
            <a:ext cx="8726805" cy="54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71575"/>
            <a:ext cx="2991803" cy="8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087779" y="1441199"/>
            <a:ext cx="2871788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Age,Height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4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What is distinct about “R”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0079" y="1644492"/>
            <a:ext cx="7863840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 is distinguished from some of the other packages by: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COST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– R is free! Many others cost hundreds to thousands of dollars to purchase.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EXTENSIBILITY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– R is very easy to add functionality to. Literally thousands of “packages” that extend the capabilities of R are now available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 is most similar to S-Plus and MATLAB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User interface is relatively crude relative to SPSS or SAS or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Statistica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that have many more “point and click” functions</a:t>
            </a:r>
          </a:p>
        </p:txBody>
      </p:sp>
    </p:spTree>
    <p:extLst>
      <p:ext uri="{BB962C8B-B14F-4D97-AF65-F5344CB8AC3E}">
        <p14:creationId xmlns:p14="http://schemas.microsoft.com/office/powerpoint/2010/main" val="12813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657225"/>
            <a:ext cx="872680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657225"/>
            <a:ext cx="3771900" cy="8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973354" y="931135"/>
            <a:ext cx="3650456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boxplot(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Age~Sex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04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657225"/>
            <a:ext cx="872680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657225"/>
            <a:ext cx="3771900" cy="8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973354" y="931135"/>
            <a:ext cx="3650456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hist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(Age)</a:t>
            </a:r>
          </a:p>
        </p:txBody>
      </p:sp>
    </p:spTree>
    <p:extLst>
      <p:ext uri="{BB962C8B-B14F-4D97-AF65-F5344CB8AC3E}">
        <p14:creationId xmlns:p14="http://schemas.microsoft.com/office/powerpoint/2010/main" val="29094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Assignment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Acquire some data (from the web, your data, data from exercises)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It should have at least two numerical columns and possibly additional alphanumeric columns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Either read the data into R, or enter a copy of it (or a portion of it)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Use R to calculate a new vector based on the existing vectors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Use R to summarize the data</a:t>
            </a:r>
            <a:endParaRPr lang="en-US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Use R to plot the data</a:t>
            </a:r>
          </a:p>
        </p:txBody>
      </p:sp>
    </p:spTree>
    <p:extLst>
      <p:ext uri="{BB962C8B-B14F-4D97-AF65-F5344CB8AC3E}">
        <p14:creationId xmlns:p14="http://schemas.microsoft.com/office/powerpoint/2010/main" val="32633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Useful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81502" y="1981200"/>
            <a:ext cx="7930991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A printable quick reference page: </a:t>
            </a:r>
            <a:r>
              <a:rPr lang="en-US" u="sng" dirty="0">
                <a:solidFill>
                  <a:srgbClr val="E68200"/>
                </a:solidFill>
                <a:latin typeface="Arial" pitchFamily="34" charset="0"/>
                <a:hlinkClick r:id="rId2"/>
              </a:rPr>
              <a:t>http://cran.r-project.org/doc/contrib/refcard.pdf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R-tutorial: </a:t>
            </a:r>
            <a:r>
              <a:rPr lang="en-US" u="sng" dirty="0">
                <a:solidFill>
                  <a:srgbClr val="E68200"/>
                </a:solidFill>
                <a:latin typeface="Arial" pitchFamily="34" charset="0"/>
                <a:hlinkClick r:id="rId3"/>
              </a:rPr>
              <a:t>http://www.r-tutor.com/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Quick-R, a quick way to look up ways to do things, with lots of examples: </a:t>
            </a:r>
            <a:r>
              <a:rPr lang="en-US" u="sng" dirty="0">
                <a:solidFill>
                  <a:srgbClr val="E68200"/>
                </a:solidFill>
                <a:latin typeface="Arial" pitchFamily="34" charset="0"/>
                <a:hlinkClick r:id="rId4"/>
              </a:rPr>
              <a:t>http://www.statmethods.net/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Comprehensive R Archive Network (CRAN), source for R modules and more: </a:t>
            </a:r>
            <a:r>
              <a:rPr lang="en-US" u="sng" dirty="0">
                <a:solidFill>
                  <a:srgbClr val="E68200"/>
                </a:solidFill>
                <a:latin typeface="Arial" pitchFamily="34" charset="0"/>
                <a:hlinkClick r:id="rId5"/>
              </a:rPr>
              <a:t>http://cran.r-project.org/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>
              <a:lnSpc>
                <a:spcPct val="95000"/>
              </a:lnSpc>
              <a:buClr>
                <a:srgbClr val="3E3D2D"/>
              </a:buClr>
              <a:buSzPct val="100000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024688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Some Useful Commands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97205" y="1645920"/>
            <a:ext cx="8149590" cy="479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DATA FRAMES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myframe &lt;- read.csv(infileorURL, header=TRUE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) - reads a CSV file into a dataframe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names(myframe)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lists names of vectors in the data frame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cbind(myframe,newvector)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adds newvector to myframe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myframe$myvector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accesses myvector from frame myframe (not needed if use attach)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attach(myframe)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use vectors from myframe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edit(myframe)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spreadsheet-style editor for values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myframe &lt;-edit(data.frame())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to create a new dataframe and edit it. 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View(myframe)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 - like edit, but all you can do is look (note, capital V)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sz="2000" b="1">
                <a:solidFill>
                  <a:srgbClr val="3E3D2D"/>
                </a:solidFill>
                <a:latin typeface="Arial" pitchFamily="34" charset="0"/>
              </a:rPr>
              <a:t>cnames(myframe) &lt;- mynames </a:t>
            </a:r>
            <a:r>
              <a:rPr lang="en-US" sz="2000">
                <a:solidFill>
                  <a:srgbClr val="3E3D2D"/>
                </a:solidFill>
                <a:latin typeface="Arial" pitchFamily="34" charset="0"/>
              </a:rPr>
              <a:t>Set the column names from mynames</a:t>
            </a:r>
            <a:endParaRPr lang="en-US"/>
          </a:p>
          <a:p>
            <a:pPr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None/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>
                <a:solidFill>
                  <a:srgbClr val="3E3D2D"/>
                </a:solidFill>
                <a:latin typeface="Arial" pitchFamily="34" charset="0"/>
              </a:rPr>
              <a:t>DATA FRAME OPERATIONS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subset1 &lt;- subset(myframe, A &lt; 2) 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# select lines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m1 &lt;- merge(authors, books, by.x = "surname", by.y = "name") 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# merge dataframes by keys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ranks &lt;- rank(myframe$var2) cbind(myframe,ranks) 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# add a ranks for var2 to your data frame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colnames &lt;- c("col1","col2")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 # Set names for data frame columns 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b="1">
                <a:solidFill>
                  <a:srgbClr val="3E3D2D"/>
                </a:solidFill>
                <a:latin typeface="Arial" pitchFamily="34" charset="0"/>
              </a:rPr>
              <a:t>names(df)[names(df)=="oldvarname"] = "newvarname</a:t>
            </a:r>
            <a:r>
              <a:rPr lang="en-US">
                <a:solidFill>
                  <a:srgbClr val="3E3D2D"/>
                </a:solidFill>
                <a:latin typeface="Arial" pitchFamily="34" charset="0"/>
              </a:rPr>
              <a:t>“ #Rename a vector in a data frame: </a:t>
            </a:r>
            <a:endParaRPr lang="en-US"/>
          </a:p>
          <a:p>
            <a:pPr lvl="2">
              <a:lnSpc>
                <a:spcPct val="95000"/>
              </a:lnSpc>
              <a:buClr>
                <a:srgbClr val="3E3D2D"/>
              </a:buClr>
              <a:buSzPct val="100000"/>
              <a:buFont typeface="Courier New" pitchFamily="49" charset="0"/>
              <a:buChar char=" "/>
            </a:pPr>
            <a:endParaRPr lang="en-US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15240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Quick Review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421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R typically stores data in vectors of “mode” numeric and character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There are higher-level structures such as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data.frames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, factors and matrices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When vectors are stored in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data.frames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, they are addressed as: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myFrame$myVector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Where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myFrame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is the name of my data frame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Where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myVector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is the name of the vector I want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If you use attach(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myFrame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) then you can just use </a:t>
            </a:r>
            <a:r>
              <a:rPr lang="en-US" dirty="0" err="1" smtClean="0">
                <a:solidFill>
                  <a:srgbClr val="3E3D2D"/>
                </a:solidFill>
                <a:latin typeface="Arial" pitchFamily="34" charset="0"/>
              </a:rPr>
              <a:t>myVector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, unless there was already a vector named “</a:t>
            </a:r>
            <a:r>
              <a:rPr lang="en-US" dirty="0" err="1" smtClean="0">
                <a:solidFill>
                  <a:srgbClr val="3E3D2D"/>
                </a:solidFill>
                <a:latin typeface="Arial" pitchFamily="34" charset="0"/>
              </a:rPr>
              <a:t>myVector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” (in which case it takes precedence)</a:t>
            </a:r>
            <a:endParaRPr lang="en-US" dirty="0"/>
          </a:p>
          <a:p>
            <a:pPr>
              <a:lnSpc>
                <a:spcPct val="95000"/>
              </a:lnSpc>
              <a:buClr>
                <a:srgbClr val="3E3D2D"/>
              </a:buClr>
              <a:buSzPct val="100000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Other R 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  <a:p>
            <a:r>
              <a:rPr lang="en-US" dirty="0"/>
              <a:t>Sequences</a:t>
            </a:r>
          </a:p>
          <a:p>
            <a:r>
              <a:rPr lang="en-US" dirty="0" smtClean="0"/>
              <a:t>Dates</a:t>
            </a:r>
            <a:endParaRPr lang="en-US" dirty="0"/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124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15240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Packages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7930991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 basic R installation includes the </a:t>
            </a:r>
            <a:r>
              <a:rPr lang="en-US" u="sng" dirty="0">
                <a:solidFill>
                  <a:srgbClr val="3E3D2D"/>
                </a:solidFill>
                <a:latin typeface="Arial" pitchFamily="34" charset="0"/>
              </a:rPr>
              <a:t>basic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functions that you need, ,but not the specialized ones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If </a:t>
            </a:r>
            <a:r>
              <a:rPr lang="en-US" u="sng" dirty="0">
                <a:solidFill>
                  <a:srgbClr val="3E3D2D"/>
                </a:solidFill>
                <a:latin typeface="Arial" pitchFamily="34" charset="0"/>
              </a:rPr>
              <a:t>everything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was included R would be huge and much slower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 </a:t>
            </a:r>
            <a:r>
              <a:rPr lang="en-US" u="sng" dirty="0">
                <a:solidFill>
                  <a:srgbClr val="3E3D2D"/>
                </a:solidFill>
                <a:latin typeface="Arial" pitchFamily="34" charset="0"/>
              </a:rPr>
              <a:t>specialized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functions are stored in “</a:t>
            </a: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packages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”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Packages are installed from CRAN using either the GUI or the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install.packages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() function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E.g.,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install.packages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(“lattice”)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To keep R from running slowly, installed packages are loaded into the workspace using the </a:t>
            </a: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library() 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function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E.g., library(lattice)</a:t>
            </a:r>
          </a:p>
        </p:txBody>
      </p:sp>
    </p:spTree>
    <p:extLst>
      <p:ext uri="{BB962C8B-B14F-4D97-AF65-F5344CB8AC3E}">
        <p14:creationId xmlns:p14="http://schemas.microsoft.com/office/powerpoint/2010/main" val="7074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4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Sequences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62451" y="1362771"/>
            <a:ext cx="7930991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In R a sequence of numbers can be generated using </a:t>
            </a:r>
            <a:r>
              <a:rPr lang="en-US" b="1" dirty="0">
                <a:solidFill>
                  <a:srgbClr val="3E3D2D"/>
                </a:solidFill>
                <a:latin typeface="Arial" pitchFamily="34" charset="0"/>
              </a:rPr>
              <a:t>1:10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where 1 is the first member of the sequence and 10 is the last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vecA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 &lt;- c(1:10) # puts 1,2,3…. 10 into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vecA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Sequences come in handy for accessing specific rows or columns in your data</a:t>
            </a:r>
            <a:endParaRPr lang="en-US" dirty="0"/>
          </a:p>
          <a:p>
            <a:pPr>
              <a:lnSpc>
                <a:spcPct val="95000"/>
              </a:lnSpc>
              <a:buClr>
                <a:srgbClr val="3E3D2D"/>
              </a:buClr>
              <a:buSzPct val="100000"/>
            </a:pPr>
            <a:endParaRPr lang="en-US" dirty="0">
              <a:solidFill>
                <a:srgbClr val="3E3D2D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Why is it named “R”?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“R” replicates most of the functionality in the “S” statistical package developed by Bell Labs (now Lucent Technology) in the 1980s</a:t>
            </a:r>
          </a:p>
          <a:p>
            <a:r>
              <a:rPr lang="en-US" sz="2800" dirty="0"/>
              <a:t>The “S” name was proprietary -&gt; S-plus</a:t>
            </a:r>
          </a:p>
          <a:p>
            <a:r>
              <a:rPr lang="en-US" sz="2800" dirty="0"/>
              <a:t>The first names of both of the original creators of “R” start with “R” (Ross </a:t>
            </a:r>
            <a:r>
              <a:rPr lang="en-US" sz="2800" dirty="0" err="1"/>
              <a:t>Inhaka</a:t>
            </a:r>
            <a:r>
              <a:rPr lang="en-US" sz="2800" dirty="0"/>
              <a:t> and Robert </a:t>
            </a:r>
            <a:r>
              <a:rPr lang="en-US" sz="2800" dirty="0" smtClean="0"/>
              <a:t>Gentleman)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2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1034625" y="0"/>
            <a:ext cx="7024744" cy="1143000"/>
          </a:xfrm>
        </p:spPr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Dates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91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The storage of dates tends to vary widely among software packages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Decimal Days Since Jan 1, 1900 (Excel)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Seconds since Jan. 1, 1970 (POSIX)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3E3D2D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Text strings “2011-05-24 10:15:00 MDT”,”12/25/10”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Examples of </a:t>
            </a:r>
            <a:r>
              <a:rPr lang="en-US" dirty="0" smtClean="0">
                <a:solidFill>
                  <a:srgbClr val="3E3D2D"/>
                </a:solidFill>
                <a:latin typeface="Arial" pitchFamily="34" charset="0"/>
              </a:rPr>
              <a:t>conversions</a:t>
            </a:r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library(date)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myDate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welldata$datelev,format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="%Y-%m-%d")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welldata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welldata,myDate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Posixltdatetime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strptime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datetimestr,format</a:t>
            </a:r>
            <a:r>
              <a:rPr lang="en-US" sz="2000" b="1" dirty="0" smtClean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lnSpc>
                <a:spcPct val="95000"/>
              </a:lnSpc>
            </a:pP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   "%</a:t>
            </a:r>
            <a:r>
              <a:rPr lang="en-US" sz="2000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Y-%m-%d %H:%M:%S")</a:t>
            </a:r>
          </a:p>
        </p:txBody>
      </p:sp>
    </p:spTree>
    <p:extLst>
      <p:ext uri="{BB962C8B-B14F-4D97-AF65-F5344CB8AC3E}">
        <p14:creationId xmlns:p14="http://schemas.microsoft.com/office/powerpoint/2010/main" val="3897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>
                <a:solidFill>
                  <a:srgbClr val="4A6300"/>
                </a:solidFill>
                <a:latin typeface="Arial" pitchFamily="34" charset="0"/>
              </a:rPr>
              <a:t>Functions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81502" y="1587342"/>
            <a:ext cx="7930991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One of the real power in R is how easy it is to define your own functions. In addition to being handy, some built-in functions (e.g., </a:t>
            </a:r>
            <a:r>
              <a:rPr lang="en-US" dirty="0" err="1">
                <a:solidFill>
                  <a:srgbClr val="3E3D2D"/>
                </a:solidFill>
                <a:latin typeface="Arial" pitchFamily="34" charset="0"/>
              </a:rPr>
              <a:t>tapply</a:t>
            </a: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) expect you to provide the name of a function as an argument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3E3D2D"/>
              </a:buClr>
              <a:buSzPct val="100000"/>
              <a:buFontTx/>
              <a:buChar char="•"/>
            </a:pPr>
            <a:r>
              <a:rPr lang="en-US" dirty="0">
                <a:solidFill>
                  <a:srgbClr val="3E3D2D"/>
                </a:solidFill>
                <a:latin typeface="Arial" pitchFamily="34" charset="0"/>
              </a:rPr>
              <a:t>A simple function to convert inches to cm</a:t>
            </a:r>
            <a:endParaRPr lang="en-US" dirty="0"/>
          </a:p>
          <a:p>
            <a:pPr lvl="3">
              <a:lnSpc>
                <a:spcPct val="95000"/>
              </a:lnSpc>
            </a:pP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inch2cm &lt;- function(</a:t>
            </a:r>
            <a:r>
              <a:rPr lang="en-US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inchVal</a:t>
            </a: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95000"/>
              </a:lnSpc>
            </a:pPr>
            <a:r>
              <a:rPr lang="en-US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cmVal</a:t>
            </a: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inchVal</a:t>
            </a: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*2.54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95000"/>
              </a:lnSpc>
            </a:pP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b="1" dirty="0" err="1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cmVal</a:t>
            </a: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95000"/>
              </a:lnSpc>
            </a:pP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95000"/>
              </a:lnSpc>
            </a:pPr>
            <a:endParaRPr lang="en-US" b="1" dirty="0" smtClean="0">
              <a:solidFill>
                <a:srgbClr val="3E3D2D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95000"/>
              </a:lnSpc>
            </a:pPr>
            <a:r>
              <a:rPr lang="en-US" b="1" dirty="0" smtClean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inch2cm(5</a:t>
            </a:r>
            <a:r>
              <a:rPr lang="en-US" b="1" dirty="0">
                <a:solidFill>
                  <a:srgbClr val="3E3D2D"/>
                </a:solidFill>
                <a:latin typeface="Courier New" pitchFamily="49" charset="0"/>
                <a:cs typeface="Courier New" pitchFamily="49" charset="0"/>
              </a:rPr>
              <a:t>) returns 12.7</a:t>
            </a:r>
          </a:p>
        </p:txBody>
      </p:sp>
    </p:spTree>
    <p:extLst>
      <p:ext uri="{BB962C8B-B14F-4D97-AF65-F5344CB8AC3E}">
        <p14:creationId xmlns:p14="http://schemas.microsoft.com/office/powerpoint/2010/main" val="32383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b"/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rgbClr val="4A6300"/>
                </a:solidFill>
                <a:latin typeface="Arial" pitchFamily="34" charset="0"/>
              </a:rPr>
              <a:t>EML and 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EML-documented data, there are tools that will read metadata, and based on it write an R program for reading the data</a:t>
            </a:r>
          </a:p>
          <a:p>
            <a:r>
              <a:rPr lang="en-US" dirty="0"/>
              <a:t>For EML from a </a:t>
            </a:r>
            <a:r>
              <a:rPr lang="en-US" dirty="0" err="1"/>
              <a:t>Metacat</a:t>
            </a:r>
            <a:r>
              <a:rPr lang="en-US" dirty="0"/>
              <a:t> Server typically some minor editing is required to connect to data files and to add desired procedures</a:t>
            </a:r>
          </a:p>
          <a:p>
            <a:r>
              <a:rPr lang="en-US" dirty="0"/>
              <a:t>For datasets in PASTA, runnable R programs can be run directly using a web service and the “source” function in R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9144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3733800"/>
            <a:ext cx="6629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Web Interface for generating programs from EML</a:t>
            </a:r>
          </a:p>
          <a:p>
            <a:pPr algn="ctr"/>
            <a:r>
              <a:rPr lang="en-US" sz="2000" dirty="0" smtClean="0"/>
              <a:t>http://vcr.lternet.edu/data/eml2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If you want to generate R code via a web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8" y="714375"/>
            <a:ext cx="804100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50" y="3086100"/>
            <a:ext cx="3801903" cy="107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007770" y="3361590"/>
            <a:ext cx="3121818" cy="52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</a:rPr>
              <a:t>You still need to edit in where the data file is on your PC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73" y="4629150"/>
            <a:ext cx="4812030" cy="118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37523" y="4751403"/>
            <a:ext cx="4697730" cy="9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200">
                <a:solidFill>
                  <a:srgbClr val="FFFFFF"/>
                </a:solidFill>
                <a:latin typeface="Arial" pitchFamily="34" charset="0"/>
              </a:rPr>
              <a:t>Automatically-Generated R Program</a:t>
            </a:r>
          </a:p>
        </p:txBody>
      </p:sp>
    </p:spTree>
    <p:extLst>
      <p:ext uri="{BB962C8B-B14F-4D97-AF65-F5344CB8AC3E}">
        <p14:creationId xmlns:p14="http://schemas.microsoft.com/office/powerpoint/2010/main" val="5928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3_template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</TotalTime>
  <Words>3421</Words>
  <Application>Microsoft Office PowerPoint</Application>
  <PresentationFormat>On-screen Show (4:3)</PresentationFormat>
  <Paragraphs>372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lter3_template</vt:lpstr>
      <vt:lpstr>Data Manipulation, R</vt:lpstr>
      <vt:lpstr>Statistical Packages</vt:lpstr>
      <vt:lpstr>Why use Statistical Packages</vt:lpstr>
      <vt:lpstr>Some Caveats</vt:lpstr>
      <vt:lpstr>What is distinct about “R”</vt:lpstr>
      <vt:lpstr>Why is it named “R”?</vt:lpstr>
      <vt:lpstr>EML and R</vt:lpstr>
      <vt:lpstr>PowerPoint Presentation</vt:lpstr>
      <vt:lpstr>PowerPoint Presentation</vt:lpstr>
      <vt:lpstr>Web Service Using PASTA &amp; R</vt:lpstr>
      <vt:lpstr>PowerPoint Presentation</vt:lpstr>
      <vt:lpstr>How does the web service work?</vt:lpstr>
      <vt:lpstr>No Really! How the web service works:</vt:lpstr>
      <vt:lpstr>Isn’t there a simpler description?</vt:lpstr>
      <vt:lpstr>Some “R” Basics</vt:lpstr>
      <vt:lpstr>R</vt:lpstr>
      <vt:lpstr>PowerPoint Presentation</vt:lpstr>
      <vt:lpstr>PowerPoint Presentation</vt:lpstr>
      <vt:lpstr>Mini Exercise</vt:lpstr>
      <vt:lpstr>Congratulations!</vt:lpstr>
      <vt:lpstr>Integrating with R</vt:lpstr>
      <vt:lpstr>PowerPoint Presentation</vt:lpstr>
      <vt:lpstr>Mini-Exercise</vt:lpstr>
      <vt:lpstr>Additional Commands to Try:</vt:lpstr>
      <vt:lpstr>Additional Web-Based Tool</vt:lpstr>
      <vt:lpstr>Possible Issues</vt:lpstr>
      <vt:lpstr>Sample Code</vt:lpstr>
      <vt:lpstr>Possible Issues</vt:lpstr>
      <vt:lpstr>Some Basic R Concepts</vt:lpstr>
      <vt:lpstr>Quick Exercise – Run these</vt:lpstr>
      <vt:lpstr>R Help</vt:lpstr>
      <vt:lpstr>R Data Structures</vt:lpstr>
      <vt:lpstr>Atomic R structures</vt:lpstr>
      <vt:lpstr>Conversions</vt:lpstr>
      <vt:lpstr>When Conversions Go Wrong</vt:lpstr>
      <vt:lpstr>Missing Value Example</vt:lpstr>
      <vt:lpstr>Common R Objects</vt:lpstr>
      <vt:lpstr>Factors</vt:lpstr>
      <vt:lpstr>Data Frames</vt:lpstr>
      <vt:lpstr>Data Frames - Creating</vt:lpstr>
      <vt:lpstr>Data Frames – Creating in an Editor</vt:lpstr>
      <vt:lpstr>Reading Data Frames from Files</vt:lpstr>
      <vt:lpstr>Data Frames</vt:lpstr>
      <vt:lpstr>Selecting Data</vt:lpstr>
      <vt:lpstr>Selecting Data in Data Frames</vt:lpstr>
      <vt:lpstr>R Analysis Functions</vt:lpstr>
      <vt:lpstr>Useful Descriptive Statistics</vt:lpstr>
      <vt:lpstr>PowerPoint Presentation</vt:lpstr>
      <vt:lpstr>Simple Graphics</vt:lpstr>
      <vt:lpstr>PowerPoint Presentation</vt:lpstr>
      <vt:lpstr>PowerPoint Presentation</vt:lpstr>
      <vt:lpstr>Assignment</vt:lpstr>
      <vt:lpstr>Useful Resources</vt:lpstr>
      <vt:lpstr>Some Useful Commands</vt:lpstr>
      <vt:lpstr>PowerPoint Presentation</vt:lpstr>
      <vt:lpstr>Quick Review </vt:lpstr>
      <vt:lpstr>Other R Topics</vt:lpstr>
      <vt:lpstr>Packages</vt:lpstr>
      <vt:lpstr>Sequences</vt:lpstr>
      <vt:lpstr>Dates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Data Management</dc:title>
  <dc:creator>jhp7e</dc:creator>
  <cp:lastModifiedBy>Valued Acer Customer</cp:lastModifiedBy>
  <cp:revision>18</cp:revision>
  <dcterms:created xsi:type="dcterms:W3CDTF">2012-08-09T20:16:49Z</dcterms:created>
  <dcterms:modified xsi:type="dcterms:W3CDTF">2012-08-15T19:38:01Z</dcterms:modified>
</cp:coreProperties>
</file>