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32"/>
  </p:notesMasterIdLst>
  <p:sldIdLst>
    <p:sldId id="334" r:id="rId2"/>
    <p:sldId id="335" r:id="rId3"/>
    <p:sldId id="336" r:id="rId4"/>
    <p:sldId id="337" r:id="rId5"/>
    <p:sldId id="338" r:id="rId6"/>
    <p:sldId id="339" r:id="rId7"/>
    <p:sldId id="352" r:id="rId8"/>
    <p:sldId id="363" r:id="rId9"/>
    <p:sldId id="361" r:id="rId10"/>
    <p:sldId id="340" r:id="rId11"/>
    <p:sldId id="362" r:id="rId12"/>
    <p:sldId id="341" r:id="rId13"/>
    <p:sldId id="353" r:id="rId14"/>
    <p:sldId id="354" r:id="rId15"/>
    <p:sldId id="355" r:id="rId16"/>
    <p:sldId id="359" r:id="rId17"/>
    <p:sldId id="358" r:id="rId18"/>
    <p:sldId id="360" r:id="rId19"/>
    <p:sldId id="324" r:id="rId20"/>
    <p:sldId id="343" r:id="rId21"/>
    <p:sldId id="344" r:id="rId22"/>
    <p:sldId id="356" r:id="rId23"/>
    <p:sldId id="357" r:id="rId24"/>
    <p:sldId id="345" r:id="rId25"/>
    <p:sldId id="346" r:id="rId26"/>
    <p:sldId id="347" r:id="rId27"/>
    <p:sldId id="349" r:id="rId28"/>
    <p:sldId id="348" r:id="rId29"/>
    <p:sldId id="350" r:id="rId30"/>
    <p:sldId id="35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24" autoAdjust="0"/>
    <p:restoredTop sz="94660"/>
  </p:normalViewPr>
  <p:slideViewPr>
    <p:cSldViewPr>
      <p:cViewPr varScale="1">
        <p:scale>
          <a:sx n="50" d="100"/>
          <a:sy n="5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7A9B9-214D-42F5-A30F-E9C4DF3AF49F}" type="datetimeFigureOut">
              <a:rPr lang="en-US" smtClean="0"/>
              <a:t>8/15/2012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2BCA2-8781-4156-8718-9017B7B58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28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3E287-A802-4842-BF75-618F7238837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16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field</a:t>
            </a:r>
            <a:r>
              <a:rPr lang="en-US" baseline="0" dirty="0" smtClean="0"/>
              <a:t> ecologists are focused on “level 0” data – but the greatest opportunities for shared data are for higher-level data products. The Level 1 and Level 2 data are what are likely to be most in demand.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AAC0C-6C4A-4353-A7CB-1D01CCCCA1E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86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A8E7-036E-43FD-B178-7FCC670FCD1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49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A8E7-036E-43FD-B178-7FCC670FCD1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15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A8E7-036E-43FD-B178-7FCC670FCD1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44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A8E7-036E-43FD-B178-7FCC670FCD1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955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A8E7-036E-43FD-B178-7FCC670FCD1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98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A8E7-036E-43FD-B178-7FCC670FCD1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284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A8E7-036E-43FD-B178-7FCC670FCD1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433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A8E7-036E-43FD-B178-7FCC670FCD1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167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A8E7-036E-43FD-B178-7FCC670FCD1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55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A8E7-036E-43FD-B178-7FCC670FCD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46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A8E7-036E-43FD-B178-7FCC670FCD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05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A8E7-036E-43FD-B178-7FCC670FCD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32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3E287-A802-4842-BF75-618F7238837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01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A8E7-036E-43FD-B178-7FCC670FCD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13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FYI 31,471,200 is the number</a:t>
            </a:r>
            <a:r>
              <a:rPr lang="en-US" baseline="0" dirty="0" smtClean="0"/>
              <a:t> of seconds in a year.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BCA2-8781-4156-8718-9017B7B58E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15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A8E7-036E-43FD-B178-7FCC670FCD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71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A8E7-036E-43FD-B178-7FCC670FCD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92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iff"/><Relationship Id="rId3" Type="http://schemas.openxmlformats.org/officeDocument/2006/relationships/image" Target="../media/image3.jpeg"/><Relationship Id="rId7" Type="http://schemas.openxmlformats.org/officeDocument/2006/relationships/image" Target="../media/image7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lter_combo5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33100" y="1375914"/>
            <a:ext cx="1110900" cy="4343400"/>
          </a:xfrm>
          <a:prstGeom prst="rect">
            <a:avLst/>
          </a:prstGeom>
        </p:spPr>
      </p:pic>
      <p:pic>
        <p:nvPicPr>
          <p:cNvPr id="20" name="Picture 19" descr="about_ace_026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1388553"/>
            <a:ext cx="4810526" cy="43264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083" y="3509964"/>
            <a:ext cx="4620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i="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0" y="4267200"/>
            <a:ext cx="9144000" cy="1371600"/>
          </a:xfrm>
          <a:prstGeom prst="rect">
            <a:avLst/>
          </a:prstGeom>
          <a:solidFill>
            <a:schemeClr val="bg2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4267200"/>
            <a:ext cx="4038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Benguiat Bk BT" pitchFamily="18" charset="0"/>
              </a:rPr>
              <a:t>LTER Information</a:t>
            </a:r>
            <a:r>
              <a:rPr lang="en-US" sz="2800" baseline="0" dirty="0" smtClean="0">
                <a:solidFill>
                  <a:schemeClr val="tx1"/>
                </a:solidFill>
                <a:latin typeface="Benguiat Bk BT" pitchFamily="18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Benguiat Bk BT" pitchFamily="18" charset="0"/>
              </a:rPr>
              <a:t>Management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Benguiat Bk BT" pitchFamily="18" charset="0"/>
              </a:rPr>
              <a:t>Training Materials</a:t>
            </a:r>
            <a:endParaRPr lang="en-US" sz="2800" dirty="0">
              <a:solidFill>
                <a:schemeClr val="tx1"/>
              </a:solidFill>
              <a:latin typeface="Benguiat Bk BT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572000" y="0"/>
            <a:ext cx="3657600" cy="67056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1745177"/>
            <a:ext cx="3313355" cy="266545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48200" y="6477000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cc_01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76800" y="304800"/>
            <a:ext cx="1405513" cy="10668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477000" y="304800"/>
            <a:ext cx="1295400" cy="10668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76800" y="533400"/>
            <a:ext cx="14478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Benguiat Bk BT" pitchFamily="18" charset="0"/>
              </a:rPr>
              <a:t>LTER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Benguiat Bk BT" pitchFamily="18" charset="0"/>
              </a:rPr>
              <a:t>Information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Benguiat Bk BT" pitchFamily="18" charset="0"/>
              </a:rPr>
              <a:t>Managers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Benguiat Bk BT" pitchFamily="18" charset="0"/>
              </a:rPr>
              <a:t>Committee</a:t>
            </a:r>
          </a:p>
        </p:txBody>
      </p:sp>
      <p:pic>
        <p:nvPicPr>
          <p:cNvPr id="16" name="Picture 4" descr="C:\Documents and Settings\tvalenti\Local Settings\Temporary Internet Files\Content.IE5\P27Z0URJ\MC900349993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77000" y="457200"/>
            <a:ext cx="368898" cy="620916"/>
          </a:xfrm>
          <a:prstGeom prst="rect">
            <a:avLst/>
          </a:prstGeom>
          <a:noFill/>
        </p:spPr>
      </p:pic>
      <p:pic>
        <p:nvPicPr>
          <p:cNvPr id="17" name="Picture 5" descr="C:\Documents and Settings\tvalenti\Local Settings\Temporary Internet Files\Content.IE5\9JBC1HLS\MC900431540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86600" y="609600"/>
            <a:ext cx="495118" cy="533660"/>
          </a:xfrm>
          <a:prstGeom prst="rect">
            <a:avLst/>
          </a:prstGeom>
          <a:noFill/>
        </p:spPr>
      </p:pic>
      <p:cxnSp>
        <p:nvCxnSpPr>
          <p:cNvPr id="18" name="Shape 17"/>
          <p:cNvCxnSpPr>
            <a:stCxn id="16" idx="2"/>
          </p:cNvCxnSpPr>
          <p:nvPr/>
        </p:nvCxnSpPr>
        <p:spPr>
          <a:xfrm rot="5400000" flipH="1" flipV="1">
            <a:off x="6944566" y="783683"/>
            <a:ext cx="11316" cy="577550"/>
          </a:xfrm>
          <a:prstGeom prst="bentConnector4">
            <a:avLst>
              <a:gd name="adj1" fmla="val -2020148"/>
              <a:gd name="adj2" fmla="val 6596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LTER_LOGO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43800" y="5791200"/>
            <a:ext cx="537210" cy="680012"/>
          </a:xfrm>
          <a:prstGeom prst="rect">
            <a:avLst/>
          </a:prstGeom>
        </p:spPr>
      </p:pic>
      <p:pic>
        <p:nvPicPr>
          <p:cNvPr id="23" name="Picture 22" descr="nsf.t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81800" y="5791200"/>
            <a:ext cx="676295" cy="6675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A67C7A17-5A2E-4420-94CE-D489B347F5E7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8B3C3CF6-3BE9-418D-9E58-D788B45A9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19800" y="228600"/>
            <a:ext cx="2133600" cy="365125"/>
          </a:xfrm>
          <a:prstGeom prst="rect">
            <a:avLst/>
          </a:prstGeom>
        </p:spPr>
        <p:txBody>
          <a:bodyPr/>
          <a:lstStyle/>
          <a:p>
            <a:fld id="{A67C7A17-5A2E-4420-94CE-D489B347F5E7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8B3C3CF6-3BE9-418D-9E58-D788B45A9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A67C7A17-5A2E-4420-94CE-D489B347F5E7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8B3C3CF6-3BE9-418D-9E58-D788B45A9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A67C7A17-5A2E-4420-94CE-D489B347F5E7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8B3C3CF6-3BE9-418D-9E58-D788B45A9F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A67C7A17-5A2E-4420-94CE-D489B347F5E7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8B3C3CF6-3BE9-418D-9E58-D788B45A9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A67C7A17-5A2E-4420-94CE-D489B347F5E7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8B3C3CF6-3BE9-418D-9E58-D788B45A9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A67C7A17-5A2E-4420-94CE-D489B347F5E7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8B3C3CF6-3BE9-418D-9E58-D788B45A9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A67C7A17-5A2E-4420-94CE-D489B347F5E7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8B3C3CF6-3BE9-418D-9E58-D788B45A9F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A67C7A17-5A2E-4420-94CE-D489B347F5E7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8B3C3CF6-3BE9-418D-9E58-D788B45A9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amazon.evsc.virginia.edu/data/metdata/metgraphs/monitor/metgraph.2009.03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05350" y="1828800"/>
            <a:ext cx="3371850" cy="1905000"/>
          </a:xfrm>
        </p:spPr>
        <p:txBody>
          <a:bodyPr/>
          <a:lstStyle/>
          <a:p>
            <a:r>
              <a:rPr lang="en-US" dirty="0" smtClean="0"/>
              <a:t>Management of Streaming Data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05350" y="3886200"/>
            <a:ext cx="3067050" cy="1752600"/>
          </a:xfrm>
        </p:spPr>
        <p:txBody>
          <a:bodyPr/>
          <a:lstStyle/>
          <a:p>
            <a:r>
              <a:rPr lang="en-US" dirty="0"/>
              <a:t>John </a:t>
            </a:r>
            <a:r>
              <a:rPr lang="en-US" dirty="0" smtClean="0"/>
              <a:t>Porter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11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Streaming Data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Corrupted Date or Time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Can be corrected – IF it is noticed before the clock is reset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Sensor Failures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Relatively easy to detect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May be impossible to fix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But sometimes estimated data can be substituted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Sensor Drift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Difficult to detect – especially over short time periods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Limited correction is possible, if the drift is systematic</a:t>
            </a:r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5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1828800"/>
            <a:ext cx="6637468" cy="13620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Browsing your data to look for errors is not an option!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43000" y="3657600"/>
            <a:ext cx="6637467" cy="1752600"/>
          </a:xfrm>
        </p:spPr>
        <p:txBody>
          <a:bodyPr>
            <a:normAutofit fontScale="92500"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The data is simply too voluminous for you to scan the data by eye!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Need: Statistical Summaries, Graphics or Queries to identify problems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804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1" y="589616"/>
            <a:ext cx="7840132" cy="123918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7" y="1828800"/>
            <a:ext cx="8009467" cy="438848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1" y="589616"/>
            <a:ext cx="6674407" cy="5907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363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834" y="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Archiving and Publishing Data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315130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5896466"/>
            <a:ext cx="3921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Porter,  </a:t>
            </a:r>
            <a:r>
              <a:rPr lang="en-US" dirty="0">
                <a:solidFill>
                  <a:schemeClr val="bg1"/>
                </a:solidFill>
              </a:rPr>
              <a:t>H</a:t>
            </a:r>
            <a:r>
              <a:rPr lang="en-US" dirty="0" smtClean="0">
                <a:solidFill>
                  <a:schemeClr val="bg1"/>
                </a:solidFill>
              </a:rPr>
              <a:t>anson and Lin, TREE 2012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84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024744" cy="1143000"/>
          </a:xfrm>
        </p:spPr>
        <p:txBody>
          <a:bodyPr/>
          <a:lstStyle/>
          <a:p>
            <a:r>
              <a:rPr lang="en-US" dirty="0" smtClean="0"/>
              <a:t>Some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76400"/>
            <a:ext cx="6777317" cy="4495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ALWAYS preserve copies of your “Level 0” raw data </a:t>
            </a:r>
          </a:p>
          <a:p>
            <a:pPr lvl="1"/>
            <a:r>
              <a:rPr lang="en-US" dirty="0" smtClean="0"/>
              <a:t>Cautionary tale: Ozone data</a:t>
            </a:r>
          </a:p>
          <a:p>
            <a:pPr marL="685800" lvl="2" indent="0">
              <a:buNone/>
            </a:pPr>
            <a:r>
              <a:rPr lang="en-US" dirty="0" smtClean="0"/>
              <a:t>“Hole” over Antarctica was initially listed as missing data due to unexpectedly low values in processed data</a:t>
            </a:r>
          </a:p>
          <a:p>
            <a:r>
              <a:rPr lang="en-US" dirty="0" smtClean="0"/>
              <a:t>Alterations to data should be completely documented</a:t>
            </a:r>
          </a:p>
          <a:p>
            <a:pPr lvl="1"/>
            <a:r>
              <a:rPr lang="en-US" dirty="0" smtClean="0"/>
              <a:t>Easiest way to do this is to use programs for data manipulation </a:t>
            </a:r>
          </a:p>
          <a:p>
            <a:pPr lvl="1"/>
            <a:r>
              <a:rPr lang="en-US" dirty="0" smtClean="0"/>
              <a:t>Very difficult to do if you edit files or spreadsheets – requires very detailed metadata</a:t>
            </a:r>
          </a:p>
          <a:p>
            <a:r>
              <a:rPr lang="en-US" dirty="0" smtClean="0"/>
              <a:t>It  is </a:t>
            </a:r>
            <a:r>
              <a:rPr lang="en-US" u="sng" dirty="0" smtClean="0"/>
              <a:t>not unusual </a:t>
            </a:r>
            <a:r>
              <a:rPr lang="en-US" dirty="0" smtClean="0"/>
              <a:t>for data streams to be completely reprocessed using improved QA/QC tools or algorithms  </a:t>
            </a:r>
          </a:p>
        </p:txBody>
      </p:sp>
    </p:spTree>
    <p:extLst>
      <p:ext uri="{BB962C8B-B14F-4D97-AF65-F5344CB8AC3E}">
        <p14:creationId xmlns:p14="http://schemas.microsoft.com/office/powerpoint/2010/main" val="31609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90000"/>
                    <a:lumOff val="10000"/>
                  </a:schemeClr>
                </a:solidFill>
              </a:rPr>
              <a:t>Some simple guidelines for effective data </a:t>
            </a:r>
            <a:r>
              <a:rPr lang="en-US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management*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077200" cy="5029200"/>
          </a:xfrm>
        </p:spPr>
        <p:txBody>
          <a:bodyPr>
            <a:no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sz="1400" dirty="0" smtClean="0"/>
              <a:t>Use </a:t>
            </a:r>
            <a:r>
              <a:rPr lang="en-US" sz="1400" dirty="0"/>
              <a:t>a scripted program for analysis</a:t>
            </a:r>
            <a:r>
              <a:rPr lang="en-US" sz="1400" dirty="0" smtClean="0"/>
              <a:t>.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1400" dirty="0"/>
              <a:t>Store data in nonproprietary software formats (e.g., comma delimited text file, .</a:t>
            </a:r>
            <a:r>
              <a:rPr lang="en-US" sz="1400" dirty="0" err="1"/>
              <a:t>csv</a:t>
            </a:r>
            <a:r>
              <a:rPr lang="en-US" sz="1400" dirty="0"/>
              <a:t>); proprietary software (e.g., Excel, Access) can become unavailable, whereas text files can always be read</a:t>
            </a:r>
            <a:r>
              <a:rPr lang="en-US" sz="1400" dirty="0" smtClean="0"/>
              <a:t>.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1400" dirty="0"/>
              <a:t>Store data in nonproprietary hardware formats</a:t>
            </a:r>
            <a:r>
              <a:rPr lang="en-US" sz="1400" dirty="0" smtClean="0"/>
              <a:t>.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1400" dirty="0"/>
              <a:t>Always store an uncorrected data file with all its bumps and warts. Do not make any corrections to this file; make corrections within a scripted language.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1400" dirty="0" smtClean="0"/>
              <a:t>Use </a:t>
            </a:r>
            <a:r>
              <a:rPr lang="en-US" sz="1400" dirty="0"/>
              <a:t>descriptive names for your data files</a:t>
            </a:r>
            <a:r>
              <a:rPr lang="en-US" sz="1400" dirty="0" smtClean="0"/>
              <a:t>.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1400" dirty="0"/>
              <a:t>Include a “header” line that describes the variables as the first line in the table</a:t>
            </a:r>
            <a:r>
              <a:rPr lang="en-US" sz="1400" dirty="0" smtClean="0"/>
              <a:t>.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1400" dirty="0"/>
              <a:t>Use plain ASCII text for your file names, variable names, and data values</a:t>
            </a:r>
            <a:r>
              <a:rPr lang="en-US" sz="1400" dirty="0" smtClean="0"/>
              <a:t>.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1400" dirty="0"/>
              <a:t>When you add data to a database, try not to add columns; rather, design your tables so that you add only rows</a:t>
            </a:r>
            <a:r>
              <a:rPr lang="en-US" sz="1400" dirty="0" smtClean="0"/>
              <a:t>.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1400" dirty="0"/>
              <a:t>All cells within each column should contain only one type of information (i.e., either text, numerical, etc</a:t>
            </a:r>
            <a:r>
              <a:rPr lang="en-US" sz="1400" dirty="0" smtClean="0"/>
              <a:t>.).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1400" dirty="0"/>
              <a:t>Record a single piece of data (unique measurement) only once; separate information collected at different scales into different tables. In other words, create a relational database</a:t>
            </a:r>
            <a:r>
              <a:rPr lang="en-US" sz="1400" dirty="0" smtClean="0"/>
              <a:t>.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1400" dirty="0"/>
              <a:t>Record full information about taxonomic names</a:t>
            </a:r>
            <a:r>
              <a:rPr lang="en-US" sz="1400" dirty="0" smtClean="0"/>
              <a:t>.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1400" dirty="0"/>
              <a:t>Record full dates, using standardized formats.</a:t>
            </a:r>
            <a:endParaRPr lang="en-US" sz="1400" dirty="0" smtClean="0"/>
          </a:p>
          <a:p>
            <a:pPr marL="525780" indent="-457200">
              <a:buFont typeface="+mj-lt"/>
              <a:buAutoNum type="arabicPeriod"/>
            </a:pPr>
            <a:r>
              <a:rPr lang="en-US" sz="1400" dirty="0" smtClean="0"/>
              <a:t>Always maintain </a:t>
            </a:r>
            <a:r>
              <a:rPr lang="en-US" sz="1400" dirty="0"/>
              <a:t>effective metadata.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1200" y="5715000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* Borer et al. 2009. </a:t>
            </a:r>
            <a:r>
              <a:rPr lang="en-US" sz="16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Bulletin of the Ecological Society of </a:t>
            </a:r>
          </a:p>
          <a:p>
            <a:r>
              <a:rPr lang="en-US" sz="16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America 90(2):205-214.</a:t>
            </a:r>
          </a:p>
        </p:txBody>
      </p:sp>
    </p:spTree>
    <p:extLst>
      <p:ext uri="{BB962C8B-B14F-4D97-AF65-F5344CB8AC3E}">
        <p14:creationId xmlns:p14="http://schemas.microsoft.com/office/powerpoint/2010/main" val="274748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90000"/>
                    <a:lumOff val="10000"/>
                  </a:schemeClr>
                </a:solidFill>
              </a:rPr>
              <a:t>Some simple guidelines for effective data </a:t>
            </a:r>
            <a:r>
              <a:rPr lang="en-US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management*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077200" cy="5029200"/>
          </a:xfrm>
        </p:spPr>
        <p:txBody>
          <a:bodyPr>
            <a:no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sz="1800" dirty="0" smtClean="0">
                <a:solidFill>
                  <a:srgbClr val="FF0000"/>
                </a:solidFill>
              </a:rPr>
              <a:t>Use </a:t>
            </a:r>
            <a:r>
              <a:rPr lang="en-US" sz="1800" dirty="0">
                <a:solidFill>
                  <a:srgbClr val="FF0000"/>
                </a:solidFill>
              </a:rPr>
              <a:t>a scripted program for analysis</a:t>
            </a:r>
            <a:r>
              <a:rPr lang="en-US" sz="1800" dirty="0" smtClean="0">
                <a:solidFill>
                  <a:srgbClr val="FF0000"/>
                </a:solidFill>
              </a:rPr>
              <a:t>.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1200" dirty="0"/>
              <a:t>Store data in nonproprietary software formats (e.g., comma delimited text file, .</a:t>
            </a:r>
            <a:r>
              <a:rPr lang="en-US" sz="1200" dirty="0" err="1"/>
              <a:t>csv</a:t>
            </a:r>
            <a:r>
              <a:rPr lang="en-US" sz="1200" dirty="0"/>
              <a:t>); proprietary software (e.g., Excel, Access) can become unavailable, whereas text files can always be read</a:t>
            </a:r>
            <a:r>
              <a:rPr lang="en-US" sz="1200" dirty="0" smtClean="0"/>
              <a:t>.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1200" dirty="0"/>
              <a:t>Store data in nonproprietary hardware formats</a:t>
            </a:r>
            <a:r>
              <a:rPr lang="en-US" sz="1200" dirty="0" smtClean="0"/>
              <a:t>.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1600" dirty="0">
                <a:solidFill>
                  <a:srgbClr val="FF0000"/>
                </a:solidFill>
              </a:rPr>
              <a:t>Always store an uncorrected data file with all its bumps and warts. Do not make any corrections to this file; make corrections within a scripted language.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1400" dirty="0" smtClean="0"/>
              <a:t>Use </a:t>
            </a:r>
            <a:r>
              <a:rPr lang="en-US" sz="1400" dirty="0"/>
              <a:t>descriptive names for your data files</a:t>
            </a:r>
            <a:r>
              <a:rPr lang="en-US" sz="1400" dirty="0" smtClean="0"/>
              <a:t>.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1400" dirty="0"/>
              <a:t>Include a “header” line that describes the variables as the first line in the table</a:t>
            </a:r>
            <a:r>
              <a:rPr lang="en-US" sz="1400" dirty="0" smtClean="0"/>
              <a:t>.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1400" dirty="0"/>
              <a:t>Use plain ASCII text for your file names, variable names, and data values</a:t>
            </a:r>
            <a:r>
              <a:rPr lang="en-US" sz="1400" dirty="0" smtClean="0"/>
              <a:t>.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1400" dirty="0"/>
              <a:t>When you add data to a database, try not to add columns; rather, design your tables so that you add only rows</a:t>
            </a:r>
            <a:r>
              <a:rPr lang="en-US" sz="1400" dirty="0" smtClean="0"/>
              <a:t>.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1400" dirty="0"/>
              <a:t>All cells within each column should contain only one type of information (i.e., either text, numerical, etc</a:t>
            </a:r>
            <a:r>
              <a:rPr lang="en-US" sz="1400" dirty="0" smtClean="0"/>
              <a:t>.).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1400" dirty="0"/>
              <a:t>Record a single piece of data (unique measurement) only once; separate information collected at different scales into different tables. In other words, create a relational database</a:t>
            </a:r>
            <a:r>
              <a:rPr lang="en-US" sz="1400" dirty="0" smtClean="0"/>
              <a:t>.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1600" dirty="0">
                <a:solidFill>
                  <a:srgbClr val="FF0000"/>
                </a:solidFill>
              </a:rPr>
              <a:t>Record full information about taxonomic names</a:t>
            </a:r>
            <a:r>
              <a:rPr lang="en-US" sz="1600" dirty="0" smtClean="0">
                <a:solidFill>
                  <a:srgbClr val="FF0000"/>
                </a:solidFill>
              </a:rPr>
              <a:t>.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1200" dirty="0"/>
              <a:t>Record full dates, using standardized formats.</a:t>
            </a:r>
            <a:endParaRPr lang="en-US" sz="1200" dirty="0" smtClean="0"/>
          </a:p>
          <a:p>
            <a:pPr marL="525780" indent="-457200">
              <a:buFont typeface="+mj-lt"/>
              <a:buAutoNum type="arabicPeriod"/>
            </a:pPr>
            <a:r>
              <a:rPr lang="en-US" sz="1200" dirty="0" smtClean="0"/>
              <a:t>Always maintain </a:t>
            </a:r>
            <a:r>
              <a:rPr lang="en-US" sz="1200" dirty="0"/>
              <a:t>effective metadata.</a:t>
            </a:r>
          </a:p>
        </p:txBody>
      </p:sp>
      <p:sp>
        <p:nvSpPr>
          <p:cNvPr id="5" name="Rectangle 4"/>
          <p:cNvSpPr/>
          <p:nvPr/>
        </p:nvSpPr>
        <p:spPr>
          <a:xfrm>
            <a:off x="990600" y="3581400"/>
            <a:ext cx="6781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Maintain information needed for the “provenance” of the data. Allows you to backtrack, reprocess etc.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343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90000"/>
                    <a:lumOff val="10000"/>
                  </a:schemeClr>
                </a:solidFill>
              </a:rPr>
              <a:t>Some simple guidelines for effective data </a:t>
            </a:r>
            <a:r>
              <a:rPr lang="en-US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management*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077200" cy="5029200"/>
          </a:xfrm>
        </p:spPr>
        <p:txBody>
          <a:bodyPr>
            <a:no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sz="1400" dirty="0" smtClean="0"/>
              <a:t>Use </a:t>
            </a:r>
            <a:r>
              <a:rPr lang="en-US" sz="1400" dirty="0"/>
              <a:t>a scripted program for analysis</a:t>
            </a:r>
            <a:r>
              <a:rPr lang="en-US" sz="1400" dirty="0" smtClean="0"/>
              <a:t>.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1600" dirty="0">
                <a:solidFill>
                  <a:srgbClr val="FF0000"/>
                </a:solidFill>
              </a:rPr>
              <a:t>Store data in nonproprietary software formats </a:t>
            </a:r>
            <a:r>
              <a:rPr lang="en-US" sz="1400" dirty="0"/>
              <a:t>(e.g., comma delimited text file, .</a:t>
            </a:r>
            <a:r>
              <a:rPr lang="en-US" sz="1400" dirty="0" err="1"/>
              <a:t>csv</a:t>
            </a:r>
            <a:r>
              <a:rPr lang="en-US" sz="1400" dirty="0"/>
              <a:t>); proprietary software (e.g., Excel, Access) can become unavailable, whereas text files can always be read</a:t>
            </a:r>
            <a:r>
              <a:rPr lang="en-US" sz="1400" dirty="0" smtClean="0"/>
              <a:t>.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1600" dirty="0">
                <a:solidFill>
                  <a:srgbClr val="FF0000"/>
                </a:solidFill>
              </a:rPr>
              <a:t>Store data in nonproprietary hardware formats</a:t>
            </a:r>
            <a:r>
              <a:rPr lang="en-US" sz="1400" dirty="0" smtClean="0"/>
              <a:t>.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1400" dirty="0"/>
              <a:t>Always store an uncorrected data file with all its bumps and warts. Do not make any corrections to this file; make corrections within a scripted language.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1400" dirty="0" smtClean="0"/>
              <a:t>Use </a:t>
            </a:r>
            <a:r>
              <a:rPr lang="en-US" sz="1400" dirty="0"/>
              <a:t>descriptive names for your data files</a:t>
            </a:r>
            <a:r>
              <a:rPr lang="en-US" sz="1400" dirty="0" smtClean="0"/>
              <a:t>.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1400" dirty="0"/>
              <a:t>Include a “header” line that describes the variables as the first line in the table</a:t>
            </a:r>
            <a:r>
              <a:rPr lang="en-US" sz="1400" dirty="0" smtClean="0"/>
              <a:t>.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1400" dirty="0"/>
              <a:t>Use plain ASCII text for your file names, variable names, and data values</a:t>
            </a:r>
            <a:r>
              <a:rPr lang="en-US" sz="1400" dirty="0" smtClean="0"/>
              <a:t>.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1400" dirty="0"/>
              <a:t>When you add data to a database, try not to add columns; rather, design your tables so that you add only rows</a:t>
            </a:r>
            <a:r>
              <a:rPr lang="en-US" sz="1400" dirty="0" smtClean="0"/>
              <a:t>.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1400" dirty="0"/>
              <a:t>All cells within each column should contain only one type of information (i.e., either text, numerical, etc</a:t>
            </a:r>
            <a:r>
              <a:rPr lang="en-US" sz="1400" dirty="0" smtClean="0"/>
              <a:t>.).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1400" dirty="0"/>
              <a:t>Record a single piece of data (unique measurement) only once; separate information collected at different scales into different tables. In other words, create a relational database</a:t>
            </a:r>
            <a:r>
              <a:rPr lang="en-US" sz="1400" dirty="0" smtClean="0"/>
              <a:t>.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1400" dirty="0"/>
              <a:t>Record full information about taxonomic names</a:t>
            </a:r>
            <a:r>
              <a:rPr lang="en-US" sz="1400" dirty="0" smtClean="0"/>
              <a:t>.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1400" dirty="0"/>
              <a:t>Record full dates, using standardized formats.</a:t>
            </a:r>
            <a:endParaRPr lang="en-US" sz="1400" dirty="0" smtClean="0"/>
          </a:p>
          <a:p>
            <a:pPr marL="525780" indent="-457200">
              <a:buFont typeface="+mj-lt"/>
              <a:buAutoNum type="arabicPeriod"/>
            </a:pPr>
            <a:r>
              <a:rPr lang="en-US" sz="1400" dirty="0" smtClean="0"/>
              <a:t>Always maintain </a:t>
            </a:r>
            <a:r>
              <a:rPr lang="en-US" sz="1400" dirty="0"/>
              <a:t>effective metadata.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1200" y="5715000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* Borer et al. 2009. </a:t>
            </a:r>
            <a:r>
              <a:rPr lang="en-US" sz="16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Bulletin of the Ecological Society of </a:t>
            </a:r>
          </a:p>
          <a:p>
            <a:r>
              <a:rPr lang="en-US" sz="16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America 90(2):205-214.</a:t>
            </a:r>
          </a:p>
        </p:txBody>
      </p:sp>
      <p:sp>
        <p:nvSpPr>
          <p:cNvPr id="5" name="Rectangle 4"/>
          <p:cNvSpPr/>
          <p:nvPr/>
        </p:nvSpPr>
        <p:spPr>
          <a:xfrm>
            <a:off x="990600" y="3257550"/>
            <a:ext cx="7315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Store data in forms that will be slow to become obsolete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657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90000"/>
                    <a:lumOff val="10000"/>
                  </a:schemeClr>
                </a:solidFill>
              </a:rPr>
              <a:t>Some simple guidelines for effective data </a:t>
            </a:r>
            <a:r>
              <a:rPr lang="en-US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management*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077200" cy="5029200"/>
          </a:xfrm>
        </p:spPr>
        <p:txBody>
          <a:bodyPr>
            <a:no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sz="1200" dirty="0" smtClean="0"/>
              <a:t>Use </a:t>
            </a:r>
            <a:r>
              <a:rPr lang="en-US" sz="1200" dirty="0"/>
              <a:t>a scripted program for analysis</a:t>
            </a:r>
            <a:r>
              <a:rPr lang="en-US" sz="1200" dirty="0" smtClean="0"/>
              <a:t>.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1200" dirty="0"/>
              <a:t>Store data in nonproprietary software formats (e.g., comma delimited text file, .</a:t>
            </a:r>
            <a:r>
              <a:rPr lang="en-US" sz="1200" dirty="0" err="1"/>
              <a:t>csv</a:t>
            </a:r>
            <a:r>
              <a:rPr lang="en-US" sz="1200" dirty="0"/>
              <a:t>); proprietary software (e.g., Excel, Access) can become unavailable, whereas text files can always be read</a:t>
            </a:r>
            <a:r>
              <a:rPr lang="en-US" sz="1200" dirty="0" smtClean="0"/>
              <a:t>.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1200" dirty="0"/>
              <a:t>Store data in nonproprietary hardware formats</a:t>
            </a:r>
            <a:r>
              <a:rPr lang="en-US" sz="1200" dirty="0" smtClean="0"/>
              <a:t>.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1200" dirty="0"/>
              <a:t>Always store an uncorrected data file with all its bumps and warts. Do not make any corrections to this file; make corrections within a scripted language.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1600" dirty="0" smtClean="0">
                <a:solidFill>
                  <a:srgbClr val="FF0000"/>
                </a:solidFill>
              </a:rPr>
              <a:t>Use </a:t>
            </a:r>
            <a:r>
              <a:rPr lang="en-US" sz="1600" dirty="0">
                <a:solidFill>
                  <a:srgbClr val="FF0000"/>
                </a:solidFill>
              </a:rPr>
              <a:t>descriptive names for your data files</a:t>
            </a:r>
            <a:r>
              <a:rPr lang="en-US" sz="1600" dirty="0" smtClean="0">
                <a:solidFill>
                  <a:srgbClr val="FF0000"/>
                </a:solidFill>
              </a:rPr>
              <a:t>.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1600" dirty="0">
                <a:solidFill>
                  <a:srgbClr val="FF0000"/>
                </a:solidFill>
              </a:rPr>
              <a:t>Include a “header” line that describes the variables as the first line in the table</a:t>
            </a:r>
            <a:r>
              <a:rPr lang="en-US" sz="1600" dirty="0" smtClean="0">
                <a:solidFill>
                  <a:srgbClr val="FF0000"/>
                </a:solidFill>
              </a:rPr>
              <a:t>.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1600" dirty="0">
                <a:solidFill>
                  <a:srgbClr val="FF0000"/>
                </a:solidFill>
              </a:rPr>
              <a:t>Use plain ASCII text for your file names, variable names, and data values</a:t>
            </a:r>
            <a:r>
              <a:rPr lang="en-US" sz="1600" dirty="0" smtClean="0">
                <a:solidFill>
                  <a:srgbClr val="FF0000"/>
                </a:solidFill>
              </a:rPr>
              <a:t>.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1600" dirty="0">
                <a:solidFill>
                  <a:srgbClr val="FF0000"/>
                </a:solidFill>
              </a:rPr>
              <a:t>When you add data to a database, try not to add columns; rather, design your tables so that you add only rows</a:t>
            </a:r>
            <a:r>
              <a:rPr lang="en-US" sz="1600" dirty="0" smtClean="0">
                <a:solidFill>
                  <a:srgbClr val="FF0000"/>
                </a:solidFill>
              </a:rPr>
              <a:t>.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1600" dirty="0">
                <a:solidFill>
                  <a:srgbClr val="FF0000"/>
                </a:solidFill>
              </a:rPr>
              <a:t>All cells within each column should contain only one type of information (i.e., either text, numerical, etc</a:t>
            </a:r>
            <a:r>
              <a:rPr lang="en-US" sz="1600" dirty="0" smtClean="0">
                <a:solidFill>
                  <a:srgbClr val="FF0000"/>
                </a:solidFill>
              </a:rPr>
              <a:t>.).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1400" dirty="0">
                <a:solidFill>
                  <a:srgbClr val="FF0000"/>
                </a:solidFill>
              </a:rPr>
              <a:t>Record a single piece of data (unique measurement) only once; separate information collected at different scales into different tables. In other words, create a relational database</a:t>
            </a:r>
            <a:r>
              <a:rPr lang="en-US" sz="1400" dirty="0" smtClean="0">
                <a:solidFill>
                  <a:srgbClr val="FF0000"/>
                </a:solidFill>
              </a:rPr>
              <a:t>.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1400" dirty="0">
                <a:solidFill>
                  <a:srgbClr val="FF0000"/>
                </a:solidFill>
              </a:rPr>
              <a:t>Record full information about taxonomic names</a:t>
            </a:r>
            <a:r>
              <a:rPr lang="en-US" sz="1400" dirty="0" smtClean="0">
                <a:solidFill>
                  <a:srgbClr val="FF0000"/>
                </a:solidFill>
              </a:rPr>
              <a:t>.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1600" dirty="0">
                <a:solidFill>
                  <a:srgbClr val="FF0000"/>
                </a:solidFill>
              </a:rPr>
              <a:t>Record full dates, using standardized formats.</a:t>
            </a:r>
            <a:endParaRPr lang="en-US" sz="1600" dirty="0" smtClean="0">
              <a:solidFill>
                <a:srgbClr val="FF0000"/>
              </a:solidFill>
            </a:endParaRPr>
          </a:p>
          <a:p>
            <a:pPr marL="525780" indent="-457200">
              <a:buFont typeface="+mj-lt"/>
              <a:buAutoNum type="arabicPeriod"/>
            </a:pPr>
            <a:r>
              <a:rPr lang="en-US" sz="1600" dirty="0" smtClean="0">
                <a:solidFill>
                  <a:srgbClr val="FF0000"/>
                </a:solidFill>
              </a:rPr>
              <a:t>Always maintain </a:t>
            </a:r>
            <a:r>
              <a:rPr lang="en-US" sz="1600" dirty="0">
                <a:solidFill>
                  <a:srgbClr val="FF0000"/>
                </a:solidFill>
              </a:rPr>
              <a:t>effective metadata</a:t>
            </a:r>
            <a:r>
              <a:rPr lang="en-US" sz="1400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1200" y="5715000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* Borer et al. 2009. </a:t>
            </a:r>
            <a:r>
              <a:rPr lang="en-US" sz="16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Bulletin of the Ecological Society of </a:t>
            </a:r>
          </a:p>
          <a:p>
            <a:r>
              <a:rPr lang="en-US" sz="16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America 90(2):205-214.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0" y="1676400"/>
            <a:ext cx="6781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Make the data easy to use for people and a wide variety of software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228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1085850" y="17206"/>
            <a:ext cx="7024744" cy="1143000"/>
          </a:xfrm>
        </p:spPr>
        <p:txBody>
          <a:bodyPr lIns="0" tIns="0" rIns="0" bIns="0" anchor="b"/>
          <a:lstStyle/>
          <a:p>
            <a:pPr algn="l">
              <a:lnSpc>
                <a:spcPct val="95000"/>
              </a:lnSpc>
            </a:pPr>
            <a:r>
              <a:rPr lang="en-US" dirty="0">
                <a:solidFill>
                  <a:srgbClr val="4A6300"/>
                </a:solidFill>
                <a:latin typeface="Arial" pitchFamily="34" charset="0"/>
              </a:rPr>
              <a:t>Processing of Streaming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1647349"/>
            <a:ext cx="2067402" cy="79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165860" y="1869109"/>
            <a:ext cx="1904524" cy="35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New Data</a:t>
            </a:r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798" y="1647349"/>
            <a:ext cx="2068830" cy="79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179094" y="1690819"/>
            <a:ext cx="1901666" cy="70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Previous Data</a:t>
            </a:r>
          </a:p>
        </p:txBody>
      </p:sp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50" y="3000375"/>
            <a:ext cx="1981677" cy="89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4231958" y="3272856"/>
            <a:ext cx="1860233" cy="35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Merge Data</a:t>
            </a:r>
          </a:p>
        </p:txBody>
      </p:sp>
      <p:pic>
        <p:nvPicPr>
          <p:cNvPr id="10250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98" y="2857500"/>
            <a:ext cx="3134678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608648" y="3163044"/>
            <a:ext cx="30189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Transformations &amp; Range Checks</a:t>
            </a:r>
          </a:p>
        </p:txBody>
      </p:sp>
      <p:pic>
        <p:nvPicPr>
          <p:cNvPr id="1025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398" y="2408873"/>
            <a:ext cx="162878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3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173" y="3371850"/>
            <a:ext cx="525780" cy="16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4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398" y="4447699"/>
            <a:ext cx="2258854" cy="113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972979" y="4664048"/>
            <a:ext cx="2097405" cy="70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“Problem” Observations</a:t>
            </a:r>
          </a:p>
        </p:txBody>
      </p:sp>
      <p:pic>
        <p:nvPicPr>
          <p:cNvPr id="10256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648" y="3886200"/>
            <a:ext cx="164307" cy="61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7" name="Picture 1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4037648"/>
            <a:ext cx="162878" cy="45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8" name="Picture 1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498" y="4457700"/>
            <a:ext cx="2573179" cy="109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4041935" y="4654046"/>
            <a:ext cx="2447448" cy="70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Eliminate Duplicates</a:t>
            </a:r>
          </a:p>
        </p:txBody>
      </p:sp>
      <p:pic>
        <p:nvPicPr>
          <p:cNvPr id="10260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923" y="2447449"/>
            <a:ext cx="164307" cy="62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1" name="Picture 2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099" y="1647349"/>
            <a:ext cx="2068830" cy="79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6587967" y="1690819"/>
            <a:ext cx="1904523" cy="70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Integrated</a:t>
            </a:r>
            <a:endParaRPr lang="en-US" dirty="0"/>
          </a:p>
          <a:p>
            <a:pPr algn="ctr"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Data</a:t>
            </a:r>
          </a:p>
        </p:txBody>
      </p:sp>
      <p:pic>
        <p:nvPicPr>
          <p:cNvPr id="10263" name="Picture 2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2408873"/>
            <a:ext cx="448628" cy="223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4" name="Picture 2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3000375"/>
            <a:ext cx="1981677" cy="72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6577965" y="3189274"/>
            <a:ext cx="1860233" cy="35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Analysis</a:t>
            </a:r>
          </a:p>
        </p:txBody>
      </p:sp>
      <p:pic>
        <p:nvPicPr>
          <p:cNvPr id="10266" name="Picture 2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75" y="4237673"/>
            <a:ext cx="1981677" cy="71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7" name="Text Box 27"/>
          <p:cNvSpPr txBox="1">
            <a:spLocks noChangeArrowheads="1"/>
          </p:cNvSpPr>
          <p:nvPr/>
        </p:nvSpPr>
        <p:spPr bwMode="auto">
          <a:xfrm>
            <a:off x="6602254" y="4450095"/>
            <a:ext cx="186166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</a:rPr>
              <a:t>Visualization</a:t>
            </a:r>
            <a:endParaRPr lang="en-US" sz="2000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10268" name="Picture 2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499" y="2408873"/>
            <a:ext cx="162878" cy="62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9" name="Picture 29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648" y="3704749"/>
            <a:ext cx="162878" cy="55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42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1" y="385010"/>
            <a:ext cx="6547518" cy="79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5005137" y="4351517"/>
            <a:ext cx="3031958" cy="1471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Streaming data from a network of ground-water wells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019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1" y="589616"/>
            <a:ext cx="7840132" cy="951317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Workflows for Processing Streaming Data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6400"/>
            <a:ext cx="6777317" cy="4156229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The previous diagram describes a “workflow “ for processing streaming data</a:t>
            </a:r>
          </a:p>
          <a:p>
            <a:r>
              <a:rPr lang="en-US" sz="2800" dirty="0" smtClean="0"/>
              <a:t>The workflow needs to be able to be run at any time of the day or night – whenever new data is available</a:t>
            </a:r>
          </a:p>
          <a:p>
            <a:r>
              <a:rPr lang="en-US" sz="2800" dirty="0" smtClean="0"/>
              <a:t>The workflow needs to be able to be completed before new data is available</a:t>
            </a:r>
          </a:p>
          <a:p>
            <a:r>
              <a:rPr lang="en-US" sz="2800" dirty="0" smtClean="0"/>
              <a:t>What tools are available for use?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26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024744" cy="1143000"/>
          </a:xfrm>
        </p:spPr>
        <p:txBody>
          <a:bodyPr/>
          <a:lstStyle/>
          <a:p>
            <a:r>
              <a:rPr lang="en-US" dirty="0" smtClean="0"/>
              <a:t>Tools for Streaming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00200"/>
            <a:ext cx="6777317" cy="4232429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Typically spreadsheets are a poor choice for processing streaming data</a:t>
            </a:r>
          </a:p>
          <a:p>
            <a:pPr lvl="1"/>
            <a:r>
              <a:rPr lang="en-US" sz="2400" dirty="0" smtClean="0"/>
              <a:t>They are oriented around human operation, not automated operation</a:t>
            </a:r>
          </a:p>
          <a:p>
            <a:pPr lvl="1"/>
            <a:r>
              <a:rPr lang="en-US" sz="2400" dirty="0" smtClean="0"/>
              <a:t>They work poorly when you are dealing with millions, rather than thousands, of observations</a:t>
            </a:r>
          </a:p>
          <a:p>
            <a:r>
              <a:rPr lang="en-US" sz="2800" dirty="0" smtClean="0"/>
              <a:t>Statistical Packages (R, SAS, SPSS etc.)</a:t>
            </a:r>
          </a:p>
          <a:p>
            <a:r>
              <a:rPr lang="en-US" sz="2800" dirty="0" smtClean="0"/>
              <a:t>Database Management Systems (DBMS)</a:t>
            </a:r>
          </a:p>
          <a:p>
            <a:r>
              <a:rPr lang="en-US" sz="2800" dirty="0" smtClean="0"/>
              <a:t>Proprietary software from vendors (e.g., </a:t>
            </a:r>
            <a:r>
              <a:rPr lang="en-US" sz="2800" dirty="0" err="1" smtClean="0"/>
              <a:t>Loggernet</a:t>
            </a:r>
            <a:r>
              <a:rPr lang="en-US" sz="2800" dirty="0" smtClean="0"/>
              <a:t>, </a:t>
            </a:r>
            <a:r>
              <a:rPr lang="en-US" sz="2800" dirty="0" err="1" smtClean="0"/>
              <a:t>LabView</a:t>
            </a:r>
            <a:r>
              <a:rPr lang="en-US" sz="2800" dirty="0"/>
              <a:t> </a:t>
            </a:r>
            <a:r>
              <a:rPr lang="en-US" sz="2800" dirty="0" smtClean="0"/>
              <a:t>etc.)</a:t>
            </a:r>
          </a:p>
          <a:p>
            <a:r>
              <a:rPr lang="en-US" sz="2800" dirty="0" smtClean="0"/>
              <a:t>Scientific Workflow Systems (e.g., </a:t>
            </a:r>
            <a:r>
              <a:rPr lang="en-US" sz="2800" dirty="0" err="1" smtClean="0"/>
              <a:t>Kepler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583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Quality Control and Assurance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QA/QC is critical for streaming data</a:t>
            </a:r>
          </a:p>
          <a:p>
            <a:pPr lvl="1"/>
            <a:r>
              <a:rPr lang="en-US" dirty="0" smtClean="0"/>
              <a:t>If you have 2 million data points and they are 99.9% error free that still means that  you have 2000 bad points!</a:t>
            </a:r>
          </a:p>
          <a:p>
            <a:pPr lvl="1"/>
            <a:r>
              <a:rPr lang="en-US" dirty="0" smtClean="0"/>
              <a:t>Especially serious for detection of extreme events (maximum and minimum are often seriously affected)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37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QA/QC Checks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Does the variable type match expectations? </a:t>
            </a:r>
          </a:p>
          <a:p>
            <a:pPr lvl="1"/>
            <a:r>
              <a:rPr lang="en-US" dirty="0" smtClean="0"/>
              <a:t>Expect a number, but get a letter</a:t>
            </a:r>
          </a:p>
          <a:p>
            <a:r>
              <a:rPr lang="en-US" dirty="0" smtClean="0"/>
              <a:t>Ranges – are maximum and minimum values within possible ( or expected) ranges?</a:t>
            </a:r>
          </a:p>
          <a:p>
            <a:pPr lvl="1"/>
            <a:r>
              <a:rPr lang="en-US" dirty="0" smtClean="0"/>
              <a:t>Can be conditional, such as season-specific ranges</a:t>
            </a:r>
          </a:p>
          <a:p>
            <a:r>
              <a:rPr lang="en-US" dirty="0" smtClean="0"/>
              <a:t>Spikes – impossibly abrupt changes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16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024744" cy="1143000"/>
          </a:xfrm>
        </p:spPr>
        <p:txBody>
          <a:bodyPr/>
          <a:lstStyle/>
          <a:p>
            <a:r>
              <a:rPr lang="en-US" dirty="0" smtClean="0"/>
              <a:t>QA/QC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143000"/>
            <a:ext cx="6777317" cy="3508977"/>
          </a:xfrm>
        </p:spPr>
        <p:txBody>
          <a:bodyPr/>
          <a:lstStyle/>
          <a:p>
            <a:r>
              <a:rPr lang="en-US" dirty="0" smtClean="0"/>
              <a:t>Quality Assurance and Quality Control for streaming data often involves “tagging” data with “flags” that indicate something about the quality of the data</a:t>
            </a:r>
          </a:p>
          <a:p>
            <a:r>
              <a:rPr lang="en-US" dirty="0" smtClean="0"/>
              <a:t>“Flagging” systems tend to be dataset-specific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957605"/>
              </p:ext>
            </p:extLst>
          </p:nvPr>
        </p:nvGraphicFramePr>
        <p:xfrm>
          <a:off x="994610" y="3653119"/>
          <a:ext cx="7292028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633"/>
                <a:gridCol w="1467852"/>
                <a:gridCol w="48215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Var1_Flag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OK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exceeds expected range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Estimated value used to fill a gap in the 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is missing or null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Questionable</a:t>
                      </a:r>
                      <a:r>
                        <a:rPr lang="en-US" baseline="0" dirty="0" smtClean="0"/>
                        <a:t> value, sensor may be experiencing drift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64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QA/QC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streaming data includes lots of different, but correlated variables</a:t>
            </a:r>
          </a:p>
          <a:p>
            <a:pPr lvl="1"/>
            <a:r>
              <a:rPr lang="en-US" dirty="0" smtClean="0"/>
              <a:t>Predict values for a variable based on other variables </a:t>
            </a:r>
          </a:p>
          <a:p>
            <a:pPr lvl="1"/>
            <a:r>
              <a:rPr lang="en-US" dirty="0" smtClean="0"/>
              <a:t>Look  for times when the predicted values are unusually poor – that is observed and predicted values don’t agree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33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334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Streaming data: A Real-world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52600"/>
            <a:ext cx="6777317" cy="3508977"/>
          </a:xfrm>
        </p:spPr>
        <p:txBody>
          <a:bodyPr>
            <a:noAutofit/>
          </a:bodyPr>
          <a:lstStyle/>
          <a:p>
            <a:r>
              <a:rPr lang="en-US" sz="2000" dirty="0" smtClean="0"/>
              <a:t>Here is an outline of how </a:t>
            </a:r>
            <a:r>
              <a:rPr lang="en-US" sz="2000" dirty="0" err="1" smtClean="0"/>
              <a:t>meterological</a:t>
            </a:r>
            <a:r>
              <a:rPr lang="en-US" sz="2000" dirty="0" smtClean="0"/>
              <a:t> data has processed at the VCR/LTER since 1994</a:t>
            </a:r>
          </a:p>
          <a:p>
            <a:pPr lvl="1"/>
            <a:r>
              <a:rPr lang="en-US" sz="1800" dirty="0" smtClean="0"/>
              <a:t>Campbell  Scientific “</a:t>
            </a:r>
            <a:r>
              <a:rPr lang="en-US" sz="1800" dirty="0" err="1" smtClean="0"/>
              <a:t>Loggernet</a:t>
            </a:r>
            <a:r>
              <a:rPr lang="en-US" sz="1800" dirty="0" smtClean="0"/>
              <a:t>” collects raw data to a comma-separated-value (CSV file) on a small PC on the Eastern Shore via a wireless network</a:t>
            </a:r>
          </a:p>
          <a:p>
            <a:pPr lvl="1"/>
            <a:r>
              <a:rPr lang="en-US" sz="1800" dirty="0" smtClean="0"/>
              <a:t>Every  3 hours , MSDOS BATCH file copies the CSV file to a server back at the Univ. of Virginia</a:t>
            </a:r>
          </a:p>
          <a:p>
            <a:pPr lvl="1"/>
            <a:r>
              <a:rPr lang="en-US" sz="1800" dirty="0" smtClean="0"/>
              <a:t>Shortly thereafter, a  UNIX  shell-script  </a:t>
            </a:r>
          </a:p>
          <a:p>
            <a:pPr lvl="2"/>
            <a:r>
              <a:rPr lang="en-US" sz="1800" dirty="0" smtClean="0"/>
              <a:t>combines CSV files from different stations into a single file, and compresses and archives the original  CSV files, stripping  out corrupted lines</a:t>
            </a:r>
          </a:p>
          <a:p>
            <a:pPr lvl="2"/>
            <a:r>
              <a:rPr lang="en-US" sz="1800" dirty="0" smtClean="0"/>
              <a:t>Runs a SAS statistical program that performs range checks and merges with previous data</a:t>
            </a:r>
          </a:p>
          <a:p>
            <a:pPr lvl="2"/>
            <a:r>
              <a:rPr lang="en-US" sz="1800" dirty="0" smtClean="0"/>
              <a:t>Runs another SAS job that updates graphics  and reports for the current month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1729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5725" y="589616"/>
            <a:ext cx="4845607" cy="798917"/>
          </a:xfrm>
        </p:spPr>
        <p:txBody>
          <a:bodyPr/>
          <a:lstStyle/>
          <a:p>
            <a:r>
              <a:rPr lang="en-US" dirty="0" smtClean="0"/>
              <a:t>Workflow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3" r="67981"/>
          <a:stretch/>
        </p:blipFill>
        <p:spPr bwMode="auto">
          <a:xfrm>
            <a:off x="557214" y="358090"/>
            <a:ext cx="3148512" cy="6050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726" y="1540933"/>
            <a:ext cx="4779933" cy="3560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089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4413"/>
            <a:ext cx="7024744" cy="1143000"/>
          </a:xfrm>
        </p:spPr>
        <p:txBody>
          <a:bodyPr/>
          <a:lstStyle/>
          <a:p>
            <a:r>
              <a:rPr lang="en-US" dirty="0" smtClean="0"/>
              <a:t>A “Manual” Workflow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09467" cy="493205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previous example spanned a variety of:</a:t>
            </a:r>
          </a:p>
          <a:p>
            <a:pPr lvl="1"/>
            <a:r>
              <a:rPr lang="en-US" dirty="0" smtClean="0"/>
              <a:t>Computer operating systems</a:t>
            </a:r>
          </a:p>
          <a:p>
            <a:pPr lvl="2"/>
            <a:r>
              <a:rPr lang="en-US" dirty="0" smtClean="0"/>
              <a:t>Windows /MSDOS</a:t>
            </a:r>
          </a:p>
          <a:p>
            <a:pPr lvl="2"/>
            <a:r>
              <a:rPr lang="en-US" dirty="0" smtClean="0"/>
              <a:t>Unix/Linux</a:t>
            </a:r>
          </a:p>
          <a:p>
            <a:pPr lvl="1"/>
            <a:r>
              <a:rPr lang="en-US" dirty="0" smtClean="0"/>
              <a:t>Software </a:t>
            </a:r>
            <a:endParaRPr lang="en-US" dirty="0"/>
          </a:p>
          <a:p>
            <a:pPr lvl="2"/>
            <a:r>
              <a:rPr lang="en-US" dirty="0" smtClean="0"/>
              <a:t>Proprietary software (</a:t>
            </a:r>
            <a:r>
              <a:rPr lang="en-US" dirty="0" err="1" smtClean="0"/>
              <a:t>Loggernet</a:t>
            </a:r>
            <a:r>
              <a:rPr lang="en-US" dirty="0" smtClean="0"/>
              <a:t>) </a:t>
            </a:r>
          </a:p>
          <a:p>
            <a:pPr lvl="2"/>
            <a:r>
              <a:rPr lang="en-US" dirty="0" smtClean="0"/>
              <a:t>MSDOS Batch file,  Windows Scheduler</a:t>
            </a:r>
          </a:p>
          <a:p>
            <a:pPr lvl="2"/>
            <a:r>
              <a:rPr lang="en-US" dirty="0" smtClean="0"/>
              <a:t>Unix/Linux Shell / </a:t>
            </a:r>
            <a:r>
              <a:rPr lang="en-US" dirty="0" err="1" smtClean="0"/>
              <a:t>Crontab</a:t>
            </a:r>
            <a:r>
              <a:rPr lang="en-US" dirty="0" smtClean="0"/>
              <a:t> scheduler</a:t>
            </a:r>
          </a:p>
          <a:p>
            <a:pPr lvl="2"/>
            <a:r>
              <a:rPr lang="en-US" dirty="0" smtClean="0"/>
              <a:t>SAS</a:t>
            </a:r>
          </a:p>
          <a:p>
            <a:r>
              <a:rPr lang="en-US" dirty="0" smtClean="0"/>
              <a:t>It required that configurations be set up on several systems, and a significant amount of documentation</a:t>
            </a:r>
          </a:p>
          <a:p>
            <a:r>
              <a:rPr lang="en-US" dirty="0" smtClean="0"/>
              <a:t>Is there a better way?</a:t>
            </a:r>
          </a:p>
        </p:txBody>
      </p:sp>
    </p:spTree>
    <p:extLst>
      <p:ext uri="{BB962C8B-B14F-4D97-AF65-F5344CB8AC3E}">
        <p14:creationId xmlns:p14="http://schemas.microsoft.com/office/powerpoint/2010/main" val="10701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Scientific Workflow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Scientific Workflow Systems such as </a:t>
            </a:r>
            <a:r>
              <a:rPr lang="en-US" dirty="0" err="1" smtClean="0"/>
              <a:t>Kepler</a:t>
            </a:r>
            <a:r>
              <a:rPr lang="en-US" dirty="0" smtClean="0"/>
              <a:t>, </a:t>
            </a:r>
            <a:r>
              <a:rPr lang="en-US" dirty="0" err="1" smtClean="0"/>
              <a:t>Taverna</a:t>
            </a:r>
            <a:r>
              <a:rPr lang="en-US" dirty="0" smtClean="0"/>
              <a:t>, Vis-trails and others integrate diverse tools into a single coherent system, with a graphical interface to help keep things organized</a:t>
            </a:r>
          </a:p>
          <a:p>
            <a:r>
              <a:rPr lang="en-US" dirty="0" smtClean="0"/>
              <a:t>Individual steps in a process are represented by boxes on the screen that intercommunicate to produce a complete workflow</a:t>
            </a:r>
          </a:p>
          <a:p>
            <a:r>
              <a:rPr lang="en-US" dirty="0" err="1" smtClean="0"/>
              <a:t>Kepler</a:t>
            </a:r>
            <a:r>
              <a:rPr lang="en-US" dirty="0" smtClean="0"/>
              <a:t> has good support for the “R” statistical programming language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99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Streaming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Streaming data refers to data:</a:t>
            </a:r>
          </a:p>
          <a:p>
            <a:pPr lvl="1"/>
            <a:r>
              <a:rPr lang="en-US" dirty="0" smtClean="0"/>
              <a:t>That is typically collected using automated sensors</a:t>
            </a:r>
          </a:p>
          <a:p>
            <a:pPr lvl="1"/>
            <a:r>
              <a:rPr lang="en-US" dirty="0" smtClean="0"/>
              <a:t>Collected  at a frequency  more than one observation per day</a:t>
            </a:r>
          </a:p>
          <a:p>
            <a:pPr lvl="2"/>
            <a:r>
              <a:rPr lang="en-US" dirty="0" smtClean="0"/>
              <a:t>Often at a frequency of  once per  hour  or higher (sometimes much higher)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ollected 24-hours per day, 365 days per year</a:t>
            </a:r>
          </a:p>
          <a:p>
            <a:r>
              <a:rPr lang="en-US" dirty="0" smtClean="0"/>
              <a:t>Often streaming data is collected by wirelessly networked sensors, but that is not always the case.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01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46" y="314242"/>
            <a:ext cx="8530143" cy="6353034"/>
          </a:xfrm>
        </p:spPr>
      </p:pic>
      <p:sp>
        <p:nvSpPr>
          <p:cNvPr id="5" name="Rectangle 4"/>
          <p:cNvSpPr/>
          <p:nvPr/>
        </p:nvSpPr>
        <p:spPr>
          <a:xfrm>
            <a:off x="4427621" y="314242"/>
            <a:ext cx="4123712" cy="888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Sample </a:t>
            </a:r>
            <a:r>
              <a:rPr lang="en-US" sz="2000" dirty="0" err="1" smtClean="0"/>
              <a:t>Kepler</a:t>
            </a:r>
            <a:r>
              <a:rPr lang="en-US" sz="2000" dirty="0" smtClean="0"/>
              <a:t> Workflow for QA/QC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007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Streaming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Some phenomena occur at high frequencies and generate large volumes of data in a relatively short time period</a:t>
            </a:r>
          </a:p>
          <a:p>
            <a:pPr lvl="1"/>
            <a:r>
              <a:rPr lang="en-US" dirty="0"/>
              <a:t>Visits of birds to nests to feed </a:t>
            </a:r>
            <a:r>
              <a:rPr lang="en-US" dirty="0" smtClean="0"/>
              <a:t>chicks</a:t>
            </a:r>
          </a:p>
          <a:p>
            <a:pPr lvl="1"/>
            <a:r>
              <a:rPr lang="en-US" dirty="0" smtClean="0"/>
              <a:t>Changes in wind gusts at a flux tower</a:t>
            </a:r>
          </a:p>
          <a:p>
            <a:r>
              <a:rPr lang="en-US" dirty="0" smtClean="0"/>
              <a:t>Some data may be used to dictate actions that need to occur in short time periods</a:t>
            </a:r>
          </a:p>
          <a:p>
            <a:pPr lvl="1"/>
            <a:r>
              <a:rPr lang="en-US" dirty="0" smtClean="0"/>
              <a:t>Detection of rain event triggers collection of chemical samples</a:t>
            </a:r>
          </a:p>
          <a:p>
            <a:pPr lvl="1"/>
            <a:r>
              <a:rPr lang="en-US" dirty="0" smtClean="0"/>
              <a:t>Notification of problems with sensors</a:t>
            </a:r>
          </a:p>
        </p:txBody>
      </p:sp>
    </p:spTree>
    <p:extLst>
      <p:ext uri="{BB962C8B-B14F-4D97-AF65-F5344CB8AC3E}">
        <p14:creationId xmlns:p14="http://schemas.microsoft.com/office/powerpoint/2010/main" val="174768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59" name="AutoShape 51"/>
          <p:cNvSpPr>
            <a:spLocks noChangeAspect="1" noChangeArrowheads="1" noTextEdit="1"/>
          </p:cNvSpPr>
          <p:nvPr/>
        </p:nvSpPr>
        <p:spPr bwMode="auto">
          <a:xfrm>
            <a:off x="-381000" y="-990600"/>
            <a:ext cx="85344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dirty="0" smtClean="0"/>
              <a:t>Steaming Data</a:t>
            </a:r>
            <a:endParaRPr lang="en-US" dirty="0"/>
          </a:p>
        </p:txBody>
      </p:sp>
      <p:sp>
        <p:nvSpPr>
          <p:cNvPr id="68660" name="Rectangle 52"/>
          <p:cNvSpPr>
            <a:spLocks noChangeArrowheads="1"/>
          </p:cNvSpPr>
          <p:nvPr/>
        </p:nvSpPr>
        <p:spPr bwMode="auto">
          <a:xfrm>
            <a:off x="0" y="11170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68658" name="Line 50"/>
          <p:cNvSpPr>
            <a:spLocks noChangeShapeType="1"/>
          </p:cNvSpPr>
          <p:nvPr/>
        </p:nvSpPr>
        <p:spPr bwMode="auto">
          <a:xfrm>
            <a:off x="2039938" y="1327150"/>
            <a:ext cx="12700" cy="4483100"/>
          </a:xfrm>
          <a:prstGeom prst="line">
            <a:avLst/>
          </a:prstGeom>
          <a:noFill/>
          <a:ln w="9525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68657" name="Line 49"/>
          <p:cNvSpPr>
            <a:spLocks noChangeShapeType="1"/>
          </p:cNvSpPr>
          <p:nvPr/>
        </p:nvSpPr>
        <p:spPr bwMode="auto">
          <a:xfrm rot="16200000" flipV="1">
            <a:off x="4503738" y="3346450"/>
            <a:ext cx="15875" cy="49307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68656" name="Text Box 48"/>
          <p:cNvSpPr txBox="1">
            <a:spLocks noChangeArrowheads="1"/>
          </p:cNvSpPr>
          <p:nvPr/>
        </p:nvSpPr>
        <p:spPr bwMode="auto">
          <a:xfrm>
            <a:off x="2524125" y="6093578"/>
            <a:ext cx="3586163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="1" dirty="0">
                <a:cs typeface="Times New Roman" pitchFamily="18" charset="0"/>
              </a:rPr>
              <a:t>Frequency of Measurement</a:t>
            </a:r>
            <a:endParaRPr lang="en-US" b="1" dirty="0"/>
          </a:p>
        </p:txBody>
      </p:sp>
      <p:sp>
        <p:nvSpPr>
          <p:cNvPr id="68655" name="Text Box 47"/>
          <p:cNvSpPr txBox="1">
            <a:spLocks noChangeArrowheads="1"/>
          </p:cNvSpPr>
          <p:nvPr/>
        </p:nvSpPr>
        <p:spPr bwMode="auto">
          <a:xfrm>
            <a:off x="549275" y="2936875"/>
            <a:ext cx="13081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="1">
                <a:solidFill>
                  <a:srgbClr val="FF0000"/>
                </a:solidFill>
                <a:cs typeface="Times New Roman" pitchFamily="18" charset="0"/>
              </a:rPr>
              <a:t>Spatial </a:t>
            </a:r>
            <a:endParaRPr lang="en-US" sz="1100" b="1">
              <a:solidFill>
                <a:srgbClr val="FF0000"/>
              </a:solidFill>
            </a:endParaRPr>
          </a:p>
          <a:p>
            <a:pPr eaLnBrk="0" hangingPunct="0"/>
            <a:r>
              <a:rPr lang="en-US" sz="1800" b="1">
                <a:solidFill>
                  <a:srgbClr val="FF0000"/>
                </a:solidFill>
                <a:cs typeface="Times New Roman" pitchFamily="18" charset="0"/>
              </a:rPr>
              <a:t>Extent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68654" name="Text Box 46"/>
          <p:cNvSpPr txBox="1">
            <a:spLocks noChangeArrowheads="1"/>
          </p:cNvSpPr>
          <p:nvPr/>
        </p:nvSpPr>
        <p:spPr bwMode="auto">
          <a:xfrm>
            <a:off x="2084388" y="5903913"/>
            <a:ext cx="930275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1">
                <a:solidFill>
                  <a:srgbClr val="FF0000"/>
                </a:solidFill>
                <a:cs typeface="Times New Roman" pitchFamily="18" charset="0"/>
              </a:rPr>
              <a:t>Annual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8653" name="Text Box 45"/>
          <p:cNvSpPr txBox="1">
            <a:spLocks noChangeArrowheads="1"/>
          </p:cNvSpPr>
          <p:nvPr/>
        </p:nvSpPr>
        <p:spPr bwMode="auto">
          <a:xfrm>
            <a:off x="1241425" y="1393825"/>
            <a:ext cx="93027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1">
                <a:solidFill>
                  <a:srgbClr val="FF0000"/>
                </a:solidFill>
                <a:cs typeface="Times New Roman" pitchFamily="18" charset="0"/>
              </a:rPr>
              <a:t>100 km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8652" name="Text Box 44"/>
          <p:cNvSpPr txBox="1">
            <a:spLocks noChangeArrowheads="1"/>
          </p:cNvSpPr>
          <p:nvPr/>
        </p:nvSpPr>
        <p:spPr bwMode="auto">
          <a:xfrm>
            <a:off x="2889250" y="5903913"/>
            <a:ext cx="1057275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1">
                <a:solidFill>
                  <a:srgbClr val="FF0000"/>
                </a:solidFill>
                <a:cs typeface="Times New Roman" pitchFamily="18" charset="0"/>
              </a:rPr>
              <a:t>Monthly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8651" name="Text Box 43"/>
          <p:cNvSpPr txBox="1">
            <a:spLocks noChangeArrowheads="1"/>
          </p:cNvSpPr>
          <p:nvPr/>
        </p:nvSpPr>
        <p:spPr bwMode="auto">
          <a:xfrm>
            <a:off x="3757613" y="5903913"/>
            <a:ext cx="930275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1">
                <a:solidFill>
                  <a:srgbClr val="FF0000"/>
                </a:solidFill>
                <a:cs typeface="Times New Roman" pitchFamily="18" charset="0"/>
              </a:rPr>
              <a:t>Weekly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8650" name="Text Box 42"/>
          <p:cNvSpPr txBox="1">
            <a:spLocks noChangeArrowheads="1"/>
          </p:cNvSpPr>
          <p:nvPr/>
        </p:nvSpPr>
        <p:spPr bwMode="auto">
          <a:xfrm>
            <a:off x="4524375" y="5903913"/>
            <a:ext cx="931863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1">
                <a:solidFill>
                  <a:srgbClr val="FF0000"/>
                </a:solidFill>
                <a:cs typeface="Times New Roman" pitchFamily="18" charset="0"/>
              </a:rPr>
              <a:t>Daily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8649" name="Text Box 41"/>
          <p:cNvSpPr txBox="1">
            <a:spLocks noChangeArrowheads="1"/>
          </p:cNvSpPr>
          <p:nvPr/>
        </p:nvSpPr>
        <p:spPr bwMode="auto">
          <a:xfrm>
            <a:off x="5078413" y="5903913"/>
            <a:ext cx="931862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1">
                <a:solidFill>
                  <a:srgbClr val="FF0000"/>
                </a:solidFill>
                <a:cs typeface="Times New Roman" pitchFamily="18" charset="0"/>
              </a:rPr>
              <a:t>Hourly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8648" name="Text Box 40"/>
          <p:cNvSpPr txBox="1">
            <a:spLocks noChangeArrowheads="1"/>
          </p:cNvSpPr>
          <p:nvPr/>
        </p:nvSpPr>
        <p:spPr bwMode="auto">
          <a:xfrm>
            <a:off x="5783263" y="5903913"/>
            <a:ext cx="1925637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1">
                <a:solidFill>
                  <a:srgbClr val="FF0000"/>
                </a:solidFill>
                <a:cs typeface="Times New Roman" pitchFamily="18" charset="0"/>
              </a:rPr>
              <a:t>Min.  Sec.  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8647" name="Text Box 39"/>
          <p:cNvSpPr txBox="1">
            <a:spLocks noChangeArrowheads="1"/>
          </p:cNvSpPr>
          <p:nvPr/>
        </p:nvSpPr>
        <p:spPr bwMode="auto">
          <a:xfrm>
            <a:off x="1316038" y="2265363"/>
            <a:ext cx="931862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1">
                <a:solidFill>
                  <a:srgbClr val="FF0000"/>
                </a:solidFill>
                <a:cs typeface="Times New Roman" pitchFamily="18" charset="0"/>
              </a:rPr>
              <a:t>10 km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8646" name="Text Box 38"/>
          <p:cNvSpPr txBox="1">
            <a:spLocks noChangeArrowheads="1"/>
          </p:cNvSpPr>
          <p:nvPr/>
        </p:nvSpPr>
        <p:spPr bwMode="auto">
          <a:xfrm>
            <a:off x="1430338" y="3235325"/>
            <a:ext cx="9302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1">
                <a:solidFill>
                  <a:srgbClr val="FF0000"/>
                </a:solidFill>
                <a:cs typeface="Times New Roman" pitchFamily="18" charset="0"/>
              </a:rPr>
              <a:t>1 km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8645" name="Text Box 37"/>
          <p:cNvSpPr txBox="1">
            <a:spLocks noChangeArrowheads="1"/>
          </p:cNvSpPr>
          <p:nvPr/>
        </p:nvSpPr>
        <p:spPr bwMode="auto">
          <a:xfrm>
            <a:off x="1328738" y="4033838"/>
            <a:ext cx="9318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1">
                <a:solidFill>
                  <a:srgbClr val="FF0000"/>
                </a:solidFill>
                <a:cs typeface="Times New Roman" pitchFamily="18" charset="0"/>
              </a:rPr>
              <a:t>100 m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8644" name="Text Box 36"/>
          <p:cNvSpPr txBox="1">
            <a:spLocks noChangeArrowheads="1"/>
          </p:cNvSpPr>
          <p:nvPr/>
        </p:nvSpPr>
        <p:spPr bwMode="auto">
          <a:xfrm>
            <a:off x="1443038" y="4540250"/>
            <a:ext cx="93027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1">
                <a:solidFill>
                  <a:srgbClr val="FF0000"/>
                </a:solidFill>
                <a:cs typeface="Times New Roman" pitchFamily="18" charset="0"/>
              </a:rPr>
              <a:t>10 m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8643" name="Text Box 35"/>
          <p:cNvSpPr txBox="1">
            <a:spLocks noChangeArrowheads="1"/>
          </p:cNvSpPr>
          <p:nvPr/>
        </p:nvSpPr>
        <p:spPr bwMode="auto">
          <a:xfrm>
            <a:off x="1530350" y="5005388"/>
            <a:ext cx="931863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1">
                <a:solidFill>
                  <a:srgbClr val="FF0000"/>
                </a:solidFill>
                <a:cs typeface="Times New Roman" pitchFamily="18" charset="0"/>
              </a:rPr>
              <a:t>1 m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8642" name="Text Box 34"/>
          <p:cNvSpPr txBox="1">
            <a:spLocks noChangeArrowheads="1"/>
          </p:cNvSpPr>
          <p:nvPr/>
        </p:nvSpPr>
        <p:spPr bwMode="auto">
          <a:xfrm>
            <a:off x="1341438" y="5418138"/>
            <a:ext cx="931862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1">
                <a:solidFill>
                  <a:srgbClr val="FF0000"/>
                </a:solidFill>
                <a:cs typeface="Times New Roman" pitchFamily="18" charset="0"/>
              </a:rPr>
              <a:t>10 cm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8641" name="AutoShape 33"/>
          <p:cNvSpPr>
            <a:spLocks noChangeArrowheads="1"/>
          </p:cNvSpPr>
          <p:nvPr/>
        </p:nvSpPr>
        <p:spPr bwMode="auto">
          <a:xfrm>
            <a:off x="2462213" y="3495675"/>
            <a:ext cx="238125" cy="225425"/>
          </a:xfrm>
          <a:prstGeom prst="star5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68640" name="AutoShape 32"/>
          <p:cNvSpPr>
            <a:spLocks noChangeArrowheads="1"/>
          </p:cNvSpPr>
          <p:nvPr/>
        </p:nvSpPr>
        <p:spPr bwMode="auto">
          <a:xfrm>
            <a:off x="2487613" y="2032000"/>
            <a:ext cx="238125" cy="225425"/>
          </a:xfrm>
          <a:prstGeom prst="star5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68639" name="AutoShape 31"/>
          <p:cNvSpPr>
            <a:spLocks noChangeArrowheads="1"/>
          </p:cNvSpPr>
          <p:nvPr/>
        </p:nvSpPr>
        <p:spPr bwMode="auto">
          <a:xfrm>
            <a:off x="2071688" y="3429000"/>
            <a:ext cx="239712" cy="227013"/>
          </a:xfrm>
          <a:prstGeom prst="star5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68638" name="AutoShape 30"/>
          <p:cNvSpPr>
            <a:spLocks noChangeArrowheads="1"/>
          </p:cNvSpPr>
          <p:nvPr/>
        </p:nvSpPr>
        <p:spPr bwMode="auto">
          <a:xfrm>
            <a:off x="6664325" y="5399088"/>
            <a:ext cx="238125" cy="225425"/>
          </a:xfrm>
          <a:prstGeom prst="star5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68637" name="AutoShape 29"/>
          <p:cNvSpPr>
            <a:spLocks noChangeArrowheads="1"/>
          </p:cNvSpPr>
          <p:nvPr/>
        </p:nvSpPr>
        <p:spPr bwMode="auto">
          <a:xfrm>
            <a:off x="3216275" y="2909888"/>
            <a:ext cx="239713" cy="227012"/>
          </a:xfrm>
          <a:prstGeom prst="star5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68636" name="AutoShape 28"/>
          <p:cNvSpPr>
            <a:spLocks noChangeArrowheads="1"/>
          </p:cNvSpPr>
          <p:nvPr/>
        </p:nvSpPr>
        <p:spPr bwMode="auto">
          <a:xfrm>
            <a:off x="3254375" y="3975100"/>
            <a:ext cx="239713" cy="225425"/>
          </a:xfrm>
          <a:prstGeom prst="star5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68635" name="AutoShape 27"/>
          <p:cNvSpPr>
            <a:spLocks noChangeArrowheads="1"/>
          </p:cNvSpPr>
          <p:nvPr/>
        </p:nvSpPr>
        <p:spPr bwMode="auto">
          <a:xfrm>
            <a:off x="1933575" y="3868738"/>
            <a:ext cx="238125" cy="225425"/>
          </a:xfrm>
          <a:prstGeom prst="star5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68634" name="AutoShape 26"/>
          <p:cNvSpPr>
            <a:spLocks noChangeArrowheads="1"/>
          </p:cNvSpPr>
          <p:nvPr/>
        </p:nvSpPr>
        <p:spPr bwMode="auto">
          <a:xfrm>
            <a:off x="2449513" y="4467225"/>
            <a:ext cx="238125" cy="225425"/>
          </a:xfrm>
          <a:prstGeom prst="star5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68633" name="AutoShape 25"/>
          <p:cNvSpPr>
            <a:spLocks noChangeArrowheads="1"/>
          </p:cNvSpPr>
          <p:nvPr/>
        </p:nvSpPr>
        <p:spPr bwMode="auto">
          <a:xfrm>
            <a:off x="4940300" y="5105400"/>
            <a:ext cx="239713" cy="227013"/>
          </a:xfrm>
          <a:prstGeom prst="star5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68632" name="AutoShape 24"/>
          <p:cNvSpPr>
            <a:spLocks noChangeArrowheads="1"/>
          </p:cNvSpPr>
          <p:nvPr/>
        </p:nvSpPr>
        <p:spPr bwMode="auto">
          <a:xfrm>
            <a:off x="1946275" y="2178050"/>
            <a:ext cx="238125" cy="227013"/>
          </a:xfrm>
          <a:prstGeom prst="star5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68631" name="AutoShape 23"/>
          <p:cNvSpPr>
            <a:spLocks noChangeArrowheads="1"/>
          </p:cNvSpPr>
          <p:nvPr/>
        </p:nvSpPr>
        <p:spPr bwMode="auto">
          <a:xfrm>
            <a:off x="1933575" y="4506913"/>
            <a:ext cx="238125" cy="225425"/>
          </a:xfrm>
          <a:prstGeom prst="star5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68630" name="AutoShape 22"/>
          <p:cNvSpPr>
            <a:spLocks noChangeArrowheads="1"/>
          </p:cNvSpPr>
          <p:nvPr/>
        </p:nvSpPr>
        <p:spPr bwMode="auto">
          <a:xfrm>
            <a:off x="1933575" y="4014788"/>
            <a:ext cx="238125" cy="225425"/>
          </a:xfrm>
          <a:prstGeom prst="star5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68629" name="AutoShape 21"/>
          <p:cNvSpPr>
            <a:spLocks noChangeArrowheads="1"/>
          </p:cNvSpPr>
          <p:nvPr/>
        </p:nvSpPr>
        <p:spPr bwMode="auto">
          <a:xfrm>
            <a:off x="4802188" y="3802063"/>
            <a:ext cx="238125" cy="225425"/>
          </a:xfrm>
          <a:prstGeom prst="star5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68628" name="AutoShape 20"/>
          <p:cNvSpPr>
            <a:spLocks noChangeArrowheads="1"/>
          </p:cNvSpPr>
          <p:nvPr/>
        </p:nvSpPr>
        <p:spPr bwMode="auto">
          <a:xfrm>
            <a:off x="5392738" y="4267200"/>
            <a:ext cx="239712" cy="227013"/>
          </a:xfrm>
          <a:prstGeom prst="star5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68623" name="AutoShape 15"/>
          <p:cNvSpPr>
            <a:spLocks noChangeArrowheads="1"/>
          </p:cNvSpPr>
          <p:nvPr/>
        </p:nvSpPr>
        <p:spPr bwMode="auto">
          <a:xfrm>
            <a:off x="2801938" y="1246188"/>
            <a:ext cx="238125" cy="227012"/>
          </a:xfrm>
          <a:prstGeom prst="star5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68622" name="AutoShape 14"/>
          <p:cNvSpPr>
            <a:spLocks noChangeArrowheads="1"/>
          </p:cNvSpPr>
          <p:nvPr/>
        </p:nvSpPr>
        <p:spPr bwMode="auto">
          <a:xfrm>
            <a:off x="4978400" y="5184775"/>
            <a:ext cx="238125" cy="227013"/>
          </a:xfrm>
          <a:prstGeom prst="star5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68621" name="AutoShape 13"/>
          <p:cNvSpPr>
            <a:spLocks noChangeArrowheads="1"/>
          </p:cNvSpPr>
          <p:nvPr/>
        </p:nvSpPr>
        <p:spPr bwMode="auto">
          <a:xfrm>
            <a:off x="1908175" y="4467225"/>
            <a:ext cx="239713" cy="225425"/>
          </a:xfrm>
          <a:prstGeom prst="star5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68620" name="AutoShape 12"/>
          <p:cNvSpPr>
            <a:spLocks noChangeArrowheads="1"/>
          </p:cNvSpPr>
          <p:nvPr/>
        </p:nvSpPr>
        <p:spPr bwMode="auto">
          <a:xfrm>
            <a:off x="4021138" y="4306888"/>
            <a:ext cx="239712" cy="227012"/>
          </a:xfrm>
          <a:prstGeom prst="star5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68619" name="AutoShape 11"/>
          <p:cNvSpPr>
            <a:spLocks noChangeArrowheads="1"/>
          </p:cNvSpPr>
          <p:nvPr/>
        </p:nvSpPr>
        <p:spPr bwMode="auto">
          <a:xfrm>
            <a:off x="4021138" y="3189288"/>
            <a:ext cx="239712" cy="227012"/>
          </a:xfrm>
          <a:prstGeom prst="star5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68618" name="AutoShape 10"/>
          <p:cNvSpPr>
            <a:spLocks noChangeArrowheads="1"/>
          </p:cNvSpPr>
          <p:nvPr/>
        </p:nvSpPr>
        <p:spPr bwMode="auto">
          <a:xfrm>
            <a:off x="2814638" y="2709863"/>
            <a:ext cx="238125" cy="227012"/>
          </a:xfrm>
          <a:prstGeom prst="star5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68617" name="AutoShape 9"/>
          <p:cNvSpPr>
            <a:spLocks noChangeArrowheads="1"/>
          </p:cNvSpPr>
          <p:nvPr/>
        </p:nvSpPr>
        <p:spPr bwMode="auto">
          <a:xfrm>
            <a:off x="5380038" y="4306888"/>
            <a:ext cx="239712" cy="227012"/>
          </a:xfrm>
          <a:prstGeom prst="star5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68616" name="AutoShape 8"/>
          <p:cNvSpPr>
            <a:spLocks noChangeArrowheads="1"/>
          </p:cNvSpPr>
          <p:nvPr/>
        </p:nvSpPr>
        <p:spPr bwMode="auto">
          <a:xfrm>
            <a:off x="3216275" y="3030538"/>
            <a:ext cx="239713" cy="225425"/>
          </a:xfrm>
          <a:prstGeom prst="star5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68615" name="AutoShape 7"/>
          <p:cNvSpPr>
            <a:spLocks noChangeArrowheads="1"/>
          </p:cNvSpPr>
          <p:nvPr/>
        </p:nvSpPr>
        <p:spPr bwMode="auto">
          <a:xfrm>
            <a:off x="1908175" y="3030538"/>
            <a:ext cx="239713" cy="225425"/>
          </a:xfrm>
          <a:prstGeom prst="star5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68614" name="AutoShape 6"/>
          <p:cNvSpPr>
            <a:spLocks noChangeArrowheads="1"/>
          </p:cNvSpPr>
          <p:nvPr/>
        </p:nvSpPr>
        <p:spPr bwMode="auto">
          <a:xfrm>
            <a:off x="1933575" y="4121150"/>
            <a:ext cx="238125" cy="225425"/>
          </a:xfrm>
          <a:prstGeom prst="star5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68613" name="AutoShape 5"/>
          <p:cNvSpPr>
            <a:spLocks noChangeArrowheads="1"/>
          </p:cNvSpPr>
          <p:nvPr/>
        </p:nvSpPr>
        <p:spPr bwMode="auto">
          <a:xfrm>
            <a:off x="1920875" y="2670175"/>
            <a:ext cx="238125" cy="227013"/>
          </a:xfrm>
          <a:prstGeom prst="star5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68676" name="Rectangle 68"/>
          <p:cNvSpPr>
            <a:spLocks noChangeArrowheads="1"/>
          </p:cNvSpPr>
          <p:nvPr/>
        </p:nvSpPr>
        <p:spPr bwMode="auto">
          <a:xfrm>
            <a:off x="0" y="53715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68683" name="Group 75"/>
          <p:cNvGrpSpPr>
            <a:grpSpLocks/>
          </p:cNvGrpSpPr>
          <p:nvPr/>
        </p:nvGrpSpPr>
        <p:grpSpPr bwMode="auto">
          <a:xfrm>
            <a:off x="5770563" y="6092824"/>
            <a:ext cx="2640014" cy="414338"/>
            <a:chOff x="3635" y="3838"/>
            <a:chExt cx="1663" cy="261"/>
          </a:xfrm>
        </p:grpSpPr>
        <p:sp>
          <p:nvSpPr>
            <p:cNvPr id="68681" name="AutoShape 73"/>
            <p:cNvSpPr>
              <a:spLocks noChangeArrowheads="1"/>
            </p:cNvSpPr>
            <p:nvPr/>
          </p:nvSpPr>
          <p:spPr bwMode="auto">
            <a:xfrm flipH="1">
              <a:off x="3635" y="3868"/>
              <a:ext cx="214" cy="231"/>
            </a:xfrm>
            <a:prstGeom prst="star5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82" name="Text Box 74"/>
            <p:cNvSpPr txBox="1">
              <a:spLocks noChangeArrowheads="1"/>
            </p:cNvSpPr>
            <p:nvPr/>
          </p:nvSpPr>
          <p:spPr bwMode="auto">
            <a:xfrm>
              <a:off x="3785" y="3838"/>
              <a:ext cx="15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=Paper in 2003 Ecology</a:t>
              </a:r>
            </a:p>
          </p:txBody>
        </p:sp>
      </p:grpSp>
      <p:grpSp>
        <p:nvGrpSpPr>
          <p:cNvPr id="68685" name="Group 77"/>
          <p:cNvGrpSpPr>
            <a:grpSpLocks/>
          </p:cNvGrpSpPr>
          <p:nvPr/>
        </p:nvGrpSpPr>
        <p:grpSpPr bwMode="auto">
          <a:xfrm>
            <a:off x="4910137" y="1080571"/>
            <a:ext cx="4162426" cy="2154754"/>
            <a:chOff x="3421" y="912"/>
            <a:chExt cx="2154" cy="1149"/>
          </a:xfrm>
        </p:grpSpPr>
        <p:grpSp>
          <p:nvGrpSpPr>
            <p:cNvPr id="68677" name="Group 69"/>
            <p:cNvGrpSpPr>
              <a:grpSpLocks/>
            </p:cNvGrpSpPr>
            <p:nvPr/>
          </p:nvGrpSpPr>
          <p:grpSpPr bwMode="auto">
            <a:xfrm>
              <a:off x="3421" y="938"/>
              <a:ext cx="919" cy="1123"/>
              <a:chOff x="3720" y="1297"/>
              <a:chExt cx="696" cy="804"/>
            </a:xfrm>
          </p:grpSpPr>
          <p:sp>
            <p:nvSpPr>
              <p:cNvPr id="68627" name="AutoShape 19"/>
              <p:cNvSpPr>
                <a:spLocks noChangeArrowheads="1"/>
              </p:cNvSpPr>
              <p:nvPr/>
            </p:nvSpPr>
            <p:spPr bwMode="auto">
              <a:xfrm>
                <a:off x="3720" y="1999"/>
                <a:ext cx="114" cy="102"/>
              </a:xfrm>
              <a:prstGeom prst="star5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8626" name="AutoShape 18"/>
              <p:cNvSpPr>
                <a:spLocks noChangeArrowheads="1"/>
              </p:cNvSpPr>
              <p:nvPr/>
            </p:nvSpPr>
            <p:spPr bwMode="auto">
              <a:xfrm>
                <a:off x="4302" y="1705"/>
                <a:ext cx="114" cy="101"/>
              </a:xfrm>
              <a:prstGeom prst="star5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8625" name="AutoShape 17"/>
              <p:cNvSpPr>
                <a:spLocks noChangeArrowheads="1"/>
              </p:cNvSpPr>
              <p:nvPr/>
            </p:nvSpPr>
            <p:spPr bwMode="auto">
              <a:xfrm>
                <a:off x="3882" y="1861"/>
                <a:ext cx="114" cy="102"/>
              </a:xfrm>
              <a:prstGeom prst="star5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8624" name="AutoShape 16"/>
              <p:cNvSpPr>
                <a:spLocks noChangeArrowheads="1"/>
              </p:cNvSpPr>
              <p:nvPr/>
            </p:nvSpPr>
            <p:spPr bwMode="auto">
              <a:xfrm>
                <a:off x="4272" y="1297"/>
                <a:ext cx="114" cy="101"/>
              </a:xfrm>
              <a:prstGeom prst="star5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8684" name="Text Box 76"/>
            <p:cNvSpPr txBox="1">
              <a:spLocks noChangeArrowheads="1"/>
            </p:cNvSpPr>
            <p:nvPr/>
          </p:nvSpPr>
          <p:spPr bwMode="auto">
            <a:xfrm>
              <a:off x="4326" y="912"/>
              <a:ext cx="1249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Wireless</a:t>
              </a:r>
            </a:p>
            <a:p>
              <a:r>
                <a:rPr lang="en-US">
                  <a:solidFill>
                    <a:srgbClr val="FF0000"/>
                  </a:solidFill>
                </a:rPr>
                <a:t>Sensor Networks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38200" y="6507162"/>
            <a:ext cx="337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Porter et al. 2005, Bioscience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98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Challenges for Streaming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Data volume – high frequency of data collection means lots of data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Challenges for transport (hence wireless networks)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Challenges for storage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Challenges for processing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Providing adequate quality control and assurance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Detection of corrupted data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Detection of sensor failures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Detection of sensor drift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47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848548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Lots of the tools  and techniques used for less voluminous data just don’t work well for really large datasets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“Browsing” data in a spreadsheet is no longer productive (e.g., scrolling down  to line 31,471,200 in a spreadsheet is an all-day affair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Some software just “breaks” when datasets get to be too large 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Memory overflows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Performance degradation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0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202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914" name="Picture 2" descr="1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0"/>
            <a:ext cx="5181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915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6477000" y="6324600"/>
            <a:ext cx="25003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Slide from Susan Stafford</a:t>
            </a:r>
          </a:p>
        </p:txBody>
      </p:sp>
    </p:spTree>
    <p:extLst>
      <p:ext uri="{BB962C8B-B14F-4D97-AF65-F5344CB8AC3E}">
        <p14:creationId xmlns:p14="http://schemas.microsoft.com/office/powerpoint/2010/main" val="588778033"/>
      </p:ext>
    </p:extLst>
  </p:cSld>
  <p:clrMapOvr>
    <a:masterClrMapping/>
  </p:clrMapOvr>
  <p:transition>
    <p:check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Storage - High Data Volumes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143000"/>
            <a:ext cx="6777317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Some sensors or sensor networks are capable of generating many terabytes of information each year</a:t>
            </a:r>
          </a:p>
          <a:p>
            <a:pPr lvl="1"/>
            <a:r>
              <a:rPr lang="en-US" dirty="0" smtClean="0"/>
              <a:t>E.g., the DOE ARM program generates 0.5 TB per day!</a:t>
            </a:r>
          </a:p>
          <a:p>
            <a:r>
              <a:rPr lang="en-US" dirty="0" smtClean="0"/>
              <a:t>Databases can run into severe problems dealing with such huge amounts of data</a:t>
            </a:r>
          </a:p>
          <a:p>
            <a:pPr lvl="1"/>
            <a:r>
              <a:rPr lang="en-US" dirty="0" smtClean="0"/>
              <a:t>Often data needs to be stored on tape robots </a:t>
            </a:r>
          </a:p>
          <a:p>
            <a:r>
              <a:rPr lang="en-US" dirty="0" smtClean="0"/>
              <a:t>Frequently data is kept as text or in open source standard files (e.g., </a:t>
            </a:r>
            <a:r>
              <a:rPr lang="en-US" dirty="0" err="1" smtClean="0"/>
              <a:t>netCDF</a:t>
            </a:r>
            <a:r>
              <a:rPr lang="en-US" dirty="0" smtClean="0"/>
              <a:t>, </a:t>
            </a:r>
            <a:r>
              <a:rPr lang="en-US" dirty="0" err="1" smtClean="0"/>
              <a:t>openDAP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Data is Segmented based on </a:t>
            </a:r>
          </a:p>
          <a:p>
            <a:pPr lvl="2"/>
            <a:r>
              <a:rPr lang="en-US" dirty="0" smtClean="0"/>
              <a:t>Time </a:t>
            </a:r>
          </a:p>
          <a:p>
            <a:pPr lvl="2"/>
            <a:r>
              <a:rPr lang="en-US" dirty="0" smtClean="0"/>
              <a:t>Location</a:t>
            </a:r>
          </a:p>
          <a:p>
            <a:pPr lvl="2"/>
            <a:r>
              <a:rPr lang="en-US" dirty="0" smtClean="0"/>
              <a:t>Sensor</a:t>
            </a:r>
          </a:p>
          <a:p>
            <a:pPr lvl="1"/>
            <a:r>
              <a:rPr lang="en-US" dirty="0" smtClean="0"/>
              <a:t>File naming conventions  are used to make it easy to extract the right “chunk”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70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ter3_template">
  <a:themeElements>
    <a:clrScheme name="LTER1">
      <a:dk1>
        <a:srgbClr val="00355C"/>
      </a:dk1>
      <a:lt1>
        <a:sysClr val="window" lastClr="FFFFFF"/>
      </a:lt1>
      <a:dk2>
        <a:srgbClr val="3E3D2D"/>
      </a:dk2>
      <a:lt2>
        <a:srgbClr val="0060A8"/>
      </a:lt2>
      <a:accent1>
        <a:srgbClr val="0070C0"/>
      </a:accent1>
      <a:accent2>
        <a:srgbClr val="6F9400"/>
      </a:accent2>
      <a:accent3>
        <a:srgbClr val="00B050"/>
      </a:accent3>
      <a:accent4>
        <a:srgbClr val="4A6300"/>
      </a:accent4>
      <a:accent5>
        <a:srgbClr val="956B43"/>
      </a:accent5>
      <a:accent6>
        <a:srgbClr val="CFFF43"/>
      </a:accent6>
      <a:hlink>
        <a:srgbClr val="6F9400"/>
      </a:hlink>
      <a:folHlink>
        <a:srgbClr val="4A630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lter3_template</Template>
  <TotalTime>485</TotalTime>
  <Words>2337</Words>
  <Application>Microsoft Office PowerPoint</Application>
  <PresentationFormat>On-screen Show (4:3)</PresentationFormat>
  <Paragraphs>258</Paragraphs>
  <Slides>30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lter3_template</vt:lpstr>
      <vt:lpstr>Management of Streaming Data</vt:lpstr>
      <vt:lpstr>PowerPoint Presentation</vt:lpstr>
      <vt:lpstr>What is Streaming Data?</vt:lpstr>
      <vt:lpstr>Why Streaming Data?</vt:lpstr>
      <vt:lpstr>Steaming Data</vt:lpstr>
      <vt:lpstr>Challenges for Streaming Data</vt:lpstr>
      <vt:lpstr>Challenges</vt:lpstr>
      <vt:lpstr> </vt:lpstr>
      <vt:lpstr>Storage - High Data Volumes</vt:lpstr>
      <vt:lpstr>Common Streaming Data Errors</vt:lpstr>
      <vt:lpstr>Browsing your data to look for errors is not an option!</vt:lpstr>
      <vt:lpstr>PowerPoint Presentation</vt:lpstr>
      <vt:lpstr>Archiving and Publishing Data</vt:lpstr>
      <vt:lpstr>Some Best Practices</vt:lpstr>
      <vt:lpstr>Some simple guidelines for effective data management*</vt:lpstr>
      <vt:lpstr>Some simple guidelines for effective data management*</vt:lpstr>
      <vt:lpstr>Some simple guidelines for effective data management*</vt:lpstr>
      <vt:lpstr>Some simple guidelines for effective data management*</vt:lpstr>
      <vt:lpstr>Processing of Streaming Data</vt:lpstr>
      <vt:lpstr>Workflows for Processing Streaming Data</vt:lpstr>
      <vt:lpstr>Tools for Streaming Data</vt:lpstr>
      <vt:lpstr>Quality Control and Assurance</vt:lpstr>
      <vt:lpstr>Standard QA/QC Checks</vt:lpstr>
      <vt:lpstr>QA/QC</vt:lpstr>
      <vt:lpstr>Advanced QA/QC</vt:lpstr>
      <vt:lpstr>Streaming data: A Real-world Example</vt:lpstr>
      <vt:lpstr>Workflow output</vt:lpstr>
      <vt:lpstr>A “Manual” Workflow </vt:lpstr>
      <vt:lpstr>Scientific Workflow Systems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Data Management</dc:title>
  <dc:creator>jhp7e</dc:creator>
  <cp:lastModifiedBy>Valued Acer Customer</cp:lastModifiedBy>
  <cp:revision>10</cp:revision>
  <dcterms:created xsi:type="dcterms:W3CDTF">2012-08-09T20:16:49Z</dcterms:created>
  <dcterms:modified xsi:type="dcterms:W3CDTF">2012-08-15T16:25:06Z</dcterms:modified>
</cp:coreProperties>
</file>