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0" r:id="rId3"/>
    <p:sldId id="270" r:id="rId4"/>
    <p:sldId id="281" r:id="rId5"/>
    <p:sldId id="272" r:id="rId6"/>
    <p:sldId id="274" r:id="rId7"/>
    <p:sldId id="275" r:id="rId8"/>
    <p:sldId id="284" r:id="rId9"/>
    <p:sldId id="271" r:id="rId10"/>
    <p:sldId id="276" r:id="rId11"/>
    <p:sldId id="282" r:id="rId12"/>
    <p:sldId id="273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6" autoAdjust="0"/>
  </p:normalViewPr>
  <p:slideViewPr>
    <p:cSldViewPr>
      <p:cViewPr>
        <p:scale>
          <a:sx n="60" d="100"/>
          <a:sy n="60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DCFD-772E-482F-8B54-D5BDDADEEA4D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AAC0C-6C4A-4353-A7CB-1D01CCCCA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67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Tx/>
              <a:buChar char="•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LTER information management is site based</a:t>
            </a:r>
            <a:endParaRPr lang="en-US" dirty="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Each site is responsible for managing data coming from its researchers</a:t>
            </a:r>
            <a:endParaRPr lang="en-US" dirty="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Sites differ in their requirements and capabilities</a:t>
            </a:r>
            <a:endParaRPr lang="en-US" dirty="0" smtClean="0"/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Different types of data and experimental designs</a:t>
            </a:r>
            <a:endParaRPr lang="en-US" dirty="0" smtClean="0"/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Different computational environments</a:t>
            </a:r>
            <a:endParaRPr lang="en-US" dirty="0" smtClean="0"/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Locations of researchers can be centralized or dispersed</a:t>
            </a:r>
            <a:endParaRPr lang="en-US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Tx/>
              <a:buChar char="•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LTER Network Office</a:t>
            </a:r>
            <a:endParaRPr lang="en-US" dirty="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Network-wide databases (personnel, data catalog)</a:t>
            </a:r>
            <a:endParaRPr lang="en-US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FontTx/>
              <a:buChar char="•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Shared Tools</a:t>
            </a:r>
            <a:endParaRPr lang="en-US" dirty="0" smtClean="0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4D626C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4D626C"/>
                </a:solidFill>
                <a:latin typeface="Georgia" pitchFamily="18" charset="0"/>
              </a:rPr>
              <a:t>Ecological Metadata Language (EML) helps tie sites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AC0C-6C4A-4353-A7CB-1D01CCCCA1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0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91F18A28-FD22-48A6-A867-F8EF6704C65E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BFCA99FE-86F5-4001-8F8B-A21851F7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251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99064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normalization – consistency</a:t>
            </a:r>
          </a:p>
          <a:p>
            <a:r>
              <a:rPr lang="en-US" dirty="0" smtClean="0"/>
              <a:t>Unique record ID</a:t>
            </a:r>
          </a:p>
          <a:p>
            <a:endParaRPr lang="en-US" dirty="0" smtClean="0"/>
          </a:p>
          <a:p>
            <a:r>
              <a:rPr lang="en-US" dirty="0" smtClean="0"/>
              <a:t>Use authority information (Globally Unique Identifiers)</a:t>
            </a:r>
          </a:p>
          <a:p>
            <a:pPr lvl="1"/>
            <a:r>
              <a:rPr lang="en-US" dirty="0" smtClean="0"/>
              <a:t>Taxonomic names (ITIS)</a:t>
            </a:r>
          </a:p>
          <a:p>
            <a:pPr lvl="1"/>
            <a:r>
              <a:rPr lang="en-US" dirty="0" smtClean="0"/>
              <a:t>Geographic place names</a:t>
            </a:r>
          </a:p>
          <a:p>
            <a:r>
              <a:rPr lang="en-US" dirty="0" smtClean="0"/>
              <a:t>Use Community Standards</a:t>
            </a:r>
          </a:p>
          <a:p>
            <a:pPr lvl="1"/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Units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33400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http://www.itis.gov/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250" t="18947" r="35625" b="49474"/>
          <a:stretch>
            <a:fillRect/>
          </a:stretch>
        </p:blipFill>
        <p:spPr bwMode="auto">
          <a:xfrm>
            <a:off x="838200" y="2362200"/>
            <a:ext cx="7162800" cy="27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data – text</a:t>
            </a:r>
          </a:p>
          <a:p>
            <a:r>
              <a:rPr lang="en-US" dirty="0" smtClean="0"/>
              <a:t>Wizard 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date_time</a:t>
            </a:r>
            <a:r>
              <a:rPr lang="en-US" dirty="0" smtClean="0"/>
              <a:t> column (advanced)</a:t>
            </a:r>
          </a:p>
          <a:p>
            <a:r>
              <a:rPr lang="en-US" dirty="0" smtClean="0"/>
              <a:t>Allow </a:t>
            </a:r>
            <a:r>
              <a:rPr lang="en-US" dirty="0" err="1" smtClean="0"/>
              <a:t>AccessID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br>
              <a:rPr lang="en-US" dirty="0" smtClean="0"/>
            </a:br>
            <a:r>
              <a:rPr lang="en-US" dirty="0" smtClean="0"/>
              <a:t>create authority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95600"/>
            <a:ext cx="6777317" cy="2937029"/>
          </a:xfrm>
        </p:spPr>
        <p:txBody>
          <a:bodyPr/>
          <a:lstStyle/>
          <a:p>
            <a:r>
              <a:rPr lang="en-US" dirty="0" smtClean="0"/>
              <a:t>Create table query</a:t>
            </a:r>
          </a:p>
          <a:p>
            <a:r>
              <a:rPr lang="en-US" dirty="0" smtClean="0"/>
              <a:t>Edit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667000"/>
            <a:ext cx="6777317" cy="3165629"/>
          </a:xfrm>
        </p:spPr>
        <p:txBody>
          <a:bodyPr/>
          <a:lstStyle/>
          <a:p>
            <a:r>
              <a:rPr lang="en-US" dirty="0" smtClean="0"/>
              <a:t>As column descriptions</a:t>
            </a:r>
          </a:p>
          <a:p>
            <a:r>
              <a:rPr lang="en-US" dirty="0" smtClean="0"/>
              <a:t>In table fields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24936"/>
          </a:xfrm>
        </p:spPr>
        <p:txBody>
          <a:bodyPr/>
          <a:lstStyle/>
          <a:p>
            <a:r>
              <a:rPr lang="en-US" dirty="0" smtClean="0"/>
              <a:t>Exercise – query and export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7936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024744" cy="799064"/>
          </a:xfrm>
        </p:spPr>
        <p:txBody>
          <a:bodyPr/>
          <a:lstStyle/>
          <a:p>
            <a:r>
              <a:rPr lang="en-US" dirty="0" smtClean="0"/>
              <a:t>When use a database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514600"/>
            <a:ext cx="3810000" cy="3505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capabilities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sorting	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integrity checking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access to data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24400" y="2514600"/>
            <a:ext cx="3810000" cy="35052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few graphical or statistical capabilities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proprietary formats may limit archival quality of data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 expertise and resources to administer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877336"/>
          </a:xfrm>
        </p:spPr>
        <p:txBody>
          <a:bodyPr>
            <a:normAutofit/>
          </a:bodyPr>
          <a:lstStyle/>
          <a:p>
            <a:r>
              <a:rPr lang="en-US" dirty="0" smtClean="0"/>
              <a:t>Types –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– MS ACCESS, Paradox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Enterprise level – Oracle, MS </a:t>
            </a:r>
            <a:r>
              <a:rPr lang="en-US" dirty="0" err="1" smtClean="0"/>
              <a:t>SQLServer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,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432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801136"/>
          </a:xfrm>
        </p:spPr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314" t="19221"/>
          <a:stretch>
            <a:fillRect/>
          </a:stretch>
        </p:blipFill>
        <p:spPr bwMode="auto">
          <a:xfrm>
            <a:off x="716310" y="1752600"/>
            <a:ext cx="7741890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Shade_open</a:t>
            </a:r>
            <a:r>
              <a:rPr lang="en-US" dirty="0" smtClean="0"/>
              <a:t> </a:t>
            </a:r>
            <a:r>
              <a:rPr lang="en-US" dirty="0" err="1" smtClean="0"/>
              <a:t>clumn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250" t="18947" r="35625" b="49474"/>
          <a:stretch>
            <a:fillRect/>
          </a:stretch>
        </p:blipFill>
        <p:spPr bwMode="auto">
          <a:xfrm>
            <a:off x="838200" y="3428999"/>
            <a:ext cx="7162800" cy="279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24936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68" y="1981200"/>
            <a:ext cx="7330031" cy="435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029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 and Relationships =&gt; Data Model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829172"/>
            <a:ext cx="7739062" cy="459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r>
              <a:rPr lang="en-US" dirty="0" smtClean="0"/>
              <a:t>Date and Time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Standard format</a:t>
            </a:r>
          </a:p>
          <a:p>
            <a:endParaRPr lang="en-US" dirty="0"/>
          </a:p>
          <a:p>
            <a:pPr lvl="0"/>
            <a:r>
              <a:rPr lang="en-US" dirty="0"/>
              <a:t>e.g. 02/04/03</a:t>
            </a:r>
          </a:p>
          <a:p>
            <a:endParaRPr lang="en-US" dirty="0"/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2nd of April 2003 	(European style)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4th of February 2003	(USA style)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3rd of April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43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2995108" cy="13339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105400"/>
            <a:ext cx="6423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SELECT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tbl_temp_light_conditions.temperature_c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      </a:t>
            </a:r>
            <a:r>
              <a:rPr lang="en-US" dirty="0" err="1" smtClean="0">
                <a:solidFill>
                  <a:schemeClr val="bg2"/>
                </a:solidFill>
              </a:rPr>
              <a:t>tbl_temp_light_conditions.light_lux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      </a:t>
            </a:r>
            <a:r>
              <a:rPr lang="en-US" dirty="0" err="1" smtClean="0">
                <a:solidFill>
                  <a:schemeClr val="bg2"/>
                </a:solidFill>
              </a:rPr>
              <a:t>tbl_temp_light_conditions.shade_open_id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FROM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tbl_temp_light_conditions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WHERE</a:t>
            </a:r>
            <a:r>
              <a:rPr lang="en-US" dirty="0" smtClean="0">
                <a:solidFill>
                  <a:schemeClr val="bg2"/>
                </a:solidFill>
              </a:rPr>
              <a:t> (((</a:t>
            </a:r>
            <a:r>
              <a:rPr lang="en-US" dirty="0" err="1" smtClean="0">
                <a:solidFill>
                  <a:schemeClr val="bg2"/>
                </a:solidFill>
              </a:rPr>
              <a:t>tbl_temp_light_conditions.shade_open_id</a:t>
            </a:r>
            <a:r>
              <a:rPr lang="en-US" dirty="0" smtClean="0">
                <a:solidFill>
                  <a:schemeClr val="bg2"/>
                </a:solidFill>
              </a:rPr>
              <a:t>)=6));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500" t="24211" r="48125" b="5263"/>
          <a:stretch>
            <a:fillRect/>
          </a:stretch>
        </p:blipFill>
        <p:spPr bwMode="auto">
          <a:xfrm>
            <a:off x="4800600" y="609601"/>
            <a:ext cx="3581400" cy="436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290</TotalTime>
  <Words>236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lter</vt:lpstr>
      <vt:lpstr>Introduction to Databases</vt:lpstr>
      <vt:lpstr>When use a database</vt:lpstr>
      <vt:lpstr>Types – relational databases</vt:lpstr>
      <vt:lpstr>Raw data</vt:lpstr>
      <vt:lpstr>Tables </vt:lpstr>
      <vt:lpstr>Tables</vt:lpstr>
      <vt:lpstr>Tables and Relationships =&gt; Data Model</vt:lpstr>
      <vt:lpstr>Date and Time Format</vt:lpstr>
      <vt:lpstr>SQL</vt:lpstr>
      <vt:lpstr>Best practices</vt:lpstr>
      <vt:lpstr>GUID</vt:lpstr>
      <vt:lpstr>Exercise – load data</vt:lpstr>
      <vt:lpstr>Exercise –  create authority tables</vt:lpstr>
      <vt:lpstr>Meta data</vt:lpstr>
      <vt:lpstr>Exercise – query and export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LTER IM</dc:title>
  <dc:creator>GRIES, CORINNA</dc:creator>
  <cp:lastModifiedBy>Corinna Gries</cp:lastModifiedBy>
  <cp:revision>43</cp:revision>
  <dcterms:created xsi:type="dcterms:W3CDTF">2011-12-08T15:34:52Z</dcterms:created>
  <dcterms:modified xsi:type="dcterms:W3CDTF">2012-08-14T17:04:58Z</dcterms:modified>
</cp:coreProperties>
</file>