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21C1A-CE3C-4555-8B1A-5A26C1EF4BF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8924-3DC8-4340-A46D-FD063C20C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ter_combo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3100" y="1375914"/>
            <a:ext cx="1110900" cy="4343400"/>
          </a:xfrm>
          <a:prstGeom prst="rect">
            <a:avLst/>
          </a:prstGeom>
        </p:spPr>
      </p:pic>
      <p:pic>
        <p:nvPicPr>
          <p:cNvPr id="20" name="Picture 19" descr="about_ace_0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88553"/>
            <a:ext cx="4810526" cy="4326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83" y="3509964"/>
            <a:ext cx="462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i="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4267200"/>
            <a:ext cx="9144000" cy="1371600"/>
          </a:xfrm>
          <a:prstGeom prst="rect">
            <a:avLst/>
          </a:prstGeom>
          <a:solidFill>
            <a:schemeClr val="bg2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4267200"/>
            <a:ext cx="403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LTER Information</a:t>
            </a:r>
            <a:r>
              <a:rPr lang="en-US" sz="2800" baseline="0" dirty="0" smtClean="0">
                <a:solidFill>
                  <a:schemeClr val="tx1"/>
                </a:solidFill>
                <a:latin typeface="Benguiat Bk BT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Management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Training Materials</a:t>
            </a:r>
            <a:endParaRPr lang="en-US" sz="2800" dirty="0">
              <a:solidFill>
                <a:schemeClr val="tx1"/>
              </a:solidFill>
              <a:latin typeface="Benguiat Bk BT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2000" y="0"/>
            <a:ext cx="3657600" cy="67056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1745177"/>
            <a:ext cx="3313355" cy="266545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48200" y="6477000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cc_0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304800"/>
            <a:ext cx="1405513" cy="1066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77000" y="304800"/>
            <a:ext cx="1295400" cy="1066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76800" y="533400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LTER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Information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Managers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Committee</a:t>
            </a:r>
          </a:p>
        </p:txBody>
      </p:sp>
      <p:pic>
        <p:nvPicPr>
          <p:cNvPr id="16" name="Picture 4" descr="C:\Documents and Settings\tvalenti\Local Settings\Temporary Internet Files\Content.IE5\P27Z0URJ\MC90034999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57200"/>
            <a:ext cx="368898" cy="620916"/>
          </a:xfrm>
          <a:prstGeom prst="rect">
            <a:avLst/>
          </a:prstGeom>
          <a:noFill/>
        </p:spPr>
      </p:pic>
      <p:pic>
        <p:nvPicPr>
          <p:cNvPr id="17" name="Picture 5" descr="C:\Documents and Settings\tvalenti\Local Settings\Temporary Internet Files\Content.IE5\9JBC1HLS\MC9004315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609600"/>
            <a:ext cx="495118" cy="533660"/>
          </a:xfrm>
          <a:prstGeom prst="rect">
            <a:avLst/>
          </a:prstGeom>
          <a:noFill/>
        </p:spPr>
      </p:pic>
      <p:cxnSp>
        <p:nvCxnSpPr>
          <p:cNvPr id="18" name="Shape 17"/>
          <p:cNvCxnSpPr>
            <a:stCxn id="16" idx="2"/>
          </p:cNvCxnSpPr>
          <p:nvPr/>
        </p:nvCxnSpPr>
        <p:spPr>
          <a:xfrm rot="5400000" flipH="1" flipV="1">
            <a:off x="6944566" y="783683"/>
            <a:ext cx="11316" cy="577550"/>
          </a:xfrm>
          <a:prstGeom prst="bentConnector4">
            <a:avLst>
              <a:gd name="adj1" fmla="val -2020148"/>
              <a:gd name="adj2" fmla="val 659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LTER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791200"/>
            <a:ext cx="537210" cy="680012"/>
          </a:xfrm>
          <a:prstGeom prst="rect">
            <a:avLst/>
          </a:prstGeom>
        </p:spPr>
      </p:pic>
      <p:pic>
        <p:nvPicPr>
          <p:cNvPr id="23" name="Picture 22" descr="nsf.t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1800" y="5791200"/>
            <a:ext cx="676295" cy="667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64E2C048-3372-4E2E-B6F0-83072D791E3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DDA8C02-116B-4059-8CD0-5B02DBE13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9800" y="228600"/>
            <a:ext cx="2133600" cy="365125"/>
          </a:xfrm>
          <a:prstGeom prst="rect">
            <a:avLst/>
          </a:prstGeom>
        </p:spPr>
        <p:txBody>
          <a:bodyPr/>
          <a:lstStyle/>
          <a:p>
            <a:fld id="{64E2C048-3372-4E2E-B6F0-83072D791E3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DDA8C02-116B-4059-8CD0-5B02DBE13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64E2C048-3372-4E2E-B6F0-83072D791E3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DDA8C02-116B-4059-8CD0-5B02DBE13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64E2C048-3372-4E2E-B6F0-83072D791E3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DDA8C02-116B-4059-8CD0-5B02DBE13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64E2C048-3372-4E2E-B6F0-83072D791E3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DDA8C02-116B-4059-8CD0-5B02DBE13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64E2C048-3372-4E2E-B6F0-83072D791E3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DDA8C02-116B-4059-8CD0-5B02DBE13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64E2C048-3372-4E2E-B6F0-83072D791E3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DDA8C02-116B-4059-8CD0-5B02DBE13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64E2C048-3372-4E2E-B6F0-83072D791E3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DDA8C02-116B-4059-8CD0-5B02DBE13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64E2C048-3372-4E2E-B6F0-83072D791E3E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DDA8C02-116B-4059-8CD0-5B02DBE13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im.lternet.edu/project/Esri2Eml/do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org/iso/iso_catalogue/catalogue_tc/catalogue_detail.htm?csnumber=32557" TargetMode="External"/><Relationship Id="rId2" Type="http://schemas.openxmlformats.org/officeDocument/2006/relationships/hyperlink" Target="http://www.fgdc.gov/metadata/geospatial-metadata-standar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nb.ecoinformatics.org/software/eml/" TargetMode="External"/><Relationship Id="rId4" Type="http://schemas.openxmlformats.org/officeDocument/2006/relationships/hyperlink" Target="http://im.lternet.edu/node/91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arcgis.com/en/arcgisdesktop/10.0/help/0012/001200000011000000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arcgis.com/en/arcgisdesktop/10.0/help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tx2"/>
                </a:solidFill>
              </a:rPr>
              <a:t>Documenting Spatial Data</a:t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Theresa Valentine</a:t>
            </a:r>
          </a:p>
          <a:p>
            <a:r>
              <a:rPr lang="en-US" dirty="0" smtClean="0"/>
              <a:t>Andrews LTER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for EML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4708" cy="3696148"/>
          </a:xfrm>
        </p:spPr>
        <p:txBody>
          <a:bodyPr/>
          <a:lstStyle/>
          <a:p>
            <a:pPr algn="l"/>
            <a:r>
              <a:rPr lang="en-US" dirty="0" smtClean="0"/>
              <a:t>LTER Best Practices </a:t>
            </a:r>
            <a:r>
              <a:rPr lang="en-US" dirty="0" smtClean="0">
                <a:hlinkClick r:id="rId2"/>
              </a:rPr>
              <a:t>http://im.lternet.edu/project/Esri2Eml/docs</a:t>
            </a:r>
            <a:endParaRPr lang="en-US" dirty="0" smtClean="0"/>
          </a:p>
          <a:p>
            <a:pPr algn="l"/>
            <a:r>
              <a:rPr lang="en-US" dirty="0" smtClean="0"/>
              <a:t>Zip up </a:t>
            </a:r>
            <a:r>
              <a:rPr lang="en-US" dirty="0" err="1" smtClean="0"/>
              <a:t>shapefile</a:t>
            </a:r>
            <a:r>
              <a:rPr lang="en-US" dirty="0" smtClean="0"/>
              <a:t>/.e00 file/</a:t>
            </a:r>
            <a:r>
              <a:rPr lang="en-US" dirty="0" err="1" smtClean="0"/>
              <a:t>kmz</a:t>
            </a:r>
            <a:r>
              <a:rPr lang="en-US" dirty="0" smtClean="0"/>
              <a:t> and put in location available over the web (ftp) and document the URL location for the data:</a:t>
            </a:r>
          </a:p>
          <a:p>
            <a:pPr lvl="1"/>
            <a:r>
              <a:rPr lang="en-US" b="1" dirty="0" smtClean="0"/>
              <a:t>Under </a:t>
            </a:r>
            <a:r>
              <a:rPr lang="en-US" dirty="0" smtClean="0"/>
              <a:t> &lt;distribution&gt;&lt;digital transfer options&gt;&lt;online resources&gt;&lt;linkage&gt;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to FGDC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description tab </a:t>
            </a:r>
          </a:p>
          <a:p>
            <a:r>
              <a:rPr lang="en-US" dirty="0" smtClean="0"/>
              <a:t>From the metadata toolbar in </a:t>
            </a:r>
            <a:r>
              <a:rPr lang="en-US" dirty="0" err="1" smtClean="0"/>
              <a:t>ArcToolbox</a:t>
            </a:r>
            <a:endParaRPr lang="en-US" dirty="0" smtClean="0"/>
          </a:p>
          <a:p>
            <a:pPr lvl="1"/>
            <a:r>
              <a:rPr lang="en-US" dirty="0" smtClean="0"/>
              <a:t>Conversion tools&gt;metadata</a:t>
            </a:r>
          </a:p>
          <a:p>
            <a:pPr lvl="2"/>
            <a:r>
              <a:rPr lang="en-US" dirty="0" smtClean="0"/>
              <a:t>Export metadata</a:t>
            </a:r>
          </a:p>
          <a:p>
            <a:pPr lvl="2"/>
            <a:r>
              <a:rPr lang="en-US" dirty="0" smtClean="0"/>
              <a:t>Export metadata multiple (lets you do many objects at one time)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 Metadata Editing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Add FGDC editor</a:t>
            </a:r>
          </a:p>
          <a:p>
            <a:pPr algn="l"/>
            <a:r>
              <a:rPr lang="en-US" dirty="0" smtClean="0"/>
              <a:t>Edit button</a:t>
            </a:r>
          </a:p>
          <a:p>
            <a:pPr algn="l"/>
            <a:r>
              <a:rPr lang="en-US" dirty="0" smtClean="0"/>
              <a:t>Automatic updates</a:t>
            </a:r>
          </a:p>
          <a:p>
            <a:pPr algn="l"/>
            <a:r>
              <a:rPr lang="en-US" dirty="0" smtClean="0"/>
              <a:t>Attribute data</a:t>
            </a:r>
          </a:p>
          <a:p>
            <a:pPr algn="l"/>
            <a:r>
              <a:rPr lang="en-US" dirty="0" smtClean="0"/>
              <a:t>On-line linkage</a:t>
            </a:r>
          </a:p>
          <a:p>
            <a:pPr algn="l"/>
            <a:r>
              <a:rPr lang="en-US" dirty="0" smtClean="0"/>
              <a:t>Import metadata</a:t>
            </a:r>
          </a:p>
          <a:p>
            <a:pPr algn="l"/>
            <a:r>
              <a:rPr lang="en-US" dirty="0" smtClean="0"/>
              <a:t>Export metadata</a:t>
            </a:r>
          </a:p>
          <a:p>
            <a:pPr algn="l"/>
            <a:r>
              <a:rPr lang="en-US" dirty="0" smtClean="0"/>
              <a:t>Using the toolbar tools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FGDC to EML </a:t>
            </a:r>
            <a:r>
              <a:rPr lang="en-US" dirty="0" err="1" smtClean="0"/>
              <a:t>Stylesheet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Process for creating LTER EML</a:t>
            </a:r>
          </a:p>
          <a:p>
            <a:pPr algn="l"/>
            <a:r>
              <a:rPr lang="en-US" dirty="0" smtClean="0"/>
              <a:t>Edit the </a:t>
            </a:r>
            <a:r>
              <a:rPr lang="en-US" dirty="0" err="1" smtClean="0"/>
              <a:t>stylesheet</a:t>
            </a:r>
            <a:r>
              <a:rPr lang="en-US" dirty="0" smtClean="0"/>
              <a:t> to meet your site needs   (oxygen)</a:t>
            </a:r>
          </a:p>
          <a:p>
            <a:pPr algn="l"/>
            <a:r>
              <a:rPr lang="en-US" dirty="0" smtClean="0"/>
              <a:t>Use exported FGDC xml file</a:t>
            </a:r>
          </a:p>
          <a:p>
            <a:pPr algn="l"/>
            <a:r>
              <a:rPr lang="en-US" dirty="0" smtClean="0"/>
              <a:t>Creates new xml file </a:t>
            </a:r>
            <a:endParaRPr lang="en-US" dirty="0" smtClean="0"/>
          </a:p>
          <a:p>
            <a:pPr algn="l"/>
            <a:r>
              <a:rPr lang="en-US" dirty="0" smtClean="0"/>
              <a:t>Run through the EML parser</a:t>
            </a:r>
            <a:endParaRPr lang="en-US" dirty="0" smtClean="0"/>
          </a:p>
          <a:p>
            <a:pPr algn="l"/>
            <a:r>
              <a:rPr lang="en-US" dirty="0" smtClean="0"/>
              <a:t>Submit to </a:t>
            </a:r>
            <a:r>
              <a:rPr lang="en-US" dirty="0" err="1" smtClean="0"/>
              <a:t>Metacat</a:t>
            </a:r>
            <a:r>
              <a:rPr lang="en-US" dirty="0" smtClean="0"/>
              <a:t> or other search </a:t>
            </a:r>
            <a:r>
              <a:rPr lang="en-US" dirty="0" smtClean="0"/>
              <a:t>engine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24744" cy="838200"/>
          </a:xfrm>
        </p:spPr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91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ArcCatalog</a:t>
            </a:r>
            <a:endParaRPr lang="en-US" dirty="0" smtClean="0"/>
          </a:p>
          <a:p>
            <a:r>
              <a:rPr lang="en-US" dirty="0" smtClean="0"/>
              <a:t>Customize editor for FGDC</a:t>
            </a:r>
          </a:p>
          <a:p>
            <a:r>
              <a:rPr lang="en-US" dirty="0" smtClean="0"/>
              <a:t>Create template</a:t>
            </a:r>
          </a:p>
          <a:p>
            <a:pPr lvl="1"/>
            <a:r>
              <a:rPr lang="en-US" dirty="0" smtClean="0"/>
              <a:t>Repeating information:  sample: </a:t>
            </a:r>
          </a:p>
          <a:p>
            <a:r>
              <a:rPr lang="en-US" dirty="0" smtClean="0"/>
              <a:t>Import template</a:t>
            </a:r>
          </a:p>
          <a:p>
            <a:r>
              <a:rPr lang="en-US" dirty="0" smtClean="0"/>
              <a:t>Edit Metadata</a:t>
            </a:r>
          </a:p>
          <a:p>
            <a:r>
              <a:rPr lang="en-US" dirty="0" smtClean="0"/>
              <a:t>Create Thumbnail</a:t>
            </a:r>
          </a:p>
          <a:p>
            <a:pPr lvl="1"/>
            <a:r>
              <a:rPr lang="en-US" dirty="0" smtClean="0"/>
              <a:t>Create image in </a:t>
            </a:r>
            <a:r>
              <a:rPr lang="en-US" dirty="0" err="1" smtClean="0"/>
              <a:t>arcmap</a:t>
            </a:r>
            <a:r>
              <a:rPr lang="en-US" dirty="0" smtClean="0"/>
              <a:t>, save and import</a:t>
            </a:r>
          </a:p>
          <a:p>
            <a:r>
              <a:rPr lang="en-US" dirty="0" smtClean="0"/>
              <a:t>Export to </a:t>
            </a:r>
            <a:r>
              <a:rPr lang="en-US" dirty="0" smtClean="0"/>
              <a:t>FGDC</a:t>
            </a:r>
            <a:r>
              <a:rPr lang="en-US" dirty="0" smtClean="0"/>
              <a:t> </a:t>
            </a:r>
            <a:r>
              <a:rPr lang="en-US" dirty="0" smtClean="0"/>
              <a:t>xml file</a:t>
            </a:r>
          </a:p>
          <a:p>
            <a:r>
              <a:rPr lang="en-US" dirty="0" smtClean="0"/>
              <a:t>Run through esri2eml </a:t>
            </a:r>
            <a:r>
              <a:rPr lang="en-US" dirty="0" err="1" smtClean="0"/>
              <a:t>stylesheet</a:t>
            </a:r>
            <a:endParaRPr lang="en-US" dirty="0" smtClean="0"/>
          </a:p>
          <a:p>
            <a:r>
              <a:rPr lang="en-US" dirty="0" smtClean="0"/>
              <a:t>Use EML parser to check for errors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dirty="0" err="1" smtClean="0"/>
              <a:t>GeoSpatial</a:t>
            </a:r>
            <a:r>
              <a:rPr lang="en-US" dirty="0" smtClean="0"/>
              <a:t> Metadata Formats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ESRI metadata editor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Automating Processes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Editing metadata help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Editing for EML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Exporting to FGDC Format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FGDC to EML </a:t>
            </a:r>
            <a:r>
              <a:rPr lang="en-US" dirty="0" err="1" smtClean="0"/>
              <a:t>Stylesheet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457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Documenting Spatial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Metadata Formats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62000" y="1752600"/>
            <a:ext cx="75438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Federal Geographic Data Committee (FGDC)</a:t>
            </a:r>
          </a:p>
          <a:p>
            <a:pPr lvl="1"/>
            <a:r>
              <a:rPr lang="en-US" dirty="0" smtClean="0">
                <a:hlinkClick r:id="rId2"/>
              </a:rPr>
              <a:t>http://www.fgdc.gov/metadata</a:t>
            </a:r>
            <a:endParaRPr lang="en-US" dirty="0" smtClean="0"/>
          </a:p>
          <a:p>
            <a:r>
              <a:rPr lang="en-US" dirty="0" smtClean="0"/>
              <a:t>ISO 19139 (international) </a:t>
            </a:r>
          </a:p>
          <a:p>
            <a:pPr lvl="1"/>
            <a:r>
              <a:rPr lang="en-US" dirty="0" smtClean="0"/>
              <a:t> </a:t>
            </a:r>
            <a:r>
              <a:rPr lang="en-US" dirty="0" smtClean="0">
                <a:hlinkClick r:id="rId3"/>
              </a:rPr>
              <a:t>http://www.iso.org/iso/iso_catalogue/catalogue_tc/catalogue_detail.htm?csnumber=32557</a:t>
            </a:r>
            <a:endParaRPr lang="en-US" dirty="0" smtClean="0"/>
          </a:p>
          <a:p>
            <a:r>
              <a:rPr lang="en-US" dirty="0" smtClean="0"/>
              <a:t>North American Profile of ISO 19115 2003</a:t>
            </a:r>
          </a:p>
          <a:p>
            <a:pPr lvl="1"/>
            <a:r>
              <a:rPr lang="en-US" dirty="0" smtClean="0">
                <a:hlinkClick r:id="rId2"/>
              </a:rPr>
              <a:t>http://www.fgdc.gov/metadata/geospatial-metadata-standards#nap</a:t>
            </a:r>
            <a:endParaRPr lang="en-US" dirty="0" smtClean="0"/>
          </a:p>
          <a:p>
            <a:r>
              <a:rPr lang="en-US" dirty="0" err="1" smtClean="0"/>
              <a:t>esri</a:t>
            </a:r>
            <a:r>
              <a:rPr lang="en-US" dirty="0" smtClean="0"/>
              <a:t> Metadata (</a:t>
            </a:r>
            <a:r>
              <a:rPr lang="en-US" dirty="0" err="1" smtClean="0"/>
              <a:t>ArcGIS</a:t>
            </a:r>
            <a:r>
              <a:rPr lang="en-US" dirty="0" smtClean="0"/>
              <a:t> metadata)</a:t>
            </a:r>
          </a:p>
          <a:p>
            <a:r>
              <a:rPr lang="en-US" dirty="0" smtClean="0"/>
              <a:t>Ecological Markup Language (EML)</a:t>
            </a:r>
          </a:p>
          <a:p>
            <a:pPr lvl="1"/>
            <a:r>
              <a:rPr lang="en-US" dirty="0" smtClean="0"/>
              <a:t>EML Best Practices: </a:t>
            </a:r>
            <a:r>
              <a:rPr lang="en-US" u="sng" dirty="0" smtClean="0">
                <a:hlinkClick r:id="rId4"/>
              </a:rPr>
              <a:t>http://im.lternet.edu/node/910</a:t>
            </a:r>
            <a:endParaRPr lang="en-US" dirty="0" smtClean="0"/>
          </a:p>
          <a:p>
            <a:pPr lvl="1"/>
            <a:r>
              <a:rPr lang="en-US" dirty="0" smtClean="0"/>
              <a:t>EML specification: </a:t>
            </a:r>
            <a:r>
              <a:rPr lang="en-US" u="sng" dirty="0" smtClean="0">
                <a:hlinkClick r:id="rId5"/>
              </a:rPr>
              <a:t>http://knb.ecoinformatics.org/software/eml/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24744" cy="1143000"/>
          </a:xfrm>
        </p:spPr>
        <p:txBody>
          <a:bodyPr/>
          <a:lstStyle/>
          <a:p>
            <a:r>
              <a:rPr lang="en-US" dirty="0" err="1" smtClean="0"/>
              <a:t>esri</a:t>
            </a:r>
            <a:r>
              <a:rPr lang="en-US" dirty="0" smtClean="0"/>
              <a:t> Metadata Editor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990600" y="1981200"/>
            <a:ext cx="7391400" cy="42672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Metadata travels with the data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Many elements are automatically populated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Geoprocessing</a:t>
            </a:r>
            <a:r>
              <a:rPr lang="en-US" dirty="0" smtClean="0"/>
              <a:t> history follows along with data (processes)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Can import and export other formats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Access though </a:t>
            </a:r>
            <a:r>
              <a:rPr lang="en-US" dirty="0" err="1" smtClean="0"/>
              <a:t>ArcCatalog</a:t>
            </a:r>
            <a:r>
              <a:rPr lang="en-US" dirty="0" smtClean="0"/>
              <a:t>, description tab. 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Searchable through expanded </a:t>
            </a:r>
            <a:r>
              <a:rPr lang="en-US" dirty="0" err="1" smtClean="0"/>
              <a:t>esri</a:t>
            </a:r>
            <a:r>
              <a:rPr lang="en-US" dirty="0" smtClean="0"/>
              <a:t> search tools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You can document any object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GIS layer, model, table, document, </a:t>
            </a:r>
            <a:r>
              <a:rPr lang="en-US" dirty="0" err="1" smtClean="0"/>
              <a:t>mxd</a:t>
            </a:r>
            <a:r>
              <a:rPr lang="en-US" dirty="0" smtClean="0"/>
              <a:t> file, image, etc.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Editing Metadata..before you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7490908" cy="40009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Open the </a:t>
            </a:r>
            <a:r>
              <a:rPr lang="en-US" b="1" i="1" dirty="0" smtClean="0"/>
              <a:t>Options</a:t>
            </a:r>
            <a:r>
              <a:rPr lang="en-US" dirty="0" smtClean="0"/>
              <a:t> dialog box for your </a:t>
            </a:r>
            <a:r>
              <a:rPr lang="en-US" dirty="0" err="1" smtClean="0"/>
              <a:t>ArcGIS</a:t>
            </a:r>
            <a:r>
              <a:rPr lang="en-US" dirty="0" smtClean="0"/>
              <a:t> Desktop application.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ArcMap</a:t>
            </a:r>
            <a:r>
              <a:rPr lang="en-US" dirty="0" smtClean="0"/>
              <a:t>, click </a:t>
            </a:r>
            <a:r>
              <a:rPr lang="en-US" b="1" dirty="0" smtClean="0"/>
              <a:t>Customize </a:t>
            </a:r>
            <a:r>
              <a:rPr lang="en-US" dirty="0" smtClean="0"/>
              <a:t>&gt;</a:t>
            </a:r>
            <a:r>
              <a:rPr lang="en-US" b="1" dirty="0" smtClean="0"/>
              <a:t> </a:t>
            </a:r>
            <a:r>
              <a:rPr lang="en-US" b="1" dirty="0" err="1" smtClean="0"/>
              <a:t>ArcMap</a:t>
            </a:r>
            <a:r>
              <a:rPr lang="en-US" b="1" dirty="0" smtClean="0"/>
              <a:t> Options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ArcCatalog</a:t>
            </a:r>
            <a:r>
              <a:rPr lang="en-US" dirty="0" smtClean="0"/>
              <a:t>, click </a:t>
            </a:r>
            <a:r>
              <a:rPr lang="en-US" b="1" dirty="0" smtClean="0"/>
              <a:t>Customize </a:t>
            </a:r>
            <a:r>
              <a:rPr lang="en-US" dirty="0" smtClean="0"/>
              <a:t>&gt;</a:t>
            </a:r>
            <a:r>
              <a:rPr lang="en-US" b="1" dirty="0" smtClean="0"/>
              <a:t> </a:t>
            </a:r>
            <a:r>
              <a:rPr lang="en-US" b="1" dirty="0" err="1" smtClean="0"/>
              <a:t>ArcCatalog</a:t>
            </a:r>
            <a:r>
              <a:rPr lang="en-US" b="1" dirty="0" smtClean="0"/>
              <a:t> Options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ArcGlobe</a:t>
            </a:r>
            <a:r>
              <a:rPr lang="en-US" dirty="0" smtClean="0"/>
              <a:t>, click </a:t>
            </a:r>
            <a:r>
              <a:rPr lang="en-US" b="1" dirty="0" smtClean="0"/>
              <a:t>Customize </a:t>
            </a:r>
            <a:r>
              <a:rPr lang="en-US" dirty="0" smtClean="0"/>
              <a:t>&gt;</a:t>
            </a:r>
            <a:r>
              <a:rPr lang="en-US" b="1" dirty="0" smtClean="0"/>
              <a:t> </a:t>
            </a:r>
            <a:r>
              <a:rPr lang="en-US" b="1" dirty="0" err="1" smtClean="0"/>
              <a:t>ArcGlobe</a:t>
            </a:r>
            <a:r>
              <a:rPr lang="en-US" b="1" dirty="0" smtClean="0"/>
              <a:t> Options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ArcScene</a:t>
            </a:r>
            <a:r>
              <a:rPr lang="en-US" dirty="0" smtClean="0"/>
              <a:t>, click </a:t>
            </a:r>
            <a:r>
              <a:rPr lang="en-US" b="1" dirty="0" smtClean="0"/>
              <a:t>Customize </a:t>
            </a:r>
            <a:r>
              <a:rPr lang="en-US" dirty="0" smtClean="0"/>
              <a:t>&gt;</a:t>
            </a:r>
            <a:r>
              <a:rPr lang="en-US" b="1" dirty="0" smtClean="0"/>
              <a:t> </a:t>
            </a:r>
            <a:r>
              <a:rPr lang="en-US" b="1" dirty="0" err="1" smtClean="0"/>
              <a:t>ArcScene</a:t>
            </a:r>
            <a:r>
              <a:rPr lang="en-US" b="1" dirty="0" smtClean="0"/>
              <a:t> Options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 </a:t>
            </a:r>
            <a:r>
              <a:rPr lang="en-US" b="1" i="1" dirty="0" smtClean="0"/>
              <a:t>Options</a:t>
            </a:r>
            <a:r>
              <a:rPr lang="en-US" dirty="0" smtClean="0"/>
              <a:t> dialog box appears.</a:t>
            </a:r>
          </a:p>
          <a:p>
            <a:r>
              <a:rPr lang="en-US" dirty="0" smtClean="0"/>
              <a:t>Click the </a:t>
            </a:r>
            <a:r>
              <a:rPr lang="en-US" b="1" dirty="0" smtClean="0"/>
              <a:t>Metadata</a:t>
            </a:r>
            <a:r>
              <a:rPr lang="en-US" dirty="0" smtClean="0"/>
              <a:t> tab.</a:t>
            </a:r>
          </a:p>
          <a:p>
            <a:r>
              <a:rPr lang="en-US" dirty="0" smtClean="0"/>
              <a:t>Click the drop-down arrow and click the style of metadata you want to create.   (FGDC)</a:t>
            </a:r>
          </a:p>
          <a:p>
            <a:r>
              <a:rPr lang="en-US" dirty="0" smtClean="0"/>
              <a:t>If you're using the </a:t>
            </a:r>
            <a:r>
              <a:rPr lang="en-US" b="1" dirty="0" smtClean="0"/>
              <a:t>Description</a:t>
            </a:r>
            <a:r>
              <a:rPr lang="en-US" dirty="0" smtClean="0"/>
              <a:t> tab when you choose a new metadata style, you won't immediately see the results of that change. Click another tab in </a:t>
            </a:r>
            <a:r>
              <a:rPr lang="en-US" b="1" i="1" dirty="0" err="1" smtClean="0"/>
              <a:t>ArcCatalog</a:t>
            </a:r>
            <a:r>
              <a:rPr lang="en-US" dirty="0" smtClean="0"/>
              <a:t> or the </a:t>
            </a:r>
            <a:r>
              <a:rPr lang="en-US" b="1" i="1" dirty="0" smtClean="0"/>
              <a:t>Item Description</a:t>
            </a:r>
            <a:r>
              <a:rPr lang="en-US" dirty="0" smtClean="0"/>
              <a:t> window, such as the </a:t>
            </a:r>
            <a:r>
              <a:rPr lang="en-US" b="1" dirty="0" smtClean="0"/>
              <a:t>Preview</a:t>
            </a:r>
            <a:r>
              <a:rPr lang="en-US" dirty="0" smtClean="0"/>
              <a:t> tab, then click </a:t>
            </a:r>
            <a:r>
              <a:rPr lang="en-US" dirty="0" err="1" smtClean="0"/>
              <a:t>the</a:t>
            </a:r>
            <a:r>
              <a:rPr lang="en-US" b="1" dirty="0" err="1" smtClean="0"/>
              <a:t>Description</a:t>
            </a:r>
            <a:r>
              <a:rPr lang="en-US" dirty="0" smtClean="0"/>
              <a:t> tab again for the new metadata style to take effect.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dirty="0" smtClean="0"/>
              <a:t>Setting up template for repeating information</a:t>
            </a:r>
          </a:p>
          <a:p>
            <a:pPr lvl="1" algn="l"/>
            <a:r>
              <a:rPr lang="en-US" dirty="0" smtClean="0"/>
              <a:t>text file	</a:t>
            </a:r>
          </a:p>
          <a:p>
            <a:pPr lvl="2" algn="l"/>
            <a:r>
              <a:rPr lang="en-US" dirty="0" smtClean="0"/>
              <a:t>contact info, distribution, specific information that will be the same for each record</a:t>
            </a:r>
          </a:p>
          <a:p>
            <a:pPr algn="l"/>
            <a:r>
              <a:rPr lang="en-US" dirty="0" smtClean="0"/>
              <a:t>You can also import an existing file (say you have 12 files, one for each month) then go and edit to make changes.</a:t>
            </a:r>
          </a:p>
          <a:p>
            <a:pPr algn="l"/>
            <a:r>
              <a:rPr lang="en-US" b="1" dirty="0" smtClean="0"/>
              <a:t>Beware: Once you import, you will write over the file.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Update of Metadata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043492" y="2323652"/>
            <a:ext cx="7262308" cy="38485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Open the </a:t>
            </a:r>
            <a:r>
              <a:rPr lang="en-US" b="1" i="1" dirty="0" smtClean="0"/>
              <a:t>Options</a:t>
            </a:r>
            <a:r>
              <a:rPr lang="en-US" dirty="0" smtClean="0"/>
              <a:t> dialog box for your </a:t>
            </a:r>
            <a:r>
              <a:rPr lang="en-US" dirty="0" err="1" smtClean="0"/>
              <a:t>ArcGIS</a:t>
            </a:r>
            <a:r>
              <a:rPr lang="en-US" dirty="0" smtClean="0"/>
              <a:t> Desktop application.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ArcMap</a:t>
            </a:r>
            <a:r>
              <a:rPr lang="en-US" dirty="0" smtClean="0"/>
              <a:t>, click </a:t>
            </a:r>
            <a:r>
              <a:rPr lang="en-US" b="1" dirty="0" smtClean="0"/>
              <a:t>Customize </a:t>
            </a:r>
            <a:r>
              <a:rPr lang="en-US" dirty="0" smtClean="0"/>
              <a:t>&gt;</a:t>
            </a:r>
            <a:r>
              <a:rPr lang="en-US" b="1" dirty="0" smtClean="0"/>
              <a:t> </a:t>
            </a:r>
            <a:r>
              <a:rPr lang="en-US" b="1" dirty="0" err="1" smtClean="0"/>
              <a:t>ArcMap</a:t>
            </a:r>
            <a:r>
              <a:rPr lang="en-US" b="1" dirty="0" smtClean="0"/>
              <a:t> Options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ArcCatalog</a:t>
            </a:r>
            <a:r>
              <a:rPr lang="en-US" dirty="0" smtClean="0"/>
              <a:t>, click </a:t>
            </a:r>
            <a:r>
              <a:rPr lang="en-US" b="1" dirty="0" smtClean="0"/>
              <a:t>Customize </a:t>
            </a:r>
            <a:r>
              <a:rPr lang="en-US" dirty="0" smtClean="0"/>
              <a:t>&gt;</a:t>
            </a:r>
            <a:r>
              <a:rPr lang="en-US" b="1" dirty="0" smtClean="0"/>
              <a:t> </a:t>
            </a:r>
            <a:r>
              <a:rPr lang="en-US" b="1" dirty="0" err="1" smtClean="0"/>
              <a:t>ArcCatalog</a:t>
            </a:r>
            <a:r>
              <a:rPr lang="en-US" b="1" dirty="0" smtClean="0"/>
              <a:t> Options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 </a:t>
            </a:r>
            <a:r>
              <a:rPr lang="en-US" b="1" i="1" dirty="0" smtClean="0"/>
              <a:t>Options</a:t>
            </a:r>
            <a:r>
              <a:rPr lang="en-US" dirty="0" smtClean="0"/>
              <a:t> dialog box appears.</a:t>
            </a:r>
          </a:p>
          <a:p>
            <a:r>
              <a:rPr lang="en-US" dirty="0" smtClean="0"/>
              <a:t>Click the </a:t>
            </a:r>
            <a:r>
              <a:rPr lang="en-US" b="1" dirty="0" smtClean="0"/>
              <a:t>Metadata</a:t>
            </a:r>
            <a:r>
              <a:rPr lang="en-US" dirty="0" smtClean="0"/>
              <a:t> tab.</a:t>
            </a:r>
          </a:p>
          <a:p>
            <a:r>
              <a:rPr lang="en-US" dirty="0" smtClean="0"/>
              <a:t>Choose when metadata is automatically created and updated.</a:t>
            </a:r>
          </a:p>
          <a:p>
            <a:pPr lvl="1"/>
            <a:r>
              <a:rPr lang="en-US" dirty="0" smtClean="0"/>
              <a:t>Check </a:t>
            </a:r>
            <a:r>
              <a:rPr lang="en-US" b="1" dirty="0" smtClean="0"/>
              <a:t>occur when metadata is viewed</a:t>
            </a:r>
            <a:r>
              <a:rPr lang="en-US" dirty="0" smtClean="0"/>
              <a:t> to synchronize metadata when you look at it in the </a:t>
            </a:r>
            <a:r>
              <a:rPr lang="en-US" b="1" dirty="0" smtClean="0"/>
              <a:t>Description</a:t>
            </a:r>
            <a:r>
              <a:rPr lang="en-US" dirty="0" smtClean="0"/>
              <a:t> tab.</a:t>
            </a:r>
          </a:p>
          <a:p>
            <a:pPr lvl="1"/>
            <a:r>
              <a:rPr lang="en-US" dirty="0" smtClean="0"/>
              <a:t>Uncheck </a:t>
            </a:r>
            <a:r>
              <a:rPr lang="en-US" b="1" dirty="0" smtClean="0"/>
              <a:t>occur when metadata is viewed</a:t>
            </a:r>
            <a:r>
              <a:rPr lang="en-US" dirty="0" smtClean="0"/>
              <a:t> so metadata will not be synchronized when you look at it in the </a:t>
            </a:r>
            <a:r>
              <a:rPr lang="en-US" b="1" dirty="0" smtClean="0"/>
              <a:t>Description </a:t>
            </a:r>
            <a:r>
              <a:rPr lang="en-US" dirty="0" smtClean="0"/>
              <a:t>tab.</a:t>
            </a:r>
          </a:p>
          <a:p>
            <a:pPr lvl="1"/>
            <a:r>
              <a:rPr lang="en-US" dirty="0" smtClean="0"/>
              <a:t>You can synchronize metadata updates when you like by using the  </a:t>
            </a:r>
            <a:r>
              <a:rPr lang="en-US" dirty="0" smtClean="0">
                <a:hlinkClick r:id="rId2"/>
              </a:rPr>
              <a:t>Synchronize Metadata</a:t>
            </a:r>
            <a:r>
              <a:rPr lang="en-US" dirty="0" smtClean="0"/>
              <a:t> </a:t>
            </a:r>
            <a:r>
              <a:rPr lang="en-US" dirty="0" err="1" smtClean="0"/>
              <a:t>geoprocessing</a:t>
            </a:r>
            <a:r>
              <a:rPr lang="en-US" dirty="0" smtClean="0"/>
              <a:t> tool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24744" cy="1143000"/>
          </a:xfrm>
        </p:spPr>
        <p:txBody>
          <a:bodyPr/>
          <a:lstStyle/>
          <a:p>
            <a:r>
              <a:rPr lang="en-US" dirty="0" smtClean="0"/>
              <a:t>Creating Thumbnails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62000" y="2057400"/>
            <a:ext cx="2895600" cy="3962400"/>
          </a:xfrm>
        </p:spPr>
        <p:txBody>
          <a:bodyPr/>
          <a:lstStyle/>
          <a:p>
            <a:pPr algn="l"/>
            <a:r>
              <a:rPr lang="en-US" dirty="0" smtClean="0"/>
              <a:t>Create image: 200 pixels wide by 133 pixels high</a:t>
            </a:r>
          </a:p>
          <a:p>
            <a:pPr algn="l"/>
            <a:r>
              <a:rPr lang="en-US" dirty="0" smtClean="0"/>
              <a:t>Add to thumbnail for the file</a:t>
            </a:r>
            <a:endParaRPr lang="en-US" dirty="0"/>
          </a:p>
        </p:txBody>
      </p:sp>
      <p:pic>
        <p:nvPicPr>
          <p:cNvPr id="4" name="Picture 3" descr="ms029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1981200"/>
            <a:ext cx="4495800" cy="393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Editing: </a:t>
            </a:r>
            <a:r>
              <a:rPr lang="en-US" dirty="0" err="1" smtClean="0"/>
              <a:t>ArcGIS</a:t>
            </a:r>
            <a:r>
              <a:rPr lang="en-US" dirty="0" smtClean="0"/>
              <a:t> help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http://help.arcgis.com/en/arcgisdesktop/10.0/help/index.html#/A_quick_tour_of_creating_and_editing_metadata/003t00000007000000/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ter">
  <a:themeElements>
    <a:clrScheme name="LTER1">
      <a:dk1>
        <a:srgbClr val="00355C"/>
      </a:dk1>
      <a:lt1>
        <a:sysClr val="window" lastClr="FFFFFF"/>
      </a:lt1>
      <a:dk2>
        <a:srgbClr val="3E3D2D"/>
      </a:dk2>
      <a:lt2>
        <a:srgbClr val="0060A8"/>
      </a:lt2>
      <a:accent1>
        <a:srgbClr val="0070C0"/>
      </a:accent1>
      <a:accent2>
        <a:srgbClr val="6F9400"/>
      </a:accent2>
      <a:accent3>
        <a:srgbClr val="00B050"/>
      </a:accent3>
      <a:accent4>
        <a:srgbClr val="4A6300"/>
      </a:accent4>
      <a:accent5>
        <a:srgbClr val="956B43"/>
      </a:accent5>
      <a:accent6>
        <a:srgbClr val="CFFF43"/>
      </a:accent6>
      <a:hlink>
        <a:srgbClr val="6F9400"/>
      </a:hlink>
      <a:folHlink>
        <a:srgbClr val="4A630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lter3_template</Template>
  <TotalTime>317</TotalTime>
  <Words>350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lter</vt:lpstr>
      <vt:lpstr>Documenting Spatial Data </vt:lpstr>
      <vt:lpstr>Slide 2</vt:lpstr>
      <vt:lpstr>Metadata Formats</vt:lpstr>
      <vt:lpstr>esri Metadata Editor</vt:lpstr>
      <vt:lpstr>Editing Metadata..before you start</vt:lpstr>
      <vt:lpstr>Automating Processes</vt:lpstr>
      <vt:lpstr>Automatic Update of Metadata</vt:lpstr>
      <vt:lpstr>Creating Thumbnails</vt:lpstr>
      <vt:lpstr>Editing: ArcGIS help </vt:lpstr>
      <vt:lpstr>Editing for EML</vt:lpstr>
      <vt:lpstr>Exporting to FGDC Format</vt:lpstr>
      <vt:lpstr>Arc Metadata Editing Demo</vt:lpstr>
      <vt:lpstr>FGDC to EML Stylesheet</vt:lpstr>
      <vt:lpstr>Exercise:</vt:lpstr>
    </vt:vector>
  </TitlesOfParts>
  <Company>Forest Service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tvalentine</dc:creator>
  <cp:lastModifiedBy>om</cp:lastModifiedBy>
  <cp:revision>30</cp:revision>
  <dcterms:created xsi:type="dcterms:W3CDTF">2011-11-16T17:10:30Z</dcterms:created>
  <dcterms:modified xsi:type="dcterms:W3CDTF">2012-08-10T21:21:17Z</dcterms:modified>
</cp:coreProperties>
</file>