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315" r:id="rId2"/>
    <p:sldId id="322" r:id="rId3"/>
    <p:sldId id="316" r:id="rId4"/>
    <p:sldId id="317" r:id="rId5"/>
    <p:sldId id="318" r:id="rId6"/>
    <p:sldId id="325" r:id="rId7"/>
    <p:sldId id="323" r:id="rId8"/>
    <p:sldId id="319" r:id="rId9"/>
    <p:sldId id="324" r:id="rId10"/>
    <p:sldId id="320" r:id="rId11"/>
    <p:sldId id="32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4" autoAdjust="0"/>
    <p:restoredTop sz="85609" autoAdjust="0"/>
  </p:normalViewPr>
  <p:slideViewPr>
    <p:cSldViewPr>
      <p:cViewPr>
        <p:scale>
          <a:sx n="100" d="100"/>
          <a:sy n="100" d="100"/>
        </p:scale>
        <p:origin x="-135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FEF5-5388-44E5-94E5-0FF380BDF800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5990-1BBE-41B1-B94C-AD59683A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LIMS: requesting vs.</a:t>
            </a:r>
            <a:r>
              <a:rPr lang="en-US" baseline="0" dirty="0" smtClean="0"/>
              <a:t> authorizing</a:t>
            </a:r>
          </a:p>
          <a:p>
            <a:r>
              <a:rPr lang="en-US" baseline="0" dirty="0" smtClean="0"/>
              <a:t>Scheduling </a:t>
            </a:r>
          </a:p>
          <a:p>
            <a:r>
              <a:rPr lang="en-US" baseline="0" dirty="0" smtClean="0"/>
              <a:t>Which analyses have been done</a:t>
            </a:r>
          </a:p>
          <a:p>
            <a:r>
              <a:rPr lang="en-US" baseline="0" dirty="0" smtClean="0"/>
              <a:t>Integration with instruments and final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5990-1BBE-41B1-B94C-AD59683AE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model for highest</a:t>
            </a:r>
            <a:r>
              <a:rPr lang="en-US" baseline="0" dirty="0" smtClean="0"/>
              <a:t> data quality control</a:t>
            </a:r>
          </a:p>
          <a:p>
            <a:pPr lvl="1"/>
            <a:r>
              <a:rPr lang="en-US" baseline="0" dirty="0" smtClean="0"/>
              <a:t>General good data base design practices (normalization, authority tables)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discard data – flag them</a:t>
            </a:r>
            <a:endParaRPr lang="en-US" dirty="0" smtClean="0"/>
          </a:p>
          <a:p>
            <a:r>
              <a:rPr lang="en-US" baseline="0" dirty="0" smtClean="0"/>
              <a:t>Agree on meaning of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5990-1BBE-41B1-B94C-AD59683AE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experiment should</a:t>
            </a:r>
            <a:r>
              <a:rPr lang="en-US" baseline="0" dirty="0" smtClean="0"/>
              <a:t> not destroy another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burning </a:t>
            </a:r>
            <a:r>
              <a:rPr lang="en-US" dirty="0" smtClean="0"/>
              <a:t>schedule</a:t>
            </a:r>
          </a:p>
          <a:p>
            <a:r>
              <a:rPr lang="en-US" baseline="0" dirty="0" smtClean="0"/>
              <a:t>Co-locating for comparable data</a:t>
            </a:r>
          </a:p>
          <a:p>
            <a:r>
              <a:rPr lang="en-US" baseline="0" dirty="0" smtClean="0"/>
              <a:t>Equipment no longer in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5990-1BBE-41B1-B94C-AD59683AE4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8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ter_combo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33100" y="1375914"/>
            <a:ext cx="1110900" cy="4343400"/>
          </a:xfrm>
          <a:prstGeom prst="rect">
            <a:avLst/>
          </a:prstGeom>
        </p:spPr>
      </p:pic>
      <p:pic>
        <p:nvPicPr>
          <p:cNvPr id="20" name="Picture 19" descr="about_ace_026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388553"/>
            <a:ext cx="4810526" cy="4326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83" y="3509964"/>
            <a:ext cx="462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4267200"/>
            <a:ext cx="9144000" cy="1371600"/>
          </a:xfrm>
          <a:prstGeom prst="rect">
            <a:avLst/>
          </a:prstGeom>
          <a:solidFill>
            <a:schemeClr val="bg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267200"/>
            <a:ext cx="403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LTER Information</a:t>
            </a:r>
            <a:r>
              <a:rPr lang="en-US" sz="2800" baseline="0" dirty="0" smtClean="0">
                <a:solidFill>
                  <a:schemeClr val="tx1"/>
                </a:solidFill>
                <a:latin typeface="Benguiat Bk BT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Training Materials</a:t>
            </a:r>
            <a:endParaRPr lang="en-US" sz="2800" dirty="0">
              <a:solidFill>
                <a:schemeClr val="tx1"/>
              </a:solidFill>
              <a:latin typeface="Benguiat Bk BT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0" y="0"/>
            <a:ext cx="3657600" cy="67056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313355" cy="2665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48200" y="6477000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cc_0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1405513" cy="106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77000" y="304800"/>
            <a:ext cx="1295400" cy="1066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800" y="533400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LTER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Information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Managers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Committee</a:t>
            </a:r>
          </a:p>
        </p:txBody>
      </p:sp>
      <p:pic>
        <p:nvPicPr>
          <p:cNvPr id="16" name="Picture 4" descr="C:\Documents and Settings\tvalenti\Local Settings\Temporary Internet Files\Content.IE5\P27Z0URJ\MC9003499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57200"/>
            <a:ext cx="368898" cy="620916"/>
          </a:xfrm>
          <a:prstGeom prst="rect">
            <a:avLst/>
          </a:prstGeom>
          <a:noFill/>
        </p:spPr>
      </p:pic>
      <p:pic>
        <p:nvPicPr>
          <p:cNvPr id="17" name="Picture 5" descr="C:\Documents and Settings\tvalenti\Local Settings\Temporary Internet Files\Content.IE5\9JBC1HLS\MC9004315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609600"/>
            <a:ext cx="495118" cy="533660"/>
          </a:xfrm>
          <a:prstGeom prst="rect">
            <a:avLst/>
          </a:prstGeom>
          <a:noFill/>
        </p:spPr>
      </p:pic>
      <p:cxnSp>
        <p:nvCxnSpPr>
          <p:cNvPr id="18" name="Shape 17"/>
          <p:cNvCxnSpPr>
            <a:stCxn id="16" idx="2"/>
          </p:cNvCxnSpPr>
          <p:nvPr/>
        </p:nvCxnSpPr>
        <p:spPr>
          <a:xfrm rot="5400000" flipH="1" flipV="1">
            <a:off x="6944566" y="783683"/>
            <a:ext cx="11316" cy="577550"/>
          </a:xfrm>
          <a:prstGeom prst="bentConnector4">
            <a:avLst>
              <a:gd name="adj1" fmla="val -2020148"/>
              <a:gd name="adj2" fmla="val 659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TER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791200"/>
            <a:ext cx="537210" cy="680012"/>
          </a:xfrm>
          <a:prstGeom prst="rect">
            <a:avLst/>
          </a:prstGeom>
        </p:spPr>
      </p:pic>
      <p:pic>
        <p:nvPicPr>
          <p:cNvPr id="23" name="Picture 22" descr="nsf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5791200"/>
            <a:ext cx="676295" cy="667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9800" y="228600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420035" cy="2665459"/>
          </a:xfrm>
        </p:spPr>
        <p:txBody>
          <a:bodyPr/>
          <a:lstStyle/>
          <a:p>
            <a:r>
              <a:rPr lang="en-US" dirty="0" smtClean="0"/>
              <a:t>IM for Multi-Investigator Collaborations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Corinna</a:t>
            </a:r>
            <a:r>
              <a:rPr lang="en-US" dirty="0" smtClean="0"/>
              <a:t> </a:t>
            </a:r>
            <a:r>
              <a:rPr lang="en-US" dirty="0" err="1" smtClean="0"/>
              <a:t>Gries</a:t>
            </a:r>
            <a:endParaRPr lang="en-US" dirty="0" smtClean="0"/>
          </a:p>
          <a:p>
            <a:r>
              <a:rPr lang="en-US" dirty="0" smtClean="0"/>
              <a:t>NTL LTER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measurements different people in one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76600"/>
            <a:ext cx="32004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Field sheets</a:t>
            </a:r>
          </a:p>
          <a:p>
            <a:r>
              <a:rPr lang="en-US" dirty="0" smtClean="0"/>
              <a:t>Event tracking in multiple places</a:t>
            </a:r>
          </a:p>
          <a:p>
            <a:r>
              <a:rPr lang="en-US" dirty="0" smtClean="0"/>
              <a:t>IM to communicate between disciplines</a:t>
            </a:r>
            <a:endParaRPr lang="en-US" dirty="0"/>
          </a:p>
        </p:txBody>
      </p:sp>
      <p:pic>
        <p:nvPicPr>
          <p:cNvPr id="1026" name="Picture 2" descr="http://caplter.asu.edu/images/CAPLTER/projectResults/survey200/synoptic/2005AllPics/AA211Syn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91" y="3419433"/>
            <a:ext cx="3785832" cy="28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48387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81845"/>
            <a:ext cx="51796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Multi-investigator </a:t>
            </a:r>
            <a:r>
              <a:rPr lang="en-US" sz="2400" dirty="0">
                <a:solidFill>
                  <a:schemeClr val="accent2"/>
                </a:solidFill>
              </a:rPr>
              <a:t>field campaign</a:t>
            </a:r>
          </a:p>
          <a:p>
            <a:pPr algn="r">
              <a:buNone/>
            </a:pPr>
            <a:r>
              <a:rPr lang="en-US" sz="2400" dirty="0">
                <a:solidFill>
                  <a:schemeClr val="accent2"/>
                </a:solidFill>
              </a:rPr>
              <a:t>Research </a:t>
            </a:r>
            <a:r>
              <a:rPr lang="en-US" sz="2400" dirty="0" smtClean="0">
                <a:solidFill>
                  <a:schemeClr val="accent2"/>
                </a:solidFill>
              </a:rPr>
              <a:t>cruises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measurements different people in one place over long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r>
              <a:rPr lang="en-US" dirty="0" smtClean="0">
                <a:solidFill>
                  <a:schemeClr val="accent2"/>
                </a:solidFill>
              </a:rPr>
              <a:t>Typical field station/site</a:t>
            </a:r>
          </a:p>
          <a:p>
            <a:endParaRPr lang="en-US" dirty="0" smtClean="0"/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Event tracking</a:t>
            </a:r>
          </a:p>
          <a:p>
            <a:r>
              <a:rPr lang="en-US" dirty="0" smtClean="0"/>
              <a:t>Locality tracking</a:t>
            </a:r>
          </a:p>
          <a:p>
            <a:r>
              <a:rPr lang="en-US" dirty="0" smtClean="0"/>
              <a:t>Cleanup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Management for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667000"/>
            <a:ext cx="6777317" cy="3165629"/>
          </a:xfrm>
        </p:spPr>
        <p:txBody>
          <a:bodyPr/>
          <a:lstStyle/>
          <a:p>
            <a:r>
              <a:rPr lang="en-US" dirty="0" smtClean="0"/>
              <a:t>Within one project</a:t>
            </a:r>
          </a:p>
          <a:p>
            <a:pPr lvl="1"/>
            <a:r>
              <a:rPr lang="en-US" sz="2000" dirty="0" smtClean="0"/>
              <a:t>Between sites</a:t>
            </a:r>
          </a:p>
          <a:p>
            <a:pPr lvl="1"/>
            <a:r>
              <a:rPr lang="en-US" sz="2000" dirty="0" smtClean="0"/>
              <a:t>Between disciplines</a:t>
            </a:r>
          </a:p>
          <a:p>
            <a:r>
              <a:rPr lang="en-US" dirty="0" smtClean="0"/>
              <a:t>For field site management</a:t>
            </a:r>
          </a:p>
          <a:p>
            <a:pPr marL="6858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sample different measurements by different people</a:t>
            </a:r>
          </a:p>
          <a:p>
            <a:r>
              <a:rPr lang="en-US" dirty="0" smtClean="0"/>
              <a:t>One measurement different people over time</a:t>
            </a:r>
          </a:p>
          <a:p>
            <a:r>
              <a:rPr lang="en-US" dirty="0" smtClean="0"/>
              <a:t>One measurement different people in different places</a:t>
            </a:r>
          </a:p>
          <a:p>
            <a:r>
              <a:rPr lang="en-US" dirty="0" smtClean="0"/>
              <a:t>Many measurements different people in one place and time</a:t>
            </a:r>
          </a:p>
          <a:p>
            <a:r>
              <a:rPr lang="en-US" dirty="0" smtClean="0"/>
              <a:t>Many measurements different people in one place over long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781800" cy="1713464"/>
          </a:xfrm>
        </p:spPr>
        <p:txBody>
          <a:bodyPr>
            <a:normAutofit fontScale="90000"/>
          </a:bodyPr>
          <a:lstStyle/>
          <a:p>
            <a:r>
              <a:rPr lang="en-US" dirty="0"/>
              <a:t>One sample different measurements by different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438400"/>
            <a:ext cx="7262308" cy="3394229"/>
          </a:xfrm>
        </p:spPr>
        <p:txBody>
          <a:bodyPr>
            <a:normAutofit fontScale="92500" lnSpcReduction="10000"/>
          </a:bodyPr>
          <a:lstStyle/>
          <a:p>
            <a:pPr marL="68580" indent="0" algn="r">
              <a:buNone/>
            </a:pPr>
            <a:r>
              <a:rPr lang="en-US" dirty="0" smtClean="0">
                <a:solidFill>
                  <a:schemeClr val="accent2"/>
                </a:solidFill>
              </a:rPr>
              <a:t>Chemical analysis on sample</a:t>
            </a:r>
          </a:p>
          <a:p>
            <a:endParaRPr lang="en-US" dirty="0" smtClean="0"/>
          </a:p>
          <a:p>
            <a:r>
              <a:rPr lang="en-US" dirty="0" smtClean="0"/>
              <a:t>Bottle ID, sample ID, Barcode</a:t>
            </a:r>
          </a:p>
          <a:p>
            <a:pPr lvl="1"/>
            <a:r>
              <a:rPr lang="en-US" sz="2000" dirty="0" smtClean="0"/>
              <a:t>Date, time, sample protocol, sample taker</a:t>
            </a:r>
          </a:p>
          <a:p>
            <a:r>
              <a:rPr lang="en-US" dirty="0" smtClean="0"/>
              <a:t>Tracking sheet</a:t>
            </a:r>
          </a:p>
          <a:p>
            <a:r>
              <a:rPr lang="en-US" dirty="0" smtClean="0"/>
              <a:t>LIMS (laboratory information management system)</a:t>
            </a:r>
          </a:p>
          <a:p>
            <a:r>
              <a:rPr lang="en-US" dirty="0" smtClean="0"/>
              <a:t>Protocols</a:t>
            </a:r>
          </a:p>
          <a:p>
            <a:r>
              <a:rPr lang="en-US" dirty="0" smtClean="0"/>
              <a:t>Calibrations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measurement different people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473171"/>
            <a:ext cx="6777317" cy="3851429"/>
          </a:xfrm>
        </p:spPr>
        <p:txBody>
          <a:bodyPr>
            <a:normAutofit fontScale="92500" lnSpcReduction="10000"/>
          </a:bodyPr>
          <a:lstStyle/>
          <a:p>
            <a:pPr marL="68580" indent="0" algn="r">
              <a:buNone/>
            </a:pPr>
            <a:r>
              <a:rPr lang="en-US" dirty="0" smtClean="0">
                <a:solidFill>
                  <a:schemeClr val="accent2"/>
                </a:solidFill>
              </a:rPr>
              <a:t>Typical LTER situation</a:t>
            </a:r>
          </a:p>
          <a:p>
            <a:endParaRPr lang="en-US" dirty="0" smtClean="0"/>
          </a:p>
          <a:p>
            <a:r>
              <a:rPr lang="en-US" dirty="0" smtClean="0"/>
              <a:t>Protocol versioning system</a:t>
            </a:r>
          </a:p>
          <a:p>
            <a:r>
              <a:rPr lang="en-US" dirty="0" smtClean="0"/>
              <a:t>Instruments</a:t>
            </a:r>
          </a:p>
          <a:p>
            <a:r>
              <a:rPr lang="en-US" dirty="0" smtClean="0"/>
              <a:t>Calibrations </a:t>
            </a:r>
          </a:p>
          <a:p>
            <a:r>
              <a:rPr lang="en-US" dirty="0" smtClean="0"/>
              <a:t>Field sheets/data entry application</a:t>
            </a:r>
          </a:p>
          <a:p>
            <a:r>
              <a:rPr lang="en-US" dirty="0" smtClean="0"/>
              <a:t>Keeping track of who made observation or measurement</a:t>
            </a:r>
          </a:p>
          <a:p>
            <a:r>
              <a:rPr lang="en-US" dirty="0" smtClean="0"/>
              <a:t>Database keeping track of protocol versions for each data point or data series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11448" r="5460" b="9899"/>
          <a:stretch/>
        </p:blipFill>
        <p:spPr>
          <a:xfrm rot="16200000">
            <a:off x="2671940" y="2204860"/>
            <a:ext cx="349532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78103"/>
              </p:ext>
            </p:extLst>
          </p:nvPr>
        </p:nvGraphicFramePr>
        <p:xfrm>
          <a:off x="685800" y="914400"/>
          <a:ext cx="78486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  <a:gridCol w="1308100"/>
                <a:gridCol w="1308100"/>
                <a:gridCol w="1308100"/>
                <a:gridCol w="13081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value_id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variable_id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method_</a:t>
                      </a:r>
                    </a:p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calibration_id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quality_</a:t>
                      </a:r>
                    </a:p>
                    <a:p>
                      <a:r>
                        <a:rPr lang="en-US" sz="1600" dirty="0" smtClean="0"/>
                        <a:t>control_</a:t>
                      </a:r>
                    </a:p>
                    <a:p>
                      <a:r>
                        <a:rPr lang="en-US" sz="1600" dirty="0" smtClean="0"/>
                        <a:t>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5467889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22248"/>
              </p:ext>
            </p:extLst>
          </p:nvPr>
        </p:nvGraphicFramePr>
        <p:xfrm>
          <a:off x="1143000" y="2971800"/>
          <a:ext cx="6477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variable_id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unit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Dissolved oxygen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ppm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6637"/>
              </p:ext>
            </p:extLst>
          </p:nvPr>
        </p:nvGraphicFramePr>
        <p:xfrm>
          <a:off x="1143000" y="3810000"/>
          <a:ext cx="6477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method_id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/>
                        <a:t>sonde</a:t>
                      </a:r>
                      <a:r>
                        <a:rPr lang="en-US" sz="1400" baseline="0" dirty="0" smtClean="0"/>
                        <a:t> XYZ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31024"/>
              </p:ext>
            </p:extLst>
          </p:nvPr>
        </p:nvGraphicFramePr>
        <p:xfrm>
          <a:off x="1143000" y="4648200"/>
          <a:ext cx="6477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calibration_id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2012-05-24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62412"/>
              </p:ext>
            </p:extLst>
          </p:nvPr>
        </p:nvGraphicFramePr>
        <p:xfrm>
          <a:off x="1143000" y="5486400"/>
          <a:ext cx="6477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quality_control_level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7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measurement different people in different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19948"/>
          </a:xfrm>
        </p:spPr>
        <p:txBody>
          <a:bodyPr>
            <a:normAutofit fontScale="92500" lnSpcReduction="10000"/>
          </a:bodyPr>
          <a:lstStyle/>
          <a:p>
            <a:pPr algn="r">
              <a:buNone/>
            </a:pPr>
            <a:r>
              <a:rPr lang="en-US" dirty="0" smtClean="0">
                <a:solidFill>
                  <a:schemeClr val="accent2"/>
                </a:solidFill>
              </a:rPr>
              <a:t>Cross site experiments</a:t>
            </a:r>
          </a:p>
          <a:p>
            <a:endParaRPr lang="en-US" dirty="0" smtClean="0"/>
          </a:p>
          <a:p>
            <a:r>
              <a:rPr lang="en-US" dirty="0" smtClean="0"/>
              <a:t>Protocols </a:t>
            </a:r>
          </a:p>
          <a:p>
            <a:pPr lvl="1"/>
            <a:r>
              <a:rPr lang="en-US" sz="1800" dirty="0" smtClean="0"/>
              <a:t>Sampling</a:t>
            </a:r>
          </a:p>
          <a:p>
            <a:pPr lvl="1"/>
            <a:r>
              <a:rPr lang="en-US" sz="1800" dirty="0" smtClean="0"/>
              <a:t>Data handling</a:t>
            </a:r>
          </a:p>
          <a:p>
            <a:r>
              <a:rPr lang="en-US" dirty="0" smtClean="0"/>
              <a:t>Field sheets</a:t>
            </a:r>
          </a:p>
          <a:p>
            <a:r>
              <a:rPr lang="en-US" dirty="0" smtClean="0"/>
              <a:t>Central database </a:t>
            </a:r>
          </a:p>
          <a:p>
            <a:pPr lvl="1"/>
            <a:r>
              <a:rPr lang="en-US" sz="1800" dirty="0" smtClean="0"/>
              <a:t>Data model</a:t>
            </a:r>
          </a:p>
          <a:p>
            <a:pPr lvl="1"/>
            <a:r>
              <a:rPr lang="en-US" sz="1800" dirty="0" smtClean="0"/>
              <a:t>Flags </a:t>
            </a:r>
          </a:p>
          <a:p>
            <a:r>
              <a:rPr lang="en-US" dirty="0" smtClean="0"/>
              <a:t>Training for database use or service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22602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2012-05-01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2012-05-01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2012-05-01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2012-05-01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55634"/>
              </p:ext>
            </p:extLst>
          </p:nvPr>
        </p:nvGraphicFramePr>
        <p:xfrm>
          <a:off x="762000" y="419100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2012-05-01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97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ter3_template">
  <a:themeElements>
    <a:clrScheme name="LTER1">
      <a:dk1>
        <a:srgbClr val="00355C"/>
      </a:dk1>
      <a:lt1>
        <a:sysClr val="window" lastClr="FFFFFF"/>
      </a:lt1>
      <a:dk2>
        <a:srgbClr val="3E3D2D"/>
      </a:dk2>
      <a:lt2>
        <a:srgbClr val="0060A8"/>
      </a:lt2>
      <a:accent1>
        <a:srgbClr val="0070C0"/>
      </a:accent1>
      <a:accent2>
        <a:srgbClr val="6F9400"/>
      </a:accent2>
      <a:accent3>
        <a:srgbClr val="00B050"/>
      </a:accent3>
      <a:accent4>
        <a:srgbClr val="4A6300"/>
      </a:accent4>
      <a:accent5>
        <a:srgbClr val="956B43"/>
      </a:accent5>
      <a:accent6>
        <a:srgbClr val="CFFF43"/>
      </a:accent6>
      <a:hlink>
        <a:srgbClr val="6F9400"/>
      </a:hlink>
      <a:folHlink>
        <a:srgbClr val="4A63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lter3_template</Template>
  <TotalTime>254</TotalTime>
  <Words>359</Words>
  <Application>Microsoft Office PowerPoint</Application>
  <PresentationFormat>On-screen Show (4:3)</PresentationFormat>
  <Paragraphs>139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lter3_template</vt:lpstr>
      <vt:lpstr>IM for Multi-Investigator Collaborations</vt:lpstr>
      <vt:lpstr>Information Management for Communication</vt:lpstr>
      <vt:lpstr>Situations</vt:lpstr>
      <vt:lpstr>One sample different measurements by different people</vt:lpstr>
      <vt:lpstr>One measurement different people over time</vt:lpstr>
      <vt:lpstr>PowerPoint Presentation</vt:lpstr>
      <vt:lpstr>PowerPoint Presentation</vt:lpstr>
      <vt:lpstr>One measurement different people in different places</vt:lpstr>
      <vt:lpstr>PowerPoint Presentation</vt:lpstr>
      <vt:lpstr>Many measurements different people in one place</vt:lpstr>
      <vt:lpstr>Many measurements different people in one place over long time</vt:lpstr>
    </vt:vector>
  </TitlesOfParts>
  <Company>Global Institute of Sustainability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Data Management</dc:title>
  <dc:creator>Corinna Gries</dc:creator>
  <cp:lastModifiedBy>GRIES, CORINNA</cp:lastModifiedBy>
  <cp:revision>30</cp:revision>
  <dcterms:created xsi:type="dcterms:W3CDTF">2012-05-25T08:36:38Z</dcterms:created>
  <dcterms:modified xsi:type="dcterms:W3CDTF">2012-06-21T21:19:24Z</dcterms:modified>
</cp:coreProperties>
</file>