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63" r:id="rId9"/>
    <p:sldId id="271" r:id="rId10"/>
    <p:sldId id="272" r:id="rId11"/>
    <p:sldId id="262" r:id="rId12"/>
    <p:sldId id="264" r:id="rId13"/>
    <p:sldId id="265" r:id="rId14"/>
    <p:sldId id="266" r:id="rId15"/>
    <p:sldId id="274" r:id="rId16"/>
    <p:sldId id="268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5" autoAdjust="0"/>
    <p:restoredTop sz="94660"/>
  </p:normalViewPr>
  <p:slideViewPr>
    <p:cSldViewPr>
      <p:cViewPr varScale="1">
        <p:scale>
          <a:sx n="100" d="100"/>
          <a:sy n="100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381000" y="457200"/>
            <a:ext cx="8382000" cy="601980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696200" cy="16002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62000" y="2514600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June 11/12,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LTER IM Watercolor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2" name="Picture 2" descr="E:\ltermaps\geonis\geonis_wordle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57600"/>
            <a:ext cx="3862715" cy="23622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4676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391400" cy="3581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E:\ltermaps\geonis\geonis_wordle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562600"/>
            <a:ext cx="1600200" cy="97858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381001" y="457200"/>
            <a:ext cx="8229599" cy="57912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E:\ltermaps\geonis\geonis_wordle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562600"/>
            <a:ext cx="1600200" cy="97858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A09CB17-3FAA-414A-8562-F88000A8B391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254FA3-4671-468F-A4AD-C50261EBF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LTER </a:t>
            </a:r>
            <a:r>
              <a:rPr lang="en-US" dirty="0" smtClean="0"/>
              <a:t>GIS Working Group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Skibbe and Theresa Valentine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4419600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June Water Cooler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a Little More Color</a:t>
            </a:r>
            <a:endParaRPr lang="en-US" dirty="0"/>
          </a:p>
        </p:txBody>
      </p:sp>
      <p:pic>
        <p:nvPicPr>
          <p:cNvPr id="29698" name="Picture 2" descr="E:\ltermaps\geonis\geo_diagram2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5562600" cy="39330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onis_detail3.jp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7979" t="10241" r="6916" b="7350"/>
          <a:stretch/>
        </p:blipFill>
        <p:spPr>
          <a:xfrm>
            <a:off x="914400" y="762000"/>
            <a:ext cx="75438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DataBits</a:t>
            </a:r>
            <a:r>
              <a:rPr lang="en-US" dirty="0" smtClean="0"/>
              <a:t> Geospatial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Geospatial Content from</a:t>
            </a:r>
          </a:p>
          <a:p>
            <a:pPr lvl="1"/>
            <a:r>
              <a:rPr lang="en-US" dirty="0" smtClean="0"/>
              <a:t>Hope Humphries and Patrick </a:t>
            </a:r>
            <a:r>
              <a:rPr lang="en-US" dirty="0" err="1" smtClean="0"/>
              <a:t>Bourgeron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Ken Ramsey</a:t>
            </a:r>
          </a:p>
          <a:p>
            <a:pPr lvl="1"/>
            <a:r>
              <a:rPr lang="en-US" dirty="0" smtClean="0"/>
              <a:t>Theresa Valentine</a:t>
            </a:r>
          </a:p>
          <a:p>
            <a:pPr lvl="1"/>
            <a:r>
              <a:rPr lang="en-US" dirty="0" smtClean="0"/>
              <a:t>Inigo San Gil</a:t>
            </a:r>
          </a:p>
          <a:p>
            <a:pPr lvl="1"/>
            <a:r>
              <a:rPr lang="en-US" dirty="0" smtClean="0"/>
              <a:t>Adam Skibbe</a:t>
            </a:r>
          </a:p>
          <a:p>
            <a:pPr lvl="1"/>
            <a:r>
              <a:rPr lang="en-US" dirty="0" smtClean="0"/>
              <a:t>Aaron Stephenson</a:t>
            </a:r>
          </a:p>
          <a:p>
            <a:pPr lvl="1"/>
            <a:r>
              <a:rPr lang="en-US" dirty="0" smtClean="0"/>
              <a:t>Jamie Hollingsworth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Hard copies distributed at science council	</a:t>
            </a:r>
          </a:p>
          <a:p>
            <a:r>
              <a:rPr lang="en-US" dirty="0" smtClean="0"/>
              <a:t>Released May 2012 to much anticipation and rave reviews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Workshops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GIS Data and Tools for the LTER: resources for site research and synthesis	</a:t>
            </a:r>
          </a:p>
          <a:p>
            <a:pPr lvl="1"/>
            <a:r>
              <a:rPr lang="en-US" dirty="0" smtClean="0"/>
              <a:t>Discussion on available LTER and non-LTER data</a:t>
            </a:r>
          </a:p>
          <a:p>
            <a:pPr lvl="1"/>
            <a:r>
              <a:rPr lang="en-US" dirty="0" smtClean="0"/>
              <a:t>Available and common tool for access and use</a:t>
            </a:r>
          </a:p>
          <a:p>
            <a:pPr lvl="1"/>
            <a:r>
              <a:rPr lang="en-US" dirty="0" smtClean="0"/>
              <a:t>Gauge interest and need of community on data products and accessibility</a:t>
            </a:r>
          </a:p>
          <a:p>
            <a:r>
              <a:rPr lang="en-US" dirty="0" smtClean="0"/>
              <a:t>Working group w</a:t>
            </a:r>
            <a:r>
              <a:rPr lang="en-US" dirty="0" smtClean="0"/>
              <a:t>ould </a:t>
            </a:r>
            <a:r>
              <a:rPr lang="en-US" dirty="0" smtClean="0"/>
              <a:t>like time on IM meeting agenda for discussion </a:t>
            </a:r>
            <a:r>
              <a:rPr lang="en-US" dirty="0" smtClean="0"/>
              <a:t>on </a:t>
            </a:r>
            <a:r>
              <a:rPr lang="en-US" dirty="0" err="1" smtClean="0"/>
              <a:t>GeoNIS</a:t>
            </a:r>
            <a:r>
              <a:rPr lang="en-US" dirty="0" smtClean="0"/>
              <a:t> with </a:t>
            </a:r>
            <a:r>
              <a:rPr lang="en-US" dirty="0" smtClean="0"/>
              <a:t>IMC, and working group time.</a:t>
            </a:r>
          </a:p>
          <a:p>
            <a:r>
              <a:rPr lang="en-US" dirty="0" smtClean="0"/>
              <a:t>Spatial Analysis Committee will be proposing a workshop, most likely on LiDAR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Proposal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submitting a training proposal on web services (access to the </a:t>
            </a:r>
            <a:r>
              <a:rPr lang="en-US" dirty="0" err="1" smtClean="0"/>
              <a:t>GeoNIS</a:t>
            </a:r>
            <a:r>
              <a:rPr lang="en-US" dirty="0" smtClean="0"/>
              <a:t> database), perhaps in connection with web services group.</a:t>
            </a:r>
          </a:p>
          <a:p>
            <a:r>
              <a:rPr lang="en-US" dirty="0" smtClean="0"/>
              <a:t>(Fall 2012 proposal period) </a:t>
            </a:r>
          </a:p>
          <a:p>
            <a:r>
              <a:rPr lang="en-US" dirty="0" smtClean="0"/>
              <a:t>Other suggestions welcome (and encouraged!)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975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Geospatial </a:t>
            </a:r>
            <a:r>
              <a:rPr lang="en-US" dirty="0" smtClean="0"/>
              <a:t>Analysis Committee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391400" cy="3581400"/>
          </a:xfrm>
        </p:spPr>
        <p:txBody>
          <a:bodyPr/>
          <a:lstStyle/>
          <a:p>
            <a:r>
              <a:rPr lang="en-US" dirty="0" smtClean="0"/>
              <a:t>Theresa Valentine co-chair with unknown at this time…</a:t>
            </a:r>
          </a:p>
          <a:p>
            <a:r>
              <a:rPr lang="en-US" dirty="0" smtClean="0"/>
              <a:t>Looking at a cross site project using LiDAR to calculate biomass</a:t>
            </a:r>
          </a:p>
          <a:p>
            <a:r>
              <a:rPr lang="en-US" dirty="0" smtClean="0"/>
              <a:t>Expect to have a workshop at ASM.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Met with Stream </a:t>
            </a:r>
            <a:r>
              <a:rPr lang="en-US" dirty="0" err="1" smtClean="0"/>
              <a:t>ChemDB</a:t>
            </a:r>
            <a:r>
              <a:rPr lang="en-US" dirty="0" smtClean="0"/>
              <a:t> group to talk about geographic framework for their project.</a:t>
            </a:r>
          </a:p>
          <a:p>
            <a:r>
              <a:rPr lang="en-US" dirty="0" smtClean="0"/>
              <a:t>2 members on </a:t>
            </a:r>
            <a:r>
              <a:rPr lang="en-US" dirty="0" err="1" smtClean="0"/>
              <a:t>SiteDB</a:t>
            </a:r>
            <a:r>
              <a:rPr lang="en-US" dirty="0" smtClean="0"/>
              <a:t> committee</a:t>
            </a:r>
          </a:p>
          <a:p>
            <a:r>
              <a:rPr lang="en-US" dirty="0" err="1" smtClean="0"/>
              <a:t>GeoNIS</a:t>
            </a:r>
            <a:r>
              <a:rPr lang="en-US" dirty="0" smtClean="0"/>
              <a:t> component of IM supplement to further develop various components of project</a:t>
            </a:r>
          </a:p>
          <a:p>
            <a:pPr lvl="1"/>
            <a:r>
              <a:rPr lang="en-US" dirty="0" smtClean="0"/>
              <a:t>Each site involved allocated funds for a particular task</a:t>
            </a:r>
          </a:p>
          <a:p>
            <a:r>
              <a:rPr lang="en-US" dirty="0" smtClean="0"/>
              <a:t>Participation in LTER Precipitation Uncertainty synthesis workshop  @ Andrews in May (Adam)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C:\pictures\camera\pictures\gis_em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191000"/>
            <a:ext cx="3505200" cy="2056928"/>
          </a:xfrm>
          <a:prstGeom prst="rect">
            <a:avLst/>
          </a:prstGeom>
          <a:noFill/>
        </p:spPr>
      </p:pic>
      <p:pic>
        <p:nvPicPr>
          <p:cNvPr id="3080" name="Picture 8" descr="C:\pictures\camera\pictures\di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09800"/>
            <a:ext cx="4294909" cy="2362200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362200"/>
            <a:ext cx="223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 descr="C:\pictures\camera\pictures\adam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1752600"/>
            <a:ext cx="1524000" cy="228743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3400" y="609600"/>
            <a:ext cx="8183880" cy="1584960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Encourage site GIS/Remote Sensing staff involvement in working group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4419600"/>
            <a:ext cx="2895600" cy="185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183880" cy="74676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Questions/Suggestions/Ideas?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C:\lter\gis\portal\atlas\bird_speci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524000"/>
            <a:ext cx="5165395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Group Activities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Terms Of Reference</a:t>
            </a:r>
            <a:endParaRPr lang="en-US" dirty="0" smtClean="0"/>
          </a:p>
          <a:p>
            <a:pPr lvl="1"/>
            <a:r>
              <a:rPr lang="en-US" dirty="0" smtClean="0"/>
              <a:t>LTERmapS workshop (Nov 2011)</a:t>
            </a:r>
          </a:p>
          <a:p>
            <a:pPr lvl="1"/>
            <a:r>
              <a:rPr lang="en-US" dirty="0" err="1" smtClean="0"/>
              <a:t>GeoNIS</a:t>
            </a:r>
            <a:r>
              <a:rPr lang="en-US" dirty="0" smtClean="0"/>
              <a:t> workshop (Feb 2012)</a:t>
            </a:r>
          </a:p>
          <a:p>
            <a:pPr lvl="1"/>
            <a:r>
              <a:rPr lang="en-US" dirty="0" err="1" smtClean="0"/>
              <a:t>Databits</a:t>
            </a:r>
            <a:r>
              <a:rPr lang="en-US" dirty="0" smtClean="0"/>
              <a:t> GIS edition (May 2012)</a:t>
            </a:r>
          </a:p>
          <a:p>
            <a:pPr lvl="1"/>
            <a:r>
              <a:rPr lang="en-US" dirty="0" smtClean="0"/>
              <a:t>ASM workshops</a:t>
            </a:r>
          </a:p>
          <a:p>
            <a:pPr lvl="2"/>
            <a:r>
              <a:rPr lang="en-US" dirty="0" smtClean="0"/>
              <a:t>Data and Tools for the LTER (resources)</a:t>
            </a:r>
          </a:p>
          <a:p>
            <a:pPr lvl="2"/>
            <a:r>
              <a:rPr lang="en-US" dirty="0" err="1" smtClean="0"/>
              <a:t>GeoNIS</a:t>
            </a:r>
            <a:r>
              <a:rPr lang="en-US" dirty="0" smtClean="0"/>
              <a:t> (during IM meeting)</a:t>
            </a:r>
          </a:p>
          <a:p>
            <a:pPr lvl="1"/>
            <a:r>
              <a:rPr lang="en-US" dirty="0" smtClean="0"/>
              <a:t>Training proposal</a:t>
            </a:r>
          </a:p>
          <a:p>
            <a:pPr lvl="1"/>
            <a:r>
              <a:rPr lang="en-US" dirty="0" smtClean="0"/>
              <a:t>Geospatial Analysis Committee Coordination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746760"/>
          </a:xfrm>
        </p:spPr>
        <p:txBody>
          <a:bodyPr/>
          <a:lstStyle/>
          <a:p>
            <a:r>
              <a:rPr lang="en-US" dirty="0" smtClean="0"/>
              <a:t>Terms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83880" cy="41879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Draft on-line</a:t>
            </a:r>
          </a:p>
          <a:p>
            <a:pPr lvl="0"/>
            <a:r>
              <a:rPr lang="en-US" dirty="0"/>
              <a:t>Provides recommendations on geospatial issues, develop workshop plans, identifies training and data/software/hardware needs, and develops cross site supplement plans in support of the </a:t>
            </a:r>
            <a:r>
              <a:rPr lang="en-US" dirty="0" err="1"/>
              <a:t>GeoNIS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Reporting: meeting notes are documented on IM portal, regular reports are communicated to the </a:t>
            </a:r>
            <a:r>
              <a:rPr lang="en-US" dirty="0" err="1"/>
              <a:t>IMExec</a:t>
            </a:r>
            <a:r>
              <a:rPr lang="en-US" dirty="0"/>
              <a:t> representative, and annual report given to IMC via VTC water cooler and at annual IMC meeting.</a:t>
            </a:r>
          </a:p>
          <a:p>
            <a:pPr lvl="0"/>
            <a:r>
              <a:rPr lang="en-US" dirty="0"/>
              <a:t>Coordinates with the LNO staff and the Geospatial Analysis Committee.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LTERmapS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Highlights:  </a:t>
            </a:r>
          </a:p>
          <a:p>
            <a:pPr lvl="1"/>
            <a:r>
              <a:rPr lang="en-US" dirty="0" smtClean="0"/>
              <a:t>Met with Mark Servilla and came up with a conceptual diagram of where the </a:t>
            </a:r>
            <a:r>
              <a:rPr lang="en-US" dirty="0" err="1" smtClean="0"/>
              <a:t>GeoNIS</a:t>
            </a:r>
            <a:r>
              <a:rPr lang="en-US" dirty="0" smtClean="0"/>
              <a:t> fits into the PASTA framework:</a:t>
            </a:r>
          </a:p>
          <a:p>
            <a:pPr lvl="1"/>
            <a:r>
              <a:rPr lang="en-US" dirty="0" smtClean="0"/>
              <a:t>Settled on a front end application framework and started building template.</a:t>
            </a:r>
          </a:p>
          <a:p>
            <a:pPr lvl="1"/>
            <a:r>
              <a:rPr lang="en-US" dirty="0" smtClean="0"/>
              <a:t>Core data: worked on getting DEM data into a common format and set up image service to provide data in web service.</a:t>
            </a:r>
          </a:p>
          <a:p>
            <a:pPr lvl="1"/>
            <a:r>
              <a:rPr lang="en-US" dirty="0" smtClean="0"/>
              <a:t>Converted LTERmapS version 1 to latest Google Maps version (Travis Duce from GCE did this work).</a:t>
            </a:r>
          </a:p>
          <a:p>
            <a:pPr lvl="1"/>
            <a:r>
              <a:rPr lang="en-US" dirty="0" smtClean="0"/>
              <a:t>Sandbox server up and running at LNO with appropriate software and permissions</a:t>
            </a:r>
          </a:p>
          <a:p>
            <a:pPr lvl="1"/>
            <a:r>
              <a:rPr lang="en-US" dirty="0" smtClean="0"/>
              <a:t>Developed plan for next steps.</a:t>
            </a:r>
          </a:p>
          <a:p>
            <a:pPr lvl="1"/>
            <a:r>
              <a:rPr lang="en-US" dirty="0" smtClean="0"/>
              <a:t>Meeting report on line@ http://im.lternet.edu/sites/im.lternet.edu/files/Report%20from%20the%20LTERMapS%20Product%20Oriented%20Workshop.docx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822960"/>
          </a:xfrm>
        </p:spPr>
        <p:txBody>
          <a:bodyPr/>
          <a:lstStyle/>
          <a:p>
            <a:r>
              <a:rPr lang="en-US" dirty="0" err="1" smtClean="0"/>
              <a:t>GeoNIS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LTER NIS (Network Information System) PASTA framework is intended to be a repository for all network datasets, harvested via EML, and stored on centralized servers.  The PASTA framework is tabular centric</a:t>
            </a:r>
            <a:r>
              <a:rPr lang="en-US" dirty="0" smtClean="0"/>
              <a:t>. The </a:t>
            </a:r>
            <a:r>
              <a:rPr lang="en-US" dirty="0" err="1"/>
              <a:t>GeoNIS</a:t>
            </a:r>
            <a:r>
              <a:rPr lang="en-US" dirty="0"/>
              <a:t>, a module to the NIS, is intended to specifically address geospatial data. Using a similar framework to PASTA, the </a:t>
            </a:r>
            <a:r>
              <a:rPr lang="en-US" dirty="0" err="1"/>
              <a:t>GeoNIS</a:t>
            </a:r>
            <a:r>
              <a:rPr lang="en-US" dirty="0"/>
              <a:t> will properly store data, as well as offer a series of value added products that can assist in their use.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GeoNIS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11 sites represented</a:t>
            </a:r>
          </a:p>
          <a:p>
            <a:r>
              <a:rPr lang="en-US" dirty="0" smtClean="0"/>
              <a:t>Further conceptualized </a:t>
            </a:r>
            <a:r>
              <a:rPr lang="en-US" dirty="0" err="1" smtClean="0"/>
              <a:t>GeoNIS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Detailed look at each component in workflow</a:t>
            </a:r>
          </a:p>
          <a:p>
            <a:r>
              <a:rPr lang="en-US" dirty="0" smtClean="0"/>
              <a:t>Developed best practices for documenting LTER spatial data</a:t>
            </a:r>
          </a:p>
          <a:p>
            <a:r>
              <a:rPr lang="en-US" dirty="0" smtClean="0"/>
              <a:t>Sites worked on creating EML valid documents</a:t>
            </a:r>
          </a:p>
          <a:p>
            <a:r>
              <a:rPr lang="en-US" dirty="0" smtClean="0"/>
              <a:t>Began development of workflows for ingesting site data into the </a:t>
            </a:r>
            <a:r>
              <a:rPr lang="en-US" dirty="0" err="1" smtClean="0"/>
              <a:t>GeoNIS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GeoNIS</a:t>
            </a:r>
            <a:r>
              <a:rPr lang="en-US" dirty="0" smtClean="0"/>
              <a:t> Progression</a:t>
            </a:r>
            <a:endParaRPr lang="en-US" dirty="0"/>
          </a:p>
        </p:txBody>
      </p:sp>
      <p:pic>
        <p:nvPicPr>
          <p:cNvPr id="4" name="Content Placeholder 3" descr="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7230" y="1600200"/>
            <a:ext cx="5642770" cy="4233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ltermaps\geonis\geo_diagram1a.jpg"/>
          <p:cNvPicPr>
            <a:picLocks noChangeAspect="1" noChangeArrowheads="1"/>
          </p:cNvPicPr>
          <p:nvPr/>
        </p:nvPicPr>
        <p:blipFill rotWithShape="1">
          <a:blip r:embed="rId2" cstate="print"/>
          <a:srcRect l="-9761" t="-13594" r="-7585" b="-11020"/>
          <a:stretch/>
        </p:blipFill>
        <p:spPr bwMode="auto">
          <a:xfrm>
            <a:off x="1066800" y="457200"/>
            <a:ext cx="7620000" cy="5367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GeoNIS</a:t>
            </a:r>
            <a:r>
              <a:rPr lang="en-US" dirty="0" smtClean="0"/>
              <a:t> with Pasta</a:t>
            </a:r>
            <a:endParaRPr lang="en-US" dirty="0"/>
          </a:p>
        </p:txBody>
      </p:sp>
      <p:pic>
        <p:nvPicPr>
          <p:cNvPr id="1026" name="Picture 2" descr="A diagram showing the components of the GeoN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20000" cy="3936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LTER1">
      <a:dk1>
        <a:srgbClr val="00355C"/>
      </a:dk1>
      <a:lt1>
        <a:sysClr val="window" lastClr="FFFFFF"/>
      </a:lt1>
      <a:dk2>
        <a:srgbClr val="3E3D2D"/>
      </a:dk2>
      <a:lt2>
        <a:srgbClr val="0060A8"/>
      </a:lt2>
      <a:accent1>
        <a:srgbClr val="0070C0"/>
      </a:accent1>
      <a:accent2>
        <a:srgbClr val="6F9400"/>
      </a:accent2>
      <a:accent3>
        <a:srgbClr val="00B050"/>
      </a:accent3>
      <a:accent4>
        <a:srgbClr val="4A6300"/>
      </a:accent4>
      <a:accent5>
        <a:srgbClr val="956B43"/>
      </a:accent5>
      <a:accent6>
        <a:srgbClr val="CFFF43"/>
      </a:accent6>
      <a:hlink>
        <a:srgbClr val="6F9400"/>
      </a:hlink>
      <a:folHlink>
        <a:srgbClr val="4A63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325</TotalTime>
  <Words>565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LTER GIS Working Group Update</vt:lpstr>
      <vt:lpstr>Working Group Activities </vt:lpstr>
      <vt:lpstr>Terms Of Reference</vt:lpstr>
      <vt:lpstr>LTERmapS Workshop</vt:lpstr>
      <vt:lpstr>GeoNIS</vt:lpstr>
      <vt:lpstr>GeoNIS Workshop</vt:lpstr>
      <vt:lpstr>GeoNIS Progression</vt:lpstr>
      <vt:lpstr>Slide 8</vt:lpstr>
      <vt:lpstr>GeoNIS with Pasta</vt:lpstr>
      <vt:lpstr>With a Little More Color</vt:lpstr>
      <vt:lpstr>Slide 11</vt:lpstr>
      <vt:lpstr>DataBits Geospatial Edition</vt:lpstr>
      <vt:lpstr>ASM Workshops </vt:lpstr>
      <vt:lpstr>Training Proposal </vt:lpstr>
      <vt:lpstr> Geospatial Analysis Committee Coordination</vt:lpstr>
      <vt:lpstr>Coordination Efforts</vt:lpstr>
      <vt:lpstr>Slide 17</vt:lpstr>
      <vt:lpstr>Slide 18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LTER GIS Working Group Update</dc:title>
  <dc:creator>om</dc:creator>
  <cp:lastModifiedBy>om</cp:lastModifiedBy>
  <cp:revision>29</cp:revision>
  <dcterms:created xsi:type="dcterms:W3CDTF">2012-04-02T17:09:02Z</dcterms:created>
  <dcterms:modified xsi:type="dcterms:W3CDTF">2012-06-08T23:28:05Z</dcterms:modified>
</cp:coreProperties>
</file>