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0C47535-2C0B-47F0-AB25-4849266A05E0}">
  <a:tblStyle styleId="{60C47535-2C0B-47F0-AB25-4849266A05E0}"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58" autoAdjust="0"/>
  </p:normalViewPr>
  <p:slideViewPr>
    <p:cSldViewPr snapToGrid="0" snapToObjects="1">
      <p:cViewPr varScale="1">
        <p:scale>
          <a:sx n="92" d="100"/>
          <a:sy n="92" d="100"/>
        </p:scale>
        <p:origin x="-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66466496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The goal was to focus on dataset features that were essential to PASTA. So we started with issues that were raised by the 5 original checks (in the 2011 draft run). Some checks were split. (example, there is one to check that a URL is live, then a separate check to be sure it returns data and not something like an HTML page. either one would be an errorl)</a:t>
            </a:r>
          </a:p>
          <a:p>
            <a:endParaRPr lang="en"/>
          </a:p>
          <a:p>
            <a:pPr lvl="0" rtl="0">
              <a:buClr>
                <a:srgbClr val="000000"/>
              </a:buClr>
              <a:buSzPct val="100000"/>
              <a:buFont typeface="Arial"/>
              <a:buNone/>
            </a:pPr>
            <a:r>
              <a:rPr lang="en"/>
              <a:t>Error checks are probably the most important. If the check criteria are not met, PASTA will stop. A single error will cause the dataset to be rejected.</a:t>
            </a:r>
          </a:p>
          <a:p>
            <a:endParaRPr lang="e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warn checks are the biggest group. Some of these were requested for reasons of good practice. Warn-checks would tell you that something might need attention, but it is not going to stop entry into PASTA. For example, the number-of-rows check compares the rows of data inserted to the database to the number of rows in metadata. If these are not equal, PASTA doesn;t really care -- it can still use the data. PASTA can't tell which value is correct, but the submitter ought to know that they don't match, and can use their judgement to figure out how to handle it..</a:t>
            </a:r>
          </a:p>
          <a:p>
            <a:endParaRPr lang="en"/>
          </a:p>
          <a:p>
            <a:pPr>
              <a:buNone/>
            </a:pPr>
            <a:r>
              <a:rPr lang="en"/>
              <a:t>This group also contains checks that could be errors if necessary. For example, the first one -- "data can be loaded into the database" -- this one was an 'error' in the 2011 run. But the database backend is not required for PASTA, or for workflows. Also there are some issues handling date formats that still need to be resolved. So here, it is a warn.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Info checks are just that - they are for information only. So this is where we put the Checks to simply display some data for a visual check.</a:t>
            </a:r>
          </a:p>
          <a:p>
            <a:endParaRPr lang="en"/>
          </a:p>
          <a:p>
            <a:pPr>
              <a:buNone/>
            </a:pPr>
            <a:r>
              <a:rPr lang="en"/>
              <a:t> Also in this group are the coverage checks, because all three are probably not appropriate for all datasets, so it wouldn't be correct to make them as high as a 'warn' there are some subjective aspects of data sets that we just cannot really measure.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buNone/>
            </a:pPr>
            <a:r>
              <a:rPr lang="en"/>
              <a:t>The report info is collected in an XML file. The XML file is also the 'template', where the operator (Duane) sets the configuration for each check. If you look a a raw XML file, you can see the values for scope and response set for each check.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Typically, and EML parser will stop as soon as it hits an error. One of the requests for the checker was that we see as many errors as possible all at once, rather than have to peel them away one at a time. So when run in evaluation mode, the checker goes as long as it can, to tell you as much as possible. </a:t>
            </a:r>
          </a:p>
          <a:p>
            <a:endParaRPr lang="en"/>
          </a:p>
          <a:p>
            <a:pPr lvl="0" rtl="0">
              <a:buNone/>
            </a:pPr>
            <a:r>
              <a:rPr lang="en"/>
              <a:t>In harvest mode, all the same checks are run, but there is no part in continuing after the first error. </a:t>
            </a:r>
          </a:p>
          <a:p>
            <a:endParaRPr lang="e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endParaRPr lang="e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endParaRPr lang="e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buNone/>
            </a:pPr>
            <a:r>
              <a:rPr lang="en"/>
              <a:t>This is the initial view of an XML- report transform. Obviously, reports can get very long, and only 40% of checks are here.   There might be some ways to condense this.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dirty="0" smtClean="0"/>
              <a:t>There </a:t>
            </a:r>
            <a:r>
              <a:rPr lang="en" dirty="0"/>
              <a:t>are still 31 checks planned but not yet implmented. Most of these are warns or infos.</a:t>
            </a:r>
          </a:p>
          <a:p>
            <a:endParaRPr lang="en" dirty="0"/>
          </a:p>
          <a:p>
            <a:pPr lvl="0" rtl="0">
              <a:buNone/>
            </a:pPr>
            <a:r>
              <a:rPr lang="en" dirty="0"/>
              <a:t>Several checks were postponed or deprecated. Postponed checks often have very complicated logic or may need to be thought through further or split. They may be too subjective to ever be encoded. </a:t>
            </a:r>
          </a:p>
          <a:p>
            <a:endParaRPr lang="en" dirty="0"/>
          </a:p>
          <a:p>
            <a:pPr>
              <a:buNone/>
            </a:pPr>
            <a:r>
              <a:rPr lang="en" dirty="0"/>
              <a:t>Deprecated checks were left in the list mainly so they would not be forgotten and be added again! Often these were deprecated because another check had made them unnecessary, or they simply were not valuable.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In March</a:t>
            </a:r>
            <a:r>
              <a:rPr lang="en-US" baseline="0" dirty="0" smtClean="0"/>
              <a:t>, April and May, the ECC group held the workshop, and also began the EML mentoring. All through then, we were querying data packages with </a:t>
            </a:r>
            <a:r>
              <a:rPr lang="en-US" baseline="0" dirty="0" err="1" smtClean="0"/>
              <a:t>Metacat</a:t>
            </a:r>
            <a:r>
              <a:rPr lang="en-US" baseline="0" dirty="0" smtClean="0"/>
              <a:t> queries.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So this table shows </a:t>
            </a:r>
            <a:r>
              <a:rPr lang="en-US" dirty="0" smtClean="0"/>
              <a:t>the </a:t>
            </a:r>
            <a:r>
              <a:rPr lang="en" dirty="0" smtClean="0"/>
              <a:t>lists of EML elements</a:t>
            </a:r>
            <a:r>
              <a:rPr lang="en-US" dirty="0" smtClean="0"/>
              <a:t> that were queried</a:t>
            </a:r>
            <a:r>
              <a:rPr lang="en" dirty="0" smtClean="0"/>
              <a:t>, and how they map to checks that are planned for the PASTA checker.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The two middle columns are the EML features that were highlighted in April and May</a:t>
            </a:r>
            <a:r>
              <a:rPr lang="en-US" baseline="0" dirty="0" smtClean="0"/>
              <a:t>, mainly in emails.</a:t>
            </a:r>
            <a:endParaRPr lang="en-US" dirty="0" smtClean="0"/>
          </a:p>
          <a:p>
            <a:r>
              <a:rPr lang="en-US" dirty="0" smtClean="0"/>
              <a:t>Third</a:t>
            </a:r>
            <a:r>
              <a:rPr lang="en-US" baseline="0" dirty="0" smtClean="0"/>
              <a:t> col: what Scott requested from LPIs in late April. Every IM saw this, and the EB got the summary.</a:t>
            </a:r>
          </a:p>
          <a:p>
            <a:endParaRPr lang="en-US" baseline="0" dirty="0" smtClean="0"/>
          </a:p>
          <a:p>
            <a:r>
              <a:rPr lang="en-US" baseline="0" dirty="0" smtClean="0"/>
              <a:t>Second column: checks that the metrics working group had queried as part of the workshop, and then build an aggregate report from for the Site IMs. We did this when the supplement was announced. No one else got this except PIs and SIMs</a:t>
            </a:r>
            <a:endParaRPr lang="en-US" dirty="0" smtClean="0"/>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Left: </a:t>
            </a:r>
            <a:r>
              <a:rPr lang="en" dirty="0" smtClean="0"/>
              <a:t>The left column shows the current state of implementation of the checks for each of these features. </a:t>
            </a:r>
          </a:p>
          <a:p>
            <a:endParaRPr lang="en-US" baseline="0" dirty="0" smtClean="0"/>
          </a:p>
          <a:p>
            <a:r>
              <a:rPr lang="en-US" baseline="0" dirty="0" smtClean="0"/>
              <a:t>If </a:t>
            </a:r>
            <a:endParaRPr lang="en-US" dirty="0" smtClean="0"/>
          </a:p>
          <a:p>
            <a:endParaRPr lang="en" dirty="0"/>
          </a:p>
          <a:p>
            <a:endParaRPr lang="en" dirty="0"/>
          </a:p>
          <a:p>
            <a:endParaRPr lang="en" dirty="0"/>
          </a:p>
          <a:p>
            <a:endParaRPr lang="e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
</a:t>
            </a:r>
          </a:p>
          <a:p>
            <a:pPr lvl="0" rtl="0">
              <a:buNone/>
            </a:pPr>
            <a:r>
              <a:rPr lang="en"/>
              <a:t>example metric: X proportion of data packages has a data URL</a:t>
            </a:r>
          </a:p>
          <a:p>
            <a:pPr lvl="0" rtl="0">
              <a:buNone/>
            </a:pPr>
            <a:r>
              <a:rPr lang="en"/>
              <a:t>example expectation: that some particular proportion of data packages have a url (for example over 75%)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dirty="0"/>
              <a:t>We need to be prepared for these issues to be decided on during the annual IMC meeting </a:t>
            </a:r>
          </a:p>
          <a:p>
            <a:endParaRPr lang="en" dirty="0"/>
          </a:p>
          <a:p>
            <a:pPr marL="228600" lvl="0" indent="-228600" rtl="0">
              <a:buAutoNum type="arabicParenR"/>
            </a:pPr>
            <a:r>
              <a:rPr lang="en" sz="1100" b="0" i="0" u="none" strike="noStrike" kern="1200" dirty="0" smtClean="0">
                <a:solidFill>
                  <a:schemeClr val="tx1"/>
                </a:solidFill>
                <a:effectLst/>
                <a:latin typeface="+mn-lt"/>
                <a:ea typeface="+mn-ea"/>
                <a:cs typeface="+mn-cs"/>
              </a:rPr>
              <a:t>We would like the IMC to approve the 20 v1.0 checks as they are outlined here, the system for creating an XML doc, and the plan for updates.</a:t>
            </a:r>
          </a:p>
          <a:p>
            <a:pPr marL="228600" lvl="0" indent="-228600" rtl="0">
              <a:buAutoNum type="arabicParenR"/>
            </a:pPr>
            <a:r>
              <a:rPr lang="en" dirty="0" smtClean="0"/>
              <a:t>the </a:t>
            </a:r>
            <a:r>
              <a:rPr lang="en" dirty="0"/>
              <a:t>committee needs to agree that the IMC should be ones to develop and shares reports on progress, as opposed to some external body</a:t>
            </a:r>
          </a:p>
          <a:p>
            <a:pPr lvl="0" rtl="0">
              <a:buNone/>
            </a:pPr>
            <a:r>
              <a:rPr lang="en" dirty="0"/>
              <a:t>3) We would like to add 6 more checks to the quality engine (gray x's in slide 19)</a:t>
            </a:r>
          </a:p>
          <a:p>
            <a:pPr lvl="0" rtl="0">
              <a:buNone/>
            </a:pPr>
            <a:r>
              <a:rPr lang="en" dirty="0"/>
              <a:t>4) We won't know the proportion of our data that can be ingested by PASTA without running these checks.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buNone/>
            </a:pPr>
            <a:r>
              <a:rPr lang="en-US" dirty="0" smtClean="0"/>
              <a:t>Main activities for 2012: </a:t>
            </a:r>
          </a:p>
          <a:p>
            <a:pPr>
              <a:buNone/>
            </a:pPr>
            <a:r>
              <a:rPr lang="en-US" dirty="0" smtClean="0"/>
              <a:t>1. Workshop to finalize</a:t>
            </a:r>
            <a:r>
              <a:rPr lang="en-US" baseline="0" dirty="0" smtClean="0"/>
              <a:t> checks for PASTA</a:t>
            </a:r>
            <a:endParaRPr lang="en-US" dirty="0" smtClean="0"/>
          </a:p>
          <a:p>
            <a:pPr>
              <a:buNone/>
            </a:pPr>
            <a:r>
              <a:rPr lang="en" dirty="0" smtClean="0"/>
              <a:t>workshop </a:t>
            </a:r>
            <a:r>
              <a:rPr lang="en" dirty="0"/>
              <a:t>participants: IMs (Jason, Gastil, Sven, Margaret) with input from developers (Duane and Ben), </a:t>
            </a:r>
            <a:endParaRPr lang="en-US" dirty="0" smtClean="0"/>
          </a:p>
          <a:p>
            <a:pPr>
              <a:buNone/>
            </a:pPr>
            <a:endParaRPr lang="en-US" dirty="0" smtClean="0"/>
          </a:p>
          <a:p>
            <a:pPr>
              <a:buNone/>
            </a:pPr>
            <a:r>
              <a:rPr lang="en-US" dirty="0" smtClean="0"/>
              <a:t>2. PASTA-prototype</a:t>
            </a:r>
            <a:r>
              <a:rPr lang="en-US" baseline="0" dirty="0" smtClean="0"/>
              <a:t> ready for </a:t>
            </a:r>
            <a:r>
              <a:rPr lang="en-US" baseline="0" dirty="0" err="1" smtClean="0"/>
              <a:t>datsets</a:t>
            </a:r>
            <a:r>
              <a:rPr lang="en-US" baseline="0" dirty="0" smtClean="0"/>
              <a:t> to be uploaded in May 2012</a:t>
            </a: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checks are OBJECTIVE and  STRUCTURAL. They cannot assess appropriateness, for example, whether these are the correct keywords, or if an abstract's content is appropriate..</a:t>
            </a:r>
          </a:p>
          <a:p>
            <a:pPr>
              <a:buNone/>
            </a:pPr>
            <a:r>
              <a:rPr lang="en"/>
              <a:t>They can find structural problems, and the absence of content, but some things still have to be evaluated by humans.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dirty="0" smtClean="0"/>
              <a:t>categories </a:t>
            </a:r>
            <a:r>
              <a:rPr lang="en" dirty="0"/>
              <a:t>were necessary for the checks to work as we need.</a:t>
            </a:r>
          </a:p>
          <a:p>
            <a:endParaRPr lang="en" dirty="0"/>
          </a:p>
          <a:p>
            <a:pPr lvl="0" rtl="0">
              <a:buNone/>
            </a:pPr>
            <a:r>
              <a:rPr lang="en" dirty="0" smtClean="0"/>
              <a:t>implementation </a:t>
            </a:r>
            <a:r>
              <a:rPr lang="en" dirty="0"/>
              <a:t>schedule: It was most important to determine the checks that would produce an 'error', and stop insertion into PASTA. These will have the greatest affect on sites. We also used 'priority', and tried to get the highest priority first.</a:t>
            </a:r>
          </a:p>
          <a:p>
            <a:endParaRPr lang="en" dirty="0"/>
          </a:p>
          <a:p>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buNone/>
            </a:pPr>
            <a:r>
              <a:rPr lang="en"/>
              <a:t>Important to know that only ERRORs stop insertion to PASTA. </a:t>
            </a:r>
          </a:p>
          <a:p>
            <a:pPr lvl="0" rtl="0">
              <a:buNone/>
            </a:pPr>
            <a:r>
              <a:rPr lang="en"/>
              <a:t>WARN tells you that something might be wrong</a:t>
            </a:r>
          </a:p>
          <a:p>
            <a:pPr>
              <a:buNone/>
            </a:pPr>
            <a:r>
              <a:rPr lang="en"/>
              <a:t>VALID - all criteria of the check were met.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5" name="Shape 1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a:endParaRPr/>
          </a:p>
        </p:txBody>
      </p:sp>
      <p:sp>
        <p:nvSpPr>
          <p:cNvPr id="19" name="Shape 19"/>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20" name="Shape 20"/>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cxnSp>
        <p:nvCxnSpPr>
          <p:cNvPr id="21" name="Shape 21"/>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a:endParaRPr/>
          </a:p>
        </p:txBody>
      </p:sp>
      <p:cxnSp>
        <p:nvCxnSpPr>
          <p:cNvPr id="24" name="Shape 24"/>
          <p:cNvCxnSpPr/>
          <p:nvPr/>
        </p:nvCxnSpPr>
        <p:spPr>
          <a:xfrm>
            <a:off x="457200" y="1524000"/>
            <a:ext cx="8229600" cy="0"/>
          </a:xfrm>
          <a:prstGeom prst="straightConnector1">
            <a:avLst/>
          </a:prstGeom>
          <a:noFill/>
          <a:ln w="50800" cap="flat">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cxnSp>
        <p:nvCxnSpPr>
          <p:cNvPr id="29" name="Shape 29"/>
          <p:cNvCxnSpPr/>
          <p:nvPr/>
        </p:nvCxnSpPr>
        <p:spPr>
          <a:xfrm>
            <a:off x="457200" y="150852"/>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8" name="Shape 38"/>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42" name="Shape 42"/>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cxnSp>
        <p:nvCxnSpPr>
          <p:cNvPr id="7" name="Shape 7"/>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457200" y="904079"/>
            <a:ext cx="8229600" cy="3379800"/>
          </a:xfrm>
          <a:prstGeom prst="rect">
            <a:avLst/>
          </a:prstGeom>
        </p:spPr>
        <p:txBody>
          <a:bodyPr lIns="91425" tIns="91425" rIns="91425" bIns="91425" anchor="t" anchorCtr="0">
            <a:spAutoFit/>
          </a:bodyPr>
          <a:lstStyle/>
          <a:p>
            <a:pPr algn="ctr">
              <a:buNone/>
            </a:pPr>
            <a:r>
              <a:rPr lang="en"/>
              <a:t>EML Data Package Checks for PASTA</a:t>
            </a:r>
          </a:p>
        </p:txBody>
      </p:sp>
      <p:sp>
        <p:nvSpPr>
          <p:cNvPr id="50" name="Shape 50"/>
          <p:cNvSpPr txBox="1">
            <a:spLocks noGrp="1"/>
          </p:cNvSpPr>
          <p:nvPr>
            <p:ph type="subTitle" idx="1"/>
          </p:nvPr>
        </p:nvSpPr>
        <p:spPr>
          <a:xfrm>
            <a:off x="457200" y="4955189"/>
            <a:ext cx="8229600" cy="1643400"/>
          </a:xfrm>
          <a:prstGeom prst="rect">
            <a:avLst/>
          </a:prstGeom>
        </p:spPr>
        <p:txBody>
          <a:bodyPr lIns="91425" tIns="91425" rIns="91425" bIns="91425" anchor="t" anchorCtr="0">
            <a:spAutoFit/>
          </a:bodyPr>
          <a:lstStyle/>
          <a:p>
            <a:pPr lvl="0" algn="ctr" rtl="0">
              <a:buNone/>
            </a:pPr>
            <a:r>
              <a:rPr lang="en" sz="3600"/>
              <a:t>2012 August 6 &amp; 7</a:t>
            </a:r>
          </a:p>
          <a:p>
            <a:pPr algn="ctr">
              <a:buNone/>
            </a:pPr>
            <a:r>
              <a:rPr lang="en" sz="3000"/>
              <a:t>IMC EML Congruence Checker and Metrics Working Group</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Error</a:t>
            </a:r>
          </a:p>
        </p:txBody>
      </p:sp>
      <p:sp>
        <p:nvSpPr>
          <p:cNvPr id="104" name="Shape 104"/>
          <p:cNvSpPr txBox="1">
            <a:spLocks noGrp="1"/>
          </p:cNvSpPr>
          <p:nvPr>
            <p:ph type="body" idx="1"/>
          </p:nvPr>
        </p:nvSpPr>
        <p:spPr>
          <a:xfrm>
            <a:off x="280816" y="1828800"/>
            <a:ext cx="8696399" cy="4967700"/>
          </a:xfrm>
          <a:prstGeom prst="rect">
            <a:avLst/>
          </a:prstGeom>
        </p:spPr>
        <p:txBody>
          <a:bodyPr lIns="91425" tIns="91425" rIns="91425" bIns="91425" anchor="t" anchorCtr="0">
            <a:spAutoFit/>
          </a:bodyPr>
          <a:lstStyle/>
          <a:p>
            <a:pPr marL="457200" lvl="0" indent="-368300" rtl="0">
              <a:buClr>
                <a:schemeClr val="dk1"/>
              </a:buClr>
              <a:buSzPct val="166666"/>
              <a:buFont typeface="Arial"/>
              <a:buChar char="•"/>
            </a:pPr>
            <a:r>
              <a:rPr lang="en" sz="2200"/>
              <a:t>EML is version 2.1.0 or beyond</a:t>
            </a:r>
          </a:p>
          <a:p>
            <a:pPr marL="457200" lvl="0" indent="-368300" rtl="0">
              <a:buClr>
                <a:schemeClr val="dk1"/>
              </a:buClr>
              <a:buSzPct val="166666"/>
              <a:buFont typeface="Arial"/>
              <a:buChar char="•"/>
            </a:pPr>
            <a:r>
              <a:rPr lang="en" sz="2200"/>
              <a:t>Document is schema-valid EML</a:t>
            </a:r>
          </a:p>
          <a:p>
            <a:pPr marL="457200" lvl="0" indent="-368300" rtl="0">
              <a:buClr>
                <a:schemeClr val="dk1"/>
              </a:buClr>
              <a:buSzPct val="166666"/>
              <a:buFont typeface="Arial"/>
              <a:buChar char="•"/>
            </a:pPr>
            <a:r>
              <a:rPr lang="en" sz="2200"/>
              <a:t>Document is EML parser-valid</a:t>
            </a:r>
          </a:p>
          <a:p>
            <a:pPr marL="457200" lvl="0" indent="-368300" rtl="0">
              <a:buClr>
                <a:schemeClr val="dk1"/>
              </a:buClr>
              <a:buSzPct val="166666"/>
              <a:buFont typeface="Arial"/>
              <a:buChar char="•"/>
            </a:pPr>
            <a:r>
              <a:rPr lang="en" sz="2200"/>
              <a:t>All entity-level data URLs are live</a:t>
            </a:r>
          </a:p>
          <a:p>
            <a:pPr marL="457200" lvl="0" indent="-368300" rtl="0">
              <a:buClr>
                <a:schemeClr val="dk1"/>
              </a:buClr>
              <a:buSzPct val="166666"/>
              <a:buFont typeface="Arial"/>
              <a:buChar char="•"/>
            </a:pPr>
            <a:r>
              <a:rPr lang="en" sz="2200"/>
              <a:t>The packageId pattern matches "scope.identifier.revision"</a:t>
            </a:r>
          </a:p>
          <a:p>
            <a:pPr marL="457200" lvl="0" indent="-368300" rtl="0">
              <a:buClr>
                <a:schemeClr val="dk1"/>
              </a:buClr>
              <a:buSzPct val="166666"/>
              <a:buFont typeface="Arial"/>
              <a:buChar char="•"/>
            </a:pPr>
            <a:r>
              <a:rPr lang="en" sz="2200"/>
              <a:t>There are no duplicate entity names </a:t>
            </a:r>
          </a:p>
          <a:p>
            <a:pPr marL="457200" lvl="0" indent="-368300" rtl="0">
              <a:buClr>
                <a:schemeClr val="dk1"/>
              </a:buClr>
              <a:buSzPct val="166666"/>
              <a:buFont typeface="Arial"/>
              <a:buChar char="•"/>
            </a:pPr>
            <a:r>
              <a:rPr lang="en" sz="2200"/>
              <a:t>An entity-level URL which is not set to “information” returns data</a:t>
            </a:r>
          </a:p>
          <a:p>
            <a:pPr marL="457200" lvl="0" indent="-368300" rtl="0">
              <a:buClr>
                <a:schemeClr val="dk1"/>
              </a:buClr>
              <a:buSzPct val="166666"/>
              <a:buFont typeface="Arial"/>
              <a:buChar char="•"/>
            </a:pPr>
            <a:r>
              <a:rPr lang="en" sz="2200"/>
              <a:t>Data table does not have more fields than metadata attributes</a:t>
            </a:r>
          </a:p>
          <a:p>
            <a:pPr marL="457200" lvl="0" indent="-368300" rtl="0">
              <a:buClr>
                <a:schemeClr val="dk1"/>
              </a:buClr>
              <a:buSzPct val="166666"/>
              <a:buFont typeface="Arial"/>
              <a:buChar char="•"/>
            </a:pPr>
            <a:r>
              <a:rPr lang="en" sz="2200"/>
              <a:t>Data table does not have fewer fields than metadata attributes</a:t>
            </a:r>
          </a:p>
          <a:p>
            <a:pPr marL="457200" lvl="0" indent="-368300" rtl="0">
              <a:buClr>
                <a:schemeClr val="dk1"/>
              </a:buClr>
              <a:buSzPct val="166666"/>
              <a:buFont typeface="Arial"/>
              <a:buChar char="•"/>
            </a:pPr>
            <a:r>
              <a:rPr lang="en" sz="2200"/>
              <a:t>Database table can be created from EML metadata</a:t>
            </a:r>
          </a:p>
          <a:p>
            <a:pPr marL="457200" lvl="0" indent="-368300" rtl="0">
              <a:buClr>
                <a:schemeClr val="dk1"/>
              </a:buClr>
              <a:buSzPct val="166666"/>
              <a:buFont typeface="Arial"/>
              <a:buChar char="•"/>
            </a:pPr>
            <a:r>
              <a:rPr lang="en" sz="2200"/>
              <a:t>Field delimiter in metadata is a single character</a:t>
            </a:r>
          </a:p>
          <a:p>
            <a:pPr marL="457200" lvl="0" indent="-368300" rtl="0">
              <a:buClr>
                <a:schemeClr val="dk1"/>
              </a:buClr>
              <a:buSzPct val="166666"/>
              <a:buFont typeface="Arial"/>
              <a:buChar char="•"/>
            </a:pPr>
            <a:r>
              <a:rPr lang="en" sz="2200"/>
              <a:t>Document is schema-valid after dereferencing</a:t>
            </a:r>
          </a:p>
          <a:p>
            <a:pPr marL="457200" lvl="0" indent="-368300" rtl="0">
              <a:buClr>
                <a:schemeClr val="dk1"/>
              </a:buClr>
              <a:buSzPct val="166666"/>
              <a:buFont typeface="Arial"/>
              <a:buChar char="•"/>
            </a:pPr>
            <a:r>
              <a:rPr lang="en" sz="2200">
                <a:solidFill>
                  <a:srgbClr val="999999"/>
                </a:solidFill>
              </a:rPr>
              <a:t>enumeratedDomain codes are unique</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Warn</a:t>
            </a:r>
          </a:p>
        </p:txBody>
      </p:sp>
      <p:sp>
        <p:nvSpPr>
          <p:cNvPr id="110" name="Shape 110"/>
          <p:cNvSpPr txBox="1">
            <a:spLocks noGrp="1"/>
          </p:cNvSpPr>
          <p:nvPr>
            <p:ph type="body" idx="1"/>
          </p:nvPr>
        </p:nvSpPr>
        <p:spPr>
          <a:xfrm>
            <a:off x="329466" y="1600200"/>
            <a:ext cx="8800199" cy="4967700"/>
          </a:xfrm>
          <a:prstGeom prst="rect">
            <a:avLst/>
          </a:prstGeom>
        </p:spPr>
        <p:txBody>
          <a:bodyPr lIns="91425" tIns="91425" rIns="91425" bIns="91425" anchor="t" anchorCtr="0">
            <a:spAutoFit/>
          </a:bodyPr>
          <a:lstStyle/>
          <a:p>
            <a:pPr marL="457200" lvl="0" indent="-368300" rtl="0">
              <a:buClr>
                <a:schemeClr val="dk1"/>
              </a:buClr>
              <a:buSzPct val="166666"/>
              <a:buFont typeface="Arial"/>
              <a:buChar char="•"/>
            </a:pPr>
            <a:r>
              <a:rPr lang="en" sz="2200"/>
              <a:t>Data can be loaded into the database</a:t>
            </a:r>
          </a:p>
          <a:p>
            <a:pPr marL="457200" lvl="0" indent="-368300" rtl="0">
              <a:buClr>
                <a:schemeClr val="dk1"/>
              </a:buClr>
              <a:buSzPct val="166666"/>
              <a:buFont typeface="Arial"/>
              <a:buChar char="•"/>
            </a:pPr>
            <a:r>
              <a:rPr lang="en" sz="2200"/>
              <a:t>Length of entityName is not excessive (less than 100 char)</a:t>
            </a:r>
          </a:p>
          <a:p>
            <a:pPr marL="457200" lvl="0" indent="-368300" rtl="0">
              <a:buClr>
                <a:schemeClr val="dk1"/>
              </a:buClr>
              <a:buSzPct val="166666"/>
              <a:buFont typeface="Arial"/>
              <a:buChar char="•"/>
            </a:pPr>
            <a:r>
              <a:rPr lang="en" sz="2200"/>
              <a:t>A methods element is present</a:t>
            </a:r>
          </a:p>
          <a:p>
            <a:pPr marL="457200" lvl="0" indent="-368300" rtl="0">
              <a:buClr>
                <a:schemeClr val="dk1"/>
              </a:buClr>
              <a:buSzPct val="166666"/>
              <a:buFont typeface="Arial"/>
              <a:buChar char="•"/>
            </a:pPr>
            <a:r>
              <a:rPr lang="en" sz="2200"/>
              <a:t>Record delimiter is present in metadata</a:t>
            </a:r>
          </a:p>
          <a:p>
            <a:pPr marL="457200" lvl="0" indent="-368300" rtl="0">
              <a:buClr>
                <a:schemeClr val="dk1"/>
              </a:buClr>
              <a:buSzPct val="166666"/>
              <a:buFont typeface="Arial"/>
              <a:buChar char="•"/>
            </a:pPr>
            <a:r>
              <a:rPr lang="en" sz="2200"/>
              <a:t>Data examined and possible record delimiters returned</a:t>
            </a:r>
          </a:p>
          <a:p>
            <a:pPr marL="457200" lvl="0" indent="-368300" rtl="0">
              <a:buClr>
                <a:schemeClr val="dk1"/>
              </a:buClr>
              <a:buSzPct val="166666"/>
              <a:buFont typeface="Arial"/>
              <a:buChar char="•"/>
            </a:pPr>
            <a:r>
              <a:rPr lang="en" sz="2200"/>
              <a:t>Number of records in metadata matches number of rows loaded</a:t>
            </a:r>
          </a:p>
          <a:p>
            <a:pPr marL="457200" lvl="0" indent="-368300" rtl="0">
              <a:buClr>
                <a:schemeClr val="dk1"/>
              </a:buClr>
              <a:buSzPct val="166666"/>
              <a:buFont typeface="Arial"/>
              <a:buChar char="•"/>
            </a:pPr>
            <a:r>
              <a:rPr lang="en" sz="2200">
                <a:solidFill>
                  <a:srgbClr val="999999"/>
                </a:solidFill>
              </a:rPr>
              <a:t>at least one controlled vocabulary term is in keywords</a:t>
            </a:r>
          </a:p>
          <a:p>
            <a:pPr marL="457200" lvl="0" indent="-368300" rtl="0">
              <a:buClr>
                <a:schemeClr val="dk1"/>
              </a:buClr>
              <a:buSzPct val="166666"/>
              <a:buFont typeface="Arial"/>
              <a:buChar char="•"/>
            </a:pPr>
            <a:r>
              <a:rPr lang="en" sz="2200">
                <a:solidFill>
                  <a:srgbClr val="999999"/>
                </a:solidFill>
              </a:rPr>
              <a:t>dataset title length is at 5 least words</a:t>
            </a:r>
          </a:p>
          <a:p>
            <a:pPr marL="457200" lvl="0" indent="-368300" rtl="0">
              <a:buClr>
                <a:schemeClr val="dk1"/>
              </a:buClr>
              <a:buSzPct val="166666"/>
              <a:buFont typeface="Arial"/>
              <a:buChar char="•"/>
            </a:pPr>
            <a:r>
              <a:rPr lang="en" sz="2200">
                <a:solidFill>
                  <a:srgbClr val="999999"/>
                </a:solidFill>
              </a:rPr>
              <a:t>dataset abstract element is a minimum of 20 words</a:t>
            </a:r>
          </a:p>
          <a:p>
            <a:pPr marL="457200" lvl="0" indent="-368300" rtl="0">
              <a:buClr>
                <a:schemeClr val="dk1"/>
              </a:buClr>
              <a:buSzPct val="166666"/>
              <a:buFont typeface="Arial"/>
              <a:buChar char="•"/>
            </a:pPr>
            <a:r>
              <a:rPr lang="en" sz="2200">
                <a:solidFill>
                  <a:srgbClr val="999999"/>
                </a:solidFill>
              </a:rPr>
              <a:t>one of dataTable, view, spatialRaster or spatialVector is present</a:t>
            </a:r>
          </a:p>
          <a:p>
            <a:pPr marL="457200" lvl="0" indent="-368300" rtl="0">
              <a:buClr>
                <a:schemeClr val="dk1"/>
              </a:buClr>
              <a:buSzPct val="166666"/>
              <a:buFont typeface="Arial"/>
              <a:buChar char="•"/>
            </a:pPr>
            <a:r>
              <a:rPr lang="en" sz="2200">
                <a:solidFill>
                  <a:srgbClr val="999999"/>
                </a:solidFill>
              </a:rPr>
              <a:t>...</a:t>
            </a:r>
          </a:p>
          <a:p>
            <a:pPr lvl="0" algn="ctr" rtl="0">
              <a:buNone/>
            </a:pPr>
            <a:r>
              <a:rPr lang="en"/>
              <a:t>Many more not yet implemented</a:t>
            </a:r>
          </a:p>
          <a:p>
            <a:pPr lvl="0" algn="ctr">
              <a:buNone/>
            </a:pPr>
            <a:r>
              <a:rPr lang="en"/>
              <a:t>See report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Info</a:t>
            </a:r>
          </a:p>
        </p:txBody>
      </p:sp>
      <p:sp>
        <p:nvSpPr>
          <p:cNvPr id="116" name="Shape 11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68300" rtl="0">
              <a:buClr>
                <a:schemeClr val="dk1"/>
              </a:buClr>
              <a:buSzPct val="166666"/>
              <a:buFont typeface="Arial"/>
              <a:buChar char="•"/>
            </a:pPr>
            <a:r>
              <a:rPr lang="en" sz="2200"/>
              <a:t>Display downloaded data</a:t>
            </a:r>
          </a:p>
          <a:p>
            <a:pPr marL="457200" lvl="0" indent="-368300" rtl="0">
              <a:buClr>
                <a:schemeClr val="dk1"/>
              </a:buClr>
              <a:buSzPct val="166666"/>
              <a:buFont typeface="Arial"/>
              <a:buChar char="•"/>
            </a:pPr>
            <a:r>
              <a:rPr lang="en" sz="2200"/>
              <a:t>Display first insert row</a:t>
            </a:r>
          </a:p>
          <a:p>
            <a:pPr marL="457200" lvl="0" indent="-368300" rtl="0">
              <a:buClr>
                <a:schemeClr val="dk1"/>
              </a:buClr>
              <a:buSzPct val="166666"/>
              <a:buFont typeface="Arial"/>
              <a:buChar char="•"/>
            </a:pPr>
            <a:r>
              <a:rPr lang="en" sz="2200">
                <a:solidFill>
                  <a:srgbClr val="999999"/>
                </a:solidFill>
              </a:rPr>
              <a:t>temporalCoverage element is present</a:t>
            </a:r>
          </a:p>
          <a:p>
            <a:pPr marL="457200" lvl="0" indent="-368300" rtl="0">
              <a:buClr>
                <a:schemeClr val="dk1"/>
              </a:buClr>
              <a:buSzPct val="166666"/>
              <a:buFont typeface="Arial"/>
              <a:buChar char="•"/>
            </a:pPr>
            <a:r>
              <a:rPr lang="en" sz="2200">
                <a:solidFill>
                  <a:srgbClr val="999999"/>
                </a:solidFill>
              </a:rPr>
              <a:t>geographicCoverage is present</a:t>
            </a:r>
          </a:p>
          <a:p>
            <a:pPr marL="457200" lvl="0" indent="-368300" rtl="0">
              <a:buClr>
                <a:schemeClr val="dk1"/>
              </a:buClr>
              <a:buSzPct val="166666"/>
              <a:buFont typeface="Arial"/>
              <a:buChar char="•"/>
            </a:pPr>
            <a:r>
              <a:rPr lang="en" sz="2200">
                <a:solidFill>
                  <a:srgbClr val="999999"/>
                </a:solidFill>
              </a:rPr>
              <a:t>taxonomicCoverage is present</a:t>
            </a:r>
          </a:p>
          <a:p>
            <a:pPr marL="457200" lvl="0" indent="-368300">
              <a:buClr>
                <a:schemeClr val="dk1"/>
              </a:buClr>
              <a:buSzPct val="166666"/>
              <a:buFont typeface="Arial"/>
              <a:buChar char="•"/>
            </a:pPr>
            <a:r>
              <a:rPr lang="en" sz="2200">
                <a:solidFill>
                  <a:srgbClr val="999999"/>
                </a:solidFill>
              </a:rPr>
              <a:t>...</a:t>
            </a:r>
          </a:p>
        </p:txBody>
      </p:sp>
      <p:sp>
        <p:nvSpPr>
          <p:cNvPr id="117" name="Shape 117"/>
          <p:cNvSpPr txBox="1"/>
          <p:nvPr/>
        </p:nvSpPr>
        <p:spPr>
          <a:xfrm>
            <a:off x="1326648" y="4025564"/>
            <a:ext cx="6392699" cy="2315100"/>
          </a:xfrm>
          <a:prstGeom prst="rect">
            <a:avLst/>
          </a:prstGeom>
        </p:spPr>
        <p:txBody>
          <a:bodyPr lIns="91425" tIns="91425" rIns="91425" bIns="91425" anchor="ctr" anchorCtr="0">
            <a:spAutoFit/>
          </a:bodyPr>
          <a:lstStyle/>
          <a:p>
            <a:pPr lvl="0" algn="ctr" rtl="0">
              <a:spcBef>
                <a:spcPts val="600"/>
              </a:spcBef>
              <a:buNone/>
            </a:pPr>
            <a:r>
              <a:rPr lang="en" sz="3000">
                <a:solidFill>
                  <a:schemeClr val="dk1"/>
                </a:solidFill>
              </a:rPr>
              <a:t>Many more not yet implemented</a:t>
            </a:r>
          </a:p>
          <a:p>
            <a:pPr lvl="0" algn="ctr" rtl="0">
              <a:spcBef>
                <a:spcPts val="600"/>
              </a:spcBef>
              <a:buNone/>
            </a:pPr>
            <a:r>
              <a:rPr lang="en" sz="3000">
                <a:solidFill>
                  <a:schemeClr val="dk1"/>
                </a:solidFill>
              </a:rPr>
              <a:t>See report</a:t>
            </a:r>
          </a:p>
          <a:p>
            <a:endParaRPr lang="en" sz="3000">
              <a:solidFill>
                <a:schemeClr val="dk1"/>
              </a:solidFill>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XML Report Template</a:t>
            </a:r>
          </a:p>
        </p:txBody>
      </p:sp>
      <p:sp>
        <p:nvSpPr>
          <p:cNvPr id="123" name="Shape 123"/>
          <p:cNvSpPr/>
          <p:nvPr/>
        </p:nvSpPr>
        <p:spPr>
          <a:xfrm>
            <a:off x="457200" y="1856262"/>
            <a:ext cx="7972425" cy="404812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PASTA Behavior</a:t>
            </a:r>
          </a:p>
        </p:txBody>
      </p:sp>
      <p:sp>
        <p:nvSpPr>
          <p:cNvPr id="129" name="Shape 129"/>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a:t>mode = evaluate</a:t>
            </a:r>
          </a:p>
          <a:p>
            <a:pPr marL="457200" lvl="0" indent="457200" rtl="0">
              <a:buNone/>
            </a:pPr>
            <a:r>
              <a:rPr lang="en" sz="2400"/>
              <a:t>checker continues after a failure so that a submitter sees as many problems as possible all at once</a:t>
            </a:r>
          </a:p>
          <a:p>
            <a:endParaRPr lang="en" sz="2400"/>
          </a:p>
          <a:p>
            <a:pPr marL="457200" lvl="0" indent="-419100" rtl="0">
              <a:buClr>
                <a:schemeClr val="dk1"/>
              </a:buClr>
              <a:buSzPct val="166666"/>
              <a:buFont typeface="Arial"/>
              <a:buChar char="•"/>
            </a:pPr>
            <a:r>
              <a:rPr lang="en"/>
              <a:t>mode = harvest</a:t>
            </a:r>
          </a:p>
          <a:p>
            <a:pPr marL="457200" lvl="0" indent="457200" rtl="0">
              <a:buNone/>
            </a:pPr>
            <a:r>
              <a:rPr lang="en" sz="2400"/>
              <a:t>checker stops on the first error</a:t>
            </a:r>
          </a:p>
          <a:p>
            <a:endParaRPr lang="en" sz="2400"/>
          </a:p>
          <a:p>
            <a:pPr algn="ctr">
              <a:buNone/>
            </a:pPr>
            <a:r>
              <a:rPr lang="en">
                <a:solidFill>
                  <a:srgbClr val="0000FF"/>
                </a:solidFill>
              </a:rPr>
              <a:t>EVALUATE FIRST!</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portal.lternet.edu</a:t>
            </a:r>
          </a:p>
        </p:txBody>
      </p:sp>
      <p:sp>
        <p:nvSpPr>
          <p:cNvPr id="135" name="Shape 135"/>
          <p:cNvSpPr/>
          <p:nvPr/>
        </p:nvSpPr>
        <p:spPr>
          <a:xfrm>
            <a:off x="587875" y="1624765"/>
            <a:ext cx="8121089" cy="495928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en"/>
              <a:t>portal.lternet.edu</a:t>
            </a:r>
          </a:p>
        </p:txBody>
      </p:sp>
      <p:sp>
        <p:nvSpPr>
          <p:cNvPr id="141" name="Shape 141"/>
          <p:cNvSpPr/>
          <p:nvPr/>
        </p:nvSpPr>
        <p:spPr>
          <a:xfrm>
            <a:off x="262835" y="1880656"/>
            <a:ext cx="6334421" cy="4394267"/>
          </a:xfrm>
          <a:prstGeom prst="rect">
            <a:avLst/>
          </a:prstGeom>
          <a:blipFill>
            <a:blip r:embed="rId3"/>
            <a:stretch>
              <a:fillRect/>
            </a:stretch>
          </a:blipFill>
          <a:ln>
            <a:noFill/>
          </a:ln>
        </p:spPr>
      </p:sp>
      <p:sp>
        <p:nvSpPr>
          <p:cNvPr id="142" name="Shape 142"/>
          <p:cNvSpPr txBox="1"/>
          <p:nvPr/>
        </p:nvSpPr>
        <p:spPr>
          <a:xfrm>
            <a:off x="6570723" y="1812414"/>
            <a:ext cx="2365500" cy="4689599"/>
          </a:xfrm>
          <a:prstGeom prst="rect">
            <a:avLst/>
          </a:prstGeom>
          <a:noFill/>
        </p:spPr>
        <p:txBody>
          <a:bodyPr lIns="91425" tIns="91425" rIns="91425" bIns="91425" anchor="t" anchorCtr="0">
            <a:spAutoFit/>
          </a:bodyPr>
          <a:lstStyle/>
          <a:p>
            <a:pPr lvl="0" rtl="0">
              <a:buNone/>
            </a:pPr>
            <a:r>
              <a:rPr lang="en" sz="3000"/>
              <a:t>You can</a:t>
            </a:r>
            <a:r>
              <a:rPr lang="en" sz="2400"/>
              <a:t>:</a:t>
            </a:r>
          </a:p>
          <a:p>
            <a:endParaRPr lang="en" sz="2400"/>
          </a:p>
          <a:p>
            <a:pPr marL="457200" lvl="0" indent="-368300" rtl="0">
              <a:lnSpc>
                <a:spcPct val="115000"/>
              </a:lnSpc>
              <a:buClr>
                <a:srgbClr val="000000"/>
              </a:buClr>
              <a:buSzPct val="166666"/>
              <a:buFont typeface="Arial"/>
              <a:buChar char="•"/>
            </a:pPr>
            <a:r>
              <a:rPr lang="en" sz="2200"/>
              <a:t>paste in an XML doc</a:t>
            </a:r>
          </a:p>
          <a:p>
            <a:endParaRPr lang="en" sz="2200"/>
          </a:p>
          <a:p>
            <a:pPr marL="457200" lvl="0" indent="-368300" rtl="0">
              <a:lnSpc>
                <a:spcPct val="115000"/>
              </a:lnSpc>
              <a:buClr>
                <a:srgbClr val="000000"/>
              </a:buClr>
              <a:buSzPct val="166666"/>
              <a:buFont typeface="Arial"/>
              <a:buChar char="•"/>
            </a:pPr>
            <a:r>
              <a:rPr lang="en" sz="2200"/>
              <a:t>browse to a local file</a:t>
            </a:r>
          </a:p>
          <a:p>
            <a:endParaRPr lang="en" sz="2200"/>
          </a:p>
          <a:p>
            <a:pPr marL="457200" lvl="0" indent="-368300" rtl="0">
              <a:lnSpc>
                <a:spcPct val="115000"/>
              </a:lnSpc>
              <a:buClr>
                <a:srgbClr val="000000"/>
              </a:buClr>
              <a:buSzPct val="166666"/>
              <a:buFont typeface="Arial"/>
              <a:buChar char="•"/>
            </a:pPr>
            <a:r>
              <a:rPr lang="en" sz="2200"/>
              <a:t>enter individual URLs</a:t>
            </a:r>
          </a:p>
          <a:p>
            <a:endParaRPr lang="en" sz="2200"/>
          </a:p>
          <a:p>
            <a:pPr marL="457200" lvl="0" indent="-368300" rtl="0">
              <a:lnSpc>
                <a:spcPct val="115000"/>
              </a:lnSpc>
              <a:buClr>
                <a:srgbClr val="000000"/>
              </a:buClr>
              <a:buSzPct val="166666"/>
              <a:buFont typeface="Arial"/>
              <a:buChar char="•"/>
            </a:pPr>
            <a:r>
              <a:rPr lang="en" sz="2200"/>
              <a:t>enter URL for a harvest list</a:t>
            </a:r>
          </a:p>
          <a:p>
            <a:endParaRPr lang="en" sz="2200"/>
          </a:p>
          <a:p>
            <a:endParaRPr lang="en" sz="2200"/>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XML report, transformed</a:t>
            </a:r>
          </a:p>
        </p:txBody>
      </p:sp>
      <p:sp>
        <p:nvSpPr>
          <p:cNvPr id="148" name="Shape 148"/>
          <p:cNvSpPr/>
          <p:nvPr/>
        </p:nvSpPr>
        <p:spPr>
          <a:xfrm>
            <a:off x="574100" y="1577167"/>
            <a:ext cx="7888608" cy="501376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Checks are still evolving</a:t>
            </a:r>
          </a:p>
        </p:txBody>
      </p:sp>
      <p:sp>
        <p:nvSpPr>
          <p:cNvPr id="154" name="Shape 154"/>
          <p:cNvSpPr txBox="1">
            <a:spLocks noGrp="1"/>
          </p:cNvSpPr>
          <p:nvPr>
            <p:ph type="body" idx="1"/>
          </p:nvPr>
        </p:nvSpPr>
        <p:spPr>
          <a:xfrm>
            <a:off x="457200" y="1600200"/>
            <a:ext cx="8670900"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a:t>31 planned checks not yet implemented</a:t>
            </a:r>
          </a:p>
          <a:p>
            <a:endParaRPr lang="en"/>
          </a:p>
          <a:p>
            <a:pPr marL="457200" lvl="0" indent="-419100" rtl="0">
              <a:buClr>
                <a:schemeClr val="dk1"/>
              </a:buClr>
              <a:buSzPct val="166666"/>
              <a:buFont typeface="Arial"/>
              <a:buChar char="•"/>
            </a:pPr>
            <a:r>
              <a:rPr lang="en"/>
              <a:t>Checks were deliberately postponed </a:t>
            </a:r>
          </a:p>
          <a:p>
            <a:pPr marL="914400" lvl="1" indent="-381000" rtl="0">
              <a:buClr>
                <a:schemeClr val="dk1"/>
              </a:buClr>
              <a:buSzPct val="80000"/>
              <a:buFont typeface="Courier New"/>
              <a:buChar char="o"/>
            </a:pPr>
            <a:r>
              <a:rPr lang="en"/>
              <a:t>constraints</a:t>
            </a:r>
          </a:p>
          <a:p>
            <a:pPr marL="914400" lvl="1" indent="-381000" rtl="0">
              <a:buClr>
                <a:schemeClr val="dk1"/>
              </a:buClr>
              <a:buSzPct val="80000"/>
              <a:buFont typeface="Courier New"/>
              <a:buChar char="o"/>
            </a:pPr>
            <a:r>
              <a:rPr lang="en"/>
              <a:t>congruence of coverage elements and data</a:t>
            </a:r>
          </a:p>
          <a:p>
            <a:endParaRPr lang="en"/>
          </a:p>
          <a:p>
            <a:pPr marL="457200" lvl="0" indent="-419100" rtl="0">
              <a:buClr>
                <a:schemeClr val="dk1"/>
              </a:buClr>
              <a:buSzPct val="166666"/>
              <a:buFont typeface="Arial"/>
              <a:buChar char="•"/>
            </a:pPr>
            <a:r>
              <a:rPr lang="en"/>
              <a:t>Additional checks may be requested</a:t>
            </a:r>
          </a:p>
          <a:p>
            <a:endParaRPr lang="en"/>
          </a:p>
          <a:p>
            <a:pPr marL="457200" lvl="0" indent="-419100" rtl="0">
              <a:buClr>
                <a:schemeClr val="dk1"/>
              </a:buClr>
              <a:buSzPct val="166666"/>
              <a:buFont typeface="Arial"/>
              <a:buChar char="•"/>
            </a:pPr>
            <a:r>
              <a:rPr lang="en"/>
              <a:t>Response status may be altered</a:t>
            </a:r>
          </a:p>
          <a:p>
            <a:pPr marL="914400" lvl="1" indent="-381000">
              <a:buClr>
                <a:schemeClr val="dk1"/>
              </a:buClr>
              <a:buSzPct val="80000"/>
              <a:buFont typeface="Courier New"/>
              <a:buChar char="o"/>
            </a:pPr>
            <a:r>
              <a:rPr lang="en"/>
              <a:t>warn might be elevated to error</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2012 Drafts, compared </a:t>
            </a:r>
          </a:p>
        </p:txBody>
      </p:sp>
      <p:graphicFrame>
        <p:nvGraphicFramePr>
          <p:cNvPr id="160" name="Shape 160"/>
          <p:cNvGraphicFramePr/>
          <p:nvPr/>
        </p:nvGraphicFramePr>
        <p:xfrm>
          <a:off x="104950" y="1689125"/>
          <a:ext cx="8764200" cy="4775885"/>
        </p:xfrm>
        <a:graphic>
          <a:graphicData uri="http://schemas.openxmlformats.org/drawingml/2006/table">
            <a:tbl>
              <a:tblPr>
                <a:noFill/>
                <a:tableStyleId>{60C47535-2C0B-47F0-AB25-4849266A05E0}</a:tableStyleId>
              </a:tblPr>
              <a:tblGrid>
                <a:gridCol w="1729600"/>
                <a:gridCol w="2330575"/>
                <a:gridCol w="2394925"/>
                <a:gridCol w="2309100"/>
              </a:tblGrid>
              <a:tr h="381000">
                <a:tc>
                  <a:txBody>
                    <a:bodyPr/>
                    <a:lstStyle/>
                    <a:p>
                      <a:pPr algn="ctr">
                        <a:buNone/>
                      </a:pPr>
                      <a:r>
                        <a:rPr lang="en" sz="1800" b="1"/>
                        <a:t>PASTA check implemented</a:t>
                      </a:r>
                    </a:p>
                  </a:txBody>
                  <a:tcPr marL="91425" marR="91425" marT="91425" marB="91425"/>
                </a:tc>
                <a:tc>
                  <a:txBody>
                    <a:bodyPr/>
                    <a:lstStyle/>
                    <a:p>
                      <a:pPr lvl="0" algn="ctr" rtl="0">
                        <a:lnSpc>
                          <a:spcPct val="115000"/>
                        </a:lnSpc>
                        <a:buNone/>
                      </a:pPr>
                      <a:r>
                        <a:rPr lang="en" sz="1800" b="1"/>
                        <a:t>Metrics WG 5+5</a:t>
                      </a:r>
                    </a:p>
                    <a:p>
                      <a:pPr lvl="0" algn="ctr" rtl="0">
                        <a:lnSpc>
                          <a:spcPct val="115000"/>
                        </a:lnSpc>
                        <a:buNone/>
                      </a:pPr>
                      <a:r>
                        <a:rPr lang="en" sz="1800" b="1"/>
                        <a:t>(May 2012)</a:t>
                      </a:r>
                    </a:p>
                  </a:txBody>
                  <a:tcPr marL="91425" marR="91425" marT="91425" marB="91425"/>
                </a:tc>
                <a:tc>
                  <a:txBody>
                    <a:bodyPr/>
                    <a:lstStyle/>
                    <a:p>
                      <a:pPr lvl="0" algn="ctr" rtl="0">
                        <a:lnSpc>
                          <a:spcPct val="115000"/>
                        </a:lnSpc>
                        <a:buNone/>
                      </a:pPr>
                      <a:r>
                        <a:rPr lang="en" sz="1800" b="1"/>
                        <a:t>Scott's "5 features"</a:t>
                      </a:r>
                    </a:p>
                    <a:p>
                      <a:pPr lvl="0" algn="ctr" rtl="0">
                        <a:lnSpc>
                          <a:spcPct val="115000"/>
                        </a:lnSpc>
                        <a:buNone/>
                      </a:pPr>
                      <a:r>
                        <a:rPr lang="en" sz="1800" b="1"/>
                        <a:t>(Apr 2012)</a:t>
                      </a:r>
                    </a:p>
                  </a:txBody>
                  <a:tcPr marL="91425" marR="91425" marT="91425" marB="91425"/>
                </a:tc>
                <a:tc>
                  <a:txBody>
                    <a:bodyPr/>
                    <a:lstStyle/>
                    <a:p>
                      <a:pPr lvl="0" algn="ctr" rtl="0">
                        <a:lnSpc>
                          <a:spcPct val="115000"/>
                        </a:lnSpc>
                        <a:buNone/>
                      </a:pPr>
                      <a:r>
                        <a:rPr lang="en" sz="1800" b="1"/>
                        <a:t>How the EML</a:t>
                      </a:r>
                    </a:p>
                    <a:p>
                      <a:pPr lvl="0" algn="ctr" rtl="0">
                        <a:lnSpc>
                          <a:spcPct val="115000"/>
                        </a:lnSpc>
                        <a:buNone/>
                      </a:pPr>
                      <a:r>
                        <a:rPr lang="en" sz="1800" b="1"/>
                        <a:t>feature is used</a:t>
                      </a:r>
                    </a:p>
                  </a:txBody>
                  <a:tcPr marL="91425" marR="91425" marT="91425" marB="91425"/>
                </a:tc>
              </a:tr>
              <a:tr h="381000">
                <a:tc>
                  <a:txBody>
                    <a:bodyPr/>
                    <a:lstStyle/>
                    <a:p>
                      <a:pPr algn="ctr">
                        <a:buNone/>
                      </a:pPr>
                      <a:r>
                        <a:rPr lang="en">
                          <a:solidFill>
                            <a:srgbClr val="999999"/>
                          </a:solidFill>
                        </a:rPr>
                        <a:t>X</a:t>
                      </a:r>
                    </a:p>
                  </a:txBody>
                  <a:tcPr marL="91425" marR="91425" marT="91425" marB="91425"/>
                </a:tc>
                <a:tc>
                  <a:txBody>
                    <a:bodyPr/>
                    <a:lstStyle/>
                    <a:p>
                      <a:pPr algn="ctr">
                        <a:buNone/>
                      </a:pPr>
                      <a:r>
                        <a:rPr lang="en"/>
                        <a:t>title</a:t>
                      </a:r>
                    </a:p>
                  </a:txBody>
                  <a:tcPr marL="91425" marR="91425" marT="91425" marB="91425"/>
                </a:tc>
                <a:tc>
                  <a:txBody>
                    <a:bodyPr/>
                    <a:lstStyle/>
                    <a:p>
                      <a:pPr lvl="0" algn="ctr" rtl="0">
                        <a:buNone/>
                      </a:pPr>
                      <a:r>
                        <a:rPr lang="en"/>
                        <a:t>title</a:t>
                      </a:r>
                    </a:p>
                  </a:txBody>
                  <a:tcPr marL="91425" marR="91425" marT="91425" marB="91425"/>
                </a:tc>
                <a:tc>
                  <a:txBody>
                    <a:bodyPr/>
                    <a:lstStyle/>
                    <a:p>
                      <a:pPr algn="ctr">
                        <a:buNone/>
                      </a:pPr>
                      <a:r>
                        <a:rPr lang="en"/>
                        <a:t>HTML display, search</a:t>
                      </a:r>
                    </a:p>
                  </a:txBody>
                  <a:tcPr marL="91425" marR="91425" marT="91425" marB="91425"/>
                </a:tc>
              </a:tr>
              <a:tr h="381000">
                <a:tc>
                  <a:txBody>
                    <a:bodyPr/>
                    <a:lstStyle/>
                    <a:p>
                      <a:pPr algn="ctr">
                        <a:buNone/>
                      </a:pPr>
                      <a:r>
                        <a:rPr lang="en">
                          <a:solidFill>
                            <a:srgbClr val="999999"/>
                          </a:solidFill>
                        </a:rPr>
                        <a:t>X</a:t>
                      </a:r>
                    </a:p>
                  </a:txBody>
                  <a:tcPr marL="91425" marR="91425" marT="91425" marB="91425"/>
                </a:tc>
                <a:tc>
                  <a:txBody>
                    <a:bodyPr/>
                    <a:lstStyle/>
                    <a:p>
                      <a:pPr algn="ctr">
                        <a:buNone/>
                      </a:pPr>
                      <a:r>
                        <a:rPr lang="en"/>
                        <a:t>abstract</a:t>
                      </a:r>
                    </a:p>
                  </a:txBody>
                  <a:tcPr marL="91425" marR="91425" marT="91425" marB="91425"/>
                </a:tc>
                <a:tc>
                  <a:txBody>
                    <a:bodyPr/>
                    <a:lstStyle/>
                    <a:p>
                      <a:pPr lvl="0" algn="ctr" rtl="0">
                        <a:buNone/>
                      </a:pPr>
                      <a:r>
                        <a:rPr lang="en"/>
                        <a:t>abstract</a:t>
                      </a:r>
                    </a:p>
                  </a:txBody>
                  <a:tcPr marL="91425" marR="91425" marT="91425" marB="91425"/>
                </a:tc>
                <a:tc>
                  <a:txBody>
                    <a:bodyPr/>
                    <a:lstStyle/>
                    <a:p>
                      <a:pPr algn="ctr">
                        <a:buNone/>
                      </a:pPr>
                      <a:r>
                        <a:rPr lang="en"/>
                        <a:t>HTML display, search</a:t>
                      </a:r>
                    </a:p>
                  </a:txBody>
                  <a:tcPr marL="91425" marR="91425" marT="91425" marB="91425"/>
                </a:tc>
              </a:tr>
              <a:tr h="381000">
                <a:tc>
                  <a:txBody>
                    <a:bodyPr/>
                    <a:lstStyle/>
                    <a:p>
                      <a:pPr algn="ctr">
                        <a:buNone/>
                      </a:pPr>
                      <a:r>
                        <a:rPr lang="en">
                          <a:solidFill>
                            <a:srgbClr val="999999"/>
                          </a:solidFill>
                        </a:rPr>
                        <a:t>X</a:t>
                      </a:r>
                    </a:p>
                  </a:txBody>
                  <a:tcPr marL="91425" marR="91425" marT="91425" marB="91425"/>
                </a:tc>
                <a:tc>
                  <a:txBody>
                    <a:bodyPr/>
                    <a:lstStyle/>
                    <a:p>
                      <a:pPr algn="ctr">
                        <a:buNone/>
                      </a:pPr>
                      <a:r>
                        <a:rPr lang="en"/>
                        <a:t>keywords</a:t>
                      </a:r>
                    </a:p>
                  </a:txBody>
                  <a:tcPr marL="91425" marR="91425" marT="91425" marB="91425"/>
                </a:tc>
                <a:tc>
                  <a:txBody>
                    <a:bodyPr/>
                    <a:lstStyle/>
                    <a:p>
                      <a:pPr lvl="0" algn="ctr" rtl="0">
                        <a:buNone/>
                      </a:pPr>
                      <a:r>
                        <a:rPr lang="en"/>
                        <a:t>keywords</a:t>
                      </a:r>
                    </a:p>
                  </a:txBody>
                  <a:tcPr marL="91425" marR="91425" marT="91425" marB="91425"/>
                </a:tc>
                <a:tc>
                  <a:txBody>
                    <a:bodyPr/>
                    <a:lstStyle/>
                    <a:p>
                      <a:pPr algn="ctr">
                        <a:buNone/>
                      </a:pPr>
                      <a:r>
                        <a:rPr lang="en"/>
                        <a:t>search</a:t>
                      </a:r>
                    </a:p>
                  </a:txBody>
                  <a:tcPr marL="91425" marR="91425" marT="91425" marB="91425"/>
                </a:tc>
              </a:tr>
              <a:tr h="381000">
                <a:tc>
                  <a:txBody>
                    <a:bodyPr/>
                    <a:lstStyle/>
                    <a:p>
                      <a:pPr algn="ctr">
                        <a:buNone/>
                      </a:pPr>
                      <a:r>
                        <a:rPr lang="en"/>
                        <a:t>X</a:t>
                      </a:r>
                    </a:p>
                  </a:txBody>
                  <a:tcPr marL="91425" marR="91425" marT="91425" marB="91425">
                    <a:solidFill>
                      <a:srgbClr val="CFE2F3"/>
                    </a:solidFill>
                  </a:tcPr>
                </a:tc>
                <a:tc>
                  <a:txBody>
                    <a:bodyPr/>
                    <a:lstStyle/>
                    <a:p>
                      <a:pPr algn="ctr">
                        <a:buNone/>
                      </a:pPr>
                      <a:r>
                        <a:rPr lang="en"/>
                        <a:t>entity-level data URL</a:t>
                      </a:r>
                    </a:p>
                  </a:txBody>
                  <a:tcPr marL="91425" marR="91425" marT="91425" marB="91425">
                    <a:solidFill>
                      <a:srgbClr val="CFE2F3"/>
                    </a:solidFill>
                  </a:tcPr>
                </a:tc>
                <a:tc>
                  <a:txBody>
                    <a:bodyPr/>
                    <a:lstStyle/>
                    <a:p>
                      <a:pPr lvl="0" algn="ctr" rtl="0">
                        <a:buNone/>
                      </a:pPr>
                      <a:r>
                        <a:rPr lang="en"/>
                        <a:t>entity-level data URL</a:t>
                      </a:r>
                    </a:p>
                  </a:txBody>
                  <a:tcPr marL="91425" marR="91425" marT="91425" marB="91425">
                    <a:solidFill>
                      <a:srgbClr val="CFE2F3"/>
                    </a:solidFill>
                  </a:tcPr>
                </a:tc>
                <a:tc>
                  <a:txBody>
                    <a:bodyPr/>
                    <a:lstStyle/>
                    <a:p>
                      <a:pPr algn="ctr">
                        <a:buNone/>
                      </a:pPr>
                      <a:r>
                        <a:rPr lang="en"/>
                        <a:t>HTML, download, PASTA</a:t>
                      </a:r>
                    </a:p>
                  </a:txBody>
                  <a:tcPr marL="91425" marR="91425" marT="91425" marB="91425"/>
                </a:tc>
              </a:tr>
              <a:tr h="381000">
                <a:tc>
                  <a:txBody>
                    <a:bodyPr/>
                    <a:lstStyle/>
                    <a:p>
                      <a:pPr lvl="0" algn="ctr" rtl="0">
                        <a:buNone/>
                      </a:pPr>
                      <a:r>
                        <a:rPr lang="en">
                          <a:solidFill>
                            <a:srgbClr val="999999"/>
                          </a:solidFill>
                        </a:rPr>
                        <a:t>X</a:t>
                      </a:r>
                      <a:r>
                        <a:rPr lang="en"/>
                        <a:t>, X (many)</a:t>
                      </a:r>
                    </a:p>
                  </a:txBody>
                  <a:tcPr marL="91425" marR="91425" marT="91425" marB="91425">
                    <a:solidFill>
                      <a:srgbClr val="CFE2F3"/>
                    </a:solidFill>
                  </a:tcPr>
                </a:tc>
                <a:tc>
                  <a:txBody>
                    <a:bodyPr/>
                    <a:lstStyle/>
                    <a:p>
                      <a:pPr algn="ctr">
                        <a:buNone/>
                      </a:pPr>
                      <a:r>
                        <a:rPr lang="en"/>
                        <a:t>data table is described</a:t>
                      </a:r>
                    </a:p>
                  </a:txBody>
                  <a:tcPr marL="91425" marR="91425" marT="91425" marB="91425">
                    <a:solidFill>
                      <a:srgbClr val="CFE2F3"/>
                    </a:solidFill>
                  </a:tcPr>
                </a:tc>
                <a:tc>
                  <a:txBody>
                    <a:bodyPr/>
                    <a:lstStyle/>
                    <a:p>
                      <a:pPr lvl="0" algn="ctr" rtl="0">
                        <a:buNone/>
                      </a:pPr>
                      <a:r>
                        <a:rPr lang="en"/>
                        <a:t>data table is described</a:t>
                      </a:r>
                    </a:p>
                  </a:txBody>
                  <a:tcPr marL="91425" marR="91425" marT="91425" marB="91425">
                    <a:solidFill>
                      <a:srgbClr val="CFE2F3"/>
                    </a:solidFill>
                  </a:tcPr>
                </a:tc>
                <a:tc>
                  <a:txBody>
                    <a:bodyPr/>
                    <a:lstStyle/>
                    <a:p>
                      <a:pPr algn="ctr">
                        <a:buNone/>
                      </a:pPr>
                      <a:r>
                        <a:rPr lang="en"/>
                        <a:t>user evaluation, PASTA</a:t>
                      </a:r>
                    </a:p>
                  </a:txBody>
                  <a:tcPr marL="91425" marR="91425" marT="91425" marB="91425"/>
                </a:tc>
              </a:tr>
              <a:tr h="381000">
                <a:tc>
                  <a:txBody>
                    <a:bodyPr/>
                    <a:lstStyle/>
                    <a:p>
                      <a:pPr algn="ctr">
                        <a:buNone/>
                      </a:pPr>
                      <a:r>
                        <a:rPr lang="en"/>
                        <a:t>X</a:t>
                      </a:r>
                    </a:p>
                  </a:txBody>
                  <a:tcPr marL="91425" marR="91425" marT="91425" marB="91425">
                    <a:solidFill>
                      <a:srgbClr val="CFE2F3"/>
                    </a:solidFill>
                  </a:tcPr>
                </a:tc>
                <a:tc>
                  <a:txBody>
                    <a:bodyPr/>
                    <a:lstStyle/>
                    <a:p>
                      <a:pPr algn="ctr">
                        <a:buNone/>
                      </a:pPr>
                      <a:r>
                        <a:rPr lang="en"/>
                        <a:t>EML 2.1 or later</a:t>
                      </a:r>
                    </a:p>
                  </a:txBody>
                  <a:tcPr marL="91425" marR="91425" marT="91425" marB="91425">
                    <a:solidFill>
                      <a:srgbClr val="CFE2F3"/>
                    </a:solidFill>
                  </a:tcPr>
                </a:tc>
                <a:tc>
                  <a:txBody>
                    <a:bodyPr/>
                    <a:lstStyle/>
                    <a:p>
                      <a:endParaRPr/>
                    </a:p>
                  </a:txBody>
                  <a:tcPr marL="91425" marR="91425" marT="91425" marB="91425"/>
                </a:tc>
                <a:tc>
                  <a:txBody>
                    <a:bodyPr/>
                    <a:lstStyle/>
                    <a:p>
                      <a:pPr algn="ctr">
                        <a:buNone/>
                      </a:pPr>
                      <a:r>
                        <a:rPr lang="en"/>
                        <a:t>PASTA</a:t>
                      </a:r>
                    </a:p>
                  </a:txBody>
                  <a:tcPr marL="91425" marR="91425" marT="91425" marB="91425"/>
                </a:tc>
              </a:tr>
              <a:tr h="381000">
                <a:tc>
                  <a:txBody>
                    <a:bodyPr/>
                    <a:lstStyle/>
                    <a:p>
                      <a:pPr algn="ctr">
                        <a:buNone/>
                      </a:pPr>
                      <a:r>
                        <a:rPr lang="en"/>
                        <a:t>X</a:t>
                      </a:r>
                    </a:p>
                  </a:txBody>
                  <a:tcPr marL="91425" marR="91425" marT="91425" marB="91425">
                    <a:solidFill>
                      <a:srgbClr val="FFF2CC"/>
                    </a:solidFill>
                  </a:tcPr>
                </a:tc>
                <a:tc>
                  <a:txBody>
                    <a:bodyPr/>
                    <a:lstStyle/>
                    <a:p>
                      <a:pPr lvl="0" algn="ctr" rtl="0">
                        <a:buNone/>
                      </a:pPr>
                      <a:r>
                        <a:rPr lang="en"/>
                        <a:t>methods</a:t>
                      </a:r>
                    </a:p>
                  </a:txBody>
                  <a:tcPr marL="91425" marR="91425" marT="91425" marB="91425">
                    <a:solidFill>
                      <a:srgbClr val="FFF2CC"/>
                    </a:solidFill>
                  </a:tcPr>
                </a:tc>
                <a:tc>
                  <a:txBody>
                    <a:bodyPr/>
                    <a:lstStyle/>
                    <a:p>
                      <a:endParaRPr/>
                    </a:p>
                  </a:txBody>
                  <a:tcPr marL="91425" marR="91425" marT="91425" marB="91425"/>
                </a:tc>
                <a:tc>
                  <a:txBody>
                    <a:bodyPr/>
                    <a:lstStyle/>
                    <a:p>
                      <a:pPr algn="ctr">
                        <a:buNone/>
                      </a:pPr>
                      <a:r>
                        <a:rPr lang="en"/>
                        <a:t>user evaluation</a:t>
                      </a:r>
                    </a:p>
                  </a:txBody>
                  <a:tcPr marL="91425" marR="91425" marT="91425" marB="91425"/>
                </a:tc>
              </a:tr>
              <a:tr h="381000">
                <a:tc>
                  <a:txBody>
                    <a:bodyPr/>
                    <a:lstStyle/>
                    <a:p>
                      <a:pPr algn="ctr">
                        <a:buNone/>
                      </a:pPr>
                      <a:r>
                        <a:rPr lang="en">
                          <a:solidFill>
                            <a:srgbClr val="999999"/>
                          </a:solidFill>
                        </a:rPr>
                        <a:t>X</a:t>
                      </a:r>
                    </a:p>
                  </a:txBody>
                  <a:tcPr marL="91425" marR="91425" marT="91425" marB="91425"/>
                </a:tc>
                <a:tc>
                  <a:txBody>
                    <a:bodyPr/>
                    <a:lstStyle/>
                    <a:p>
                      <a:pPr algn="ctr">
                        <a:buNone/>
                      </a:pPr>
                      <a:r>
                        <a:rPr lang="en"/>
                        <a:t>temporalCoverage</a:t>
                      </a:r>
                    </a:p>
                  </a:txBody>
                  <a:tcPr marL="91425" marR="91425" marT="91425" marB="91425"/>
                </a:tc>
                <a:tc>
                  <a:txBody>
                    <a:bodyPr/>
                    <a:lstStyle/>
                    <a:p>
                      <a:endParaRPr/>
                    </a:p>
                  </a:txBody>
                  <a:tcPr marL="91425" marR="91425" marT="91425" marB="91425"/>
                </a:tc>
                <a:tc>
                  <a:txBody>
                    <a:bodyPr/>
                    <a:lstStyle/>
                    <a:p>
                      <a:pPr algn="ctr">
                        <a:buNone/>
                      </a:pPr>
                      <a:r>
                        <a:rPr lang="en"/>
                        <a:t>search, user evaluation</a:t>
                      </a:r>
                    </a:p>
                  </a:txBody>
                  <a:tcPr marL="91425" marR="91425" marT="91425" marB="91425"/>
                </a:tc>
              </a:tr>
              <a:tr h="381000">
                <a:tc>
                  <a:txBody>
                    <a:bodyPr/>
                    <a:lstStyle/>
                    <a:p>
                      <a:pPr algn="ctr">
                        <a:buNone/>
                      </a:pPr>
                      <a:r>
                        <a:rPr lang="en">
                          <a:solidFill>
                            <a:srgbClr val="999999"/>
                          </a:solidFill>
                        </a:rPr>
                        <a:t>X</a:t>
                      </a:r>
                    </a:p>
                  </a:txBody>
                  <a:tcPr marL="91425" marR="91425" marT="91425" marB="91425"/>
                </a:tc>
                <a:tc>
                  <a:txBody>
                    <a:bodyPr/>
                    <a:lstStyle/>
                    <a:p>
                      <a:pPr algn="ctr">
                        <a:buNone/>
                      </a:pPr>
                      <a:r>
                        <a:rPr lang="en"/>
                        <a:t>geographicCoverage</a:t>
                      </a:r>
                    </a:p>
                  </a:txBody>
                  <a:tcPr marL="91425" marR="91425" marT="91425" marB="91425"/>
                </a:tc>
                <a:tc>
                  <a:txBody>
                    <a:bodyPr/>
                    <a:lstStyle/>
                    <a:p>
                      <a:endParaRPr/>
                    </a:p>
                  </a:txBody>
                  <a:tcPr marL="91425" marR="91425" marT="91425" marB="91425"/>
                </a:tc>
                <a:tc>
                  <a:txBody>
                    <a:bodyPr/>
                    <a:lstStyle/>
                    <a:p>
                      <a:pPr algn="ctr">
                        <a:buNone/>
                      </a:pPr>
                      <a:r>
                        <a:rPr lang="en"/>
                        <a:t>search, user evaluation</a:t>
                      </a:r>
                    </a:p>
                  </a:txBody>
                  <a:tcPr marL="91425" marR="91425" marT="91425" marB="91425"/>
                </a:tc>
              </a:tr>
              <a:tr h="381000">
                <a:tc>
                  <a:txBody>
                    <a:bodyPr/>
                    <a:lstStyle/>
                    <a:p>
                      <a:pPr algn="ctr">
                        <a:buNone/>
                      </a:pPr>
                      <a:r>
                        <a:rPr lang="en">
                          <a:solidFill>
                            <a:srgbClr val="999999"/>
                          </a:solidFill>
                        </a:rPr>
                        <a:t>X</a:t>
                      </a:r>
                    </a:p>
                  </a:txBody>
                  <a:tcPr marL="91425" marR="91425" marT="91425" marB="91425"/>
                </a:tc>
                <a:tc>
                  <a:txBody>
                    <a:bodyPr/>
                    <a:lstStyle/>
                    <a:p>
                      <a:pPr algn="ctr">
                        <a:buNone/>
                      </a:pPr>
                      <a:r>
                        <a:rPr lang="en"/>
                        <a:t>taxonomicCoverage</a:t>
                      </a:r>
                    </a:p>
                  </a:txBody>
                  <a:tcPr marL="91425" marR="91425" marT="91425" marB="91425"/>
                </a:tc>
                <a:tc>
                  <a:txBody>
                    <a:bodyPr/>
                    <a:lstStyle/>
                    <a:p>
                      <a:endParaRPr/>
                    </a:p>
                  </a:txBody>
                  <a:tcPr marL="91425" marR="91425" marT="91425" marB="91425"/>
                </a:tc>
                <a:tc>
                  <a:txBody>
                    <a:bodyPr/>
                    <a:lstStyle/>
                    <a:p>
                      <a:pPr algn="ctr">
                        <a:buNone/>
                      </a:pPr>
                      <a:r>
                        <a:rPr lang="en"/>
                        <a:t>search, user evaluation</a:t>
                      </a:r>
                    </a:p>
                  </a:txBody>
                  <a:tcPr marL="91425" marR="91425" marT="91425" marB="91425"/>
                </a:tc>
              </a:tr>
            </a:tbl>
          </a:graphicData>
        </a:graphic>
      </p:graphicFrame>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2010 Activities</a:t>
            </a:r>
          </a:p>
        </p:txBody>
      </p:sp>
      <p:sp>
        <p:nvSpPr>
          <p:cNvPr id="56" name="Shape 56"/>
          <p:cNvSpPr txBox="1">
            <a:spLocks noGrp="1"/>
          </p:cNvSpPr>
          <p:nvPr>
            <p:ph type="body" idx="1"/>
          </p:nvPr>
        </p:nvSpPr>
        <p:spPr>
          <a:xfrm>
            <a:off x="457200" y="1600200"/>
            <a:ext cx="8229600" cy="4555062"/>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dirty="0">
                <a:solidFill>
                  <a:srgbClr val="000000"/>
                </a:solidFill>
              </a:rPr>
              <a:t>IMC introduced to the EML Congruency Checker project</a:t>
            </a:r>
          </a:p>
          <a:p>
            <a:endParaRPr lang="en-US" dirty="0" smtClean="0">
              <a:solidFill>
                <a:srgbClr val="000000"/>
              </a:solidFill>
            </a:endParaRPr>
          </a:p>
          <a:p>
            <a:r>
              <a:rPr lang="en-US" dirty="0" smtClean="0">
                <a:solidFill>
                  <a:srgbClr val="000000"/>
                </a:solidFill>
              </a:rPr>
              <a:t>EML Best Practices Update (workshop)</a:t>
            </a:r>
          </a:p>
          <a:p>
            <a:pPr marL="0" indent="0">
              <a:buNone/>
            </a:pPr>
            <a:endParaRPr lang="en" dirty="0">
              <a:solidFill>
                <a:srgbClr val="000000"/>
              </a:solidFill>
            </a:endParaRPr>
          </a:p>
          <a:p>
            <a:pPr marL="457200" lvl="0" indent="-419100" rtl="0">
              <a:buClr>
                <a:schemeClr val="dk1"/>
              </a:buClr>
              <a:buSzPct val="166666"/>
              <a:buFont typeface="Arial"/>
              <a:buChar char="•"/>
            </a:pPr>
            <a:r>
              <a:rPr lang="en" dirty="0"/>
              <a:t>Breakouts at Annual Meeting (KBS)</a:t>
            </a:r>
          </a:p>
          <a:p>
            <a:pPr marL="914400" lvl="1" indent="-381000" rtl="0">
              <a:buClr>
                <a:schemeClr val="dk1"/>
              </a:buClr>
              <a:buSzPct val="80000"/>
              <a:buFont typeface="Courier New"/>
              <a:buChar char="o"/>
            </a:pPr>
            <a:r>
              <a:rPr lang="en" dirty="0"/>
              <a:t>collect information from IMC</a:t>
            </a:r>
          </a:p>
          <a:p>
            <a:pPr marL="1371600" lvl="2" indent="-381000" rtl="0">
              <a:buClr>
                <a:schemeClr val="dk1"/>
              </a:buClr>
              <a:buSzPct val="80000"/>
              <a:buFont typeface="Wingdings"/>
              <a:buChar char="§"/>
            </a:pPr>
            <a:r>
              <a:rPr lang="en" dirty="0"/>
              <a:t>lists of desired checks</a:t>
            </a:r>
          </a:p>
          <a:p>
            <a:pPr marL="1371600" lvl="2" indent="-381000" rtl="0">
              <a:buClr>
                <a:schemeClr val="dk1"/>
              </a:buClr>
              <a:buSzPct val="80000"/>
              <a:buFont typeface="Wingdings"/>
              <a:buChar char="§"/>
            </a:pPr>
            <a:r>
              <a:rPr lang="en" dirty="0"/>
              <a:t>evaluation behavior</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Process still to be defined</a:t>
            </a:r>
          </a:p>
        </p:txBody>
      </p:sp>
      <p:sp>
        <p:nvSpPr>
          <p:cNvPr id="166" name="Shape 166"/>
          <p:cNvSpPr txBox="1">
            <a:spLocks noGrp="1"/>
          </p:cNvSpPr>
          <p:nvPr>
            <p:ph type="body" idx="1"/>
          </p:nvPr>
        </p:nvSpPr>
        <p:spPr>
          <a:xfrm>
            <a:off x="147084" y="2438400"/>
            <a:ext cx="9069000" cy="3977699"/>
          </a:xfrm>
          <a:prstGeom prst="rect">
            <a:avLst/>
          </a:prstGeom>
        </p:spPr>
        <p:txBody>
          <a:bodyPr lIns="91425" tIns="91425" rIns="91425" bIns="91425" anchor="t" anchorCtr="0">
            <a:spAutoFit/>
          </a:bodyPr>
          <a:lstStyle/>
          <a:p>
            <a:pPr marL="457200" lvl="0" indent="-419100" rtl="0">
              <a:lnSpc>
                <a:spcPct val="150000"/>
              </a:lnSpc>
              <a:buClr>
                <a:schemeClr val="dk1"/>
              </a:buClr>
              <a:buSzPct val="100000"/>
              <a:buFont typeface="Arial"/>
              <a:buAutoNum type="arabicPeriod"/>
            </a:pPr>
            <a:r>
              <a:rPr lang="en"/>
              <a:t>IMC sub-committee reviews checks periodically</a:t>
            </a:r>
          </a:p>
          <a:p>
            <a:pPr marL="457200" lvl="0" indent="-419100" rtl="0">
              <a:lnSpc>
                <a:spcPct val="150000"/>
              </a:lnSpc>
              <a:buClr>
                <a:schemeClr val="dk1"/>
              </a:buClr>
              <a:buSzPct val="100000"/>
              <a:buFont typeface="Arial"/>
              <a:buAutoNum type="arabicPeriod"/>
            </a:pPr>
            <a:r>
              <a:rPr lang="en"/>
              <a:t>Proposed changes are announced</a:t>
            </a:r>
          </a:p>
          <a:p>
            <a:pPr marL="457200" lvl="0" indent="-419100" rtl="0">
              <a:lnSpc>
                <a:spcPct val="150000"/>
              </a:lnSpc>
              <a:buClr>
                <a:schemeClr val="dk1"/>
              </a:buClr>
              <a:buSzPct val="100000"/>
              <a:buFont typeface="Arial"/>
              <a:buAutoNum type="arabicPeriod"/>
            </a:pPr>
            <a:r>
              <a:rPr lang="en"/>
              <a:t>Community reviews changes</a:t>
            </a:r>
          </a:p>
          <a:p>
            <a:pPr marL="457200" lvl="0" indent="-419100" rtl="0">
              <a:lnSpc>
                <a:spcPct val="150000"/>
              </a:lnSpc>
              <a:buClr>
                <a:schemeClr val="dk1"/>
              </a:buClr>
              <a:buSzPct val="100000"/>
              <a:buFont typeface="Arial"/>
              <a:buAutoNum type="arabicPeriod"/>
            </a:pPr>
            <a:r>
              <a:rPr lang="en"/>
              <a:t>Waiting period, e.g., 6 mo - while you check your packages against the staged implementation</a:t>
            </a:r>
          </a:p>
          <a:p>
            <a:pPr marL="457200" lvl="0" indent="-419100" rtl="0">
              <a:lnSpc>
                <a:spcPct val="150000"/>
              </a:lnSpc>
              <a:buClr>
                <a:schemeClr val="dk1"/>
              </a:buClr>
              <a:buSzPct val="100000"/>
              <a:buFont typeface="Arial"/>
              <a:buAutoNum type="arabicPeriod"/>
            </a:pPr>
            <a:r>
              <a:rPr lang="en"/>
              <a:t>Implementation</a:t>
            </a:r>
          </a:p>
        </p:txBody>
      </p:sp>
      <p:sp>
        <p:nvSpPr>
          <p:cNvPr id="167" name="Shape 167"/>
          <p:cNvSpPr txBox="1"/>
          <p:nvPr/>
        </p:nvSpPr>
        <p:spPr>
          <a:xfrm>
            <a:off x="288764" y="1693700"/>
            <a:ext cx="3481200" cy="830699"/>
          </a:xfrm>
          <a:prstGeom prst="rect">
            <a:avLst/>
          </a:prstGeom>
          <a:noFill/>
        </p:spPr>
        <p:txBody>
          <a:bodyPr lIns="91425" tIns="91425" rIns="91425" bIns="91425" anchor="t" anchorCtr="0">
            <a:spAutoFit/>
          </a:bodyPr>
          <a:lstStyle/>
          <a:p>
            <a:pPr>
              <a:buNone/>
            </a:pPr>
            <a:r>
              <a:rPr lang="en" sz="3600" u="sng"/>
              <a:t>One option</a:t>
            </a:r>
            <a:r>
              <a:rPr lang="en" sz="3600"/>
              <a:t>:</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Discussion prompts</a:t>
            </a:r>
          </a:p>
        </p:txBody>
      </p:sp>
      <p:sp>
        <p:nvSpPr>
          <p:cNvPr id="173" name="Shape 173"/>
          <p:cNvSpPr txBox="1">
            <a:spLocks noGrp="1"/>
          </p:cNvSpPr>
          <p:nvPr>
            <p:ph type="body" idx="1"/>
          </p:nvPr>
        </p:nvSpPr>
        <p:spPr>
          <a:xfrm>
            <a:off x="280816" y="1600200"/>
            <a:ext cx="8717400"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a:t>Do you see yourself </a:t>
            </a:r>
          </a:p>
          <a:p>
            <a:pPr marL="914400" lvl="1" indent="-381000" rtl="0">
              <a:buClr>
                <a:schemeClr val="dk1"/>
              </a:buClr>
              <a:buSzPct val="80000"/>
              <a:buFont typeface="Courier New"/>
              <a:buChar char="o"/>
            </a:pPr>
            <a:r>
              <a:rPr lang="en"/>
              <a:t>checking one data package at at time?</a:t>
            </a:r>
          </a:p>
          <a:p>
            <a:pPr marL="914400" lvl="1" indent="-381000" rtl="0">
              <a:buClr>
                <a:schemeClr val="dk1"/>
              </a:buClr>
              <a:buSzPct val="80000"/>
              <a:buFont typeface="Courier New"/>
              <a:buChar char="o"/>
            </a:pPr>
            <a:r>
              <a:rPr lang="en"/>
              <a:t>a whole lot at once?</a:t>
            </a:r>
          </a:p>
          <a:p>
            <a:pPr marL="914400" lvl="1" indent="-381000" rtl="0">
              <a:buClr>
                <a:schemeClr val="dk1"/>
              </a:buClr>
              <a:buSzPct val="80000"/>
              <a:buFont typeface="Courier New"/>
              <a:buChar char="o"/>
            </a:pPr>
            <a:r>
              <a:rPr lang="en"/>
              <a:t>(how do you build your list of URLs?)</a:t>
            </a:r>
          </a:p>
          <a:p>
            <a:endParaRPr lang="en"/>
          </a:p>
          <a:p>
            <a:pPr marL="457200" lvl="0" indent="-419100" rtl="0">
              <a:buClr>
                <a:schemeClr val="dk1"/>
              </a:buClr>
              <a:buSzPct val="166666"/>
              <a:buFont typeface="Arial"/>
              <a:buChar char="•"/>
            </a:pPr>
            <a:r>
              <a:rPr lang="en"/>
              <a:t>Should there be a data package summary? </a:t>
            </a:r>
          </a:p>
          <a:p>
            <a:pPr marL="914400" lvl="1" indent="-381000" rtl="0">
              <a:buClr>
                <a:schemeClr val="dk1"/>
              </a:buClr>
              <a:buSzPct val="80000"/>
              <a:buFont typeface="Courier New"/>
              <a:buChar char="o"/>
            </a:pPr>
            <a:r>
              <a:rPr lang="en"/>
              <a:t>what does it hold? </a:t>
            </a:r>
          </a:p>
          <a:p>
            <a:pPr marL="914400" lvl="1" indent="-381000" rtl="0">
              <a:buClr>
                <a:schemeClr val="dk1"/>
              </a:buClr>
              <a:buSzPct val="80000"/>
              <a:buFont typeface="Courier New"/>
              <a:buChar char="o"/>
            </a:pPr>
            <a:r>
              <a:rPr lang="en"/>
              <a:t>metadata level checks?</a:t>
            </a:r>
          </a:p>
          <a:p>
            <a:endParaRPr lang="en"/>
          </a:p>
          <a:p>
            <a:pPr marL="457200" lvl="0" indent="-419100" rtl="0">
              <a:buClr>
                <a:schemeClr val="dk1"/>
              </a:buClr>
              <a:buSzPct val="166666"/>
              <a:buFont typeface="Arial"/>
              <a:buChar char="•"/>
            </a:pPr>
            <a:r>
              <a:rPr lang="en"/>
              <a:t>Can you use this to build your site's inventory?</a:t>
            </a:r>
          </a:p>
          <a:p>
            <a:pPr marL="914400" lvl="1" indent="-381000" rtl="0">
              <a:buClr>
                <a:schemeClr val="dk1"/>
              </a:buClr>
              <a:buSzPct val="80000"/>
              <a:buFont typeface="Courier New"/>
              <a:buChar char="o"/>
            </a:pPr>
            <a:r>
              <a:rPr lang="en"/>
              <a:t>for an annual report?</a:t>
            </a:r>
          </a:p>
          <a:p>
            <a:pPr marL="914400" lvl="1" indent="-381000" rtl="0">
              <a:buClr>
                <a:schemeClr val="dk1"/>
              </a:buClr>
              <a:buSzPct val="80000"/>
              <a:buFont typeface="Courier New"/>
              <a:buChar char="o"/>
            </a:pPr>
            <a:r>
              <a:rPr lang="en"/>
              <a:t>for a proposal?</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en"/>
              <a:t>Discussion prompts, cont.</a:t>
            </a:r>
          </a:p>
        </p:txBody>
      </p:sp>
      <p:sp>
        <p:nvSpPr>
          <p:cNvPr id="179" name="Shape 179"/>
          <p:cNvSpPr txBox="1">
            <a:spLocks noGrp="1"/>
          </p:cNvSpPr>
          <p:nvPr>
            <p:ph type="body" idx="1"/>
          </p:nvPr>
        </p:nvSpPr>
        <p:spPr>
          <a:xfrm>
            <a:off x="457200" y="1600200"/>
            <a:ext cx="8540999"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a:t>PASTA has a few requirements </a:t>
            </a:r>
          </a:p>
          <a:p>
            <a:pPr marL="914400" lvl="1" indent="-381000" rtl="0">
              <a:buClr>
                <a:schemeClr val="dk1"/>
              </a:buClr>
              <a:buSzPct val="80000"/>
              <a:buFont typeface="Courier New"/>
              <a:buChar char="o"/>
            </a:pPr>
            <a:r>
              <a:rPr lang="en"/>
              <a:t>related to data table structure</a:t>
            </a:r>
          </a:p>
          <a:p>
            <a:pPr marL="914400" lvl="1" indent="-381000" rtl="0">
              <a:buClr>
                <a:schemeClr val="dk1"/>
              </a:buClr>
              <a:buSzPct val="80000"/>
              <a:buFont typeface="Courier New"/>
              <a:buChar char="o"/>
            </a:pPr>
            <a:r>
              <a:rPr lang="en"/>
              <a:t>error response assures these will be met</a:t>
            </a:r>
          </a:p>
          <a:p>
            <a:endParaRPr lang="en"/>
          </a:p>
          <a:p>
            <a:pPr marL="457200" lvl="0" indent="-419100" rtl="0">
              <a:buClr>
                <a:schemeClr val="dk1"/>
              </a:buClr>
              <a:buSzPct val="166666"/>
              <a:buFont typeface="Arial"/>
              <a:buChar char="•"/>
            </a:pPr>
            <a:r>
              <a:rPr lang="en"/>
              <a:t>Metrics do not imply requirements</a:t>
            </a:r>
          </a:p>
          <a:p>
            <a:pPr marL="914400" lvl="1" indent="-381000" rtl="0">
              <a:buClr>
                <a:schemeClr val="dk1"/>
              </a:buClr>
              <a:buSzPct val="80000"/>
              <a:buFont typeface="Courier New"/>
              <a:buChar char="o"/>
            </a:pPr>
            <a:r>
              <a:rPr lang="en"/>
              <a:t>'metrics' is counting features, calculating stats</a:t>
            </a:r>
          </a:p>
          <a:p>
            <a:pPr marL="914400" lvl="1" indent="-381000" rtl="0">
              <a:buClr>
                <a:schemeClr val="dk1"/>
              </a:buClr>
              <a:buSzPct val="80000"/>
              <a:buFont typeface="Courier New"/>
              <a:buChar char="o"/>
            </a:pPr>
            <a:r>
              <a:rPr lang="en"/>
              <a:t>can be used to plan improvements objectively</a:t>
            </a:r>
          </a:p>
          <a:p>
            <a:endParaRPr lang="en"/>
          </a:p>
          <a:p>
            <a:pPr marL="457200" lvl="0" indent="-419100" rtl="0">
              <a:buClr>
                <a:schemeClr val="dk1"/>
              </a:buClr>
              <a:buSzPct val="166666"/>
              <a:buFont typeface="Arial"/>
              <a:buChar char="•"/>
            </a:pPr>
            <a:r>
              <a:rPr lang="en"/>
              <a:t>To date, all tallies have been internal</a:t>
            </a:r>
          </a:p>
          <a:p>
            <a:pPr marL="914400" lvl="1" indent="-381000" rtl="0">
              <a:buClr>
                <a:schemeClr val="dk1"/>
              </a:buClr>
              <a:buSzPct val="80000"/>
              <a:buFont typeface="Courier New"/>
              <a:buChar char="o"/>
            </a:pPr>
            <a:r>
              <a:rPr lang="en"/>
              <a:t>to sites, individual</a:t>
            </a:r>
          </a:p>
          <a:p>
            <a:pPr marL="914400" lvl="1" indent="-381000" rtl="0">
              <a:buClr>
                <a:schemeClr val="dk1"/>
              </a:buClr>
              <a:buSzPct val="80000"/>
              <a:buFont typeface="Courier New"/>
              <a:buChar char="o"/>
            </a:pPr>
            <a:r>
              <a:rPr lang="en"/>
              <a:t>to EB, aggregates</a:t>
            </a:r>
          </a:p>
          <a:p>
            <a:endParaRPr lang="en"/>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en"/>
              <a:t>Discussion prompts, cont.</a:t>
            </a:r>
          </a:p>
        </p:txBody>
      </p:sp>
      <p:sp>
        <p:nvSpPr>
          <p:cNvPr id="185" name="Shape 185"/>
          <p:cNvSpPr txBox="1">
            <a:spLocks noGrp="1"/>
          </p:cNvSpPr>
          <p:nvPr>
            <p:ph type="body" idx="1"/>
          </p:nvPr>
        </p:nvSpPr>
        <p:spPr>
          <a:xfrm>
            <a:off x="457200" y="1600200"/>
            <a:ext cx="8540999"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a:t>Uses of certain EML metadata features</a:t>
            </a:r>
          </a:p>
          <a:p>
            <a:pPr marL="914400" lvl="1" indent="-381000" rtl="0">
              <a:buClr>
                <a:schemeClr val="dk1"/>
              </a:buClr>
              <a:buSzPct val="80000"/>
              <a:buFont typeface="Courier New"/>
              <a:buChar char="o"/>
            </a:pPr>
            <a:r>
              <a:rPr lang="en"/>
              <a:t>"5 essential features" (Scott, April, 2012)</a:t>
            </a:r>
          </a:p>
          <a:p>
            <a:pPr marL="914400" lvl="1" indent="-381000" rtl="0">
              <a:buClr>
                <a:schemeClr val="dk1"/>
              </a:buClr>
              <a:buSzPct val="80000"/>
              <a:buFont typeface="Courier New"/>
              <a:buChar char="o"/>
            </a:pPr>
            <a:r>
              <a:rPr lang="en"/>
              <a:t>those needed for search and/or fitness for use, (coverage)</a:t>
            </a:r>
          </a:p>
          <a:p>
            <a:endParaRPr lang="en"/>
          </a:p>
          <a:p>
            <a:pPr marL="457200" lvl="0" indent="-419100" rtl="0">
              <a:buClr>
                <a:schemeClr val="dk1"/>
              </a:buClr>
              <a:buSzPct val="166666"/>
              <a:buFont typeface="Arial"/>
              <a:buChar char="•"/>
            </a:pPr>
            <a:r>
              <a:rPr lang="en"/>
              <a:t>Eventual reporting</a:t>
            </a:r>
          </a:p>
          <a:p>
            <a:pPr marL="914400" lvl="1" indent="-381000" rtl="0">
              <a:buClr>
                <a:schemeClr val="dk1"/>
              </a:buClr>
              <a:buSzPct val="80000"/>
              <a:buFont typeface="Courier New"/>
              <a:buChar char="o"/>
            </a:pPr>
            <a:r>
              <a:rPr lang="en"/>
              <a:t>to whom? what? when?</a:t>
            </a:r>
          </a:p>
          <a:p>
            <a:pPr marL="914400" lvl="1" indent="-381000" rtl="0">
              <a:buClr>
                <a:schemeClr val="dk1"/>
              </a:buClr>
              <a:buSzPct val="80000"/>
              <a:buFont typeface="Courier New"/>
              <a:buChar char="o"/>
            </a:pPr>
            <a:r>
              <a:rPr lang="en"/>
              <a:t>IMC annual meeting</a:t>
            </a:r>
          </a:p>
          <a:p>
            <a:endParaRPr lang="en"/>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Goals for IMC </a:t>
            </a:r>
          </a:p>
        </p:txBody>
      </p:sp>
      <p:sp>
        <p:nvSpPr>
          <p:cNvPr id="191" name="Shape 191"/>
          <p:cNvSpPr txBox="1">
            <a:spLocks noGrp="1"/>
          </p:cNvSpPr>
          <p:nvPr>
            <p:ph type="body" idx="1"/>
          </p:nvPr>
        </p:nvSpPr>
        <p:spPr>
          <a:xfrm>
            <a:off x="457200" y="1600200"/>
            <a:ext cx="8208899" cy="4108787"/>
          </a:xfrm>
          <a:prstGeom prst="rect">
            <a:avLst/>
          </a:prstGeom>
        </p:spPr>
        <p:txBody>
          <a:bodyPr lIns="91425" tIns="91425" rIns="91425" bIns="91425" anchor="t" anchorCtr="0">
            <a:spAutoFit/>
          </a:bodyPr>
          <a:lstStyle/>
          <a:p>
            <a:pPr marL="457200" lvl="0" indent="-419100" rtl="0">
              <a:buClr>
                <a:schemeClr val="dk1"/>
              </a:buClr>
              <a:buSzPct val="100000"/>
              <a:buFont typeface="Arial"/>
              <a:buAutoNum type="arabicPeriod"/>
            </a:pPr>
            <a:r>
              <a:rPr lang="en" dirty="0"/>
              <a:t>Approve V 1.0 </a:t>
            </a:r>
            <a:r>
              <a:rPr lang="en" dirty="0" smtClean="0"/>
              <a:t>checks</a:t>
            </a:r>
            <a:r>
              <a:rPr lang="en-US" dirty="0" smtClean="0"/>
              <a:t> and system</a:t>
            </a:r>
            <a:endParaRPr lang="en" dirty="0"/>
          </a:p>
          <a:p>
            <a:pPr marL="457200" lvl="0" indent="-419100" rtl="0">
              <a:buClr>
                <a:schemeClr val="dk1"/>
              </a:buClr>
              <a:buSzPct val="100000"/>
              <a:buFont typeface="Arial"/>
              <a:buAutoNum type="arabicPeriod"/>
            </a:pPr>
            <a:r>
              <a:rPr lang="en" dirty="0">
                <a:solidFill>
                  <a:srgbClr val="000000"/>
                </a:solidFill>
              </a:rPr>
              <a:t>Agree that aggregate reports should be produced for the EB </a:t>
            </a:r>
          </a:p>
          <a:p>
            <a:pPr marL="457200" lvl="0" indent="-419100" rtl="0">
              <a:buClr>
                <a:schemeClr val="dk1"/>
              </a:buClr>
              <a:buSzPct val="100000"/>
              <a:buFont typeface="Arial"/>
              <a:buAutoNum type="arabicPeriod"/>
            </a:pPr>
            <a:r>
              <a:rPr lang="en" dirty="0"/>
              <a:t>Request the 6 more checks be implemented in PASTA</a:t>
            </a:r>
          </a:p>
          <a:p>
            <a:pPr marL="457200" lvl="0" indent="-419100" rtl="0">
              <a:buClr>
                <a:schemeClr val="dk1"/>
              </a:buClr>
              <a:buSzPct val="100000"/>
              <a:buFont typeface="Arial"/>
              <a:buAutoNum type="arabicPeriod"/>
            </a:pPr>
            <a:r>
              <a:rPr lang="en" dirty="0"/>
              <a:t>Request entire LTER inventory be checked and aggregates calculated when PASTA in production</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sp>
        <p:nvSpPr>
          <p:cNvPr id="3" name="Text Placeholder 2"/>
          <p:cNvSpPr>
            <a:spLocks noGrp="1"/>
          </p:cNvSpPr>
          <p:nvPr>
            <p:ph type="body" idx="1"/>
          </p:nvPr>
        </p:nvSpPr>
        <p:spPr>
          <a:xfrm>
            <a:off x="457200" y="1600200"/>
            <a:ext cx="3242505" cy="1133336"/>
          </a:xfrm>
        </p:spPr>
        <p:txBody>
          <a:bodyPr/>
          <a:lstStyle/>
          <a:p>
            <a:pPr marL="0" indent="0">
              <a:buNone/>
            </a:pPr>
            <a:r>
              <a:rPr lang="en-US" dirty="0" smtClean="0"/>
              <a:t>GO</a:t>
            </a:r>
            <a:r>
              <a:rPr lang="en-US" dirty="0"/>
              <a:t>, </a:t>
            </a:r>
            <a:r>
              <a:rPr lang="en-US" dirty="0" smtClean="0"/>
              <a:t>CUROSITY! </a:t>
            </a:r>
            <a:r>
              <a:rPr lang="en-US" dirty="0"/>
              <a:t> </a:t>
            </a:r>
          </a:p>
        </p:txBody>
      </p:sp>
      <p:pic>
        <p:nvPicPr>
          <p:cNvPr id="4" name="Picture 3" descr="PIA1597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621" y="2084667"/>
            <a:ext cx="4317744" cy="4317744"/>
          </a:xfrm>
          <a:prstGeom prst="rect">
            <a:avLst/>
          </a:prstGeom>
        </p:spPr>
      </p:pic>
    </p:spTree>
    <p:extLst>
      <p:ext uri="{BB962C8B-B14F-4D97-AF65-F5344CB8AC3E}">
        <p14:creationId xmlns:p14="http://schemas.microsoft.com/office/powerpoint/2010/main" val="49623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en"/>
              <a:t>2011 Activities</a:t>
            </a:r>
          </a:p>
        </p:txBody>
      </p:sp>
      <p:sp>
        <p:nvSpPr>
          <p:cNvPr id="62" name="Shape 62"/>
          <p:cNvSpPr txBox="1">
            <a:spLocks noGrp="1"/>
          </p:cNvSpPr>
          <p:nvPr>
            <p:ph type="body" idx="1"/>
          </p:nvPr>
        </p:nvSpPr>
        <p:spPr>
          <a:xfrm>
            <a:off x="457200" y="1506825"/>
            <a:ext cx="8101819" cy="6786443"/>
          </a:xfrm>
          <a:prstGeom prst="rect">
            <a:avLst/>
          </a:prstGeom>
        </p:spPr>
        <p:txBody>
          <a:bodyPr wrap="square" lIns="91425" tIns="91425" rIns="91425" bIns="91425" anchor="t" anchorCtr="0">
            <a:spAutoFit/>
          </a:bodyPr>
          <a:lstStyle/>
          <a:p>
            <a:pPr marL="457200" lvl="0" indent="-419100" rtl="0">
              <a:buClr>
                <a:schemeClr val="dk1"/>
              </a:buClr>
              <a:buSzPct val="166666"/>
              <a:buFont typeface="Arial"/>
              <a:buChar char="•"/>
            </a:pPr>
            <a:r>
              <a:rPr lang="en" dirty="0"/>
              <a:t>5 checks </a:t>
            </a:r>
          </a:p>
          <a:p>
            <a:pPr marL="914400" lvl="1" indent="-381000" rtl="0">
              <a:buClr>
                <a:schemeClr val="dk1"/>
              </a:buClr>
              <a:buSzPct val="80000"/>
              <a:buFont typeface="Courier New"/>
              <a:buChar char="o"/>
            </a:pPr>
            <a:r>
              <a:rPr lang="en" dirty="0"/>
              <a:t>entity-level data URLs are live</a:t>
            </a:r>
          </a:p>
          <a:p>
            <a:pPr marL="914400" lvl="1" indent="-381000" rtl="0">
              <a:buClr>
                <a:schemeClr val="dk1"/>
              </a:buClr>
              <a:buSzPct val="80000"/>
              <a:buFont typeface="Courier New"/>
              <a:buChar char="o"/>
            </a:pPr>
            <a:r>
              <a:rPr lang="en" dirty="0"/>
              <a:t>database table can be created from metadata</a:t>
            </a:r>
          </a:p>
          <a:p>
            <a:pPr marL="914400" lvl="1" indent="-381000" rtl="0">
              <a:buClr>
                <a:schemeClr val="dk1"/>
              </a:buClr>
              <a:buSzPct val="80000"/>
              <a:buFont typeface="Courier New"/>
              <a:buChar char="o"/>
            </a:pPr>
            <a:r>
              <a:rPr lang="en" dirty="0"/>
              <a:t>data can be loaded into database</a:t>
            </a:r>
          </a:p>
          <a:p>
            <a:pPr marL="914400" lvl="1" indent="-381000" rtl="0">
              <a:buClr>
                <a:schemeClr val="dk1"/>
              </a:buClr>
              <a:buSzPct val="80000"/>
              <a:buFont typeface="Courier New"/>
              <a:buChar char="o"/>
            </a:pPr>
            <a:r>
              <a:rPr lang="en" dirty="0"/>
              <a:t>number of records stated matches inserts (info)</a:t>
            </a:r>
          </a:p>
          <a:p>
            <a:pPr marL="914400" lvl="1" indent="-381000" rtl="0">
              <a:buClr>
                <a:schemeClr val="dk1"/>
              </a:buClr>
              <a:buSzPct val="80000"/>
              <a:buFont typeface="Courier New"/>
              <a:buChar char="o"/>
            </a:pPr>
            <a:r>
              <a:rPr lang="en" dirty="0"/>
              <a:t>display first row of data (info)</a:t>
            </a:r>
          </a:p>
          <a:p>
            <a:endParaRPr lang="en" sz="1400" dirty="0"/>
          </a:p>
          <a:p>
            <a:pPr marL="457200" lvl="0" indent="-419100" rtl="0">
              <a:buClr>
                <a:schemeClr val="dk1"/>
              </a:buClr>
              <a:buSzPct val="166666"/>
              <a:buFont typeface="Arial"/>
              <a:buChar char="•"/>
            </a:pPr>
            <a:r>
              <a:rPr lang="en" dirty="0"/>
              <a:t>tested &gt;6000 LTER data packages against V 0.1 code (August and December)</a:t>
            </a:r>
          </a:p>
          <a:p>
            <a:endParaRPr lang="en" sz="1400" dirty="0"/>
          </a:p>
          <a:p>
            <a:pPr marL="457200" lvl="0" indent="-419100" rtl="0">
              <a:buClr>
                <a:schemeClr val="dk1"/>
              </a:buClr>
              <a:buSzPct val="166666"/>
              <a:buFont typeface="Arial"/>
              <a:buChar char="•"/>
            </a:pPr>
            <a:r>
              <a:rPr lang="en" dirty="0"/>
              <a:t>aggregated results for developers and sites</a:t>
            </a:r>
          </a:p>
          <a:p>
            <a:endParaRPr lang="en" dirty="0"/>
          </a:p>
          <a:p>
            <a:endParaRPr lang="en" dirty="0"/>
          </a:p>
          <a:p>
            <a:endParaRPr lang="en" dirty="0"/>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en" dirty="0"/>
              <a:t>2011 </a:t>
            </a:r>
            <a:r>
              <a:rPr lang="en" dirty="0" smtClean="0"/>
              <a:t>Activities</a:t>
            </a:r>
            <a:r>
              <a:rPr lang="en-US" dirty="0" smtClean="0"/>
              <a:t>, cont.</a:t>
            </a:r>
            <a:endParaRPr lang="en" dirty="0"/>
          </a:p>
        </p:txBody>
      </p:sp>
      <p:sp>
        <p:nvSpPr>
          <p:cNvPr id="68" name="Shape 68"/>
          <p:cNvSpPr txBox="1">
            <a:spLocks noGrp="1"/>
          </p:cNvSpPr>
          <p:nvPr>
            <p:ph type="body" idx="1"/>
          </p:nvPr>
        </p:nvSpPr>
        <p:spPr>
          <a:xfrm>
            <a:off x="457200" y="1506825"/>
            <a:ext cx="8229600" cy="5786169"/>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dirty="0"/>
              <a:t>IMC annual meeting (Santa Barbara)</a:t>
            </a:r>
          </a:p>
          <a:p>
            <a:pPr marL="914400" lvl="1" indent="-381000" rtl="0">
              <a:buClr>
                <a:schemeClr val="dk1"/>
              </a:buClr>
              <a:buSzPct val="80000"/>
              <a:buFont typeface="Courier New"/>
              <a:buChar char="o"/>
            </a:pPr>
            <a:r>
              <a:rPr lang="en" dirty="0"/>
              <a:t>View aggregated stats from August draft</a:t>
            </a:r>
          </a:p>
          <a:p>
            <a:endParaRPr lang="en" sz="1200" dirty="0"/>
          </a:p>
          <a:p>
            <a:pPr marL="457200" lvl="0" indent="-419100"/>
            <a:r>
              <a:rPr lang="en" dirty="0"/>
              <a:t>Policies outlined</a:t>
            </a:r>
          </a:p>
          <a:p>
            <a:pPr marL="914400" lvl="1" indent="-381000">
              <a:buSzPct val="80000"/>
            </a:pPr>
            <a:r>
              <a:rPr lang="en" dirty="0"/>
              <a:t>IMC will produce reports when PASTA in production</a:t>
            </a:r>
          </a:p>
          <a:p>
            <a:endParaRPr lang="en" sz="1200" dirty="0"/>
          </a:p>
          <a:p>
            <a:pPr marL="457200" lvl="0" indent="-419100" rtl="0">
              <a:buClr>
                <a:schemeClr val="dk1"/>
              </a:buClr>
              <a:buSzPct val="166666"/>
              <a:buFont typeface="Arial"/>
              <a:buChar char="•"/>
            </a:pPr>
            <a:r>
              <a:rPr lang="en" dirty="0" smtClean="0"/>
              <a:t>More </a:t>
            </a:r>
            <a:r>
              <a:rPr lang="en" dirty="0"/>
              <a:t>checks </a:t>
            </a:r>
            <a:r>
              <a:rPr lang="en" dirty="0" smtClean="0"/>
              <a:t>identified</a:t>
            </a:r>
            <a:r>
              <a:rPr lang="en-US" dirty="0" smtClean="0"/>
              <a:t> by Tiger Team</a:t>
            </a:r>
            <a:endParaRPr lang="en" dirty="0"/>
          </a:p>
          <a:p>
            <a:endParaRPr lang="en-US" sz="1200" dirty="0" smtClean="0"/>
          </a:p>
          <a:p>
            <a:r>
              <a:rPr lang="en-US" dirty="0" smtClean="0"/>
              <a:t>Fine-tune report XML</a:t>
            </a:r>
          </a:p>
          <a:p>
            <a:endParaRPr lang="en" sz="1200" dirty="0"/>
          </a:p>
          <a:p>
            <a:pPr marL="457200" lvl="0" indent="-419100" rtl="0">
              <a:buClr>
                <a:schemeClr val="dk1"/>
              </a:buClr>
              <a:buSzPct val="166666"/>
              <a:buFont typeface="Arial"/>
              <a:buChar char="•"/>
            </a:pPr>
            <a:r>
              <a:rPr lang="en" dirty="0" smtClean="0"/>
              <a:t>Workshop </a:t>
            </a:r>
            <a:r>
              <a:rPr lang="en" dirty="0"/>
              <a:t>for 2012 proposed</a:t>
            </a:r>
          </a:p>
          <a:p>
            <a:endParaRPr lang="en" dirty="0"/>
          </a:p>
          <a:p>
            <a:endParaRPr lang="en" dirty="0"/>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679004"/>
            <a:ext cx="8229600" cy="738633"/>
          </a:xfrm>
          <a:prstGeom prst="rect">
            <a:avLst/>
          </a:prstGeom>
        </p:spPr>
        <p:txBody>
          <a:bodyPr lIns="91425" tIns="91425" rIns="91425" bIns="91425" anchor="b" anchorCtr="0">
            <a:spAutoFit/>
          </a:bodyPr>
          <a:lstStyle/>
          <a:p>
            <a:pPr>
              <a:buNone/>
            </a:pPr>
            <a:r>
              <a:rPr lang="en-US" dirty="0" smtClean="0"/>
              <a:t>2012, March </a:t>
            </a:r>
            <a:r>
              <a:rPr lang="en" dirty="0" smtClean="0"/>
              <a:t>Workshop</a:t>
            </a:r>
            <a:endParaRPr lang="en" dirty="0"/>
          </a:p>
        </p:txBody>
      </p:sp>
      <p:sp>
        <p:nvSpPr>
          <p:cNvPr id="74" name="Shape 74"/>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81000" rtl="0">
              <a:lnSpc>
                <a:spcPct val="115000"/>
              </a:lnSpc>
              <a:spcBef>
                <a:spcPts val="0"/>
              </a:spcBef>
              <a:buClr>
                <a:srgbClr val="000000"/>
              </a:buClr>
              <a:buSzPct val="166666"/>
              <a:buFont typeface="Arial"/>
              <a:buChar char="•"/>
            </a:pPr>
            <a:r>
              <a:rPr lang="en" sz="2400"/>
              <a:t>determine specifics of quality checks that are required to meet the criteria of the LTER community for high quality data packages</a:t>
            </a:r>
          </a:p>
          <a:p>
            <a:endParaRPr lang="en" sz="2400"/>
          </a:p>
          <a:p>
            <a:pPr marL="457200" lvl="0" indent="-381000" rtl="0">
              <a:lnSpc>
                <a:spcPct val="115000"/>
              </a:lnSpc>
              <a:spcBef>
                <a:spcPts val="0"/>
              </a:spcBef>
              <a:buClr>
                <a:srgbClr val="000000"/>
              </a:buClr>
              <a:buSzPct val="166666"/>
              <a:buFont typeface="Arial"/>
              <a:buChar char="•"/>
            </a:pPr>
            <a:r>
              <a:rPr lang="en" sz="2400"/>
              <a:t>consider the behavior of the Data Manager Library (core code for the Quality Engine)</a:t>
            </a:r>
          </a:p>
          <a:p>
            <a:endParaRPr lang="en" sz="2400"/>
          </a:p>
          <a:p>
            <a:pPr marL="457200" lvl="0" indent="-381000" rtl="0">
              <a:lnSpc>
                <a:spcPct val="115000"/>
              </a:lnSpc>
              <a:spcBef>
                <a:spcPts val="0"/>
              </a:spcBef>
              <a:buClr>
                <a:srgbClr val="000000"/>
              </a:buClr>
              <a:buSzPct val="166666"/>
              <a:buFont typeface="Arial"/>
              <a:buChar char="•"/>
            </a:pPr>
            <a:r>
              <a:rPr lang="en" sz="2400"/>
              <a:t>consider Best Practice recommendations and EML construction currently in use</a:t>
            </a:r>
          </a:p>
          <a:p>
            <a:endParaRPr lang="en" sz="2400"/>
          </a:p>
          <a:p>
            <a:pPr marL="457200" lvl="0" indent="-381000" rtl="0">
              <a:lnSpc>
                <a:spcPct val="115000"/>
              </a:lnSpc>
              <a:spcBef>
                <a:spcPts val="0"/>
              </a:spcBef>
              <a:buClr>
                <a:srgbClr val="000000"/>
              </a:buClr>
              <a:buSzPct val="166666"/>
              <a:buFont typeface="Arial"/>
              <a:buChar char="•"/>
            </a:pPr>
            <a:r>
              <a:rPr lang="en" sz="2400"/>
              <a:t>prioritize checks for the greatest return on investment</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Workshop Products</a:t>
            </a:r>
          </a:p>
        </p:txBody>
      </p:sp>
      <p:sp>
        <p:nvSpPr>
          <p:cNvPr id="80" name="Shape 80"/>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lnSpc>
                <a:spcPct val="115000"/>
              </a:lnSpc>
              <a:spcBef>
                <a:spcPts val="0"/>
              </a:spcBef>
              <a:buClr>
                <a:srgbClr val="000000"/>
              </a:buClr>
              <a:buSzPct val="166666"/>
              <a:buFont typeface="Arial"/>
              <a:buChar char="•"/>
            </a:pPr>
            <a:r>
              <a:rPr lang="en"/>
              <a:t>Checks - organized by types, status response, with priorities and criteria justified</a:t>
            </a:r>
          </a:p>
          <a:p>
            <a:endParaRPr lang="en"/>
          </a:p>
          <a:p>
            <a:pPr marL="457200" lvl="0" indent="-419100" rtl="0">
              <a:lnSpc>
                <a:spcPct val="115000"/>
              </a:lnSpc>
              <a:spcBef>
                <a:spcPts val="0"/>
              </a:spcBef>
              <a:buClr>
                <a:srgbClr val="000000"/>
              </a:buClr>
              <a:buSzPct val="166666"/>
              <a:buFont typeface="Arial"/>
              <a:buChar char="•"/>
            </a:pPr>
            <a:r>
              <a:rPr lang="en"/>
              <a:t>Draft of a document describing the checks and Quality Engine behavior for comment by stakeholders and NISAC</a:t>
            </a:r>
          </a:p>
          <a:p>
            <a:endParaRPr lang="en"/>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Progress - May 2012</a:t>
            </a:r>
          </a:p>
        </p:txBody>
      </p:sp>
      <p:sp>
        <p:nvSpPr>
          <p:cNvPr id="86" name="Shape 8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algn="ctr" rtl="0">
              <a:buNone/>
            </a:pPr>
            <a:r>
              <a:rPr lang="en">
                <a:solidFill>
                  <a:srgbClr val="0000FF"/>
                </a:solidFill>
              </a:rPr>
              <a:t>72 checks have been logged </a:t>
            </a:r>
          </a:p>
          <a:p>
            <a:endParaRPr lang="en">
              <a:solidFill>
                <a:srgbClr val="0000FF"/>
              </a:solidFill>
            </a:endParaRPr>
          </a:p>
          <a:p>
            <a:pPr marL="457200" lvl="0" indent="-419100" rtl="0">
              <a:buClr>
                <a:schemeClr val="dk1"/>
              </a:buClr>
              <a:buSzPct val="166666"/>
              <a:buFont typeface="Arial"/>
              <a:buChar char="•"/>
            </a:pPr>
            <a:r>
              <a:rPr lang="en"/>
              <a:t> 51 are fully described </a:t>
            </a:r>
          </a:p>
          <a:p>
            <a:pPr marL="914400" lvl="1" indent="-381000" rtl="0">
              <a:buClr>
                <a:schemeClr val="dk1"/>
              </a:buClr>
              <a:buSzPct val="80000"/>
              <a:buFont typeface="Courier New"/>
              <a:buChar char="o"/>
            </a:pPr>
            <a:r>
              <a:rPr lang="en"/>
              <a:t>20 implemented now</a:t>
            </a:r>
          </a:p>
          <a:p>
            <a:pPr marL="914400" lvl="1" indent="-381000" rtl="0">
              <a:buClr>
                <a:schemeClr val="dk1"/>
              </a:buClr>
              <a:buSzPct val="80000"/>
              <a:buFont typeface="Courier New"/>
              <a:buChar char="o"/>
            </a:pPr>
            <a:r>
              <a:rPr lang="en"/>
              <a:t>31 in later releases </a:t>
            </a:r>
          </a:p>
          <a:p>
            <a:endParaRPr lang="en"/>
          </a:p>
          <a:p>
            <a:pPr marL="457200" lvl="0" indent="-419100" rtl="0">
              <a:buClr>
                <a:schemeClr val="dk1"/>
              </a:buClr>
              <a:buSzPct val="166666"/>
              <a:buFont typeface="Arial"/>
              <a:buChar char="•"/>
            </a:pPr>
            <a:r>
              <a:rPr lang="en"/>
              <a:t>remaining 21 </a:t>
            </a:r>
          </a:p>
          <a:p>
            <a:pPr marL="914400" lvl="1" indent="-381000" rtl="0">
              <a:buClr>
                <a:schemeClr val="dk1"/>
              </a:buClr>
              <a:buSzPct val="80000"/>
              <a:buFont typeface="Courier New"/>
              <a:buChar char="o"/>
            </a:pPr>
            <a:r>
              <a:rPr lang="en"/>
              <a:t>deprecated </a:t>
            </a:r>
          </a:p>
          <a:p>
            <a:pPr marL="914400" lvl="1" indent="-381000" rtl="0">
              <a:buClr>
                <a:schemeClr val="dk1"/>
              </a:buClr>
              <a:buSzPct val="80000"/>
              <a:buFont typeface="Courier New"/>
              <a:buChar char="o"/>
            </a:pPr>
            <a:r>
              <a:rPr lang="en"/>
              <a:t>postponed </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Categorization</a:t>
            </a:r>
          </a:p>
        </p:txBody>
      </p:sp>
      <p:sp>
        <p:nvSpPr>
          <p:cNvPr id="92" name="Shape 9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chemeClr val="dk1"/>
              </a:buClr>
              <a:buSzPct val="166666"/>
              <a:buFont typeface="Arial"/>
              <a:buChar char="•"/>
            </a:pPr>
            <a:r>
              <a:rPr lang="en"/>
              <a:t>Scope</a:t>
            </a:r>
          </a:p>
          <a:p>
            <a:pPr marL="914400" lvl="1" indent="-381000" rtl="0">
              <a:buClr>
                <a:schemeClr val="dk1"/>
              </a:buClr>
              <a:buSzPct val="80000"/>
              <a:buFont typeface="Courier New"/>
              <a:buChar char="o"/>
            </a:pPr>
            <a:r>
              <a:rPr lang="en"/>
              <a:t>knb, lter, ...</a:t>
            </a:r>
          </a:p>
          <a:p>
            <a:pPr marL="457200" lvl="0" indent="-419100" rtl="0">
              <a:buClr>
                <a:schemeClr val="dk1"/>
              </a:buClr>
              <a:buSzPct val="166666"/>
              <a:buFont typeface="Arial"/>
              <a:buChar char="•"/>
            </a:pPr>
            <a:r>
              <a:rPr lang="en"/>
              <a:t>Priority</a:t>
            </a:r>
          </a:p>
          <a:p>
            <a:pPr marL="914400" lvl="1" indent="-381000" rtl="0">
              <a:buClr>
                <a:schemeClr val="dk1"/>
              </a:buClr>
              <a:buSzPct val="80000"/>
              <a:buFont typeface="Courier New"/>
              <a:buChar char="o"/>
            </a:pPr>
            <a:r>
              <a:rPr lang="en"/>
              <a:t>high, medium, low</a:t>
            </a:r>
          </a:p>
          <a:p>
            <a:pPr marL="457200" lvl="0" indent="-419100" rtl="0">
              <a:buClr>
                <a:schemeClr val="dk1"/>
              </a:buClr>
              <a:buSzPct val="166666"/>
              <a:buFont typeface="Arial"/>
              <a:buChar char="•"/>
            </a:pPr>
            <a:r>
              <a:rPr lang="en"/>
              <a:t>Type</a:t>
            </a:r>
          </a:p>
          <a:p>
            <a:pPr marL="914400" lvl="1" indent="-381000" rtl="0">
              <a:buClr>
                <a:schemeClr val="dk1"/>
              </a:buClr>
              <a:buSzPct val="80000"/>
              <a:buFont typeface="Courier New"/>
              <a:buChar char="o"/>
            </a:pPr>
            <a:r>
              <a:rPr lang="en"/>
              <a:t>metadata, data, congruency</a:t>
            </a:r>
          </a:p>
          <a:p>
            <a:pPr marL="457200" lvl="0" indent="-419100" rtl="0">
              <a:buClr>
                <a:schemeClr val="dk1"/>
              </a:buClr>
              <a:buSzPct val="166666"/>
              <a:buFont typeface="Arial"/>
              <a:buChar char="•"/>
            </a:pPr>
            <a:r>
              <a:rPr lang="en"/>
              <a:t>Use</a:t>
            </a:r>
          </a:p>
          <a:p>
            <a:pPr marL="914400" lvl="1" indent="-381000" rtl="0">
              <a:buClr>
                <a:schemeClr val="dk1"/>
              </a:buClr>
              <a:buSzPct val="80000"/>
              <a:buFont typeface="Courier New"/>
              <a:buChar char="o"/>
            </a:pPr>
            <a:r>
              <a:rPr lang="en"/>
              <a:t>discovery, workflow, PASTA, DAS, good practice</a:t>
            </a:r>
          </a:p>
          <a:p>
            <a:pPr marL="457200" lvl="0" indent="-419100" rtl="0">
              <a:buClr>
                <a:schemeClr val="dk1"/>
              </a:buClr>
              <a:buSzPct val="166666"/>
              <a:buFont typeface="Arial"/>
              <a:buChar char="•"/>
            </a:pPr>
            <a:r>
              <a:rPr lang="en"/>
              <a:t>Response status</a:t>
            </a:r>
          </a:p>
          <a:p>
            <a:pPr marL="914400" lvl="1" indent="-381000" rtl="0">
              <a:buClr>
                <a:schemeClr val="dk1"/>
              </a:buClr>
              <a:buSzPct val="80000"/>
              <a:buFont typeface="Courier New"/>
              <a:buChar char="o"/>
            </a:pPr>
            <a:r>
              <a:rPr lang="en"/>
              <a:t>info, valid, warn, error</a:t>
            </a:r>
          </a:p>
          <a:p>
            <a:pPr marL="457200" lvl="0" indent="-419100" rtl="0">
              <a:buClr>
                <a:schemeClr val="dk1"/>
              </a:buClr>
              <a:buSzPct val="166666"/>
              <a:buFont typeface="Arial"/>
              <a:buChar char="•"/>
            </a:pPr>
            <a:r>
              <a:rPr lang="en"/>
              <a:t>Implementation</a:t>
            </a:r>
          </a:p>
          <a:p>
            <a:pPr marL="914400" lvl="1" indent="-381000">
              <a:buClr>
                <a:schemeClr val="dk1"/>
              </a:buClr>
              <a:buSzPct val="80000"/>
              <a:buFont typeface="Courier New"/>
              <a:buChar char="o"/>
            </a:pPr>
            <a:r>
              <a:rPr lang="en"/>
              <a:t>yes, no</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Response status</a:t>
            </a:r>
          </a:p>
        </p:txBody>
      </p:sp>
      <p:sp>
        <p:nvSpPr>
          <p:cNvPr id="98" name="Shape 9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lvl="0" rtl="0">
              <a:buNone/>
            </a:pPr>
            <a:r>
              <a:rPr lang="en"/>
              <a:t>Will be either:</a:t>
            </a:r>
          </a:p>
          <a:p>
            <a:pPr marL="457200" lvl="0" indent="-419100" rtl="0">
              <a:buClr>
                <a:schemeClr val="dk1"/>
              </a:buClr>
              <a:buSzPct val="166666"/>
              <a:buFont typeface="Arial"/>
              <a:buChar char="•"/>
            </a:pPr>
            <a:r>
              <a:rPr lang="en" b="1" i="1" u="sng">
                <a:solidFill>
                  <a:srgbClr val="0000FF"/>
                </a:solidFill>
              </a:rPr>
              <a:t>info</a:t>
            </a:r>
            <a:r>
              <a:rPr lang="en">
                <a:solidFill>
                  <a:srgbClr val="0000FF"/>
                </a:solidFill>
              </a:rPr>
              <a:t> </a:t>
            </a:r>
            <a:r>
              <a:rPr lang="en"/>
              <a:t>for information only, does not affect acceptance by PASTA</a:t>
            </a:r>
          </a:p>
          <a:p>
            <a:endParaRPr lang="en"/>
          </a:p>
          <a:p>
            <a:pPr marL="457200" lvl="0" indent="-419100" rtl="0">
              <a:buClr>
                <a:schemeClr val="dk1"/>
              </a:buClr>
              <a:buSzPct val="166666"/>
              <a:buFont typeface="Arial"/>
              <a:buChar char="•"/>
            </a:pPr>
            <a:r>
              <a:rPr lang="en"/>
              <a:t>Or one which controls PASTA behavior:</a:t>
            </a:r>
          </a:p>
          <a:p>
            <a:pPr marL="914400" lvl="0" indent="-419100" rtl="0">
              <a:buClr>
                <a:schemeClr val="dk1"/>
              </a:buClr>
              <a:buSzPct val="166666"/>
              <a:buFont typeface="Arial"/>
              <a:buChar char="•"/>
            </a:pPr>
            <a:r>
              <a:rPr lang="en" b="1" i="1" u="sng">
                <a:solidFill>
                  <a:srgbClr val="0000FF"/>
                </a:solidFill>
              </a:rPr>
              <a:t>valid</a:t>
            </a:r>
            <a:r>
              <a:rPr lang="en">
                <a:solidFill>
                  <a:srgbClr val="0000FF"/>
                </a:solidFill>
              </a:rPr>
              <a:t> </a:t>
            </a:r>
            <a:r>
              <a:rPr lang="en"/>
              <a:t>all check-criteria were met</a:t>
            </a:r>
          </a:p>
          <a:p>
            <a:pPr marL="914400" lvl="0" indent="-419100" rtl="0">
              <a:buClr>
                <a:schemeClr val="dk1"/>
              </a:buClr>
              <a:buSzPct val="166666"/>
              <a:buFont typeface="Arial"/>
              <a:buChar char="•"/>
            </a:pPr>
            <a:r>
              <a:rPr lang="en" b="1" i="1" u="sng">
                <a:solidFill>
                  <a:srgbClr val="0000FF"/>
                </a:solidFill>
              </a:rPr>
              <a:t>warn</a:t>
            </a:r>
            <a:r>
              <a:rPr lang="en">
                <a:solidFill>
                  <a:srgbClr val="0000FF"/>
                </a:solidFill>
              </a:rPr>
              <a:t> </a:t>
            </a:r>
            <a:r>
              <a:rPr lang="en"/>
              <a:t>some problem may be present, but data package is acceptable to PASTA</a:t>
            </a:r>
          </a:p>
          <a:p>
            <a:pPr marL="914400" lvl="0" indent="-419100">
              <a:buClr>
                <a:schemeClr val="dk1"/>
              </a:buClr>
              <a:buSzPct val="166666"/>
              <a:buFont typeface="Arial"/>
              <a:buChar char="•"/>
            </a:pPr>
            <a:r>
              <a:rPr lang="en" b="1" i="1" u="sng">
                <a:solidFill>
                  <a:srgbClr val="0000FF"/>
                </a:solidFill>
              </a:rPr>
              <a:t>error</a:t>
            </a:r>
            <a:r>
              <a:rPr lang="en">
                <a:solidFill>
                  <a:srgbClr val="0000FF"/>
                </a:solidFill>
              </a:rPr>
              <a:t> </a:t>
            </a:r>
            <a:r>
              <a:rPr lang="en"/>
              <a:t>data package cannot be accepted</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3876</TotalTime>
  <Words>2170</Words>
  <Application>Microsoft Macintosh PowerPoint</Application>
  <PresentationFormat>On-screen Show (4:3)</PresentationFormat>
  <Paragraphs>293</Paragraphs>
  <Slides>25</Slides>
  <Notes>24</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
      <vt:lpstr/>
      <vt:lpstr>EML Data Package Checks for PASTA</vt:lpstr>
      <vt:lpstr>2010 Activities</vt:lpstr>
      <vt:lpstr>2011 Activities</vt:lpstr>
      <vt:lpstr>2011 Activities, cont.</vt:lpstr>
      <vt:lpstr>2012, March Workshop</vt:lpstr>
      <vt:lpstr>Workshop Products</vt:lpstr>
      <vt:lpstr>Progress - May 2012</vt:lpstr>
      <vt:lpstr>Categorization</vt:lpstr>
      <vt:lpstr>Response status</vt:lpstr>
      <vt:lpstr>Error</vt:lpstr>
      <vt:lpstr>Warn</vt:lpstr>
      <vt:lpstr>Info</vt:lpstr>
      <vt:lpstr>XML Report Template</vt:lpstr>
      <vt:lpstr>PASTA Behavior</vt:lpstr>
      <vt:lpstr>portal.lternet.edu</vt:lpstr>
      <vt:lpstr>portal.lternet.edu</vt:lpstr>
      <vt:lpstr>XML report, transformed</vt:lpstr>
      <vt:lpstr>Checks are still evolving</vt:lpstr>
      <vt:lpstr>2012 Drafts, compared </vt:lpstr>
      <vt:lpstr>Process still to be defined</vt:lpstr>
      <vt:lpstr>Discussion prompts</vt:lpstr>
      <vt:lpstr>Discussion prompts, cont.</vt:lpstr>
      <vt:lpstr>Discussion prompts, cont.</vt:lpstr>
      <vt:lpstr>Goals for IMC </vt:lpstr>
      <vt:lpstr>and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EML Data Package Checks for PASTA</dc:title>
  <cp:lastModifiedBy>Margaret O'Brien</cp:lastModifiedBy>
  <cp:revision>8</cp:revision>
  <dcterms:modified xsi:type="dcterms:W3CDTF">2012-08-06T18:00:28Z</dcterms:modified>
</cp:coreProperties>
</file>