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0" r:id="rId5"/>
    <p:sldId id="264" r:id="rId6"/>
    <p:sldId id="258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737" autoAdjust="0"/>
  </p:normalViewPr>
  <p:slideViewPr>
    <p:cSldViewPr snapToGrid="0" snapToObjects="1">
      <p:cViewPr varScale="1">
        <p:scale>
          <a:sx n="108" d="100"/>
          <a:sy n="108" d="100"/>
        </p:scale>
        <p:origin x="-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32A1-3EE5-2045-8190-8A8BAE19318E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6272-724A-084E-B3CD-6007570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560" y="225362"/>
            <a:ext cx="7400699" cy="111005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Methods of Semantic Clarification</a:t>
            </a:r>
            <a:br>
              <a:rPr lang="en-US" sz="4000" dirty="0" smtClean="0"/>
            </a:br>
            <a:r>
              <a:rPr lang="en-US" sz="2800" dirty="0" smtClean="0"/>
              <a:t>(from Pennington, </a:t>
            </a:r>
            <a:r>
              <a:rPr lang="en-US" sz="2800" dirty="0" err="1" smtClean="0"/>
              <a:t>Databits</a:t>
            </a:r>
            <a:r>
              <a:rPr lang="en-US" sz="2800" dirty="0" smtClean="0"/>
              <a:t>, Spring 2006)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13760"/>
              </p:ext>
            </p:extLst>
          </p:nvPr>
        </p:nvGraphicFramePr>
        <p:xfrm>
          <a:off x="280130" y="1768119"/>
          <a:ext cx="8544054" cy="47784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46164"/>
                <a:gridCol w="1438014"/>
                <a:gridCol w="1363313"/>
                <a:gridCol w="1559406"/>
                <a:gridCol w="1447352"/>
                <a:gridCol w="98980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Synonyms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</a:p>
                    <a:p>
                      <a:pPr algn="ctr"/>
                      <a:r>
                        <a:rPr lang="en-US" dirty="0" smtClean="0"/>
                        <a:t>“is 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</a:tr>
              <a:tr h="689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89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89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Controlled 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89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89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89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Ontology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1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Uses</a:t>
            </a:r>
            <a:br>
              <a:rPr lang="en-US" dirty="0" smtClean="0"/>
            </a:br>
            <a:r>
              <a:rPr lang="en-US" sz="3100" dirty="0" smtClean="0"/>
              <a:t>(from Pennington, </a:t>
            </a:r>
            <a:r>
              <a:rPr lang="en-US" sz="3100" dirty="0" err="1" smtClean="0"/>
              <a:t>Databits</a:t>
            </a:r>
            <a:r>
              <a:rPr lang="en-US" sz="3100" dirty="0" smtClean="0"/>
              <a:t>, Spring 2006)</a:t>
            </a:r>
            <a:br>
              <a:rPr lang="en-US" sz="3100" dirty="0" smtClean="0"/>
            </a:br>
            <a:endParaRPr lang="en-US" sz="31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42785"/>
              </p:ext>
            </p:extLst>
          </p:nvPr>
        </p:nvGraphicFramePr>
        <p:xfrm>
          <a:off x="541590" y="1481739"/>
          <a:ext cx="8145209" cy="337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221"/>
                <a:gridCol w="1755982"/>
                <a:gridCol w="1755981"/>
                <a:gridCol w="1888025"/>
              </a:tblGrid>
              <a:tr h="5450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</a:tr>
              <a:tr h="46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5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5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Controlled 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2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1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50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Ontology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3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OBOE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1297" y="2178821"/>
            <a:ext cx="4773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Discovery	</a:t>
            </a:r>
          </a:p>
          <a:p>
            <a:pPr algn="ctr"/>
            <a:r>
              <a:rPr lang="en-US" sz="3600" dirty="0" smtClean="0"/>
              <a:t>Data Integration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SEEK Project (200x)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87089" y="1429010"/>
            <a:ext cx="723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E</a:t>
            </a:r>
            <a:r>
              <a:rPr lang="en-US" sz="3600" dirty="0"/>
              <a:t>xtensible </a:t>
            </a:r>
            <a:r>
              <a:rPr lang="en-US" sz="3600" u="sng" dirty="0"/>
              <a:t>O</a:t>
            </a:r>
            <a:r>
              <a:rPr lang="en-US" sz="3600" dirty="0"/>
              <a:t>ntology for </a:t>
            </a:r>
            <a:r>
              <a:rPr lang="en-US" sz="3600" u="sng" dirty="0" err="1"/>
              <a:t>OB</a:t>
            </a:r>
            <a:r>
              <a:rPr lang="en-US" sz="3600" dirty="0" err="1"/>
              <a:t>servations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48544" y="4781339"/>
            <a:ext cx="7171399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Semtools</a:t>
            </a:r>
            <a:r>
              <a:rPr lang="en-US" sz="3200" dirty="0" smtClean="0"/>
              <a:t>: Tools for Semantic Annotation</a:t>
            </a:r>
          </a:p>
          <a:p>
            <a:pPr algn="ctr"/>
            <a:r>
              <a:rPr lang="en-US" sz="3200" dirty="0" smtClean="0"/>
              <a:t>2009 - 2011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987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39738"/>
              </p:ext>
            </p:extLst>
          </p:nvPr>
        </p:nvGraphicFramePr>
        <p:xfrm>
          <a:off x="164624" y="423298"/>
          <a:ext cx="8819160" cy="6128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09580"/>
                <a:gridCol w="4409580"/>
              </a:tblGrid>
              <a:tr h="313114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2"/>
                          </a:solidFill>
                        </a:rPr>
                        <a:t>Entity</a:t>
                      </a: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The thing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you measured.</a:t>
                      </a:r>
                    </a:p>
                    <a:p>
                      <a:pPr algn="ctr"/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Often is a NOUN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2"/>
                          </a:solidFill>
                        </a:rPr>
                        <a:t>Characteristic</a:t>
                      </a: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Many are analogous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to EML’s  unit types</a:t>
                      </a:r>
                    </a:p>
                    <a:p>
                      <a:pPr algn="ctr"/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Others include: Name, type, relationship</a:t>
                      </a:r>
                      <a:endParaRPr lang="en-US" sz="3200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5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Standard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Unit, index,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an enumeration (</a:t>
                      </a:r>
                      <a:r>
                        <a:rPr lang="en-US" sz="320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list)</a:t>
                      </a: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Protocol</a:t>
                      </a: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Most of the details of a </a:t>
                      </a:r>
                      <a:r>
                        <a:rPr lang="en-US" sz="3200" b="0" dirty="0" err="1" smtClean="0">
                          <a:solidFill>
                            <a:schemeClr val="tx1"/>
                          </a:solidFill>
                        </a:rPr>
                        <a:t>measreument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 are here</a:t>
                      </a:r>
                    </a:p>
                    <a:p>
                      <a:pPr algn="ctr"/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in Protégé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Entity, similar trees to CV “</a:t>
            </a:r>
            <a:r>
              <a:rPr lang="en-US" dirty="0" err="1" smtClean="0"/>
              <a:t>polytaxonomy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SBC extensions for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Protocols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Context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10654"/>
              </p:ext>
            </p:extLst>
          </p:nvPr>
        </p:nvGraphicFramePr>
        <p:xfrm>
          <a:off x="457200" y="16002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14"/>
                <a:gridCol w="1410001"/>
                <a:gridCol w="4911661"/>
                <a:gridCol w="1422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obs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Measurement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[characteristic, standard, protocol]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ontext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Nitrate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[</a:t>
                      </a:r>
                      <a:r>
                        <a:rPr lang="en-US" sz="1600" dirty="0" err="1" smtClean="0"/>
                        <a:t>amtSubstConc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microMolesPerLiter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my_protocol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Ammonium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[</a:t>
                      </a:r>
                      <a:r>
                        <a:rPr lang="en-US" sz="1600" dirty="0" err="1" smtClean="0"/>
                        <a:t>amtSubstConc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microMolesPerLiter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my_protocol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Chlorophyll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[</a:t>
                      </a:r>
                      <a:r>
                        <a:rPr lang="en-US" sz="1600" dirty="0" err="1" smtClean="0"/>
                        <a:t>amtSubstConc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microMolesPerLiter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my_protocol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[</a:t>
                      </a:r>
                      <a:r>
                        <a:rPr lang="en-US" sz="1600" dirty="0" err="1" smtClean="0"/>
                        <a:t>SampleId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rosette_bottle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SBC_naming_prot</a:t>
                      </a:r>
                      <a:r>
                        <a:rPr lang="en-US" sz="1600" baseline="0" dirty="0" err="1" smtClean="0"/>
                        <a:t>ocol</a:t>
                      </a:r>
                      <a:r>
                        <a:rPr lang="en-US" sz="1600" dirty="0" smtClean="0"/>
                        <a:t>]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[temperature, </a:t>
                      </a:r>
                      <a:r>
                        <a:rPr lang="en-US" sz="1600" dirty="0" err="1" smtClean="0"/>
                        <a:t>celsius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my_CTD_protocol</a:t>
                      </a:r>
                      <a:r>
                        <a:rPr lang="en-US" sz="1600" baseline="0" dirty="0" smtClean="0"/>
                        <a:t>]</a:t>
                      </a:r>
                    </a:p>
                    <a:p>
                      <a:r>
                        <a:rPr lang="en-US" sz="1600" baseline="0" dirty="0" smtClean="0"/>
                        <a:t>2. [conductivity, </a:t>
                      </a:r>
                      <a:r>
                        <a:rPr lang="en-US" sz="1600" baseline="0" dirty="0" err="1" smtClean="0"/>
                        <a:t>milliseimensPerCm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my_CTD_protocol</a:t>
                      </a:r>
                      <a:r>
                        <a:rPr lang="en-US" sz="1600" baseline="0" dirty="0" smtClean="0"/>
                        <a:t>]</a:t>
                      </a:r>
                    </a:p>
                    <a:p>
                      <a:r>
                        <a:rPr lang="en-US" sz="1600" baseline="0" dirty="0" smtClean="0"/>
                        <a:t>3. [salinity, PSU, </a:t>
                      </a:r>
                      <a:r>
                        <a:rPr lang="en-US" sz="1600" baseline="0" dirty="0" err="1" smtClean="0"/>
                        <a:t>my_CTD_protocol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temporalPoint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[</a:t>
                      </a:r>
                      <a:r>
                        <a:rPr lang="en-US" sz="1600" dirty="0" err="1" smtClean="0"/>
                        <a:t>dateTime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gregorianCalendar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__ 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[</a:t>
                      </a:r>
                      <a:r>
                        <a:rPr lang="en-US" sz="1600" baseline="0" dirty="0" smtClean="0"/>
                        <a:t>Name, </a:t>
                      </a:r>
                      <a:r>
                        <a:rPr lang="en-US" sz="1600" baseline="0" dirty="0" err="1" smtClean="0"/>
                        <a:t>SBC_site_list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SBC_site_protocol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757485"/>
            <a:ext cx="841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= knb-lter-sbc.10, entity = </a:t>
            </a:r>
            <a:r>
              <a:rPr lang="en-US" dirty="0" err="1" smtClean="0"/>
              <a:t>monthly_bottledata</a:t>
            </a:r>
            <a:r>
              <a:rPr lang="en-US" dirty="0" smtClean="0"/>
              <a:t>:</a:t>
            </a:r>
          </a:p>
          <a:p>
            <a:r>
              <a:rPr lang="en-US" sz="1200" dirty="0"/>
              <a:t>http://</a:t>
            </a:r>
            <a:r>
              <a:rPr lang="en-US" sz="1200" dirty="0" err="1"/>
              <a:t>sbc.lternet.edu</a:t>
            </a:r>
            <a:r>
              <a:rPr lang="en-US" sz="1200" dirty="0"/>
              <a:t>/</a:t>
            </a:r>
            <a:r>
              <a:rPr lang="en-US" sz="1200" dirty="0" err="1"/>
              <a:t>cgi</a:t>
            </a:r>
            <a:r>
              <a:rPr lang="en-US" sz="1200" dirty="0"/>
              <a:t>-bin/</a:t>
            </a:r>
            <a:r>
              <a:rPr lang="en-US" sz="1200" dirty="0" err="1"/>
              <a:t>showDataset.cgi?docid</a:t>
            </a:r>
            <a:r>
              <a:rPr lang="en-US" sz="1200" dirty="0"/>
              <a:t>=knb-lter-sbc.10&amp;displaymodule=</a:t>
            </a:r>
            <a:r>
              <a:rPr lang="en-US" sz="1200" dirty="0" err="1"/>
              <a:t>entity&amp;entitytype</a:t>
            </a:r>
            <a:r>
              <a:rPr lang="en-US" sz="1200" dirty="0"/>
              <a:t>=</a:t>
            </a:r>
            <a:r>
              <a:rPr lang="en-US" sz="1200" dirty="0" err="1"/>
              <a:t>dataTable&amp;entityindex</a:t>
            </a:r>
            <a:r>
              <a:rPr lang="en-US" sz="12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0158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9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305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Methods of Semantic Clarification (from Pennington, Databits, Spring 2006)</vt:lpstr>
      <vt:lpstr>Uses (from Pennington, Databits, Spring 2006) </vt:lpstr>
      <vt:lpstr>OBOE </vt:lpstr>
      <vt:lpstr>PowerPoint Presentation</vt:lpstr>
      <vt:lpstr>Demo in Protégé </vt:lpstr>
      <vt:lpstr>Observations and Context</vt:lpstr>
      <vt:lpstr>PowerPoint Presentation</vt:lpstr>
      <vt:lpstr>PowerPoint Presentation</vt:lpstr>
      <vt:lpstr>PowerPoint Presentation</vt:lpstr>
    </vt:vector>
  </TitlesOfParts>
  <Company>SBC 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Semantic Clarification</dc:title>
  <dc:creator>Margaret O'Brien</dc:creator>
  <cp:lastModifiedBy>Margaret O'Brien</cp:lastModifiedBy>
  <cp:revision>27</cp:revision>
  <dcterms:created xsi:type="dcterms:W3CDTF">2011-02-01T00:42:33Z</dcterms:created>
  <dcterms:modified xsi:type="dcterms:W3CDTF">2011-02-09T16:00:59Z</dcterms:modified>
</cp:coreProperties>
</file>