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62" r:id="rId8"/>
    <p:sldId id="261" r:id="rId9"/>
    <p:sldId id="267" r:id="rId10"/>
    <p:sldId id="263" r:id="rId11"/>
    <p:sldId id="266" r:id="rId12"/>
    <p:sldId id="268" r:id="rId13"/>
    <p:sldId id="265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FA4E9-4DC9-475A-A0BE-F4BB468B08B3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A4AC-ECEC-4594-AD39-69D4F919C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alternatives,</a:t>
            </a:r>
            <a:r>
              <a:rPr lang="en-US" baseline="0" dirty="0" smtClean="0"/>
              <a:t> or no reference manager at 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4AC-ECEC-4594-AD39-69D4F919C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have attachments locally. Just don’t sync to cloud.  I</a:t>
            </a:r>
            <a:r>
              <a:rPr lang="en-US" baseline="0" dirty="0" smtClean="0"/>
              <a:t> don’t see a need for webpage snapshots, unless the webpage itself is what you’re citing.</a:t>
            </a:r>
            <a:endParaRPr lang="en-US" dirty="0" smtClean="0"/>
          </a:p>
          <a:p>
            <a:r>
              <a:rPr lang="en-US" dirty="0" smtClean="0"/>
              <a:t>DOIs help identify duplicates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4AC-ECEC-4594-AD39-69D4F919C1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9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Deleting an item</a:t>
            </a:r>
            <a:r>
              <a:rPr lang="en-US" baseline="0" dirty="0" smtClean="0"/>
              <a:t> from a collection doesn’t delete it from your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4AC-ECEC-4594-AD39-69D4F919C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8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99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1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7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15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45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805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2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6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89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9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40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DCFB3A-3059-4389-8B92-8E1AB04ADEF0}" type="datetimeFigureOut">
              <a:rPr lang="en-US" smtClean="0"/>
              <a:t>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A3A985-CEF3-492E-9138-48CD5AD0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vironmentaldatainitiative.org/resources/external-dm-resourc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E-LTER/Zotero-JavaScript-Search-Cli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vironmentaldatainitiative.org/resources/external-dm-resour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oter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Zotero</a:t>
            </a:r>
            <a:r>
              <a:rPr lang="en-US" dirty="0" smtClean="0"/>
              <a:t> Best Practices</a:t>
            </a:r>
            <a:br>
              <a:rPr lang="en-US" dirty="0" smtClean="0"/>
            </a:br>
            <a:r>
              <a:rPr lang="en-US" dirty="0" smtClean="0"/>
              <a:t>for LTER 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Tim Whiteaker </a:t>
            </a:r>
          </a:p>
          <a:p>
            <a:r>
              <a:rPr lang="en-US" dirty="0" smtClean="0"/>
              <a:t>BLE-LTER</a:t>
            </a:r>
          </a:p>
          <a:p>
            <a:r>
              <a:rPr lang="en-US" dirty="0" smtClean="0"/>
              <a:t>2019-02-11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Research.gov Accepts </a:t>
            </a:r>
            <a:r>
              <a:rPr lang="en-US" dirty="0" err="1" smtClean="0"/>
              <a:t>BibTeX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519362"/>
            <a:ext cx="5419725" cy="36290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405687" y="4981575"/>
            <a:ext cx="804863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Yay!</a:t>
            </a:r>
            <a:endParaRPr lang="en-US" b="1" dirty="0"/>
          </a:p>
        </p:txBody>
      </p:sp>
      <p:cxnSp>
        <p:nvCxnSpPr>
          <p:cNvPr id="5" name="Straight Connector 4"/>
          <p:cNvCxnSpPr>
            <a:endCxn id="4" idx="1"/>
          </p:cNvCxnSpPr>
          <p:nvPr/>
        </p:nvCxnSpPr>
        <p:spPr>
          <a:xfrm flipV="1">
            <a:off x="6219825" y="5329238"/>
            <a:ext cx="1185862" cy="6524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05687" y="3136790"/>
            <a:ext cx="3180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Export from </a:t>
            </a:r>
            <a:r>
              <a:rPr lang="en-US" b="1" dirty="0" err="1" smtClean="0"/>
              <a:t>Zotero</a:t>
            </a:r>
            <a:r>
              <a:rPr lang="en-US" b="1" dirty="0" smtClean="0"/>
              <a:t> to </a:t>
            </a:r>
            <a:r>
              <a:rPr lang="en-US" b="1" dirty="0" err="1" smtClean="0"/>
              <a:t>BibTeX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to upload products in bulk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56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Crosswalk to </a:t>
            </a:r>
            <a:r>
              <a:rPr lang="en-US" dirty="0" err="1" smtClean="0"/>
              <a:t>Gov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items awaiting publication, leave the year </a:t>
            </a:r>
            <a:r>
              <a:rPr lang="en-US" dirty="0" smtClean="0"/>
              <a:t>blank</a:t>
            </a:r>
          </a:p>
          <a:p>
            <a:r>
              <a:rPr lang="en-US" dirty="0" smtClean="0"/>
              <a:t>Use the right fields, e.g., for non-peer-reviewed presentations: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Zotero</a:t>
            </a:r>
            <a:r>
              <a:rPr lang="en-US" dirty="0"/>
              <a:t> item type is Conference </a:t>
            </a:r>
            <a:r>
              <a:rPr lang="en-US" dirty="0" smtClean="0"/>
              <a:t>Paper</a:t>
            </a:r>
            <a:endParaRPr lang="en-US" dirty="0"/>
          </a:p>
          <a:p>
            <a:pPr lvl="1"/>
            <a:r>
              <a:rPr lang="en-US" dirty="0"/>
              <a:t>Enter the conference name as the Proceedings </a:t>
            </a:r>
            <a:r>
              <a:rPr lang="en-US" dirty="0" smtClean="0"/>
              <a:t>Title</a:t>
            </a:r>
          </a:p>
          <a:p>
            <a:r>
              <a:rPr lang="en-US" dirty="0" smtClean="0"/>
              <a:t>See the </a:t>
            </a:r>
            <a:r>
              <a:rPr lang="en-US" dirty="0" err="1" smtClean="0"/>
              <a:t>Zotero</a:t>
            </a:r>
            <a:r>
              <a:rPr lang="en-US" dirty="0" smtClean="0"/>
              <a:t> Best Practices document for a more complete crosswalk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5508" y="5236306"/>
            <a:ext cx="685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2"/>
              </a:rPr>
              <a:t>environmentaldatainitiative.org/resources/external-</a:t>
            </a:r>
            <a:r>
              <a:rPr lang="en-US" sz="2000" dirty="0" err="1" smtClean="0">
                <a:hlinkClick r:id="rId2"/>
              </a:rPr>
              <a:t>dm</a:t>
            </a:r>
            <a:r>
              <a:rPr lang="en-US" sz="2000" dirty="0" smtClean="0">
                <a:hlinkClick r:id="rId2"/>
              </a:rPr>
              <a:t>-resources/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12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Crosswalk Table Preview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3213"/>
          <a:stretch/>
        </p:blipFill>
        <p:spPr>
          <a:xfrm>
            <a:off x="3095625" y="2547937"/>
            <a:ext cx="6000750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Book</a:t>
            </a:r>
          </a:p>
          <a:p>
            <a:r>
              <a:rPr lang="en-US" dirty="0" smtClean="0"/>
              <a:t>Book section</a:t>
            </a:r>
          </a:p>
          <a:p>
            <a:r>
              <a:rPr lang="en-US" dirty="0" smtClean="0"/>
              <a:t>Thesis or dissertation</a:t>
            </a:r>
          </a:p>
          <a:p>
            <a:r>
              <a:rPr lang="en-US" dirty="0" smtClean="0"/>
              <a:t>Conference paper or presentation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 (?)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Peer-reviewed journal article</a:t>
            </a:r>
          </a:p>
          <a:p>
            <a:r>
              <a:rPr lang="en-US" dirty="0" smtClean="0"/>
              <a:t>Item types not listed on this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 with Collections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Peer-reviewed</a:t>
            </a:r>
          </a:p>
          <a:p>
            <a:r>
              <a:rPr lang="en-US" dirty="0" smtClean="0"/>
              <a:t>Non-peer-reviewed</a:t>
            </a:r>
          </a:p>
          <a:p>
            <a:r>
              <a:rPr lang="en-US" dirty="0" smtClean="0"/>
              <a:t>Awaiting publication</a:t>
            </a:r>
          </a:p>
          <a:p>
            <a:r>
              <a:rPr lang="en-US" dirty="0" smtClean="0"/>
              <a:t>or whatever works for you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912" y="2862262"/>
            <a:ext cx="2295525" cy="2886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2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Research.gov Demo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 for Your Website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Zotero</a:t>
            </a:r>
            <a:r>
              <a:rPr lang="en-US" dirty="0" smtClean="0"/>
              <a:t> API Clients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ZotPress</a:t>
            </a:r>
            <a:r>
              <a:rPr lang="en-US" dirty="0" smtClean="0"/>
              <a:t> – WordPress plugin used by VCR and NGA</a:t>
            </a:r>
          </a:p>
          <a:p>
            <a:r>
              <a:rPr lang="en-US" dirty="0" smtClean="0"/>
              <a:t>JavaScript Client – Designed for static websites; written and used </a:t>
            </a:r>
            <a:r>
              <a:rPr lang="en-US" dirty="0"/>
              <a:t>by BLE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github.com/BLE-LTER/Zotero-JavaScript-Search-Client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pyzotero</a:t>
            </a:r>
            <a:r>
              <a:rPr lang="en-US" dirty="0" smtClean="0"/>
              <a:t> – Python wrapper for the API; may be useful for Django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Use It?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API usage is free, and it works</a:t>
            </a:r>
          </a:p>
          <a:p>
            <a:r>
              <a:rPr lang="en-US" dirty="0" smtClean="0"/>
              <a:t>Existing clients available</a:t>
            </a:r>
          </a:p>
          <a:p>
            <a:r>
              <a:rPr lang="en-US" dirty="0" smtClean="0"/>
              <a:t>Can handle tens of thousands of items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Advanced search is limited to filtering by item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3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Zotero</a:t>
            </a:r>
            <a:r>
              <a:rPr lang="en-US" dirty="0" smtClean="0"/>
              <a:t> can expedite submission of non-peer reviewed products to Research.gov</a:t>
            </a:r>
          </a:p>
          <a:p>
            <a:pPr lvl="1"/>
            <a:r>
              <a:rPr lang="en-US" dirty="0" smtClean="0"/>
              <a:t>Make sure you fill in the appropriate fields</a:t>
            </a:r>
          </a:p>
          <a:p>
            <a:r>
              <a:rPr lang="en-US" dirty="0" smtClean="0"/>
              <a:t>API clients enable a searchable bibliography on your website</a:t>
            </a:r>
          </a:p>
          <a:p>
            <a:r>
              <a:rPr lang="en-US" dirty="0" smtClean="0"/>
              <a:t>Use collections to your advantage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Zotero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733799" cy="3318936"/>
          </a:xfrm>
        </p:spPr>
        <p:txBody>
          <a:bodyPr>
            <a:normAutofit/>
          </a:bodyPr>
          <a:lstStyle/>
          <a:p>
            <a:r>
              <a:rPr lang="en-US" dirty="0" smtClean="0"/>
              <a:t>Free and open source reference manager</a:t>
            </a:r>
          </a:p>
          <a:p>
            <a:r>
              <a:rPr lang="en-US" dirty="0" smtClean="0"/>
              <a:t>Like other reference managers, and:</a:t>
            </a:r>
          </a:p>
          <a:p>
            <a:pPr lvl="1"/>
            <a:r>
              <a:rPr lang="en-US" dirty="0" smtClean="0"/>
              <a:t>Works locally and in the cloud</a:t>
            </a:r>
          </a:p>
          <a:p>
            <a:pPr lvl="1"/>
            <a:r>
              <a:rPr lang="en-US" dirty="0" smtClean="0"/>
              <a:t>Has a online API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556932"/>
            <a:ext cx="62674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tags and notes?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581275"/>
            <a:ext cx="9944100" cy="34956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161550">
            <a:off x="8700965" y="2800730"/>
            <a:ext cx="676275" cy="295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err="1" smtClean="0"/>
              <a:t>Zotero</a:t>
            </a:r>
            <a:r>
              <a:rPr lang="en-US" dirty="0" smtClean="0"/>
              <a:t> Best Practices in EDI’s external data </a:t>
            </a:r>
            <a:r>
              <a:rPr lang="en-US" dirty="0"/>
              <a:t>management </a:t>
            </a:r>
            <a:r>
              <a:rPr lang="en-US" dirty="0" smtClean="0"/>
              <a:t>resources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https://environmentaldatainitiative.org/resources/external-dm-resources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I’ll Cover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99" y="3908426"/>
            <a:ext cx="5048250" cy="1981200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8" y="3908426"/>
            <a:ext cx="5038725" cy="122872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94225" y="2696196"/>
            <a:ext cx="36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Minimal </a:t>
            </a:r>
            <a:r>
              <a:rPr lang="en-US" b="1" dirty="0" err="1"/>
              <a:t>Zotero</a:t>
            </a:r>
            <a:r>
              <a:rPr lang="en-US" b="1" dirty="0"/>
              <a:t> </a:t>
            </a:r>
            <a:r>
              <a:rPr lang="en-US" b="1" dirty="0" smtClean="0"/>
              <a:t>introduction, plus: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97303" y="3433029"/>
            <a:ext cx="371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simplifying Research.gov reporting,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60591" y="3433029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 </a:t>
            </a:r>
            <a:r>
              <a:rPr lang="en-US" b="1" dirty="0"/>
              <a:t>searchable bibliography for your website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0123" y="34251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657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Sign up for your free </a:t>
            </a:r>
            <a:r>
              <a:rPr lang="en-US" dirty="0"/>
              <a:t>account at </a:t>
            </a:r>
            <a:r>
              <a:rPr lang="en-US" dirty="0">
                <a:hlinkClick r:id="rId2"/>
              </a:rPr>
              <a:t>https://www.zotero.org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Install desktop client and Firefox add-on (</a:t>
            </a:r>
            <a:r>
              <a:rPr lang="en-US" dirty="0" err="1" smtClean="0"/>
              <a:t>Zotero</a:t>
            </a:r>
            <a:r>
              <a:rPr lang="en-US" dirty="0" smtClean="0"/>
              <a:t> Connector)</a:t>
            </a:r>
          </a:p>
          <a:p>
            <a:r>
              <a:rPr lang="en-US" dirty="0" smtClean="0"/>
              <a:t>Create LTER-</a:t>
            </a:r>
            <a:r>
              <a:rPr lang="en-US" i="1" dirty="0" smtClean="0"/>
              <a:t>ABC</a:t>
            </a:r>
            <a:r>
              <a:rPr lang="en-US" dirty="0" smtClean="0"/>
              <a:t>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95404" y="-1143002"/>
            <a:ext cx="14782803" cy="927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0393" y="64637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Basic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desktop client, set these preferences:</a:t>
            </a:r>
          </a:p>
          <a:p>
            <a:pPr lvl="1"/>
            <a:r>
              <a:rPr lang="en-US" dirty="0" smtClean="0"/>
              <a:t>Don’t sync attachments</a:t>
            </a:r>
          </a:p>
          <a:p>
            <a:pPr lvl="1"/>
            <a:r>
              <a:rPr lang="en-US" dirty="0" smtClean="0"/>
              <a:t>Don’t take webpage snapshots</a:t>
            </a:r>
          </a:p>
          <a:p>
            <a:r>
              <a:rPr lang="en-US" dirty="0" smtClean="0"/>
              <a:t>Include a DOI when possible</a:t>
            </a:r>
          </a:p>
          <a:p>
            <a:r>
              <a:rPr lang="en-US" dirty="0" smtClean="0"/>
              <a:t>Share privileges wisely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05450" y="3095625"/>
            <a:ext cx="207645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 get 300 MB</a:t>
            </a:r>
            <a:br>
              <a:rPr lang="en-US" b="1" dirty="0" smtClean="0"/>
            </a:br>
            <a:r>
              <a:rPr lang="en-US" b="1" dirty="0" smtClean="0"/>
              <a:t>at the free tier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336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147887"/>
            <a:ext cx="5762625" cy="3952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Zotero</a:t>
            </a:r>
            <a:r>
              <a:rPr lang="en-US" dirty="0" smtClean="0"/>
              <a:t> Connector on the Journal Site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76925" y="2486025"/>
            <a:ext cx="390525" cy="39052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62362" y="3048000"/>
            <a:ext cx="173355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Save to </a:t>
            </a:r>
            <a:r>
              <a:rPr lang="en-US" b="1" dirty="0" err="1" smtClean="0"/>
              <a:t>Zotero</a:t>
            </a:r>
            <a:endParaRPr lang="en-US" b="1" dirty="0"/>
          </a:p>
        </p:txBody>
      </p:sp>
      <p:cxnSp>
        <p:nvCxnSpPr>
          <p:cNvPr id="7" name="Straight Connector 6"/>
          <p:cNvCxnSpPr>
            <a:stCxn id="5" idx="3"/>
            <a:endCxn id="6" idx="3"/>
          </p:cNvCxnSpPr>
          <p:nvPr/>
        </p:nvCxnSpPr>
        <p:spPr>
          <a:xfrm flipH="1">
            <a:off x="5395912" y="2819359"/>
            <a:ext cx="538204" cy="576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862" y="3048000"/>
            <a:ext cx="3638550" cy="2466975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15" name="Right Arrow 14"/>
          <p:cNvSpPr/>
          <p:nvPr/>
        </p:nvSpPr>
        <p:spPr>
          <a:xfrm>
            <a:off x="6810374" y="4029074"/>
            <a:ext cx="6858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185987"/>
            <a:ext cx="6400800" cy="3914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33475" y="2657475"/>
            <a:ext cx="173355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Library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3985155"/>
            <a:ext cx="173355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Your Groups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410450" y="3508375"/>
            <a:ext cx="173355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Library Items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514975" y="4857750"/>
            <a:ext cx="1733550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Collections</a:t>
            </a:r>
            <a:endParaRPr lang="en-US" b="1" dirty="0"/>
          </a:p>
        </p:txBody>
      </p:sp>
      <p:cxnSp>
        <p:nvCxnSpPr>
          <p:cNvPr id="10" name="Straight Connector 9"/>
          <p:cNvCxnSpPr>
            <a:stCxn id="5" idx="3"/>
          </p:cNvCxnSpPr>
          <p:nvPr/>
        </p:nvCxnSpPr>
        <p:spPr>
          <a:xfrm>
            <a:off x="2867025" y="3005138"/>
            <a:ext cx="304800" cy="71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</p:cNvCxnSpPr>
          <p:nvPr/>
        </p:nvCxnSpPr>
        <p:spPr>
          <a:xfrm>
            <a:off x="2724150" y="4332818"/>
            <a:ext cx="438150" cy="677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</p:cNvCxnSpPr>
          <p:nvPr/>
        </p:nvCxnSpPr>
        <p:spPr>
          <a:xfrm>
            <a:off x="2724150" y="4332818"/>
            <a:ext cx="438150" cy="2238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" idx="1"/>
          </p:cNvCxnSpPr>
          <p:nvPr/>
        </p:nvCxnSpPr>
        <p:spPr>
          <a:xfrm>
            <a:off x="4676775" y="4762500"/>
            <a:ext cx="838200" cy="4429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1"/>
          </p:cNvCxnSpPr>
          <p:nvPr/>
        </p:nvCxnSpPr>
        <p:spPr>
          <a:xfrm>
            <a:off x="4819650" y="4983956"/>
            <a:ext cx="695325" cy="2214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8" idx="1"/>
          </p:cNvCxnSpPr>
          <p:nvPr/>
        </p:nvCxnSpPr>
        <p:spPr>
          <a:xfrm flipV="1">
            <a:off x="4676775" y="5205413"/>
            <a:ext cx="838200" cy="1470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11240" y="4990505"/>
            <a:ext cx="19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Create collections</a:t>
            </a:r>
          </a:p>
          <a:p>
            <a:pPr algn="ctr"/>
            <a:r>
              <a:rPr lang="en-US" b="1" dirty="0" smtClean="0"/>
              <a:t>to suit your needs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41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to Research.gov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277</TotalTime>
  <Words>417</Words>
  <Application>Microsoft Office PowerPoint</Application>
  <PresentationFormat>Widescreen</PresentationFormat>
  <Paragraphs>90</Paragraphs>
  <Slides>21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Garamond</vt:lpstr>
      <vt:lpstr>Organic</vt:lpstr>
      <vt:lpstr>Zotero Best Practices for LTER Sites</vt:lpstr>
      <vt:lpstr>What Is Zotero</vt:lpstr>
      <vt:lpstr>What I’ll Cover</vt:lpstr>
      <vt:lpstr>Quick Start</vt:lpstr>
      <vt:lpstr>PowerPoint Presentation</vt:lpstr>
      <vt:lpstr>Some Basic Suggestions</vt:lpstr>
      <vt:lpstr>Use Zotero Connector on the Journal Site</vt:lpstr>
      <vt:lpstr>Organization</vt:lpstr>
      <vt:lpstr>Reporting to Research.gov</vt:lpstr>
      <vt:lpstr>Research.gov Accepts BibTeX</vt:lpstr>
      <vt:lpstr>Crosswalk to Gov</vt:lpstr>
      <vt:lpstr>Crosswalk Table Preview</vt:lpstr>
      <vt:lpstr>What Works</vt:lpstr>
      <vt:lpstr>Organize with Collections</vt:lpstr>
      <vt:lpstr>Research.gov Demo</vt:lpstr>
      <vt:lpstr>Bibliography for Your Website</vt:lpstr>
      <vt:lpstr>Zotero API Clients</vt:lpstr>
      <vt:lpstr>Should I Use It?</vt:lpstr>
      <vt:lpstr>Summary</vt:lpstr>
      <vt:lpstr>What about tags and notes?</vt:lpstr>
      <vt:lpstr>For more info</vt:lpstr>
    </vt:vector>
  </TitlesOfParts>
  <Company>Cockrell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Zotero Best Practices for LTER Sites</dc:title>
  <dc:creator>Whiteaker, Timothy L</dc:creator>
  <cp:lastModifiedBy>Whiteaker, Timothy L</cp:lastModifiedBy>
  <cp:revision>27</cp:revision>
  <dcterms:created xsi:type="dcterms:W3CDTF">2018-11-16T19:10:17Z</dcterms:created>
  <dcterms:modified xsi:type="dcterms:W3CDTF">2019-02-11T19:50:05Z</dcterms:modified>
</cp:coreProperties>
</file>