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B900-49F8-434E-88C2-D5D670F794FF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387-A268-4BEF-99F9-FAABD8FF3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B900-49F8-434E-88C2-D5D670F794FF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387-A268-4BEF-99F9-FAABD8FF3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B900-49F8-434E-88C2-D5D670F794FF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387-A268-4BEF-99F9-FAABD8FF3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B900-49F8-434E-88C2-D5D670F794FF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387-A268-4BEF-99F9-FAABD8FF3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B900-49F8-434E-88C2-D5D670F794FF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387-A268-4BEF-99F9-FAABD8FF3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B900-49F8-434E-88C2-D5D670F794FF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387-A268-4BEF-99F9-FAABD8FF3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B900-49F8-434E-88C2-D5D670F794FF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387-A268-4BEF-99F9-FAABD8FF3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B900-49F8-434E-88C2-D5D670F794FF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387-A268-4BEF-99F9-FAABD8FF3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B900-49F8-434E-88C2-D5D670F794FF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387-A268-4BEF-99F9-FAABD8FF3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B900-49F8-434E-88C2-D5D670F794FF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387-A268-4BEF-99F9-FAABD8FF3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B900-49F8-434E-88C2-D5D670F794FF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1387-A268-4BEF-99F9-FAABD8FF3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B900-49F8-434E-88C2-D5D670F794FF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51387-A268-4BEF-99F9-FAABD8FF3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limhy.lternet.edu/harvest.html" TargetMode="External"/><Relationship Id="rId2" Type="http://schemas.openxmlformats.org/officeDocument/2006/relationships/hyperlink" Target="http://climhy.lternet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tranet2.lternet.edu/content/climdbhydrodbecotrends-network-database-integration-path" TargetMode="External"/><Relationship Id="rId5" Type="http://schemas.openxmlformats.org/officeDocument/2006/relationships/hyperlink" Target="http://climhy.lternet.edu/schema.html" TargetMode="External"/><Relationship Id="rId4" Type="http://schemas.openxmlformats.org/officeDocument/2006/relationships/hyperlink" Target="http://databits.lternet.edu/fall-2009/climdbhydrodb-climhy-database-migration-ln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ce-lter.marsci.uga.edu/public/im/tools/usgs_harvester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ClimDB/HydroDB (ClimHy) Integration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ClimHy has been migrated from AND to LNO and will remain status quo in 2011</a:t>
            </a:r>
            <a:endParaRPr lang="en-US" sz="2400" dirty="0" smtClean="0"/>
          </a:p>
          <a:p>
            <a:pPr lvl="1"/>
            <a:r>
              <a:rPr lang="en-US" sz="2400" dirty="0" smtClean="0"/>
              <a:t>Public page (</a:t>
            </a:r>
            <a:r>
              <a:rPr lang="en-US" sz="2400" dirty="0" smtClean="0">
                <a:hlinkClick r:id="rId2"/>
              </a:rPr>
              <a:t>http://climhy.lternet.edu/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Participant page (</a:t>
            </a:r>
            <a:r>
              <a:rPr lang="en-US" sz="2400" u="sng" dirty="0">
                <a:hlinkClick r:id="rId3"/>
              </a:rPr>
              <a:t>http://</a:t>
            </a:r>
            <a:r>
              <a:rPr lang="en-US" sz="2400" u="sng" dirty="0" smtClean="0">
                <a:hlinkClick r:id="rId3"/>
              </a:rPr>
              <a:t>climhy.lternet.edu/harvest.html</a:t>
            </a:r>
            <a:r>
              <a:rPr lang="en-US" sz="2400" u="sng" dirty="0" smtClean="0"/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Databits Fall 2009 </a:t>
            </a:r>
            <a:r>
              <a:rPr lang="en-US" sz="1100" dirty="0" smtClean="0"/>
              <a:t>(</a:t>
            </a:r>
            <a:r>
              <a:rPr lang="en-US" sz="1100" dirty="0" smtClean="0">
                <a:hlinkClick r:id="rId4"/>
              </a:rPr>
              <a:t>http://databits.lternet.edu/fall-2009/climdbhydrodb-climhy-database-migration-lno</a:t>
            </a:r>
            <a:r>
              <a:rPr lang="en-US" sz="1100" dirty="0" smtClean="0"/>
              <a:t>)</a:t>
            </a:r>
          </a:p>
          <a:p>
            <a:pPr lvl="1"/>
            <a:r>
              <a:rPr lang="en-US" sz="2400" dirty="0" smtClean="0"/>
              <a:t>Database schema</a:t>
            </a:r>
            <a:r>
              <a:rPr lang="en-US" sz="1100" dirty="0" smtClean="0"/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5"/>
              </a:rPr>
              <a:t>http://climhy.lternet.edu/schema.html</a:t>
            </a:r>
            <a:r>
              <a:rPr lang="en-US" sz="1800" dirty="0" smtClean="0"/>
              <a:t>)</a:t>
            </a:r>
            <a:endParaRPr lang="en-US" sz="2400" dirty="0" smtClean="0"/>
          </a:p>
          <a:p>
            <a:r>
              <a:rPr lang="en-US" sz="2800" dirty="0" smtClean="0"/>
              <a:t>Integration Path document (Brunt, Servilla)</a:t>
            </a:r>
          </a:p>
          <a:p>
            <a:pPr lvl="1"/>
            <a:r>
              <a:rPr lang="en-US" sz="1400" u="sng" dirty="0">
                <a:hlinkClick r:id="rId6"/>
              </a:rPr>
              <a:t>http://</a:t>
            </a:r>
            <a:r>
              <a:rPr lang="en-US" sz="1400" u="sng" dirty="0" smtClean="0">
                <a:hlinkClick r:id="rId6"/>
              </a:rPr>
              <a:t>intranet2.lternet.edu/content/climdbhydrodbecotrends-network-database-integration-path</a:t>
            </a:r>
            <a:endParaRPr lang="en-US" sz="2400" dirty="0" smtClean="0"/>
          </a:p>
          <a:p>
            <a:r>
              <a:rPr lang="en-US" sz="2800" dirty="0" smtClean="0"/>
              <a:t>ClimDB integration committee</a:t>
            </a:r>
            <a:endParaRPr lang="en-US" sz="2000" dirty="0" smtClean="0"/>
          </a:p>
          <a:p>
            <a:pPr lvl="1"/>
            <a:r>
              <a:rPr lang="en-US" sz="2400" dirty="0" smtClean="0"/>
              <a:t>Current commitments: Don, James B, Yang Xia, Suzanne</a:t>
            </a:r>
          </a:p>
          <a:p>
            <a:pPr lvl="1"/>
            <a:r>
              <a:rPr lang="en-US" sz="2400" dirty="0" smtClean="0"/>
              <a:t>Looking for 2-3 additional members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ClimDB/HydroDB (ClimHy) Status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smtClean="0"/>
              <a:t>Status of populated data</a:t>
            </a:r>
          </a:p>
          <a:p>
            <a:pPr lvl="1"/>
            <a:r>
              <a:rPr lang="en-US" sz="4000" dirty="0" smtClean="0"/>
              <a:t>Primarily populated with air temperature, precipitation, and streamflow (daily values)</a:t>
            </a:r>
          </a:p>
          <a:p>
            <a:r>
              <a:rPr lang="en-US" sz="4400" dirty="0" smtClean="0"/>
              <a:t>Status of current participation (2 June 2011)</a:t>
            </a:r>
          </a:p>
          <a:p>
            <a:pPr lvl="1"/>
            <a:r>
              <a:rPr lang="en-US" sz="4000" dirty="0" smtClean="0"/>
              <a:t>26 LTER sites participating</a:t>
            </a:r>
          </a:p>
          <a:p>
            <a:pPr lvl="2"/>
            <a:r>
              <a:rPr lang="en-US" sz="2900" dirty="0" smtClean="0"/>
              <a:t>16 sites with climate data current (within 1 year)</a:t>
            </a:r>
          </a:p>
          <a:p>
            <a:pPr lvl="2"/>
            <a:r>
              <a:rPr lang="en-US" sz="2900" dirty="0" smtClean="0"/>
              <a:t>5 sites with climate data current (within 1-2 years)</a:t>
            </a:r>
          </a:p>
          <a:p>
            <a:pPr lvl="2"/>
            <a:r>
              <a:rPr lang="en-US" sz="2900" dirty="0" smtClean="0"/>
              <a:t>3 sites with climate data 2-4 years out of date</a:t>
            </a:r>
          </a:p>
          <a:p>
            <a:pPr lvl="2"/>
            <a:r>
              <a:rPr lang="en-US" sz="2900" dirty="0" smtClean="0"/>
              <a:t>2 sites with climate data &gt;4 years out of date</a:t>
            </a:r>
          </a:p>
          <a:p>
            <a:pPr lvl="1"/>
            <a:r>
              <a:rPr lang="en-US" sz="4000" dirty="0" smtClean="0"/>
              <a:t>15 Non-LTER USFS sites participating</a:t>
            </a:r>
          </a:p>
          <a:p>
            <a:pPr lvl="2"/>
            <a:r>
              <a:rPr lang="en-US" sz="2900" dirty="0" smtClean="0"/>
              <a:t>3 sites with streamflow data current (within 3 years)</a:t>
            </a:r>
          </a:p>
          <a:p>
            <a:pPr lvl="2"/>
            <a:r>
              <a:rPr lang="en-US" sz="2900" dirty="0" smtClean="0"/>
              <a:t>12 sites with streamflow data &gt;3 years out of date</a:t>
            </a:r>
          </a:p>
          <a:p>
            <a:pPr lvl="1"/>
            <a:r>
              <a:rPr lang="en-US" sz="4000" dirty="0" smtClean="0"/>
              <a:t>3 Taiwan sites participating</a:t>
            </a:r>
          </a:p>
          <a:p>
            <a:pPr lvl="2"/>
            <a:r>
              <a:rPr lang="en-US" sz="2600" dirty="0" smtClean="0"/>
              <a:t>2 sites with climate data current (within 2 years)</a:t>
            </a:r>
          </a:p>
          <a:p>
            <a:pPr lvl="2"/>
            <a:r>
              <a:rPr lang="en-US" sz="2600" dirty="0" smtClean="0"/>
              <a:t>1 site with climate data 2-4 years out of date</a:t>
            </a:r>
          </a:p>
          <a:p>
            <a:r>
              <a:rPr lang="en-US" sz="4400" dirty="0" smtClean="0"/>
              <a:t>Status of metadata (e.g., ClimDB specific metadata)</a:t>
            </a:r>
          </a:p>
          <a:p>
            <a:pPr lvl="1"/>
            <a:r>
              <a:rPr lang="en-US" sz="3600" dirty="0" smtClean="0"/>
              <a:t>9 sites with demonstrated effort to populate significant metadata at station and parameter level</a:t>
            </a:r>
          </a:p>
          <a:p>
            <a:pPr lvl="1"/>
            <a:r>
              <a:rPr lang="en-US" sz="3600" dirty="0" smtClean="0"/>
              <a:t>10 sites with demonstrated effort to populate some metadata </a:t>
            </a:r>
          </a:p>
          <a:p>
            <a:pPr lvl="1"/>
            <a:r>
              <a:rPr lang="en-US" sz="3600" dirty="0" smtClean="0"/>
              <a:t>7 sites showing virtually no metadata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 of populating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Sites manually or programmatically  prepare harvest files of daily data from local data sets</a:t>
            </a:r>
          </a:p>
          <a:p>
            <a:r>
              <a:rPr lang="en-US" sz="2800" dirty="0" smtClean="0"/>
              <a:t>All sites have the ability to go to the participant page to “push” an update. The data can be harvested from one of two user-specified URLs</a:t>
            </a:r>
          </a:p>
          <a:p>
            <a:r>
              <a:rPr lang="en-US" sz="2800" dirty="0" smtClean="0"/>
              <a:t>4 sites are on a weekly schedule in which ClimHy “pulls” climate data from the specified site URL</a:t>
            </a:r>
          </a:p>
          <a:p>
            <a:r>
              <a:rPr lang="en-US" sz="2800" dirty="0" smtClean="0"/>
              <a:t>15 sites are on a weekly schedule in which the GCE Toolbox queries ClimHy, pulls USGS data from web sites, </a:t>
            </a:r>
            <a:r>
              <a:rPr lang="en-US" sz="2800" dirty="0" err="1" smtClean="0"/>
              <a:t>resamples</a:t>
            </a:r>
            <a:r>
              <a:rPr lang="en-US" sz="2800" dirty="0" smtClean="0"/>
              <a:t> and reformats, and pushes data into ClimHy</a:t>
            </a:r>
          </a:p>
          <a:p>
            <a:pPr lvl="1"/>
            <a:r>
              <a:rPr lang="en-US" sz="2400" dirty="0" smtClean="0"/>
              <a:t>NOAA NCDC station data can be harvested</a:t>
            </a:r>
          </a:p>
          <a:p>
            <a:pPr lvl="1"/>
            <a:r>
              <a:rPr lang="en-US" sz="2100" dirty="0" smtClean="0">
                <a:hlinkClick r:id="rId2"/>
              </a:rPr>
              <a:t>http://gce-lter.marsci.uga.edu/public/im/tools/usgs_harvester.htm</a:t>
            </a:r>
            <a:endParaRPr lang="en-US" sz="2100" dirty="0" smtClean="0"/>
          </a:p>
          <a:p>
            <a:r>
              <a:rPr lang="en-US" sz="2800" dirty="0" smtClean="0"/>
              <a:t>The Andrews incorporates a ClimHy web service into its data preparation – the service recalls the date of the last harvested value by station and measurement parameter</a:t>
            </a:r>
          </a:p>
          <a:p>
            <a:r>
              <a:rPr lang="en-US" sz="2800" dirty="0" smtClean="0"/>
              <a:t>Metadata can only be entered manually through web forms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ClimHy data summary statistics</a:t>
            </a:r>
            <a:br>
              <a:rPr lang="en-US" dirty="0" smtClean="0"/>
            </a:br>
            <a:r>
              <a:rPr lang="en-US" sz="2700" dirty="0" smtClean="0"/>
              <a:t>3 June 2011 (Yang, </a:t>
            </a:r>
            <a:r>
              <a:rPr lang="en-US" sz="2700" dirty="0" err="1" smtClean="0"/>
              <a:t>Remillard</a:t>
            </a:r>
            <a:r>
              <a:rPr lang="en-US" sz="2700" dirty="0" smtClean="0"/>
              <a:t>, Henshaw)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30 ClimHy </a:t>
            </a:r>
            <a:r>
              <a:rPr lang="en-US" sz="6400" dirty="0"/>
              <a:t>web sessions per day on </a:t>
            </a:r>
            <a:r>
              <a:rPr lang="en-US" sz="6400" dirty="0" smtClean="0"/>
              <a:t>average</a:t>
            </a:r>
            <a:endParaRPr lang="en-US" sz="6400" dirty="0"/>
          </a:p>
          <a:p>
            <a:pPr>
              <a:buNone/>
            </a:pPr>
            <a:r>
              <a:rPr lang="en-US" sz="2800" dirty="0"/>
              <a:t> </a:t>
            </a:r>
          </a:p>
          <a:p>
            <a:r>
              <a:rPr lang="en-US" sz="6400" dirty="0" smtClean="0"/>
              <a:t>Data use</a:t>
            </a:r>
          </a:p>
          <a:p>
            <a:pPr lvl="1"/>
            <a:r>
              <a:rPr lang="en-US" sz="5600" dirty="0" smtClean="0"/>
              <a:t>Total </a:t>
            </a:r>
            <a:r>
              <a:rPr lang="en-US" sz="5600" dirty="0"/>
              <a:t>Downloads since inception of web site (2003): </a:t>
            </a:r>
          </a:p>
          <a:p>
            <a:pPr lvl="1"/>
            <a:r>
              <a:rPr lang="en-US" sz="5600" dirty="0" smtClean="0"/>
              <a:t>20,490 downloads, plots, or views</a:t>
            </a:r>
            <a:endParaRPr lang="en-US" sz="5600" dirty="0"/>
          </a:p>
          <a:p>
            <a:pPr lvl="2"/>
            <a:r>
              <a:rPr lang="en-US" sz="5200" dirty="0" smtClean="0"/>
              <a:t>8741 </a:t>
            </a:r>
            <a:r>
              <a:rPr lang="en-US" sz="5200" dirty="0"/>
              <a:t>data </a:t>
            </a:r>
            <a:r>
              <a:rPr lang="en-US" sz="5200" dirty="0" smtClean="0"/>
              <a:t>sets downloaded</a:t>
            </a:r>
            <a:endParaRPr lang="en-US" sz="5200" dirty="0"/>
          </a:p>
          <a:p>
            <a:pPr lvl="2"/>
            <a:r>
              <a:rPr lang="en-US" sz="5200" dirty="0" smtClean="0"/>
              <a:t>9453 </a:t>
            </a:r>
            <a:r>
              <a:rPr lang="en-US" sz="5200" dirty="0"/>
              <a:t>plots created</a:t>
            </a:r>
          </a:p>
          <a:p>
            <a:pPr lvl="2"/>
            <a:r>
              <a:rPr lang="en-US" sz="5200" dirty="0" smtClean="0"/>
              <a:t>2295 </a:t>
            </a:r>
            <a:r>
              <a:rPr lang="en-US" sz="5200" dirty="0"/>
              <a:t>views of data</a:t>
            </a:r>
          </a:p>
          <a:p>
            <a:pPr lvl="1">
              <a:buNone/>
            </a:pPr>
            <a:r>
              <a:rPr lang="en-US" sz="2400" dirty="0"/>
              <a:t> </a:t>
            </a:r>
          </a:p>
          <a:p>
            <a:r>
              <a:rPr lang="en-US" sz="6400" dirty="0"/>
              <a:t>Downloads by year:</a:t>
            </a:r>
          </a:p>
          <a:p>
            <a:pPr lvl="1">
              <a:buNone/>
            </a:pPr>
            <a:r>
              <a:rPr lang="en-US" sz="4400" b="1" dirty="0"/>
              <a:t>Year	</a:t>
            </a:r>
            <a:r>
              <a:rPr lang="en-US" sz="4400" b="1" dirty="0" smtClean="0"/>
              <a:t>	downloads</a:t>
            </a:r>
            <a:r>
              <a:rPr lang="en-US" sz="4400" b="1" dirty="0"/>
              <a:t>	plots	</a:t>
            </a:r>
            <a:r>
              <a:rPr lang="en-US" sz="4400" b="1" dirty="0" smtClean="0"/>
              <a:t>views</a:t>
            </a:r>
            <a:endParaRPr lang="en-US" sz="4400" b="1" dirty="0"/>
          </a:p>
          <a:p>
            <a:pPr lvl="1">
              <a:buNone/>
            </a:pPr>
            <a:r>
              <a:rPr lang="en-US" sz="4400" dirty="0" smtClean="0"/>
              <a:t>2003</a:t>
            </a:r>
            <a:r>
              <a:rPr lang="en-US" sz="4400" dirty="0"/>
              <a:t>	</a:t>
            </a:r>
            <a:r>
              <a:rPr lang="en-US" sz="4400" dirty="0" smtClean="0"/>
              <a:t>           309</a:t>
            </a:r>
            <a:r>
              <a:rPr lang="en-US" sz="4400" dirty="0"/>
              <a:t>	1240	291</a:t>
            </a:r>
          </a:p>
          <a:p>
            <a:pPr lvl="1">
              <a:buNone/>
            </a:pPr>
            <a:r>
              <a:rPr lang="en-US" sz="4400" dirty="0" smtClean="0"/>
              <a:t>2004	           267</a:t>
            </a:r>
            <a:r>
              <a:rPr lang="en-US" sz="4400" dirty="0"/>
              <a:t>	</a:t>
            </a:r>
            <a:r>
              <a:rPr lang="en-US" sz="4400" dirty="0" smtClean="0"/>
              <a:t>  566</a:t>
            </a:r>
            <a:r>
              <a:rPr lang="en-US" sz="4400" dirty="0"/>
              <a:t>	</a:t>
            </a:r>
            <a:r>
              <a:rPr lang="en-US" sz="4400" dirty="0" smtClean="0"/>
              <a:t>  98</a:t>
            </a:r>
            <a:endParaRPr lang="en-US" sz="4400" dirty="0"/>
          </a:p>
          <a:p>
            <a:pPr lvl="1">
              <a:buNone/>
            </a:pPr>
            <a:r>
              <a:rPr lang="en-US" sz="4400" dirty="0" smtClean="0"/>
              <a:t>2005	           717</a:t>
            </a:r>
            <a:r>
              <a:rPr lang="en-US" sz="4400" dirty="0"/>
              <a:t>	</a:t>
            </a:r>
            <a:r>
              <a:rPr lang="en-US" sz="4400" dirty="0" smtClean="0"/>
              <a:t>  829</a:t>
            </a:r>
            <a:r>
              <a:rPr lang="en-US" sz="4400" dirty="0"/>
              <a:t>	191</a:t>
            </a:r>
          </a:p>
          <a:p>
            <a:pPr lvl="1">
              <a:buNone/>
            </a:pPr>
            <a:r>
              <a:rPr lang="en-US" sz="4400" dirty="0" smtClean="0"/>
              <a:t>2006</a:t>
            </a:r>
            <a:r>
              <a:rPr lang="en-US" sz="4400" dirty="0"/>
              <a:t>	</a:t>
            </a:r>
            <a:r>
              <a:rPr lang="en-US" sz="4400" dirty="0" smtClean="0"/>
              <a:t>         1886</a:t>
            </a:r>
            <a:r>
              <a:rPr lang="en-US" sz="4400" dirty="0"/>
              <a:t>	</a:t>
            </a:r>
            <a:r>
              <a:rPr lang="en-US" sz="4400" dirty="0" smtClean="0"/>
              <a:t>  978</a:t>
            </a:r>
            <a:r>
              <a:rPr lang="en-US" sz="4400" dirty="0"/>
              <a:t>	335</a:t>
            </a:r>
          </a:p>
          <a:p>
            <a:pPr lvl="1">
              <a:buNone/>
            </a:pPr>
            <a:r>
              <a:rPr lang="en-US" sz="4400" dirty="0" smtClean="0"/>
              <a:t>2007 </a:t>
            </a:r>
            <a:r>
              <a:rPr lang="en-US" sz="4400" dirty="0"/>
              <a:t>	</a:t>
            </a:r>
            <a:r>
              <a:rPr lang="en-US" sz="4400" dirty="0" smtClean="0"/>
              <a:t>            946</a:t>
            </a:r>
            <a:r>
              <a:rPr lang="en-US" sz="4400" dirty="0"/>
              <a:t>	</a:t>
            </a:r>
            <a:r>
              <a:rPr lang="en-US" sz="4400" dirty="0" smtClean="0"/>
              <a:t>  816</a:t>
            </a:r>
            <a:r>
              <a:rPr lang="en-US" sz="4400" dirty="0"/>
              <a:t>	210</a:t>
            </a:r>
          </a:p>
          <a:p>
            <a:pPr marL="1200150" lvl="1" indent="-742950">
              <a:buAutoNum type="arabicPlain" startAt="2008"/>
            </a:pPr>
            <a:r>
              <a:rPr lang="en-US" sz="4400" dirty="0" smtClean="0"/>
              <a:t>1259</a:t>
            </a:r>
            <a:r>
              <a:rPr lang="en-US" sz="4400" dirty="0"/>
              <a:t>	</a:t>
            </a:r>
            <a:r>
              <a:rPr lang="en-US" sz="4400" dirty="0" smtClean="0"/>
              <a:t>  888</a:t>
            </a:r>
            <a:r>
              <a:rPr lang="en-US" sz="4400" dirty="0"/>
              <a:t>	</a:t>
            </a:r>
            <a:r>
              <a:rPr lang="en-US" sz="4400" dirty="0" smtClean="0"/>
              <a:t>347</a:t>
            </a:r>
          </a:p>
          <a:p>
            <a:pPr marL="1200150" lvl="1" indent="-742950">
              <a:buAutoNum type="arabicPlain" startAt="2008"/>
            </a:pPr>
            <a:r>
              <a:rPr lang="en-US" sz="4400" dirty="0" smtClean="0"/>
              <a:t>1150	  946	281</a:t>
            </a:r>
          </a:p>
          <a:p>
            <a:pPr marL="1200150" lvl="1" indent="-742950">
              <a:buAutoNum type="arabicPlain" startAt="2008"/>
            </a:pPr>
            <a:r>
              <a:rPr lang="en-US" sz="4400" dirty="0" smtClean="0"/>
              <a:t>1969	3042	525</a:t>
            </a:r>
            <a:endParaRPr lang="en-US" sz="3400" dirty="0"/>
          </a:p>
          <a:p>
            <a:pPr lvl="1">
              <a:buNone/>
            </a:pPr>
            <a:r>
              <a:rPr lang="en-US" sz="3000" dirty="0"/>
              <a:t> </a:t>
            </a:r>
          </a:p>
          <a:p>
            <a:r>
              <a:rPr lang="en-US" sz="6400" dirty="0" smtClean="0"/>
              <a:t>Participation</a:t>
            </a:r>
          </a:p>
          <a:p>
            <a:pPr lvl="1"/>
            <a:r>
              <a:rPr lang="en-US" sz="5600" dirty="0" smtClean="0"/>
              <a:t>Over 11 </a:t>
            </a:r>
            <a:r>
              <a:rPr lang="en-US" sz="5600" dirty="0"/>
              <a:t>million daily values in our database.</a:t>
            </a:r>
          </a:p>
          <a:p>
            <a:pPr lvl="1"/>
            <a:r>
              <a:rPr lang="en-US" sz="5600" dirty="0" smtClean="0"/>
              <a:t>364  measurement </a:t>
            </a:r>
            <a:r>
              <a:rPr lang="en-US" sz="5600" dirty="0"/>
              <a:t>stations</a:t>
            </a:r>
          </a:p>
          <a:p>
            <a:pPr lvl="1"/>
            <a:r>
              <a:rPr lang="en-US" sz="5600" dirty="0" smtClean="0"/>
              <a:t>26  </a:t>
            </a:r>
            <a:r>
              <a:rPr lang="en-US" sz="5600" dirty="0"/>
              <a:t>LTER sites</a:t>
            </a:r>
          </a:p>
          <a:p>
            <a:pPr lvl="1"/>
            <a:r>
              <a:rPr lang="en-US" sz="5600" dirty="0"/>
              <a:t>3 </a:t>
            </a:r>
            <a:r>
              <a:rPr lang="en-US" sz="5600" dirty="0" smtClean="0"/>
              <a:t> ILTER (Taiwan) sites</a:t>
            </a:r>
            <a:endParaRPr lang="en-US" sz="5600" dirty="0"/>
          </a:p>
          <a:p>
            <a:pPr lvl="1"/>
            <a:r>
              <a:rPr lang="en-US" sz="5600" dirty="0"/>
              <a:t>22 </a:t>
            </a:r>
            <a:r>
              <a:rPr lang="en-US" sz="5600" dirty="0" smtClean="0"/>
              <a:t> USFS </a:t>
            </a:r>
            <a:r>
              <a:rPr lang="en-US" sz="5600" dirty="0"/>
              <a:t>sites</a:t>
            </a:r>
          </a:p>
          <a:p>
            <a:pPr lvl="1"/>
            <a:r>
              <a:rPr lang="en-US" sz="5600" dirty="0" smtClean="0"/>
              <a:t>15  sites </a:t>
            </a:r>
            <a:r>
              <a:rPr lang="en-US" sz="5600" dirty="0"/>
              <a:t>with USGS stations</a:t>
            </a:r>
          </a:p>
          <a:p>
            <a:pPr lvl="1"/>
            <a:r>
              <a:rPr lang="en-US" sz="5600" dirty="0"/>
              <a:t>21 </a:t>
            </a:r>
            <a:r>
              <a:rPr lang="en-US" sz="5600" dirty="0" smtClean="0"/>
              <a:t> total </a:t>
            </a:r>
            <a:r>
              <a:rPr lang="en-US" sz="5600" dirty="0"/>
              <a:t>measurement </a:t>
            </a:r>
            <a:r>
              <a:rPr lang="en-US" sz="5600" dirty="0" smtClean="0"/>
              <a:t>parameters</a:t>
            </a:r>
            <a:endParaRPr lang="en-US" sz="5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Integration Pathways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2011-2012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Create </a:t>
            </a:r>
            <a:r>
              <a:rPr lang="en-US" sz="2800" dirty="0"/>
              <a:t>EML for </a:t>
            </a:r>
            <a:r>
              <a:rPr lang="en-US" sz="2800" dirty="0" smtClean="0"/>
              <a:t>current harvest </a:t>
            </a:r>
            <a:r>
              <a:rPr lang="en-US" sz="2800" dirty="0"/>
              <a:t>data </a:t>
            </a:r>
            <a:r>
              <a:rPr lang="en-US" sz="2800" dirty="0" smtClean="0"/>
              <a:t>structure</a:t>
            </a:r>
          </a:p>
          <a:p>
            <a:pPr lvl="1"/>
            <a:r>
              <a:rPr lang="en-US" sz="2400" dirty="0" smtClean="0"/>
              <a:t>Currently a similar </a:t>
            </a:r>
            <a:r>
              <a:rPr lang="en-US" sz="2400" dirty="0"/>
              <a:t>format for each </a:t>
            </a:r>
            <a:r>
              <a:rPr lang="en-US" sz="2400" dirty="0" smtClean="0"/>
              <a:t>site (CSV file)</a:t>
            </a:r>
          </a:p>
          <a:p>
            <a:pPr lvl="2">
              <a:buNone/>
            </a:pPr>
            <a:r>
              <a:rPr lang="en-US" sz="1200" dirty="0"/>
              <a:t>!</a:t>
            </a:r>
            <a:r>
              <a:rPr lang="en-US" sz="1200" dirty="0" err="1"/>
              <a:t>Lter_site</a:t>
            </a:r>
            <a:r>
              <a:rPr lang="en-US" sz="1200" dirty="0"/>
              <a:t>, station, date, field1, flag_field1, field2, </a:t>
            </a:r>
            <a:r>
              <a:rPr lang="en-US" sz="1200" dirty="0" smtClean="0"/>
              <a:t>flag_field2,field3</a:t>
            </a:r>
            <a:r>
              <a:rPr lang="en-US" sz="1200" dirty="0"/>
              <a:t>, flag_field3, field4, flag_field4</a:t>
            </a:r>
          </a:p>
          <a:p>
            <a:pPr lvl="2">
              <a:buNone/>
            </a:pPr>
            <a:r>
              <a:rPr lang="en-US" sz="1200" dirty="0"/>
              <a:t>ABC,MY_STATION,19970228,111.1,,222.22,E,333.3,,444.4,</a:t>
            </a:r>
            <a:endParaRPr lang="en-US" sz="1600" dirty="0"/>
          </a:p>
          <a:p>
            <a:pPr lvl="2">
              <a:buNone/>
            </a:pPr>
            <a:r>
              <a:rPr lang="en-US" sz="1200" dirty="0"/>
              <a:t>ABC,MY_STATION,19970304,,,,,,,34,Q</a:t>
            </a:r>
            <a:endParaRPr lang="en-US" sz="1600" dirty="0"/>
          </a:p>
          <a:p>
            <a:pPr lvl="1"/>
            <a:r>
              <a:rPr lang="en-US" sz="2400" dirty="0" smtClean="0"/>
              <a:t>Order of field names and number of header lines can vary</a:t>
            </a:r>
          </a:p>
          <a:p>
            <a:pPr lvl="1"/>
            <a:r>
              <a:rPr lang="en-US" sz="2400" dirty="0" smtClean="0"/>
              <a:t>USFS and other participating sites will likely need a standard EML template</a:t>
            </a:r>
          </a:p>
          <a:p>
            <a:pPr lvl="0"/>
            <a:r>
              <a:rPr lang="en-US" sz="2800" dirty="0" smtClean="0"/>
              <a:t>Harvest </a:t>
            </a:r>
            <a:r>
              <a:rPr lang="en-US" sz="2800" dirty="0"/>
              <a:t>original (level 1) data and use workflows in PASTA to create ClimDB compatible </a:t>
            </a:r>
            <a:r>
              <a:rPr lang="en-US" sz="2800" dirty="0" smtClean="0"/>
              <a:t>data 			(e.g., convert 15 minute data to daily)</a:t>
            </a:r>
          </a:p>
          <a:p>
            <a:pPr lvl="0"/>
            <a:r>
              <a:rPr lang="en-US" sz="2800" dirty="0" smtClean="0"/>
              <a:t>Harvest </a:t>
            </a:r>
            <a:r>
              <a:rPr lang="en-US" sz="2800" dirty="0"/>
              <a:t>processed (level 2) </a:t>
            </a:r>
            <a:r>
              <a:rPr lang="en-US" sz="2800" dirty="0" smtClean="0"/>
              <a:t>daily data </a:t>
            </a:r>
            <a:r>
              <a:rPr lang="en-US" sz="2800" dirty="0"/>
              <a:t>into </a:t>
            </a:r>
            <a:r>
              <a:rPr lang="en-US" sz="2800" dirty="0" smtClean="0"/>
              <a:t>PASTA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Metadata Integration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2011-2012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 smtClean="0"/>
              <a:t>Merge specific ClimDB metadata into existing EML elements</a:t>
            </a:r>
          </a:p>
          <a:p>
            <a:pPr lvl="1"/>
            <a:r>
              <a:rPr lang="en-US" sz="2400" dirty="0" smtClean="0"/>
              <a:t>See uploaded excel file descriptors.xls to see metadata framework</a:t>
            </a:r>
          </a:p>
          <a:p>
            <a:r>
              <a:rPr lang="en-US" sz="2800" dirty="0" smtClean="0"/>
              <a:t>Prepare this metadata as if it were a data file, describe with EML, and harvest separately from the ClimHy data</a:t>
            </a:r>
          </a:p>
          <a:p>
            <a:pPr lvl="1"/>
            <a:r>
              <a:rPr lang="en-US" sz="2400" dirty="0"/>
              <a:t>For each station there could be one EML file, one table of observations, and one table of site of site documentation </a:t>
            </a:r>
            <a:endParaRPr lang="en-US" sz="2400" dirty="0" smtClean="0"/>
          </a:p>
          <a:p>
            <a:r>
              <a:rPr lang="en-US" sz="2800" dirty="0" smtClean="0"/>
              <a:t>Divert some of the metadata into SiteDB and build and populate modules for site descriptions, gaging and meteorological station descriptions, etc.</a:t>
            </a:r>
          </a:p>
          <a:p>
            <a:pPr lvl="1"/>
            <a:r>
              <a:rPr lang="en-US" sz="2400" dirty="0" err="1" smtClean="0"/>
              <a:t>StreamChemDB</a:t>
            </a:r>
            <a:r>
              <a:rPr lang="en-US" sz="2400" dirty="0" smtClean="0"/>
              <a:t> will require much of the same information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Proposed Timeline, </a:t>
            </a:r>
            <a:r>
              <a:rPr lang="en-US" sz="3600" dirty="0" smtClean="0"/>
              <a:t>2011-2015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600" dirty="0" smtClean="0"/>
              <a:t>2011</a:t>
            </a:r>
          </a:p>
          <a:p>
            <a:pPr lvl="1"/>
            <a:r>
              <a:rPr lang="en-US" sz="2400" dirty="0" smtClean="0"/>
              <a:t>Initiate a new ClimDB integration committee</a:t>
            </a:r>
          </a:p>
          <a:p>
            <a:pPr lvl="2"/>
            <a:r>
              <a:rPr lang="en-US" sz="2000" dirty="0" smtClean="0"/>
              <a:t>Plan breakout time at annual meeting</a:t>
            </a:r>
          </a:p>
          <a:p>
            <a:pPr lvl="2"/>
            <a:r>
              <a:rPr lang="en-US" sz="2000" dirty="0" smtClean="0"/>
              <a:t>Team with scientific workflow production workshop (late 2011)</a:t>
            </a:r>
          </a:p>
          <a:p>
            <a:pPr lvl="1"/>
            <a:r>
              <a:rPr lang="en-US" sz="2400" dirty="0" smtClean="0"/>
              <a:t>Consider approach… develop EML document requirements</a:t>
            </a:r>
          </a:p>
          <a:p>
            <a:r>
              <a:rPr lang="en-US" sz="2600" dirty="0" smtClean="0"/>
              <a:t>2012</a:t>
            </a:r>
          </a:p>
          <a:p>
            <a:pPr lvl="1"/>
            <a:r>
              <a:rPr lang="en-US" sz="2400" dirty="0" smtClean="0"/>
              <a:t>Sites will develop EML </a:t>
            </a:r>
            <a:r>
              <a:rPr lang="en-US" sz="2400" dirty="0" smtClean="0"/>
              <a:t>for ClimHy prepared data based </a:t>
            </a:r>
            <a:r>
              <a:rPr lang="en-US" sz="2400" dirty="0" smtClean="0"/>
              <a:t>on these requirements</a:t>
            </a:r>
          </a:p>
          <a:p>
            <a:pPr lvl="2"/>
            <a:r>
              <a:rPr lang="en-US" sz="1800" dirty="0" smtClean="0"/>
              <a:t>PASTA will </a:t>
            </a:r>
            <a:r>
              <a:rPr lang="en-US" sz="1800" dirty="0" smtClean="0"/>
              <a:t>trigger data harvests into the </a:t>
            </a:r>
            <a:r>
              <a:rPr lang="en-US" sz="1800" dirty="0" smtClean="0"/>
              <a:t>NIS</a:t>
            </a:r>
            <a:endParaRPr lang="en-US" sz="1800" dirty="0" smtClean="0"/>
          </a:p>
          <a:p>
            <a:pPr lvl="1"/>
            <a:r>
              <a:rPr lang="en-US" sz="2400" dirty="0" smtClean="0"/>
              <a:t>LNO will develop a workflow script to </a:t>
            </a:r>
            <a:r>
              <a:rPr lang="en-US" sz="2400" dirty="0" smtClean="0"/>
              <a:t>load data from PASTA into the </a:t>
            </a:r>
            <a:r>
              <a:rPr lang="en-US" sz="2400" dirty="0" smtClean="0"/>
              <a:t>ClimHy </a:t>
            </a:r>
            <a:r>
              <a:rPr lang="en-US" sz="2400" dirty="0" smtClean="0"/>
              <a:t>database</a:t>
            </a:r>
          </a:p>
          <a:p>
            <a:pPr lvl="1"/>
            <a:r>
              <a:rPr lang="en-US" sz="2400" dirty="0" smtClean="0"/>
              <a:t>Sites begin to develop workflows to load common site climate data into ClimHy</a:t>
            </a:r>
            <a:endParaRPr lang="en-US" sz="2400" dirty="0" smtClean="0"/>
          </a:p>
          <a:p>
            <a:r>
              <a:rPr lang="en-US" sz="2600" dirty="0" smtClean="0"/>
              <a:t>2013</a:t>
            </a:r>
          </a:p>
          <a:p>
            <a:pPr lvl="1"/>
            <a:r>
              <a:rPr lang="en-US" sz="2400" dirty="0" smtClean="0"/>
              <a:t>LNO with help from IMC will </a:t>
            </a:r>
            <a:r>
              <a:rPr lang="en-US" sz="2400" dirty="0" err="1" smtClean="0"/>
              <a:t>refactor</a:t>
            </a:r>
            <a:r>
              <a:rPr lang="en-US" sz="2400" dirty="0" smtClean="0"/>
              <a:t> the existing ClimHy ingestion engine into </a:t>
            </a:r>
            <a:r>
              <a:rPr lang="en-US" sz="2400" dirty="0" err="1" smtClean="0"/>
              <a:t>RESTful</a:t>
            </a:r>
            <a:r>
              <a:rPr lang="en-US" sz="2400" dirty="0" smtClean="0"/>
              <a:t> web services </a:t>
            </a:r>
          </a:p>
          <a:p>
            <a:r>
              <a:rPr lang="en-US" sz="2600" dirty="0" smtClean="0"/>
              <a:t>2014-2015</a:t>
            </a:r>
          </a:p>
          <a:p>
            <a:pPr lvl="1"/>
            <a:r>
              <a:rPr lang="en-US" sz="2400" dirty="0" smtClean="0"/>
              <a:t>Tools will be prototyped in the NIS data portal to produce data products as prioritized by network committees</a:t>
            </a:r>
          </a:p>
          <a:p>
            <a:pPr lvl="1"/>
            <a:endParaRPr lang="en-US" sz="22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228600" y="304800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Current </a:t>
            </a:r>
            <a:r>
              <a:rPr lang="en-US" sz="2800" b="1" dirty="0" err="1" smtClean="0">
                <a:latin typeface="Calibri" pitchFamily="34" charset="0"/>
              </a:rPr>
              <a:t>StreamChemDB</a:t>
            </a:r>
            <a:r>
              <a:rPr lang="en-US" sz="2800" b="1" dirty="0" smtClean="0">
                <a:latin typeface="Calibri" pitchFamily="34" charset="0"/>
              </a:rPr>
              <a:t> database </a:t>
            </a:r>
            <a:r>
              <a:rPr lang="en-US" sz="2800" b="1" dirty="0">
                <a:latin typeface="Calibri" pitchFamily="34" charset="0"/>
              </a:rPr>
              <a:t>design</a:t>
            </a: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228600" y="2133600"/>
            <a:ext cx="1905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Sites</a:t>
            </a:r>
          </a:p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     Site web </a:t>
            </a:r>
          </a:p>
          <a:p>
            <a:r>
              <a:rPr lang="en-US">
                <a:latin typeface="Calibri" pitchFamily="34" charset="0"/>
              </a:rPr>
              <a:t>     sites</a:t>
            </a:r>
          </a:p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     Contacts</a:t>
            </a:r>
          </a:p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     Site disclaimers      </a:t>
            </a:r>
          </a:p>
          <a:p>
            <a:r>
              <a:rPr lang="en-US">
                <a:latin typeface="Calibri" pitchFamily="34" charset="0"/>
              </a:rPr>
              <a:t>     &amp; agreements</a:t>
            </a:r>
          </a:p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     Status of data</a:t>
            </a:r>
          </a:p>
        </p:txBody>
      </p:sp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1676400" y="2133600"/>
            <a:ext cx="1905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Basins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     Disturbances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          Disturbance</a:t>
            </a:r>
          </a:p>
          <a:p>
            <a:r>
              <a:rPr lang="en-US" dirty="0">
                <a:latin typeface="Calibri" pitchFamily="34" charset="0"/>
              </a:rPr>
              <a:t>          details</a:t>
            </a:r>
          </a:p>
        </p:txBody>
      </p:sp>
      <p:sp>
        <p:nvSpPr>
          <p:cNvPr id="2053" name="TextBox 8"/>
          <p:cNvSpPr txBox="1">
            <a:spLocks noChangeArrowheads="1"/>
          </p:cNvSpPr>
          <p:nvPr/>
        </p:nvSpPr>
        <p:spPr bwMode="auto">
          <a:xfrm>
            <a:off x="6248400" y="4907340"/>
            <a:ext cx="1828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Major methods</a:t>
            </a:r>
            <a:endParaRPr lang="en-US" dirty="0">
              <a:latin typeface="Calibri" pitchFamily="34" charset="0"/>
            </a:endParaRPr>
          </a:p>
          <a:p>
            <a:endParaRPr lang="en-US" sz="800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NEMI methods</a:t>
            </a:r>
            <a:endParaRPr lang="en-US" dirty="0">
              <a:latin typeface="Calibri" pitchFamily="34" charset="0"/>
            </a:endParaRPr>
          </a:p>
          <a:p>
            <a:endParaRPr lang="en-US" sz="800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Labs</a:t>
            </a:r>
          </a:p>
          <a:p>
            <a:endParaRPr lang="en-US" sz="800" dirty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Instruments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054" name="TextBox 9"/>
          <p:cNvSpPr txBox="1">
            <a:spLocks noChangeArrowheads="1"/>
          </p:cNvSpPr>
          <p:nvPr/>
        </p:nvSpPr>
        <p:spPr bwMode="auto">
          <a:xfrm>
            <a:off x="3886200" y="220345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Discharge</a:t>
            </a:r>
          </a:p>
        </p:txBody>
      </p:sp>
      <p:sp>
        <p:nvSpPr>
          <p:cNvPr id="2055" name="TextBox 2"/>
          <p:cNvSpPr txBox="1">
            <a:spLocks noChangeArrowheads="1"/>
          </p:cNvSpPr>
          <p:nvPr/>
        </p:nvSpPr>
        <p:spPr bwMode="auto">
          <a:xfrm>
            <a:off x="3581400" y="16764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Data tables</a:t>
            </a:r>
          </a:p>
        </p:txBody>
      </p:sp>
      <p:sp>
        <p:nvSpPr>
          <p:cNvPr id="2056" name="TextBox 2"/>
          <p:cNvSpPr txBox="1">
            <a:spLocks noChangeArrowheads="1"/>
          </p:cNvSpPr>
          <p:nvPr/>
        </p:nvSpPr>
        <p:spPr bwMode="auto">
          <a:xfrm>
            <a:off x="6477000" y="1334869"/>
            <a:ext cx="220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Methods &amp; parameters </a:t>
            </a:r>
            <a:r>
              <a:rPr lang="en-US" dirty="0">
                <a:latin typeface="Calibri" pitchFamily="34" charset="0"/>
              </a:rPr>
              <a:t>tables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1000" y="2971800"/>
            <a:ext cx="18256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1000" y="3657600"/>
            <a:ext cx="18256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28800" y="2819400"/>
            <a:ext cx="18256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-922337" y="3741738"/>
            <a:ext cx="2606675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696243" y="2663032"/>
            <a:ext cx="30162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38200" y="2362200"/>
            <a:ext cx="914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14800" y="3656012"/>
            <a:ext cx="18256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38400" y="2360613"/>
            <a:ext cx="1463675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57600" y="2819400"/>
            <a:ext cx="27463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728204" y="5518404"/>
            <a:ext cx="1609344" cy="1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77294" y="3542506"/>
            <a:ext cx="2362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4032187" y="3565366"/>
            <a:ext cx="18288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5181600" y="38100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5547360" y="3657600"/>
            <a:ext cx="54864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924800" y="5105400"/>
            <a:ext cx="609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7600" y="2057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553200" y="2055813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93912" y="3354388"/>
            <a:ext cx="182563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948656" y="3198019"/>
            <a:ext cx="30162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7350" y="4197350"/>
            <a:ext cx="18256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TextBox 9"/>
          <p:cNvSpPr txBox="1">
            <a:spLocks noChangeArrowheads="1"/>
          </p:cNvSpPr>
          <p:nvPr/>
        </p:nvSpPr>
        <p:spPr bwMode="auto">
          <a:xfrm>
            <a:off x="4114800" y="3480137"/>
            <a:ext cx="1600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Chem</a:t>
            </a:r>
            <a:r>
              <a:rPr lang="en-US" dirty="0">
                <a:latin typeface="Calibri" pitchFamily="34" charset="0"/>
              </a:rPr>
              <a:t> data – </a:t>
            </a:r>
            <a:r>
              <a:rPr lang="en-US" sz="1400" dirty="0" smtClean="0">
                <a:latin typeface="Calibri" pitchFamily="34" charset="0"/>
              </a:rPr>
              <a:t>instantaneous &amp; composite</a:t>
            </a:r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dirty="0">
                <a:latin typeface="Calibri" pitchFamily="34" charset="0"/>
              </a:rPr>
              <a:t>concentrations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6096000" y="3840480"/>
            <a:ext cx="731520" cy="158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96875" y="5038725"/>
            <a:ext cx="182563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7587996" y="5468112"/>
            <a:ext cx="23500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219200" y="6629400"/>
            <a:ext cx="7543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496888" y="5905500"/>
            <a:ext cx="144621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>
            <a:off x="5547360" y="4722813"/>
            <a:ext cx="548640" cy="15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8153400" y="4724400"/>
            <a:ext cx="3651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848600" y="5486400"/>
            <a:ext cx="68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88480" y="5867400"/>
            <a:ext cx="164592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20000" y="6323013"/>
            <a:ext cx="91440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9" name="TextBox 9"/>
          <p:cNvSpPr txBox="1">
            <a:spLocks noChangeArrowheads="1"/>
          </p:cNvSpPr>
          <p:nvPr/>
        </p:nvSpPr>
        <p:spPr bwMode="auto">
          <a:xfrm>
            <a:off x="3886200" y="2678113"/>
            <a:ext cx="13716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Samples </a:t>
            </a:r>
            <a:r>
              <a:rPr lang="en-US" dirty="0" smtClean="0">
                <a:latin typeface="Calibri" pitchFamily="34" charset="0"/>
              </a:rPr>
              <a:t>– </a:t>
            </a:r>
            <a:r>
              <a:rPr lang="en-US" sz="1400" dirty="0" smtClean="0">
                <a:latin typeface="Calibri" pitchFamily="34" charset="0"/>
              </a:rPr>
              <a:t>instantaneous &amp; composite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090" name="TextBox 9"/>
          <p:cNvSpPr txBox="1">
            <a:spLocks noChangeArrowheads="1"/>
          </p:cNvSpPr>
          <p:nvPr/>
        </p:nvSpPr>
        <p:spPr bwMode="auto">
          <a:xfrm>
            <a:off x="3886200" y="4495800"/>
            <a:ext cx="19812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Chem</a:t>
            </a:r>
            <a:r>
              <a:rPr lang="en-US" dirty="0" smtClean="0">
                <a:latin typeface="Calibri" pitchFamily="34" charset="0"/>
              </a:rPr>
              <a:t> data – </a:t>
            </a:r>
            <a:r>
              <a:rPr lang="en-US" sz="1400" dirty="0" smtClean="0">
                <a:latin typeface="Calibri" pitchFamily="34" charset="0"/>
              </a:rPr>
              <a:t>monthly derived concentrations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657600" y="4722813"/>
            <a:ext cx="502920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6858000" y="3669268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Parameters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7568978" y="4089622"/>
            <a:ext cx="2560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305800" y="4392834"/>
            <a:ext cx="457200" cy="158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9"/>
          <p:cNvSpPr txBox="1">
            <a:spLocks noChangeArrowheads="1"/>
          </p:cNvSpPr>
          <p:nvPr/>
        </p:nvSpPr>
        <p:spPr bwMode="auto">
          <a:xfrm>
            <a:off x="6858000" y="27432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Detection definitions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6096000" y="2895600"/>
            <a:ext cx="640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7239000" y="4177490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Analytes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4" name="TextBox 9"/>
          <p:cNvSpPr txBox="1">
            <a:spLocks noChangeArrowheads="1"/>
          </p:cNvSpPr>
          <p:nvPr/>
        </p:nvSpPr>
        <p:spPr bwMode="auto">
          <a:xfrm>
            <a:off x="7239000" y="4507468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Methods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7123176" y="4666488"/>
            <a:ext cx="18288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 flipH="1" flipV="1">
            <a:off x="6787896" y="4313650"/>
            <a:ext cx="70408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9"/>
          <p:cNvSpPr txBox="1">
            <a:spLocks noChangeArrowheads="1"/>
          </p:cNvSpPr>
          <p:nvPr/>
        </p:nvSpPr>
        <p:spPr bwMode="auto">
          <a:xfrm>
            <a:off x="6858000" y="3212068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Units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096000" y="3352800"/>
            <a:ext cx="640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9"/>
          <p:cNvSpPr txBox="1">
            <a:spLocks noChangeArrowheads="1"/>
          </p:cNvSpPr>
          <p:nvPr/>
        </p:nvSpPr>
        <p:spPr bwMode="auto">
          <a:xfrm>
            <a:off x="6781800" y="2209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Sampling methods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5791200" y="2438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5471160" y="2758440"/>
            <a:ext cx="640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>
            <a:off x="5257800" y="3063240"/>
            <a:ext cx="54864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780</Words>
  <Application>Microsoft Office PowerPoint</Application>
  <PresentationFormat>On-screen Show (4:3)</PresentationFormat>
  <Paragraphs>138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ClimDB/HydroDB (ClimHy) Integration </vt:lpstr>
      <vt:lpstr>ClimDB/HydroDB (ClimHy) Status </vt:lpstr>
      <vt:lpstr>Description of populating routines</vt:lpstr>
      <vt:lpstr>ClimHy data summary statistics 3 June 2011 (Yang, Remillard, Henshaw)</vt:lpstr>
      <vt:lpstr>Possible Integration Pathways 2011-2012</vt:lpstr>
      <vt:lpstr>Possible Metadata Integration 2011-2012</vt:lpstr>
      <vt:lpstr>Proposed Timeline, 2011-2015</vt:lpstr>
      <vt:lpstr>Slide 8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ClimDB/HydroDB Migration issues</dc:title>
  <dc:creator>Henshaw, Don</dc:creator>
  <cp:lastModifiedBy>Henshaw, Don</cp:lastModifiedBy>
  <cp:revision>41</cp:revision>
  <dcterms:created xsi:type="dcterms:W3CDTF">2011-06-02T18:25:59Z</dcterms:created>
  <dcterms:modified xsi:type="dcterms:W3CDTF">2011-06-06T18:01:58Z</dcterms:modified>
</cp:coreProperties>
</file>