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6E383B-5B4D-427F-95F8-DA3342A6ABF0}" type="datetimeFigureOut">
              <a:rPr lang="en-US" smtClean="0"/>
              <a:t>2/9/11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B7C113-8AD4-40AC-A904-FB1F4DCCA4D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688102"/>
          </a:xfrm>
        </p:spPr>
        <p:txBody>
          <a:bodyPr>
            <a:normAutofit/>
          </a:bodyPr>
          <a:lstStyle/>
          <a:p>
            <a:r>
              <a:rPr lang="en-US" dirty="0" smtClean="0"/>
              <a:t>John Porter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special thanks to Jennifer Roper, UVA Librarian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7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Improve  Searching &amp; Browsing</a:t>
            </a:r>
          </a:p>
          <a:p>
            <a:pPr lvl="1"/>
            <a:r>
              <a:rPr lang="en-US" dirty="0" smtClean="0"/>
              <a:t>Reliability (of all the suitable target documents, what percentage did you find)</a:t>
            </a:r>
          </a:p>
          <a:p>
            <a:pPr lvl="1"/>
            <a:r>
              <a:rPr lang="en-US" dirty="0" smtClean="0"/>
              <a:t>Efficiency </a:t>
            </a:r>
            <a:r>
              <a:rPr lang="en-US" dirty="0"/>
              <a:t>(of the </a:t>
            </a:r>
            <a:r>
              <a:rPr lang="en-US" dirty="0" smtClean="0"/>
              <a:t>documents your search returned, what percentage were suitable)</a:t>
            </a:r>
          </a:p>
          <a:p>
            <a:r>
              <a:rPr lang="en-US" dirty="0" smtClean="0"/>
              <a:t>A truism: about the best you can do is 60:40, either way</a:t>
            </a:r>
          </a:p>
          <a:p>
            <a:r>
              <a:rPr lang="en-US" b="1" dirty="0" smtClean="0"/>
              <a:t>Valuable Resource</a:t>
            </a:r>
            <a:r>
              <a:rPr lang="en-US" b="1" dirty="0"/>
              <a:t>: </a:t>
            </a:r>
            <a:r>
              <a:rPr lang="en-US" i="1" dirty="0"/>
              <a:t>Guidelines for the Construction</a:t>
            </a:r>
            <a:r>
              <a:rPr lang="en-US" i="1" dirty="0" smtClean="0"/>
              <a:t>, Format</a:t>
            </a:r>
            <a:r>
              <a:rPr lang="en-US" i="1" dirty="0"/>
              <a:t>, and Management </a:t>
            </a:r>
            <a:r>
              <a:rPr lang="en-US" i="1" dirty="0" smtClean="0"/>
              <a:t>of Monolingual </a:t>
            </a:r>
            <a:r>
              <a:rPr lang="en-US" i="1" dirty="0"/>
              <a:t>Controlled </a:t>
            </a:r>
            <a:r>
              <a:rPr lang="en-US" i="1" dirty="0" smtClean="0"/>
              <a:t>Vocabularies</a:t>
            </a:r>
            <a:r>
              <a:rPr lang="en-US" dirty="0" smtClean="0"/>
              <a:t> </a:t>
            </a:r>
            <a:r>
              <a:rPr lang="en-US" dirty="0"/>
              <a:t>- ANSI/NISO Z39.19-2005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http://www.bib.ub.edu/fileadmin/fdocs/ansiz39.pdf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02024"/>
              </p:ext>
            </p:extLst>
          </p:nvPr>
        </p:nvGraphicFramePr>
        <p:xfrm>
          <a:off x="457200" y="1935162"/>
          <a:ext cx="8229600" cy="454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03678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Synonym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</a:tr>
              <a:tr h="373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9600" y="2907268"/>
            <a:ext cx="8019394" cy="3569732"/>
            <a:chOff x="609600" y="2907268"/>
            <a:chExt cx="8019394" cy="3569732"/>
          </a:xfrm>
        </p:grpSpPr>
        <p:sp>
          <p:nvSpPr>
            <p:cNvPr id="7" name="Oval 6"/>
            <p:cNvSpPr/>
            <p:nvPr/>
          </p:nvSpPr>
          <p:spPr>
            <a:xfrm>
              <a:off x="609600" y="29718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3276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581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" y="41647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" y="44695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" y="4800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5105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102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3342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86000" y="3647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86000" y="42304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6000" y="45352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4866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5171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2907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37953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7660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9777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277710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65179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32282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65179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32282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2" idx="0"/>
            </p:cNvCxnSpPr>
            <p:nvPr/>
          </p:nvCxnSpPr>
          <p:spPr>
            <a:xfrm flipH="1">
              <a:off x="4093779" y="3091199"/>
              <a:ext cx="412531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3" idx="0"/>
            </p:cNvCxnSpPr>
            <p:nvPr/>
          </p:nvCxnSpPr>
          <p:spPr>
            <a:xfrm>
              <a:off x="4506310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4" idx="0"/>
            </p:cNvCxnSpPr>
            <p:nvPr/>
          </p:nvCxnSpPr>
          <p:spPr>
            <a:xfrm>
              <a:off x="4093779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66137" y="3546506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508937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130" idx="0"/>
            </p:cNvCxnSpPr>
            <p:nvPr/>
          </p:nvCxnSpPr>
          <p:spPr>
            <a:xfrm>
              <a:off x="4093779" y="4001814"/>
              <a:ext cx="0" cy="87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4" idx="5"/>
            </p:cNvCxnSpPr>
            <p:nvPr/>
          </p:nvCxnSpPr>
          <p:spPr>
            <a:xfrm>
              <a:off x="4255424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22428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09897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7000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897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4770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8" idx="0"/>
            </p:cNvCxnSpPr>
            <p:nvPr/>
          </p:nvCxnSpPr>
          <p:spPr>
            <a:xfrm flipH="1">
              <a:off x="5838497" y="3091199"/>
              <a:ext cx="41253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7" idx="4"/>
              <a:endCxn id="59" idx="0"/>
            </p:cNvCxnSpPr>
            <p:nvPr/>
          </p:nvCxnSpPr>
          <p:spPr>
            <a:xfrm>
              <a:off x="6251028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0"/>
            </p:cNvCxnSpPr>
            <p:nvPr/>
          </p:nvCxnSpPr>
          <p:spPr>
            <a:xfrm>
              <a:off x="5838497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0"/>
            </p:cNvCxnSpPr>
            <p:nvPr/>
          </p:nvCxnSpPr>
          <p:spPr>
            <a:xfrm flipH="1">
              <a:off x="6705600" y="3546506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87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53655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0" idx="4"/>
              <a:endCxn id="66" idx="0"/>
            </p:cNvCxnSpPr>
            <p:nvPr/>
          </p:nvCxnSpPr>
          <p:spPr>
            <a:xfrm flipH="1">
              <a:off x="5816163" y="4012324"/>
              <a:ext cx="22334" cy="80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5"/>
            </p:cNvCxnSpPr>
            <p:nvPr/>
          </p:nvCxnSpPr>
          <p:spPr>
            <a:xfrm>
              <a:off x="6000142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8" idx="6"/>
              <a:endCxn id="59" idx="2"/>
            </p:cNvCxnSpPr>
            <p:nvPr/>
          </p:nvCxnSpPr>
          <p:spPr>
            <a:xfrm>
              <a:off x="6067097" y="3459796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0745" y="3925614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717222" y="304800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141781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71794" y="3492798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41781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71794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1" idx="2"/>
              <a:endCxn id="82" idx="0"/>
            </p:cNvCxnSpPr>
            <p:nvPr/>
          </p:nvCxnSpPr>
          <p:spPr>
            <a:xfrm flipH="1">
              <a:off x="7370381" y="3124201"/>
              <a:ext cx="346841" cy="259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1" idx="4"/>
              <a:endCxn id="83" idx="0"/>
            </p:cNvCxnSpPr>
            <p:nvPr/>
          </p:nvCxnSpPr>
          <p:spPr>
            <a:xfrm>
              <a:off x="7945822" y="3200401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4"/>
              <a:endCxn id="84" idx="0"/>
            </p:cNvCxnSpPr>
            <p:nvPr/>
          </p:nvCxnSpPr>
          <p:spPr>
            <a:xfrm>
              <a:off x="7370381" y="3535996"/>
              <a:ext cx="0" cy="4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5" idx="0"/>
            </p:cNvCxnSpPr>
            <p:nvPr/>
          </p:nvCxnSpPr>
          <p:spPr>
            <a:xfrm flipH="1">
              <a:off x="8400394" y="3655708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304691" y="4534057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48449" y="450778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33291" y="4111016"/>
              <a:ext cx="0" cy="39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</p:cNvCxnSpPr>
            <p:nvPr/>
          </p:nvCxnSpPr>
          <p:spPr>
            <a:xfrm>
              <a:off x="7532026" y="4099208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6"/>
              <a:endCxn id="83" idx="2"/>
            </p:cNvCxnSpPr>
            <p:nvPr/>
          </p:nvCxnSpPr>
          <p:spPr>
            <a:xfrm>
              <a:off x="7598981" y="3459796"/>
              <a:ext cx="572813" cy="1092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598981" y="4034816"/>
              <a:ext cx="596461" cy="1051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83" idx="3"/>
            </p:cNvCxnSpPr>
            <p:nvPr/>
          </p:nvCxnSpPr>
          <p:spPr>
            <a:xfrm flipV="1">
              <a:off x="7598981" y="3622880"/>
              <a:ext cx="639768" cy="41193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5" idx="4"/>
              <a:endCxn id="91" idx="0"/>
            </p:cNvCxnSpPr>
            <p:nvPr/>
          </p:nvCxnSpPr>
          <p:spPr>
            <a:xfrm flipH="1">
              <a:off x="8177049" y="4121526"/>
              <a:ext cx="223345" cy="38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349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44763" y="46876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65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627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2379" y="474468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1524000" y="5562600"/>
              <a:ext cx="6653049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98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883"/>
            <a:ext cx="8229600" cy="1143000"/>
          </a:xfrm>
        </p:spPr>
        <p:txBody>
          <a:bodyPr/>
          <a:lstStyle/>
          <a:p>
            <a:r>
              <a:rPr lang="en-US" dirty="0" smtClean="0"/>
              <a:t>Types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Lists </a:t>
            </a:r>
            <a:endParaRPr lang="en-US" sz="3200" dirty="0"/>
          </a:p>
          <a:p>
            <a:r>
              <a:rPr lang="en-US" sz="3200" dirty="0"/>
              <a:t>Synonym </a:t>
            </a:r>
            <a:r>
              <a:rPr lang="en-US" sz="3200" dirty="0" smtClean="0"/>
              <a:t>Rings</a:t>
            </a:r>
          </a:p>
          <a:p>
            <a:pPr lvl="1"/>
            <a:r>
              <a:rPr lang="en-US" sz="3000" dirty="0" smtClean="0"/>
              <a:t>Deal with equivalence for the purposes of searching:  tree=trees</a:t>
            </a:r>
            <a:endParaRPr lang="en-US" sz="3000" dirty="0"/>
          </a:p>
          <a:p>
            <a:r>
              <a:rPr lang="en-US" sz="3200" b="1" dirty="0" smtClean="0"/>
              <a:t>Taxonomy</a:t>
            </a:r>
          </a:p>
          <a:p>
            <a:pPr lvl="1"/>
            <a:r>
              <a:rPr lang="en-US" sz="3000" dirty="0" smtClean="0"/>
              <a:t>Hierarchical relationships – broader and narrower terms – parent-child relationships</a:t>
            </a:r>
          </a:p>
          <a:p>
            <a:pPr lvl="1"/>
            <a:r>
              <a:rPr lang="en-US" sz="3000" dirty="0" smtClean="0"/>
              <a:t>Multiple </a:t>
            </a:r>
            <a:r>
              <a:rPr lang="en-US" sz="3000" dirty="0" err="1" smtClean="0"/>
              <a:t>taxonomys</a:t>
            </a:r>
            <a:r>
              <a:rPr lang="en-US" sz="3000" dirty="0" smtClean="0"/>
              <a:t> comprise  a </a:t>
            </a:r>
            <a:r>
              <a:rPr lang="en-US" sz="3000" u="sng" dirty="0" err="1" smtClean="0"/>
              <a:t>polytaxonomy</a:t>
            </a:r>
            <a:endParaRPr lang="en-US" sz="3000" u="sng" dirty="0"/>
          </a:p>
          <a:p>
            <a:r>
              <a:rPr lang="en-US" sz="3200" dirty="0" smtClean="0"/>
              <a:t>Thesaurus</a:t>
            </a:r>
          </a:p>
          <a:p>
            <a:pPr lvl="1"/>
            <a:r>
              <a:rPr lang="en-US" sz="3000" dirty="0" smtClean="0"/>
              <a:t>Add related terms (brother and sister terms)</a:t>
            </a:r>
            <a:endParaRPr lang="en-US" sz="3000" dirty="0"/>
          </a:p>
          <a:p>
            <a:r>
              <a:rPr lang="en-US" sz="3200" dirty="0" smtClean="0"/>
              <a:t>Ontology</a:t>
            </a:r>
          </a:p>
          <a:p>
            <a:pPr lvl="1"/>
            <a:r>
              <a:rPr lang="en-US" sz="3000" dirty="0" smtClean="0"/>
              <a:t>Complex relationships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3"/>
            <a:ext cx="8229600" cy="1143000"/>
          </a:xfrm>
        </p:spPr>
        <p:txBody>
          <a:bodyPr/>
          <a:lstStyle/>
          <a:p>
            <a:r>
              <a:rPr lang="en-US" dirty="0" err="1" smtClean="0"/>
              <a:t>Taxonomys</a:t>
            </a:r>
            <a:r>
              <a:rPr lang="en-US" dirty="0" smtClean="0"/>
              <a:t> – Rules of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Relationships should be independent of context</a:t>
            </a:r>
          </a:p>
          <a:p>
            <a:r>
              <a:rPr lang="en-US" b="1" dirty="0" smtClean="0"/>
              <a:t>Each taxonomy should include only one type of entity </a:t>
            </a:r>
            <a:r>
              <a:rPr lang="en-US" dirty="0" smtClean="0"/>
              <a:t>(listed in Z39.19 2005  section 6.3.2)</a:t>
            </a:r>
          </a:p>
          <a:p>
            <a:pPr lvl="1"/>
            <a:r>
              <a:rPr lang="en-US" b="1" dirty="0"/>
              <a:t>Things and their physical </a:t>
            </a:r>
            <a:r>
              <a:rPr lang="en-US" b="1" dirty="0" smtClean="0"/>
              <a:t>parts (birds, trees, leaves)</a:t>
            </a:r>
            <a:endParaRPr lang="en-US" b="1" dirty="0"/>
          </a:p>
          <a:p>
            <a:pPr lvl="1"/>
            <a:r>
              <a:rPr lang="en-US" b="1" dirty="0" smtClean="0"/>
              <a:t>Materials (wood, nitrogen, sand)</a:t>
            </a:r>
            <a:endParaRPr lang="en-US" b="1" dirty="0"/>
          </a:p>
          <a:p>
            <a:pPr lvl="1"/>
            <a:r>
              <a:rPr lang="en-US" b="1" dirty="0"/>
              <a:t>Activities or </a:t>
            </a:r>
            <a:r>
              <a:rPr lang="en-US" b="1" dirty="0" smtClean="0"/>
              <a:t>processes (acidification, production)</a:t>
            </a:r>
            <a:endParaRPr lang="en-US" b="1" dirty="0"/>
          </a:p>
          <a:p>
            <a:pPr lvl="1"/>
            <a:r>
              <a:rPr lang="en-US" dirty="0"/>
              <a:t>Events or </a:t>
            </a:r>
            <a:r>
              <a:rPr lang="en-US" dirty="0" smtClean="0"/>
              <a:t>occurrences (germination, death)</a:t>
            </a:r>
            <a:endParaRPr lang="en-US" dirty="0"/>
          </a:p>
          <a:p>
            <a:pPr lvl="1"/>
            <a:r>
              <a:rPr lang="en-US" b="1" dirty="0"/>
              <a:t>Properties or states of persons, things, materials or </a:t>
            </a:r>
            <a:r>
              <a:rPr lang="en-US" b="1" dirty="0" smtClean="0"/>
              <a:t>actions (age, speed, nitrogen content)</a:t>
            </a:r>
            <a:endParaRPr lang="en-US" b="1" dirty="0"/>
          </a:p>
          <a:p>
            <a:pPr lvl="1"/>
            <a:r>
              <a:rPr lang="en-US" b="1" dirty="0"/>
              <a:t>Disciplines or subject </a:t>
            </a:r>
            <a:r>
              <a:rPr lang="en-US" b="1" dirty="0" smtClean="0"/>
              <a:t>fields (ecology, ornithology)</a:t>
            </a:r>
            <a:endParaRPr lang="en-US" b="1" dirty="0"/>
          </a:p>
          <a:p>
            <a:pPr lvl="1"/>
            <a:r>
              <a:rPr lang="en-US" dirty="0"/>
              <a:t>Units of </a:t>
            </a:r>
            <a:r>
              <a:rPr lang="en-US" dirty="0" smtClean="0"/>
              <a:t>measurement (m, km, miles)</a:t>
            </a:r>
            <a:endParaRPr lang="en-US" dirty="0"/>
          </a:p>
          <a:p>
            <a:pPr lvl="1"/>
            <a:r>
              <a:rPr lang="en-US" dirty="0"/>
              <a:t>Unique </a:t>
            </a:r>
            <a:r>
              <a:rPr lang="en-US" dirty="0" smtClean="0"/>
              <a:t>entities (LTER,HJ Andrews Forest)</a:t>
            </a:r>
          </a:p>
          <a:p>
            <a:r>
              <a:rPr lang="en-US" dirty="0" smtClean="0"/>
              <a:t>You can get into trouble if you start “mixing and matching” things within a single taxonomy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872483"/>
              </p:ext>
            </p:extLst>
          </p:nvPr>
        </p:nvGraphicFramePr>
        <p:xfrm>
          <a:off x="457200" y="1447800"/>
          <a:ext cx="8229600" cy="493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Bad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Forests </a:t>
                      </a:r>
                    </a:p>
                    <a:p>
                      <a:r>
                        <a:rPr lang="en-US" dirty="0" smtClean="0"/>
                        <a:t>       Boreal Forest</a:t>
                      </a:r>
                    </a:p>
                    <a:p>
                      <a:r>
                        <a:rPr lang="en-US" dirty="0" smtClean="0"/>
                        <a:t>       Hardwood </a:t>
                      </a:r>
                      <a:r>
                        <a:rPr lang="en-US" baseline="0" dirty="0" smtClean="0"/>
                        <a:t>Forest</a:t>
                      </a:r>
                    </a:p>
                    <a:p>
                      <a:r>
                        <a:rPr lang="en-US" baseline="0" dirty="0" smtClean="0"/>
                        <a:t>Grassland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Tallgrass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Praire</a:t>
                      </a:r>
                      <a:endParaRPr lang="en-US" baseline="0" dirty="0" smtClean="0"/>
                    </a:p>
                    <a:p>
                      <a:r>
                        <a:rPr lang="en-US" dirty="0" smtClean="0"/>
                        <a:t>        Tundra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Forests</a:t>
                      </a:r>
                    </a:p>
                    <a:p>
                      <a:r>
                        <a:rPr lang="en-US" dirty="0" smtClean="0"/>
                        <a:t>     Fire</a:t>
                      </a:r>
                    </a:p>
                    <a:p>
                      <a:r>
                        <a:rPr lang="en-US" dirty="0" smtClean="0"/>
                        <a:t>     Ecology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OK – these are all the same type of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Mixing THINGS and PROCESSES and DISCIPLINES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Rodents</a:t>
                      </a:r>
                    </a:p>
                    <a:p>
                      <a:r>
                        <a:rPr lang="en-US" dirty="0" smtClean="0"/>
                        <a:t>        Mice</a:t>
                      </a:r>
                    </a:p>
                    <a:p>
                      <a:r>
                        <a:rPr lang="en-US" dirty="0" smtClean="0"/>
                        <a:t>        Rats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Desert Plants</a:t>
                      </a:r>
                    </a:p>
                    <a:p>
                      <a:r>
                        <a:rPr lang="en-US" dirty="0" smtClean="0"/>
                        <a:t>       Cacti</a:t>
                      </a:r>
                    </a:p>
                    <a:p>
                      <a:r>
                        <a:rPr lang="en-US" baseline="0" dirty="0" smtClean="0"/>
                        <a:t>       Grasses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OK – Is not dependent on context. Mice and rats are ALWAYS rodents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Problem: Context dependent, not all cacti</a:t>
                      </a:r>
                      <a:r>
                        <a:rPr lang="en-US" baseline="0" dirty="0" smtClean="0"/>
                        <a:t> or grasses are desert plants. Some occur in other systems.  Fails “Some-not-all” test.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LTER Controlled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a list</a:t>
            </a:r>
          </a:p>
          <a:p>
            <a:pPr lvl="1"/>
            <a:r>
              <a:rPr lang="en-US" dirty="0" smtClean="0"/>
              <a:t>EML keywords used at two or more LTER sites</a:t>
            </a:r>
          </a:p>
          <a:p>
            <a:r>
              <a:rPr lang="en-US" dirty="0" smtClean="0"/>
              <a:t>We would like to create a </a:t>
            </a:r>
            <a:r>
              <a:rPr lang="en-US" dirty="0" err="1" smtClean="0"/>
              <a:t>polytaxonomy</a:t>
            </a:r>
            <a:r>
              <a:rPr lang="en-US" dirty="0" smtClean="0"/>
              <a:t>, with associated synonym rings (non-preferred terms) to link these keywords into a </a:t>
            </a:r>
            <a:r>
              <a:rPr lang="en-US" dirty="0" err="1" smtClean="0"/>
              <a:t>browseable</a:t>
            </a:r>
            <a:r>
              <a:rPr lang="en-US" dirty="0" smtClean="0"/>
              <a:t> structure that will also help enhance 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" y="457200"/>
            <a:ext cx="895350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81400" y="3810000"/>
            <a:ext cx="49530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variety of tools of varying cost and complexity are available. “</a:t>
            </a:r>
            <a:r>
              <a:rPr lang="en-US" sz="2400" dirty="0" err="1" smtClean="0"/>
              <a:t>TemaTres</a:t>
            </a:r>
            <a:r>
              <a:rPr lang="en-US" sz="2400" dirty="0" smtClean="0"/>
              <a:t>” is an open-source, web-based tool we are currently using to start developing a simple </a:t>
            </a:r>
            <a:r>
              <a:rPr lang="en-US" sz="2400" dirty="0" err="1" smtClean="0"/>
              <a:t>polytaxonomy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2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464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Concept Classification</vt:lpstr>
      <vt:lpstr>Goal</vt:lpstr>
      <vt:lpstr>Structures</vt:lpstr>
      <vt:lpstr>Types of Structures</vt:lpstr>
      <vt:lpstr>Taxonomys – Rules of the Road</vt:lpstr>
      <vt:lpstr>Examples</vt:lpstr>
      <vt:lpstr>LTER Controlled Vocabulary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Classification</dc:title>
  <dc:creator>jhp7e</dc:creator>
  <cp:lastModifiedBy>Margaret O'Brien</cp:lastModifiedBy>
  <cp:revision>13</cp:revision>
  <dcterms:created xsi:type="dcterms:W3CDTF">2011-02-02T22:12:46Z</dcterms:created>
  <dcterms:modified xsi:type="dcterms:W3CDTF">2011-02-09T22:27:44Z</dcterms:modified>
</cp:coreProperties>
</file>