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82" r:id="rId4"/>
    <p:sldId id="284" r:id="rId5"/>
    <p:sldId id="288" r:id="rId6"/>
    <p:sldId id="322" r:id="rId7"/>
    <p:sldId id="320" r:id="rId8"/>
    <p:sldId id="323" r:id="rId9"/>
    <p:sldId id="324" r:id="rId10"/>
    <p:sldId id="300" r:id="rId11"/>
    <p:sldId id="319" r:id="rId12"/>
    <p:sldId id="301" r:id="rId13"/>
    <p:sldId id="318" r:id="rId14"/>
    <p:sldId id="31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65" autoAdjust="0"/>
    <p:restoredTop sz="96221" autoAdjust="0"/>
  </p:normalViewPr>
  <p:slideViewPr>
    <p:cSldViewPr>
      <p:cViewPr varScale="1">
        <p:scale>
          <a:sx n="87" d="100"/>
          <a:sy n="87" d="100"/>
        </p:scale>
        <p:origin x="31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C71B5-E3A0-4107-B9E9-FF6ADF1AAD5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2ED7-774B-4790-AB34-C06B6626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9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5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6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C2C10A-25DB-4A2D-8171-340F3D587AD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91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81D1-2E3C-4291-BF16-CB56B863C2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5E0F855-C83A-454A-B420-2A91AFF5963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648201"/>
            <a:ext cx="8458200" cy="1427586"/>
          </a:xfrm>
        </p:spPr>
        <p:txBody>
          <a:bodyPr>
            <a:normAutofit/>
          </a:bodyPr>
          <a:lstStyle/>
          <a:p>
            <a:r>
              <a:rPr lang="en-US" dirty="0" smtClean="0"/>
              <a:t>LTER Controlled Vocabulary Virtual </a:t>
            </a:r>
            <a:r>
              <a:rPr lang="en-US" dirty="0" err="1" smtClean="0"/>
              <a:t>WaterCooler</a:t>
            </a:r>
            <a:r>
              <a:rPr lang="en-US" dirty="0" smtClean="0"/>
              <a:t> - July,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458200" cy="914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Lexical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Improve  </a:t>
            </a:r>
            <a:r>
              <a:rPr lang="en-US" dirty="0"/>
              <a:t>Searching &amp; Browsing</a:t>
            </a:r>
          </a:p>
          <a:p>
            <a:pPr lvl="1"/>
            <a:r>
              <a:rPr lang="en-US" dirty="0"/>
              <a:t>Reliability (of all the suitable target documents, what percentage did you find)</a:t>
            </a:r>
          </a:p>
          <a:p>
            <a:pPr lvl="1"/>
            <a:r>
              <a:rPr lang="en-US" dirty="0"/>
              <a:t>Efficiency (of the documents your search returned, what percentage were suitable</a:t>
            </a:r>
            <a:r>
              <a:rPr lang="en-US" dirty="0" smtClean="0"/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 list alone is not sufficient to support browsing and sophisticated searching of data – more structure is needed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85749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1305341"/>
            <a:ext cx="4343400" cy="4247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Currently the LTER Controlled Vocabulary is  contained in a Thesaurus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Synonyms (use-for terms)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Broader -&gt; </a:t>
            </a:r>
            <a:r>
              <a:rPr lang="en-US" dirty="0" smtClean="0"/>
              <a:t>Narrower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few non-hierarchical relationships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Integrated into PASTA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Browse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Advanced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Has been incorporated into </a:t>
            </a:r>
            <a:r>
              <a:rPr lang="en-US" dirty="0" err="1" smtClean="0"/>
              <a:t>EnvThes</a:t>
            </a:r>
            <a:r>
              <a:rPr lang="en-US" dirty="0" smtClean="0"/>
              <a:t> and some other thesauri</a:t>
            </a:r>
          </a:p>
          <a:p>
            <a:endParaRPr lang="en-US" dirty="0"/>
          </a:p>
          <a:p>
            <a:r>
              <a:rPr lang="en-US" dirty="0" smtClean="0"/>
              <a:t>Web services for aiding searching and selecting terms are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62067"/>
              </p:ext>
            </p:extLst>
          </p:nvPr>
        </p:nvGraphicFramePr>
        <p:xfrm>
          <a:off x="152400" y="1371600"/>
          <a:ext cx="86868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916884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Synonym 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Thesaurus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Ontology</a:t>
                      </a:r>
                      <a:endParaRPr lang="en-US" dirty="0"/>
                    </a:p>
                  </a:txBody>
                  <a:tcPr/>
                </a:tc>
              </a:tr>
              <a:tr h="42647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09600" y="2907268"/>
            <a:ext cx="8019394" cy="3569732"/>
            <a:chOff x="609600" y="2907268"/>
            <a:chExt cx="8019394" cy="3569732"/>
          </a:xfrm>
        </p:grpSpPr>
        <p:sp>
          <p:nvSpPr>
            <p:cNvPr id="7" name="Oval 6"/>
            <p:cNvSpPr/>
            <p:nvPr/>
          </p:nvSpPr>
          <p:spPr>
            <a:xfrm>
              <a:off x="609600" y="29718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32766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9600" y="35814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9600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9600" y="41647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9600" y="44695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9600" y="48006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09600" y="51054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9600" y="54102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286000" y="30374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86000" y="33422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286000" y="36470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286000" y="39256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286000" y="42304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286000" y="45352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86000" y="48662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51710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048000" y="30374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43200" y="29072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39256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379539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276600" y="3276600"/>
              <a:ext cx="0" cy="518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97770" y="3276600"/>
              <a:ext cx="0" cy="518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277710" y="293879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865179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732282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65179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732282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endCxn id="32" idx="0"/>
            </p:cNvCxnSpPr>
            <p:nvPr/>
          </p:nvCxnSpPr>
          <p:spPr>
            <a:xfrm flipH="1">
              <a:off x="4093779" y="3091199"/>
              <a:ext cx="412531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4"/>
              <a:endCxn id="33" idx="0"/>
            </p:cNvCxnSpPr>
            <p:nvPr/>
          </p:nvCxnSpPr>
          <p:spPr>
            <a:xfrm>
              <a:off x="4506310" y="3091199"/>
              <a:ext cx="454572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4" idx="0"/>
            </p:cNvCxnSpPr>
            <p:nvPr/>
          </p:nvCxnSpPr>
          <p:spPr>
            <a:xfrm>
              <a:off x="4093779" y="3551761"/>
              <a:ext cx="0" cy="30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966137" y="3546506"/>
              <a:ext cx="0" cy="30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508937" y="439857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endCxn id="130" idx="0"/>
            </p:cNvCxnSpPr>
            <p:nvPr/>
          </p:nvCxnSpPr>
          <p:spPr>
            <a:xfrm>
              <a:off x="4093779" y="4001814"/>
              <a:ext cx="0" cy="870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4" idx="5"/>
            </p:cNvCxnSpPr>
            <p:nvPr/>
          </p:nvCxnSpPr>
          <p:spPr>
            <a:xfrm>
              <a:off x="4255424" y="3990006"/>
              <a:ext cx="476858" cy="392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6022428" y="293879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609897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477000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609897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477000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endCxn id="58" idx="0"/>
            </p:cNvCxnSpPr>
            <p:nvPr/>
          </p:nvCxnSpPr>
          <p:spPr>
            <a:xfrm flipH="1">
              <a:off x="5838497" y="3091199"/>
              <a:ext cx="412532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7" idx="4"/>
              <a:endCxn id="59" idx="0"/>
            </p:cNvCxnSpPr>
            <p:nvPr/>
          </p:nvCxnSpPr>
          <p:spPr>
            <a:xfrm>
              <a:off x="6251028" y="3091199"/>
              <a:ext cx="454572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60" idx="0"/>
            </p:cNvCxnSpPr>
            <p:nvPr/>
          </p:nvCxnSpPr>
          <p:spPr>
            <a:xfrm>
              <a:off x="5838497" y="3551761"/>
              <a:ext cx="0" cy="30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61" idx="0"/>
            </p:cNvCxnSpPr>
            <p:nvPr/>
          </p:nvCxnSpPr>
          <p:spPr>
            <a:xfrm flipH="1">
              <a:off x="6705600" y="3546506"/>
              <a:ext cx="5256" cy="313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587563" y="481521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253655" y="439857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0" idx="4"/>
              <a:endCxn id="66" idx="0"/>
            </p:cNvCxnSpPr>
            <p:nvPr/>
          </p:nvCxnSpPr>
          <p:spPr>
            <a:xfrm flipH="1">
              <a:off x="5816163" y="4012324"/>
              <a:ext cx="22334" cy="802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0" idx="5"/>
            </p:cNvCxnSpPr>
            <p:nvPr/>
          </p:nvCxnSpPr>
          <p:spPr>
            <a:xfrm>
              <a:off x="6000142" y="3990006"/>
              <a:ext cx="476858" cy="392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090745" y="3925614"/>
              <a:ext cx="40990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141781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8171794" y="3283248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141781" y="396912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171794" y="396912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>
              <a:stCxn id="82" idx="4"/>
              <a:endCxn id="84" idx="0"/>
            </p:cNvCxnSpPr>
            <p:nvPr/>
          </p:nvCxnSpPr>
          <p:spPr>
            <a:xfrm>
              <a:off x="7370381" y="3535996"/>
              <a:ext cx="0" cy="433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3" idx="4"/>
              <a:endCxn id="85" idx="0"/>
            </p:cNvCxnSpPr>
            <p:nvPr/>
          </p:nvCxnSpPr>
          <p:spPr>
            <a:xfrm>
              <a:off x="8400394" y="3435648"/>
              <a:ext cx="0" cy="533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304691" y="4534057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948449" y="4507781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7533291" y="4111016"/>
              <a:ext cx="0" cy="39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4" idx="5"/>
              <a:endCxn id="91" idx="1"/>
            </p:cNvCxnSpPr>
            <p:nvPr/>
          </p:nvCxnSpPr>
          <p:spPr>
            <a:xfrm>
              <a:off x="7532026" y="4099208"/>
              <a:ext cx="483378" cy="430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2" idx="6"/>
              <a:endCxn id="83" idx="2"/>
            </p:cNvCxnSpPr>
            <p:nvPr/>
          </p:nvCxnSpPr>
          <p:spPr>
            <a:xfrm flipV="1">
              <a:off x="7598981" y="3359448"/>
              <a:ext cx="572813" cy="10034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598981" y="4034816"/>
              <a:ext cx="596461" cy="1051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4" idx="7"/>
              <a:endCxn id="83" idx="3"/>
            </p:cNvCxnSpPr>
            <p:nvPr/>
          </p:nvCxnSpPr>
          <p:spPr>
            <a:xfrm flipV="1">
              <a:off x="7532026" y="3413330"/>
              <a:ext cx="706723" cy="5781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85" idx="4"/>
              <a:endCxn id="91" idx="0"/>
            </p:cNvCxnSpPr>
            <p:nvPr/>
          </p:nvCxnSpPr>
          <p:spPr>
            <a:xfrm flipH="1">
              <a:off x="8177049" y="4121526"/>
              <a:ext cx="223345" cy="386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349563" y="481521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044763" y="468761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3865179" y="487228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627179" y="487228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22379" y="474468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34" name="Right Arrow 133"/>
            <p:cNvSpPr/>
            <p:nvPr/>
          </p:nvSpPr>
          <p:spPr>
            <a:xfrm>
              <a:off x="1524000" y="5562600"/>
              <a:ext cx="6653049" cy="914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Complexity</a:t>
              </a:r>
              <a:endParaRPr lang="en-US" sz="2800" b="1" dirty="0"/>
            </a:p>
          </p:txBody>
        </p:sp>
      </p:grpSp>
      <p:cxnSp>
        <p:nvCxnSpPr>
          <p:cNvPr id="79" name="Straight Connector 78"/>
          <p:cNvCxnSpPr>
            <a:stCxn id="60" idx="7"/>
            <a:endCxn id="59" idx="3"/>
          </p:cNvCxnSpPr>
          <p:nvPr/>
        </p:nvCxnSpPr>
        <p:spPr>
          <a:xfrm flipV="1">
            <a:off x="6000142" y="3513678"/>
            <a:ext cx="543813" cy="3685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45118" y="5169918"/>
            <a:ext cx="1722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Multiple </a:t>
            </a:r>
            <a:r>
              <a:rPr lang="en-US" sz="1400" dirty="0" err="1" smtClean="0"/>
              <a:t>taxonomys</a:t>
            </a:r>
            <a:r>
              <a:rPr lang="en-US" sz="1400" dirty="0" smtClean="0"/>
              <a:t> are a </a:t>
            </a:r>
            <a:r>
              <a:rPr lang="en-US" sz="1400" dirty="0" err="1" smtClean="0"/>
              <a:t>Polytaxonomy</a:t>
            </a:r>
            <a:endParaRPr lang="en-US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732535" y="2227753"/>
            <a:ext cx="3328496" cy="2942165"/>
            <a:chOff x="3732535" y="2227753"/>
            <a:chExt cx="3328496" cy="2942165"/>
          </a:xfrm>
        </p:grpSpPr>
        <p:sp>
          <p:nvSpPr>
            <p:cNvPr id="4" name="Rectangle 3"/>
            <p:cNvSpPr/>
            <p:nvPr/>
          </p:nvSpPr>
          <p:spPr>
            <a:xfrm>
              <a:off x="3732535" y="2590800"/>
              <a:ext cx="3328496" cy="2579118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45916" y="2227753"/>
              <a:ext cx="140126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LTER Status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9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FOR THE ALL-SCIENTISTS’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we need to move to use of an Ontology or other lexical structure?</a:t>
            </a:r>
          </a:p>
          <a:p>
            <a:r>
              <a:rPr lang="en-US" dirty="0" smtClean="0"/>
              <a:t>Should we abandon the LTER Controlled Vocabulary in favor of another, existing resource?</a:t>
            </a:r>
          </a:p>
          <a:p>
            <a:r>
              <a:rPr lang="en-US" dirty="0" smtClean="0"/>
              <a:t>If not, what upgrades are needed (updated software, additional terms)</a:t>
            </a:r>
          </a:p>
          <a:p>
            <a:r>
              <a:rPr lang="en-US" dirty="0" smtClean="0"/>
              <a:t>How do we deal with place names (</a:t>
            </a:r>
            <a:r>
              <a:rPr lang="en-US" dirty="0" err="1" smtClean="0"/>
              <a:t>Gazeteer</a:t>
            </a:r>
            <a:r>
              <a:rPr lang="en-US" dirty="0" smtClean="0"/>
              <a:t>), and Taxonomic Names as Keywords?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609600"/>
            <a:ext cx="8458200" cy="1222375"/>
          </a:xfrm>
        </p:spPr>
        <p:txBody>
          <a:bodyPr>
            <a:noAutofit/>
          </a:bodyPr>
          <a:lstStyle/>
          <a:p>
            <a:r>
              <a:rPr lang="en-US" sz="13800" dirty="0" smtClean="0"/>
              <a:t>THANKS!</a:t>
            </a:r>
            <a:endParaRPr lang="en-US" sz="13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8458200" cy="914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Members of the Controlled Vocabulary Working Group have all made major contributions to the work of the group. 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4102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Henshaw</a:t>
            </a:r>
            <a:r>
              <a:rPr lang="en-US" dirty="0"/>
              <a:t>, </a:t>
            </a:r>
            <a:r>
              <a:rPr lang="en-US" dirty="0" smtClean="0"/>
              <a:t>Donald; Jones</a:t>
            </a:r>
            <a:r>
              <a:rPr lang="en-US" dirty="0"/>
              <a:t>, </a:t>
            </a:r>
            <a:r>
              <a:rPr lang="en-US" dirty="0" smtClean="0"/>
              <a:t>Julia; </a:t>
            </a:r>
            <a:r>
              <a:rPr lang="en-US" dirty="0" err="1" smtClean="0"/>
              <a:t>Laundre</a:t>
            </a:r>
            <a:r>
              <a:rPr lang="en-US" dirty="0"/>
              <a:t>, </a:t>
            </a:r>
            <a:r>
              <a:rPr lang="en-US" dirty="0" smtClean="0"/>
              <a:t>James; </a:t>
            </a:r>
            <a:r>
              <a:rPr lang="en-US" dirty="0" err="1" smtClean="0"/>
              <a:t>Ruess</a:t>
            </a:r>
            <a:r>
              <a:rPr lang="en-US" dirty="0"/>
              <a:t>, </a:t>
            </a:r>
            <a:r>
              <a:rPr lang="en-US" dirty="0" smtClean="0"/>
              <a:t>Roger;</a:t>
            </a:r>
            <a:endParaRPr lang="en-US" dirty="0"/>
          </a:p>
          <a:p>
            <a:r>
              <a:rPr lang="en-US" dirty="0"/>
              <a:t>Downing, </a:t>
            </a:r>
            <a:r>
              <a:rPr lang="en-US" dirty="0" smtClean="0"/>
              <a:t>Jason; Costa</a:t>
            </a:r>
            <a:r>
              <a:rPr lang="en-US" dirty="0"/>
              <a:t>, </a:t>
            </a:r>
            <a:r>
              <a:rPr lang="en-US" dirty="0" smtClean="0"/>
              <a:t>Duane; </a:t>
            </a:r>
            <a:r>
              <a:rPr lang="en-US" dirty="0" err="1" smtClean="0"/>
              <a:t>Servilla</a:t>
            </a:r>
            <a:r>
              <a:rPr lang="en-US" dirty="0"/>
              <a:t>, </a:t>
            </a:r>
            <a:r>
              <a:rPr lang="en-US" dirty="0" smtClean="0"/>
              <a:t>Mark; San </a:t>
            </a:r>
            <a:r>
              <a:rPr lang="en-US" dirty="0"/>
              <a:t>Gil, </a:t>
            </a:r>
            <a:r>
              <a:rPr lang="en-US" dirty="0" err="1" smtClean="0"/>
              <a:t>Inigo</a:t>
            </a:r>
            <a:r>
              <a:rPr lang="en-US" dirty="0" smtClean="0"/>
              <a:t>; Brunt</a:t>
            </a:r>
            <a:r>
              <a:rPr lang="en-US" dirty="0"/>
              <a:t>, </a:t>
            </a:r>
            <a:r>
              <a:rPr lang="en-US" dirty="0" smtClean="0"/>
              <a:t>James; Melendez-Colom</a:t>
            </a:r>
            <a:r>
              <a:rPr lang="en-US" dirty="0"/>
              <a:t>, </a:t>
            </a:r>
            <a:r>
              <a:rPr lang="en-US" dirty="0" err="1" smtClean="0"/>
              <a:t>Eda</a:t>
            </a:r>
            <a:r>
              <a:rPr lang="en-US" dirty="0" smtClean="0"/>
              <a:t>; </a:t>
            </a:r>
            <a:r>
              <a:rPr lang="en-US" dirty="0" err="1" smtClean="0"/>
              <a:t>Crowl</a:t>
            </a:r>
            <a:r>
              <a:rPr lang="en-US" dirty="0"/>
              <a:t>, </a:t>
            </a:r>
            <a:r>
              <a:rPr lang="en-US" dirty="0" smtClean="0"/>
              <a:t>Todd; </a:t>
            </a:r>
            <a:r>
              <a:rPr lang="en-US" dirty="0" err="1" smtClean="0"/>
              <a:t>Gries</a:t>
            </a:r>
            <a:r>
              <a:rPr lang="en-US" dirty="0"/>
              <a:t>, </a:t>
            </a:r>
            <a:r>
              <a:rPr lang="en-US" dirty="0" err="1" smtClean="0"/>
              <a:t>Corinna</a:t>
            </a:r>
            <a:r>
              <a:rPr lang="en-US" dirty="0" smtClean="0"/>
              <a:t>; O'Brien</a:t>
            </a:r>
            <a:r>
              <a:rPr lang="en-US" dirty="0"/>
              <a:t>, </a:t>
            </a:r>
            <a:r>
              <a:rPr lang="en-US" dirty="0" smtClean="0"/>
              <a:t>Margaret; Vanderbilt</a:t>
            </a:r>
            <a:r>
              <a:rPr lang="en-US" dirty="0"/>
              <a:t>, </a:t>
            </a:r>
            <a:r>
              <a:rPr lang="en-US" dirty="0" smtClean="0"/>
              <a:t>Kristin;  and Porter</a:t>
            </a:r>
            <a:r>
              <a:rPr lang="en-US" dirty="0"/>
              <a:t>, </a:t>
            </a:r>
            <a:r>
              <a:rPr lang="en-US" dirty="0" smtClean="0"/>
              <a:t>John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2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VTC - 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txBody>
          <a:bodyPr>
            <a:normAutofit/>
          </a:bodyPr>
          <a:lstStyle/>
          <a:p>
            <a:r>
              <a:rPr lang="en-US" dirty="0" smtClean="0"/>
              <a:t>Set stage for working groups and panel discussions of lexical tools (including the controlled vocabulary) at the 2018 LTER All-Scientists’ Meeting</a:t>
            </a:r>
          </a:p>
          <a:p>
            <a:pPr marL="0" indent="0">
              <a:buNone/>
            </a:pPr>
            <a:r>
              <a:rPr lang="en-US" b="1" i="1" dirty="0" smtClean="0"/>
              <a:t>Goal: “Scientists </a:t>
            </a:r>
            <a:r>
              <a:rPr lang="en-US" b="1" i="1" dirty="0"/>
              <a:t>seeking data should be able to efficiently and reliably locate </a:t>
            </a:r>
            <a:r>
              <a:rPr lang="en-US" b="1" i="1" dirty="0" smtClean="0"/>
              <a:t>Ecological </a:t>
            </a:r>
            <a:r>
              <a:rPr lang="en-US" b="1" i="1" dirty="0"/>
              <a:t>datasets through searching, </a:t>
            </a:r>
            <a:r>
              <a:rPr lang="en-US" b="1" i="1" dirty="0" smtClean="0"/>
              <a:t> and browsing </a:t>
            </a:r>
            <a:r>
              <a:rPr lang="en-US" b="1" i="1" dirty="0"/>
              <a:t>…“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not be Eclectic? Pick your own words?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Eclectic use of terms to used for discovering data makes it difficult to perform reliable or efficient searches</a:t>
            </a:r>
          </a:p>
          <a:p>
            <a:r>
              <a:rPr lang="en-US" dirty="0" smtClean="0"/>
              <a:t>Often several terms for one concept</a:t>
            </a:r>
          </a:p>
          <a:p>
            <a:pPr lvl="1"/>
            <a:r>
              <a:rPr lang="en-US" sz="2400" dirty="0" smtClean="0"/>
              <a:t>One site uses CO2 another Carbon Dioxide, another Carbon-dioxide</a:t>
            </a:r>
          </a:p>
          <a:p>
            <a:pPr lvl="1"/>
            <a:r>
              <a:rPr lang="en-US" sz="2400" dirty="0" smtClean="0"/>
              <a:t>Carbon to Nitrogen Ratio, C:N, C:N Ratio, Carbon-to-nitrogen Ratio</a:t>
            </a:r>
          </a:p>
          <a:p>
            <a:r>
              <a:rPr lang="en-US" dirty="0" smtClean="0"/>
              <a:t>No way to relate broader terms with narrower terms</a:t>
            </a:r>
          </a:p>
          <a:p>
            <a:pPr lvl="1"/>
            <a:r>
              <a:rPr lang="en-US" dirty="0" smtClean="0"/>
              <a:t>Searching on “Landscape Change” doesn’t find data sets related to “desertification” even though desertification is a kind of landscape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 for Development of THE LTER </a:t>
            </a:r>
            <a:r>
              <a:rPr lang="en-US" dirty="0" err="1" smtClean="0"/>
              <a:t>THeSAURUS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Identify a list of </a:t>
            </a:r>
            <a:r>
              <a:rPr lang="en-US" b="1" dirty="0" smtClean="0"/>
              <a:t>preferred terms </a:t>
            </a:r>
            <a:r>
              <a:rPr lang="en-US" dirty="0" smtClean="0"/>
              <a:t>that would be used by sites in creating metadata documents</a:t>
            </a:r>
          </a:p>
          <a:p>
            <a:r>
              <a:rPr lang="en-US" dirty="0" smtClean="0"/>
              <a:t>Focused on LTER-wide searches </a:t>
            </a:r>
          </a:p>
          <a:p>
            <a:pPr lvl="1"/>
            <a:r>
              <a:rPr lang="en-US" dirty="0"/>
              <a:t>Want to facilitate cross-site </a:t>
            </a:r>
            <a:r>
              <a:rPr lang="en-US" dirty="0" smtClean="0"/>
              <a:t>synthesis</a:t>
            </a:r>
          </a:p>
          <a:p>
            <a:pPr lvl="1"/>
            <a:r>
              <a:rPr lang="en-US" dirty="0" smtClean="0"/>
              <a:t>People searching EDI rather than individual sites are interested in relevant data from multiple sites</a:t>
            </a:r>
          </a:p>
          <a:p>
            <a:r>
              <a:rPr lang="en-US" dirty="0" smtClean="0"/>
              <a:t>Wanted to hit the “sweet spot” for the number of terms  (currently have ~700 terms)</a:t>
            </a:r>
          </a:p>
          <a:p>
            <a:pPr lvl="1"/>
            <a:r>
              <a:rPr lang="en-US" dirty="0" smtClean="0"/>
              <a:t>Too many terms make </a:t>
            </a:r>
            <a:r>
              <a:rPr lang="en-US" dirty="0" err="1" smtClean="0"/>
              <a:t>keywording</a:t>
            </a:r>
            <a:r>
              <a:rPr lang="en-US" dirty="0" smtClean="0"/>
              <a:t> documents difficult, and results in searches with too few datasets</a:t>
            </a:r>
          </a:p>
          <a:p>
            <a:pPr lvl="1"/>
            <a:r>
              <a:rPr lang="en-US" dirty="0" smtClean="0"/>
              <a:t>Too few terms make it hard to locate usably small numbers of datasets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75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Steps Taken (2011 &amp; 2013)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Assembled list of words already in LTER Metadata (EML documents)</a:t>
            </a:r>
          </a:p>
          <a:p>
            <a:pPr eaLnBrk="1" hangingPunct="1"/>
            <a:r>
              <a:rPr lang="en-US" dirty="0" smtClean="0"/>
              <a:t>Selected using criteria:</a:t>
            </a:r>
          </a:p>
          <a:p>
            <a:pPr lvl="1" eaLnBrk="1" hangingPunct="1"/>
            <a:r>
              <a:rPr lang="en-US" dirty="0" smtClean="0"/>
              <a:t>Keywords shared with GCMD and NBII, or</a:t>
            </a:r>
          </a:p>
          <a:p>
            <a:pPr lvl="1" eaLnBrk="1" hangingPunct="1"/>
            <a:r>
              <a:rPr lang="en-US" dirty="0" smtClean="0"/>
              <a:t>Keywords used at </a:t>
            </a:r>
            <a:r>
              <a:rPr lang="en-US" u="sng" dirty="0" smtClean="0"/>
              <a:t>more than one </a:t>
            </a:r>
            <a:r>
              <a:rPr lang="en-US" dirty="0" smtClean="0"/>
              <a:t>LTER site</a:t>
            </a:r>
          </a:p>
          <a:p>
            <a:pPr eaLnBrk="1" hangingPunct="1"/>
            <a:r>
              <a:rPr lang="en-US" dirty="0" smtClean="0"/>
              <a:t>Reviewed by Information Managers</a:t>
            </a:r>
          </a:p>
          <a:p>
            <a:pPr lvl="1" eaLnBrk="1" hangingPunct="1"/>
            <a:r>
              <a:rPr lang="en-US" dirty="0" smtClean="0"/>
              <a:t>Removals and additions were suggested</a:t>
            </a:r>
          </a:p>
          <a:p>
            <a:pPr eaLnBrk="1" hangingPunct="1"/>
            <a:r>
              <a:rPr lang="en-US" dirty="0" smtClean="0"/>
              <a:t>Edited based on voting</a:t>
            </a:r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13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STATISTICS (new)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 smtClean="0"/>
              <a:t>96% </a:t>
            </a:r>
            <a:r>
              <a:rPr lang="en-US" dirty="0" smtClean="0"/>
              <a:t>of LTER Data Packages contain one or more terms found in the thesaurus</a:t>
            </a:r>
          </a:p>
          <a:p>
            <a:pPr lvl="1"/>
            <a:r>
              <a:rPr lang="en-US" dirty="0" smtClean="0"/>
              <a:t>Important for browsing! Only 4% can’t be browsed</a:t>
            </a:r>
          </a:p>
          <a:p>
            <a:r>
              <a:rPr lang="en-US" sz="3800" b="1" dirty="0" smtClean="0"/>
              <a:t>9X Data</a:t>
            </a:r>
            <a:r>
              <a:rPr lang="en-US" dirty="0" smtClean="0"/>
              <a:t> - Simple </a:t>
            </a:r>
            <a:r>
              <a:rPr lang="en-US" dirty="0" smtClean="0"/>
              <a:t>searches using terms in the thesaurus return a median of </a:t>
            </a:r>
            <a:r>
              <a:rPr lang="en-US" b="1" dirty="0" smtClean="0"/>
              <a:t>18</a:t>
            </a:r>
            <a:r>
              <a:rPr lang="en-US" dirty="0" smtClean="0"/>
              <a:t> datasets (</a:t>
            </a:r>
            <a:r>
              <a:rPr lang="en-US" dirty="0" smtClean="0"/>
              <a:t>non-thesaurus </a:t>
            </a:r>
            <a:r>
              <a:rPr lang="en-US" dirty="0" smtClean="0"/>
              <a:t>terms return only 2)</a:t>
            </a:r>
          </a:p>
          <a:p>
            <a:r>
              <a:rPr lang="en-US" sz="3800" b="1" dirty="0" smtClean="0"/>
              <a:t>5X Sites </a:t>
            </a:r>
            <a:r>
              <a:rPr lang="en-US" dirty="0" smtClean="0"/>
              <a:t>- Searches </a:t>
            </a:r>
            <a:r>
              <a:rPr lang="en-US" dirty="0" smtClean="0"/>
              <a:t>using terms in the thesaurus retrieve data from a median of </a:t>
            </a:r>
            <a:r>
              <a:rPr lang="en-US" b="1" dirty="0" smtClean="0"/>
              <a:t>5</a:t>
            </a:r>
            <a:r>
              <a:rPr lang="en-US" dirty="0" smtClean="0"/>
              <a:t> sites (</a:t>
            </a:r>
            <a:r>
              <a:rPr lang="en-US" dirty="0" smtClean="0"/>
              <a:t>non-thesaurus </a:t>
            </a:r>
            <a:r>
              <a:rPr lang="en-US" dirty="0" smtClean="0"/>
              <a:t>terms return </a:t>
            </a:r>
            <a:r>
              <a:rPr lang="en-US" dirty="0" smtClean="0"/>
              <a:t>data from only a median of 1 </a:t>
            </a:r>
            <a:r>
              <a:rPr lang="en-US" dirty="0" smtClean="0"/>
              <a:t>site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Of the 824 terms used for 5 or more data packages at 2 or more site, 632 (77%) are in the Thesaurus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USED ACROSS SITES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333282"/>
            <a:ext cx="7772400" cy="5524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0" y="1828800"/>
            <a:ext cx="577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Truncated at 100, the max is 295 (mostly species names)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Preferred Terms Across Sites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89739"/>
            <a:ext cx="7772400" cy="5551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2600" y="1676400"/>
            <a:ext cx="554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median number of preferred terms per dataset is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Statistical Analysis of Keywords in LTER documents</a:t>
            </a:r>
          </a:p>
          <a:p>
            <a:r>
              <a:rPr lang="en-US" dirty="0" smtClean="0"/>
              <a:t>Survey requesting information on how keywords are incorporated into LTER Data Packages</a:t>
            </a:r>
          </a:p>
          <a:p>
            <a:pPr lvl="1"/>
            <a:r>
              <a:rPr lang="en-US" dirty="0" smtClean="0"/>
              <a:t>IM’s play lead role 77% of the time, researchers 23%</a:t>
            </a:r>
          </a:p>
          <a:p>
            <a:r>
              <a:rPr lang="en-US" dirty="0" smtClean="0"/>
              <a:t>Identification of additional candidate terms</a:t>
            </a:r>
          </a:p>
          <a:p>
            <a:pPr lvl="1"/>
            <a:r>
              <a:rPr lang="en-US" dirty="0" smtClean="0"/>
              <a:t>Only 192 frequently used terms are NOT in the Thesaurus</a:t>
            </a:r>
          </a:p>
          <a:p>
            <a:pPr lvl="1"/>
            <a:r>
              <a:rPr lang="en-US" dirty="0" smtClean="0"/>
              <a:t>Many are synonyms of terms that are already in the thesaurus, or places or taxonomic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70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11791</TotalTime>
  <Words>778</Words>
  <Application>Microsoft Office PowerPoint</Application>
  <PresentationFormat>On-screen Show (4:3)</PresentationFormat>
  <Paragraphs>91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Franklin Gothic Medium</vt:lpstr>
      <vt:lpstr>Wingdings 2</vt:lpstr>
      <vt:lpstr>Trek</vt:lpstr>
      <vt:lpstr>LTER Controlled Vocabulary Virtual WaterCooler - July, 2018</vt:lpstr>
      <vt:lpstr>VTC - Objectives</vt:lpstr>
      <vt:lpstr>Why not be Eclectic? Pick your own words?</vt:lpstr>
      <vt:lpstr>Goals for Development of THE LTER THeSAURUS</vt:lpstr>
      <vt:lpstr>Steps Taken (2011 &amp; 2013)</vt:lpstr>
      <vt:lpstr>Some STATISTICS (new)</vt:lpstr>
      <vt:lpstr>KEYWORDS USED ACROSS SITES</vt:lpstr>
      <vt:lpstr>Preferred Terms Across Sites</vt:lpstr>
      <vt:lpstr>Recent Activities</vt:lpstr>
      <vt:lpstr>Lexical Structures</vt:lpstr>
      <vt:lpstr>PowerPoint Presentation</vt:lpstr>
      <vt:lpstr>Structures</vt:lpstr>
      <vt:lpstr>ISSUES FOR THE ALL-SCIENTISTS’ MEETING</vt:lpstr>
      <vt:lpstr>THANKS!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Controlled Vocabulary Workshop March 26-27, 2011</dc:title>
  <dc:creator>Valued Acer Customer</dc:creator>
  <cp:lastModifiedBy>John Porter</cp:lastModifiedBy>
  <cp:revision>80</cp:revision>
  <dcterms:created xsi:type="dcterms:W3CDTF">2011-03-25T09:23:21Z</dcterms:created>
  <dcterms:modified xsi:type="dcterms:W3CDTF">2018-07-09T18:54:46Z</dcterms:modified>
</cp:coreProperties>
</file>