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C60"/>
    <a:srgbClr val="9F1C17"/>
    <a:srgbClr val="CCB563"/>
    <a:srgbClr val="CC264D"/>
    <a:srgbClr val="0FCC61"/>
    <a:srgbClr val="CC2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7" autoAdjust="0"/>
    <p:restoredTop sz="90929"/>
  </p:normalViewPr>
  <p:slideViewPr>
    <p:cSldViewPr>
      <p:cViewPr varScale="1">
        <p:scale>
          <a:sx n="100" d="100"/>
          <a:sy n="100" d="100"/>
        </p:scale>
        <p:origin x="-112" y="-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B9F62-4829-4A4F-B365-38C455584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3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869CF3-A60B-6949-8114-8BD3BE936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1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7CD81-7054-4E44-A110-769DDDC8C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4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7C801-97A5-B748-82BC-5D550AEA97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CB916-77BC-9149-A388-F62A2C5417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0ED9A-047C-AE46-B6AC-99E82BA3A5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7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21D05-8F78-3440-B60B-66659144CB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7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B520C-21B9-F148-BE25-186B5C63D2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8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1E965-70E5-3A4C-9B68-CEB5821434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8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A2E48-D3F3-904E-8F2C-34EF02D910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BD967-2CDC-ED4D-ADC2-33CA893E9F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5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B7BF02-FCEF-8447-89B0-0A56179D7A9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.lternet.edu/node/89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bc.lternet.edu/~mob/share/EML_congruence_reports/mcr/mcr_report.htm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bc.lternet.edu/~mob/share/EML_congruence_reports/sbc/sbc_repor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EML Dataset Congruency Checker 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588" y="1816100"/>
            <a:ext cx="9477375" cy="5248275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Congruence: agreement between data and metadata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2009 ASM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2010 IMC Annual meeting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Data Manager Library (code)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Part of PASTA Data Manager module, first iteration web services accepted by Tiger Team, July 2011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Other checks to be part of Metadata Manager module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IM Buy-out 2011 to create first reports for all sites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Projects&gt; Congruency Checker &gt; Meeting Notes &gt; 2011 plan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2700" u="sng">
                <a:solidFill>
                  <a:srgbClr val="0000FF"/>
                </a:solidFill>
                <a:latin typeface="Arial" charset="0"/>
                <a:hlinkClick r:id="rId2"/>
              </a:rPr>
              <a:t>http://im.lternet.edu/node/894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4450" y="5895975"/>
            <a:ext cx="9942513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Sample reports: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1900" u="sng">
                <a:solidFill>
                  <a:srgbClr val="0000FF"/>
                </a:solidFill>
                <a:latin typeface="Arial" charset="0"/>
                <a:hlinkClick r:id="rId2"/>
              </a:rPr>
              <a:t>http://sbc.lternet.edu/~mob/share/EML_congruence_reports/sbc/sbc_report.html</a:t>
            </a:r>
            <a:endParaRPr lang="en-US"/>
          </a:p>
          <a:p>
            <a:pPr>
              <a:lnSpc>
                <a:spcPct val="95000"/>
              </a:lnSpc>
            </a:pPr>
            <a:r>
              <a:rPr lang="en-US" sz="1900" u="sng">
                <a:solidFill>
                  <a:srgbClr val="0000FF"/>
                </a:solidFill>
                <a:latin typeface="Arial" charset="0"/>
                <a:hlinkClick r:id="rId3"/>
              </a:rPr>
              <a:t>http://sbc.lternet.edu/~mob/share/EML_congruence_reports/mcr/mcr_report.html</a:t>
            </a:r>
            <a:endParaRPr lang="en-US" sz="1900" u="sng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2" name="Picture 1" descr="Screen shot 2011-08-08 at 9.48.0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52400"/>
            <a:ext cx="7395642" cy="5136271"/>
          </a:xfrm>
          <a:prstGeom prst="rect">
            <a:avLst/>
          </a:prstGeom>
        </p:spPr>
      </p:pic>
      <p:pic>
        <p:nvPicPr>
          <p:cNvPr id="5" name="Picture 4" descr="Screen shot 2011-08-08 at 10.04.0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066800"/>
            <a:ext cx="7239000" cy="50209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Report Schedule - 2011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Arial" charset="0"/>
              </a:rPr>
              <a:t>August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: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access data URLs in EML metadata currently in the NIS Metacat catalog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Arial" charset="0"/>
              </a:rPr>
              <a:t>Sept 1: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draft baseline reports sent to both the Network and sites 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Arial" charset="0"/>
              </a:rPr>
              <a:t>Sept, IMC meeting:</a:t>
            </a:r>
            <a:r>
              <a:rPr lang="en-US" sz="2700">
                <a:solidFill>
                  <a:srgbClr val="000000"/>
                </a:solidFill>
                <a:latin typeface="Arial" charset="0"/>
              </a:rPr>
              <a:t> 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report and/or break out session for feedback or discussion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Arial" charset="0"/>
              </a:rPr>
              <a:t>Dec 31: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final baseline report sent to network and sites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508000"/>
            <a:ext cx="9661525" cy="922338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Code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Two bash scripts: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  1. for a list of docids, create reports in evaluate mode, store the "report URL" that the web service returns (one URL for each data entity)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  2. retrieve a report for each data entity URL, combine into one report ("report.xml" file)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One XSL stylesheet: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  create HTML report for all data entities in the report.xml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Anticipated Process  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Query Metacat for docids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For each site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  1. alert site that reports will be created (apologies to Wade)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  2. create reports (can be very slow)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  3. retrieve reports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  4. process report XML to HTML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Send to site (SIM and LPI)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  1. xxx_report.html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  2. xxx_report.xml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  3. list of docids checked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To be determined: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4062" y="1620838"/>
            <a:ext cx="8669337" cy="3716337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1. "Baseline reports"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  -- Baseline for what? 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2. Aggregated Metrics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  -- What features of datasets should be summarized for all sites and reported to the network?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   -- What level of privacy?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700" dirty="0" smtClean="0">
                <a:solidFill>
                  <a:srgbClr val="000000"/>
                </a:solidFill>
                <a:latin typeface="Arial" charset="0"/>
              </a:rPr>
              <a:t>    -- Timing?</a:t>
            </a:r>
            <a:endParaRPr lang="en-US" sz="27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52450" y="5689600"/>
            <a:ext cx="8843963" cy="108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3700" dirty="0">
                <a:solidFill>
                  <a:srgbClr val="000000"/>
                </a:solidFill>
                <a:latin typeface="Arial" charset="0"/>
              </a:rPr>
              <a:t>P</a:t>
            </a:r>
            <a:r>
              <a:rPr lang="en-US" sz="3700" dirty="0" smtClean="0">
                <a:solidFill>
                  <a:srgbClr val="000000"/>
                </a:solidFill>
                <a:latin typeface="Arial" charset="0"/>
              </a:rPr>
              <a:t>olicy issues belong with the EB/NISAC</a:t>
            </a:r>
          </a:p>
          <a:p>
            <a:pPr algn="ctr">
              <a:lnSpc>
                <a:spcPct val="95000"/>
              </a:lnSpc>
            </a:pPr>
            <a:r>
              <a:rPr lang="en-US" sz="3700" dirty="0" smtClean="0">
                <a:solidFill>
                  <a:srgbClr val="000000"/>
                </a:solidFill>
                <a:latin typeface="Arial" charset="0"/>
              </a:rPr>
              <a:t>- with IMC input -</a:t>
            </a:r>
            <a:endParaRPr lang="en-US" sz="37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15900" y="2252663"/>
            <a:ext cx="4765675" cy="4462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406400"/>
            <a:ext cx="4837113" cy="84455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EML Metrics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2032000"/>
            <a:ext cx="4786313" cy="4848225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A Google-doc collects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the list of EML features to check ("requirements"):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 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  Requested by developers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  Requested by the IMC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  Refined by the Tiger Team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   Totals ~35 to date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br>
              <a:rPr lang="en-US" sz="2700">
                <a:solidFill>
                  <a:srgbClr val="000000"/>
                </a:solidFill>
                <a:latin typeface="Arial" charset="0"/>
              </a:rPr>
            </a:br>
            <a:r>
              <a:rPr lang="en-US" sz="2700">
                <a:solidFill>
                  <a:srgbClr val="000000"/>
                </a:solidFill>
                <a:latin typeface="Arial" charset="0"/>
              </a:rPr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27625" y="412750"/>
            <a:ext cx="4364038" cy="805815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Classification:  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System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  KNB: any package    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  LTER: apply only to LTER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Type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  Data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  Metadata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  Congruence  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Status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  Valid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  Error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  Warn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  Info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  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 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Five checks in V 0.1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4038"/>
            <a:ext cx="9286875" cy="4618037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3500">
                <a:solidFill>
                  <a:srgbClr val="000000"/>
                </a:solidFill>
                <a:latin typeface="Arial" charset="0"/>
              </a:rPr>
              <a:t>1. data URL is 'live'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3500">
                <a:solidFill>
                  <a:srgbClr val="000000"/>
                </a:solidFill>
                <a:latin typeface="Arial" charset="0"/>
              </a:rPr>
              <a:t>2. display data from the URL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3500">
                <a:solidFill>
                  <a:srgbClr val="000000"/>
                </a:solidFill>
                <a:latin typeface="Arial" charset="0"/>
              </a:rPr>
              <a:t>3. database table can be generated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3500">
                <a:solidFill>
                  <a:srgbClr val="000000"/>
                </a:solidFill>
                <a:latin typeface="Arial" charset="0"/>
              </a:rPr>
              <a:t>4. Data can be loaded into the database table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3500">
                <a:solidFill>
                  <a:srgbClr val="000000"/>
                </a:solidFill>
                <a:latin typeface="Arial" charset="0"/>
              </a:rPr>
              <a:t>5. Compare number of rows loaded to number specified in metadata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2133600"/>
            <a:ext cx="8450263" cy="1214438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5200">
                <a:solidFill>
                  <a:srgbClr val="000000"/>
                </a:solidFill>
                <a:latin typeface="Arial" charset="0"/>
              </a:rPr>
              <a:t>PASTA - ready?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3962400"/>
            <a:ext cx="6624638" cy="165735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Arial" charset="0"/>
              </a:rPr>
              <a:t>Data can be read automatically from the EML metadata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509000" cy="923925"/>
          </a:xfrm>
        </p:spPr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EML Dataset Qualification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2641600" y="2286000"/>
            <a:ext cx="3124200" cy="3124200"/>
          </a:xfrm>
          <a:prstGeom prst="ellipse">
            <a:avLst/>
          </a:prstGeom>
          <a:noFill/>
          <a:ln w="41275">
            <a:solidFill>
              <a:srgbClr val="9F1C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/>
          </p:cNvSpPr>
          <p:nvPr/>
        </p:nvSpPr>
        <p:spPr>
          <a:xfrm>
            <a:off x="4470400" y="2286000"/>
            <a:ext cx="3124200" cy="3124200"/>
          </a:xfrm>
          <a:prstGeom prst="ellipse">
            <a:avLst/>
          </a:prstGeom>
          <a:noFill/>
          <a:ln w="41275">
            <a:solidFill>
              <a:srgbClr val="87CC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3556000" y="3581400"/>
            <a:ext cx="3124200" cy="3124200"/>
          </a:xfrm>
          <a:prstGeom prst="ellipse">
            <a:avLst/>
          </a:prstGeom>
          <a:noFill/>
          <a:ln w="412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17800" y="28956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9F1C17"/>
                </a:solidFill>
                <a:latin typeface="Helvetica"/>
                <a:cs typeface="Helvetica"/>
              </a:rPr>
              <a:t>Error-free Metadata-data congruence</a:t>
            </a:r>
            <a:endParaRPr lang="en-US" sz="1800" dirty="0">
              <a:solidFill>
                <a:srgbClr val="9F1C17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9400" y="5638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FF"/>
                </a:solidFill>
                <a:latin typeface="Helvetica"/>
                <a:cs typeface="Helvetica"/>
              </a:rPr>
              <a:t>Complete Metadata</a:t>
            </a:r>
            <a:endParaRPr lang="en-US" sz="18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2000" y="2895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7CC60"/>
                </a:solidFill>
                <a:latin typeface="Helvetica"/>
                <a:cs typeface="Helvetica"/>
              </a:rPr>
              <a:t>Error-free data</a:t>
            </a:r>
            <a:endParaRPr lang="en-US" sz="1800" dirty="0">
              <a:solidFill>
                <a:srgbClr val="87CC60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6600" y="3810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Helvetica"/>
                <a:cs typeface="Helvetica"/>
              </a:rPr>
              <a:t>PASTA ready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55800" y="1295400"/>
            <a:ext cx="6248400" cy="6248400"/>
          </a:xfrm>
          <a:prstGeom prst="ellipse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32200" y="6705600"/>
            <a:ext cx="316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2011: any EML data package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4795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203200"/>
            <a:ext cx="8443913" cy="1214438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>
                <a:solidFill>
                  <a:srgbClr val="000000"/>
                </a:solidFill>
                <a:latin typeface="Arial" charset="0"/>
              </a:rPr>
              <a:t>ECC v0.1</a:t>
            </a:r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2641600" y="2286000"/>
            <a:ext cx="3124200" cy="3124200"/>
          </a:xfrm>
          <a:prstGeom prst="ellipse">
            <a:avLst/>
          </a:prstGeom>
          <a:noFill/>
          <a:ln w="41275">
            <a:solidFill>
              <a:srgbClr val="9F1C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470400" y="2286000"/>
            <a:ext cx="3124200" cy="3124200"/>
          </a:xfrm>
          <a:prstGeom prst="ellipse">
            <a:avLst/>
          </a:prstGeom>
          <a:noFill/>
          <a:ln w="41275">
            <a:solidFill>
              <a:srgbClr val="87CC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17800" y="28956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9F1C17"/>
                </a:solidFill>
                <a:latin typeface="Helvetica"/>
                <a:cs typeface="Helvetica"/>
              </a:rPr>
              <a:t>Error-free Metadata-data congruence</a:t>
            </a:r>
            <a:endParaRPr lang="en-US" sz="1800" dirty="0">
              <a:solidFill>
                <a:srgbClr val="9F1C17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2000" y="2895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7CC60"/>
                </a:solidFill>
                <a:latin typeface="Helvetica"/>
                <a:cs typeface="Helvetica"/>
              </a:rPr>
              <a:t>Error-free data</a:t>
            </a:r>
            <a:endParaRPr lang="en-US" sz="1800" dirty="0">
              <a:solidFill>
                <a:srgbClr val="87CC60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6600" y="3581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Helvetica"/>
                <a:cs typeface="Helvetica"/>
              </a:rPr>
              <a:t>ECC</a:t>
            </a:r>
          </a:p>
          <a:p>
            <a:pPr algn="ctr"/>
            <a:r>
              <a:rPr lang="en-US" sz="1800" dirty="0" smtClean="0">
                <a:latin typeface="Helvetica"/>
                <a:cs typeface="Helvetica"/>
              </a:rPr>
              <a:t>V0.1</a:t>
            </a:r>
            <a:endParaRPr lang="en-US" sz="18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2413000" y="762000"/>
            <a:ext cx="6248400" cy="6248400"/>
          </a:xfrm>
          <a:prstGeom prst="ellipse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65347"/>
              </p:ext>
            </p:extLst>
          </p:nvPr>
        </p:nvGraphicFramePr>
        <p:xfrm>
          <a:off x="7213600" y="4876800"/>
          <a:ext cx="2895600" cy="2667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47800"/>
                <a:gridCol w="1447800"/>
              </a:tblGrid>
              <a:tr h="88900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Synthesis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QA/QC</a:t>
                      </a:r>
                    </a:p>
                    <a:p>
                      <a:r>
                        <a:rPr lang="en-US" sz="1600" b="0" dirty="0" err="1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Std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Attributes</a:t>
                      </a:r>
                    </a:p>
                    <a:p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Units</a:t>
                      </a:r>
                      <a:endParaRPr lang="en-US" sz="1600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Evaluation</a:t>
                      </a:r>
                      <a:endParaRPr lang="en-US" sz="160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Abstract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Methods</a:t>
                      </a:r>
                      <a:endParaRPr lang="en-US" sz="160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Discovery</a:t>
                      </a:r>
                      <a:endParaRPr lang="en-US" sz="160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Keywords</a:t>
                      </a:r>
                    </a:p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Coverage</a:t>
                      </a:r>
                      <a:endParaRPr lang="en-US" sz="160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70800" y="1371600"/>
            <a:ext cx="194155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7CC60"/>
                </a:solidFill>
                <a:latin typeface="Helvetica"/>
                <a:cs typeface="Helvetica"/>
              </a:rPr>
              <a:t>First: Structural</a:t>
            </a:r>
          </a:p>
          <a:p>
            <a:r>
              <a:rPr lang="en-US" sz="2000" dirty="0" smtClean="0">
                <a:solidFill>
                  <a:srgbClr val="87CC60"/>
                </a:solidFill>
                <a:latin typeface="Helvetica"/>
                <a:cs typeface="Helvetica"/>
              </a:rPr>
              <a:t>Later: Scientific</a:t>
            </a:r>
            <a:endParaRPr lang="en-US" sz="2000" dirty="0">
              <a:solidFill>
                <a:srgbClr val="87CC60"/>
              </a:solidFill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3800" y="1447800"/>
            <a:ext cx="297179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F1C17"/>
                </a:solidFill>
                <a:latin typeface="Helvetica"/>
                <a:cs typeface="Helvetica"/>
              </a:rPr>
              <a:t>Errors must be defined case-by-case</a:t>
            </a:r>
            <a:endParaRPr lang="en-US" sz="2000" dirty="0">
              <a:solidFill>
                <a:srgbClr val="9F1C17"/>
              </a:solidFill>
              <a:latin typeface="Helvetica"/>
              <a:cs typeface="Helvetica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81716"/>
              </p:ext>
            </p:extLst>
          </p:nvPr>
        </p:nvGraphicFramePr>
        <p:xfrm>
          <a:off x="127000" y="4053840"/>
          <a:ext cx="2641600" cy="3489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6800"/>
                <a:gridCol w="1574800"/>
              </a:tblGrid>
              <a:tr h="73660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2014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PASTA production system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2012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PASTA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functional prototype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2011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First checks of congruence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&lt;=2011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Any EML data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 package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>
            <a:spLocks/>
          </p:cNvSpPr>
          <p:nvPr/>
        </p:nvSpPr>
        <p:spPr>
          <a:xfrm>
            <a:off x="3098800" y="1752600"/>
            <a:ext cx="3124200" cy="3124200"/>
          </a:xfrm>
          <a:prstGeom prst="ellipse">
            <a:avLst/>
          </a:prstGeom>
          <a:noFill/>
          <a:ln w="41275">
            <a:solidFill>
              <a:srgbClr val="9F1C1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/>
          </p:cNvSpPr>
          <p:nvPr/>
        </p:nvSpPr>
        <p:spPr>
          <a:xfrm>
            <a:off x="4927600" y="1752600"/>
            <a:ext cx="3124200" cy="3124200"/>
          </a:xfrm>
          <a:prstGeom prst="ellipse">
            <a:avLst/>
          </a:prstGeom>
          <a:noFill/>
          <a:ln w="41275">
            <a:solidFill>
              <a:srgbClr val="87CC6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013200" y="3048000"/>
            <a:ext cx="3124200" cy="3124200"/>
          </a:xfrm>
          <a:prstGeom prst="ellipse">
            <a:avLst/>
          </a:prstGeom>
          <a:noFill/>
          <a:ln w="4127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75000" y="23622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9F1C17"/>
                </a:solidFill>
                <a:latin typeface="Helvetica"/>
                <a:cs typeface="Helvetica"/>
              </a:rPr>
              <a:t>Error-free Metadata-data congruence</a:t>
            </a:r>
            <a:endParaRPr lang="en-US" sz="1800" dirty="0">
              <a:solidFill>
                <a:srgbClr val="9F1C17"/>
              </a:solidFill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6600" y="5105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FF"/>
                </a:solidFill>
                <a:latin typeface="Helvetica"/>
                <a:cs typeface="Helvetica"/>
              </a:rPr>
              <a:t>Complete Metadata</a:t>
            </a:r>
            <a:endParaRPr lang="en-US" sz="18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99200" y="2362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87CC60"/>
                </a:solidFill>
                <a:latin typeface="Helvetica"/>
                <a:cs typeface="Helvetica"/>
              </a:rPr>
              <a:t>Error-free data</a:t>
            </a:r>
            <a:endParaRPr lang="en-US" sz="1800" dirty="0">
              <a:solidFill>
                <a:srgbClr val="87CC60"/>
              </a:solidFill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3800" y="3276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Helvetica"/>
                <a:cs typeface="Helvetica"/>
              </a:rPr>
              <a:t>PASTA ready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89400" y="6172200"/>
            <a:ext cx="316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2011: any EML data package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418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ECC V 0.1  Capabilities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8850" y="1524000"/>
            <a:ext cx="7962900" cy="57023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Reads dataTables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- from a URL at the entity-level only (SBC)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- URL from the DAS (GCE)</a:t>
            </a:r>
            <a:br>
              <a:rPr lang="en-US">
                <a:solidFill>
                  <a:srgbClr val="000000"/>
                </a:solidFill>
                <a:latin typeface="Arial" charset="0"/>
              </a:rPr>
            </a:br>
            <a:r>
              <a:rPr lang="en-US">
                <a:solidFill>
                  <a:srgbClr val="000000"/>
                </a:solidFill>
                <a:latin typeface="Arial" charset="0"/>
              </a:rPr>
              <a:t>- ECC server is white-listed (MCR)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Cannot yet read: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1. data &lt;inline&gt;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2. data specified by &lt;connection&gt;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3. a URL at the dataset level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DataManager Reports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4475" y="1822450"/>
            <a:ext cx="9977438" cy="5500688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DataManager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 web service has 2 modes      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       Default mode:      submit a data package for cataloging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       evaluate mode:    data package not cataloged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</a:t>
            </a:r>
            <a:r>
              <a:rPr lang="en-US" sz="2700" dirty="0" err="1">
                <a:solidFill>
                  <a:srgbClr val="000000"/>
                </a:solidFill>
                <a:latin typeface="Arial" charset="0"/>
              </a:rPr>
              <a:t>cURL</a:t>
            </a:r>
            <a:r>
              <a:rPr lang="en-US" sz="2700" dirty="0">
                <a:solidFill>
                  <a:srgbClr val="000000"/>
                </a:solidFill>
                <a:latin typeface="Arial" charset="0"/>
              </a:rPr>
              <a:t>: command line tool for exchanging files using URL syntax 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Send the web service a data package: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curl  -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 -X POST -d 'http://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metacat.lternet.edu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knb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metacat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/knb-lter-mcr.8.19' http://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data.lternet.edu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/data/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eml</a:t>
            </a:r>
            <a:r>
              <a:rPr lang="en-US" sz="1400" dirty="0" err="1">
                <a:solidFill>
                  <a:srgbClr val="000000"/>
                </a:solidFill>
                <a:latin typeface="Arial" charset="0"/>
              </a:rPr>
              <a:t>?mode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=evaluate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000000"/>
                </a:solidFill>
                <a:latin typeface="Arial" charset="0"/>
              </a:rPr>
              <a:t>Retrieve the report:    </a:t>
            </a:r>
            <a:endParaRPr lang="en-US" sz="2700" dirty="0" smtClean="0">
              <a:solidFill>
                <a:srgbClr val="000000"/>
              </a:solidFill>
              <a:latin typeface="Arial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url </a:t>
            </a:r>
            <a:r>
              <a:rPr lang="en-US" sz="140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G http://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data.lternet.edu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/data/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eml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/NIS-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knb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lter-mcr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/8/19/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Percent+cover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Arial" charset="0"/>
              </a:rPr>
              <a:t>report?mode</a:t>
            </a: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=evaluate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370</Words>
  <Application>Microsoft Macintosh PowerPoint</Application>
  <PresentationFormat>Custom</PresentationFormat>
  <Paragraphs>155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EML Dataset Congruency Checker </vt:lpstr>
      <vt:lpstr>EML Metrics</vt:lpstr>
      <vt:lpstr>Five checks in V 0.1</vt:lpstr>
      <vt:lpstr>PASTA - ready?</vt:lpstr>
      <vt:lpstr>EML Dataset Qualification</vt:lpstr>
      <vt:lpstr>ECC v0.1</vt:lpstr>
      <vt:lpstr>PowerPoint Presentation</vt:lpstr>
      <vt:lpstr>ECC V 0.1  Capabilities</vt:lpstr>
      <vt:lpstr>DataManager Reports</vt:lpstr>
      <vt:lpstr>PowerPoint Presentation</vt:lpstr>
      <vt:lpstr>Report Schedule - 2011</vt:lpstr>
      <vt:lpstr>Code</vt:lpstr>
      <vt:lpstr>Anticipated Process   </vt:lpstr>
      <vt:lpstr>To be determined: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Margaret O'Brien</cp:lastModifiedBy>
  <cp:revision>13</cp:revision>
  <dcterms:created xsi:type="dcterms:W3CDTF">2004-05-06T09:28:21Z</dcterms:created>
  <dcterms:modified xsi:type="dcterms:W3CDTF">2011-08-09T19:07:05Z</dcterms:modified>
</cp:coreProperties>
</file>