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9" r:id="rId3"/>
    <p:sldId id="320" r:id="rId4"/>
    <p:sldId id="267" r:id="rId5"/>
    <p:sldId id="282" r:id="rId6"/>
    <p:sldId id="326" r:id="rId7"/>
    <p:sldId id="292" r:id="rId8"/>
    <p:sldId id="323" r:id="rId9"/>
    <p:sldId id="317" r:id="rId10"/>
    <p:sldId id="318" r:id="rId11"/>
    <p:sldId id="325" r:id="rId12"/>
    <p:sldId id="314" r:id="rId13"/>
    <p:sldId id="269" r:id="rId14"/>
    <p:sldId id="304" r:id="rId15"/>
    <p:sldId id="298" r:id="rId16"/>
    <p:sldId id="330" r:id="rId17"/>
    <p:sldId id="327" r:id="rId18"/>
    <p:sldId id="306" r:id="rId19"/>
    <p:sldId id="297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D2CD00"/>
    <a:srgbClr val="E3DE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6571" autoAdjust="0"/>
  </p:normalViewPr>
  <p:slideViewPr>
    <p:cSldViewPr>
      <p:cViewPr varScale="1">
        <p:scale>
          <a:sx n="81" d="100"/>
          <a:sy n="81" d="100"/>
        </p:scale>
        <p:origin x="-6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79E2-D485-497C-9883-C03B1F27A21F}" type="datetimeFigureOut">
              <a:rPr lang="en-US" smtClean="0"/>
              <a:pPr/>
              <a:t>3/30/2012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42A4C-5071-4DAA-A031-CD8C6DC949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38AF1F9-85F6-4325-9E6C-C08245C2463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36BB7-1102-41DD-9068-636599A2626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D613F-E6A1-415E-9421-970E0ADADEA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3F68F-0A79-43D0-992E-832EFBFE19B5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D613F-E6A1-415E-9421-970E0ADADEA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2C8AD-5F1C-412E-8421-C3C95A63179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F1F9-85F6-4325-9E6C-C08245C2463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D613F-E6A1-415E-9421-970E0ADADEA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2C8AD-5F1C-412E-8421-C3C95A63179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1997-2002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F1F9-85F6-4325-9E6C-C08245C246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C8C13-3AD4-4B7C-9766-71C58DFCC47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</a:pPr>
            <a:r>
              <a:rPr lang="en-US" sz="1200" dirty="0" smtClean="0"/>
              <a:t>Individual sites maintain local control of data in local information systems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</a:pPr>
            <a:r>
              <a:rPr lang="en-US" sz="1200" dirty="0" smtClean="0"/>
              <a:t>Data harvesting system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</a:pPr>
            <a:r>
              <a:rPr lang="en-US" sz="1200" dirty="0" smtClean="0"/>
              <a:t>Central cross-site database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</a:pPr>
            <a:r>
              <a:rPr lang="en-US" sz="1200" dirty="0" smtClean="0"/>
              <a:t>Web interface to display, graph, and download data</a:t>
            </a:r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DBC3D-DA42-479A-917B-72D0EA7AD28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DBC3D-DA42-479A-917B-72D0EA7AD28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(what year of this???)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F1F9-85F6-4325-9E6C-C08245C2463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4103F-3DEF-44F5-848B-641B1D759B50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F1F9-85F6-4325-9E6C-C08245C2463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F1F9-85F6-4325-9E6C-C08245C2463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GB"/>
              <a:t>Cliquez et modifiez le titre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GB"/>
              <a:t>Cliquez pour modifier le style des sous-titres du masque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0F3736-6EE7-4B4D-863B-CFA868995D55}" type="slidenum">
              <a:rPr lang="en-GB"/>
              <a:pPr/>
              <a:t>‹#›</a:t>
            </a:fld>
            <a:endParaRPr lang="en-GB" dirty="0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3789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89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89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89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8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8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2200E-21E4-4E9C-858C-693C43582C5D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32D1F-E14A-442A-BCEF-92867F725DD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7C05FA6-958F-4626-9B2E-B36E100BA54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81F9CC-4C84-4F89-8CA5-4F64CB4E2210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4CCC0-D23E-4E09-AB32-838117ACCC7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DDC9C-8BD8-45A1-B16C-726A4BAC16B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34E9D-AAF1-4FA0-B541-04A7B6F980D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46296-0480-45C3-A3D9-1FE62597C84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FF722-4B45-41FB-97DD-C45E5CCCF4A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745F1-47A6-456C-8837-1C2C1E801F80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819BC-273B-4FC5-BBBE-6DBF9801476F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84E04-9BF8-4281-8F45-AF469AFB4463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et modifiez le titre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GB" dirty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F80D588-489A-40DD-BAAF-668EBDB944B5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limhy.lternet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limhy.lternet.edu/schema.html" TargetMode="External"/><Relationship Id="rId4" Type="http://schemas.openxmlformats.org/officeDocument/2006/relationships/hyperlink" Target="http://climhy.lternet.edu/harve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88640"/>
            <a:ext cx="7772400" cy="1800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ClimDB/HydroDB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A web harvester and data warehouse for hydrometeorological data</a:t>
            </a:r>
            <a:endParaRPr lang="en-GB" sz="3600" b="1" dirty="0">
              <a:solidFill>
                <a:srgbClr val="002060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8274" y="6453188"/>
            <a:ext cx="2531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charset="0"/>
              </a:rPr>
              <a:t>2011 StreamChemDB Oct 13-14 </a:t>
            </a:r>
            <a:endParaRPr lang="en-US" sz="120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717032"/>
            <a:ext cx="828092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Yang Xia </a:t>
            </a:r>
            <a:r>
              <a:rPr lang="en-US" sz="2000" dirty="0" smtClean="0"/>
              <a:t>(LTER Network Office, University of New Mexico )</a:t>
            </a:r>
            <a:r>
              <a:rPr lang="en-US" sz="2000" b="1" dirty="0" smtClean="0"/>
              <a:t>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Don Henshaw </a:t>
            </a:r>
            <a:r>
              <a:rPr lang="en-US" sz="2000" dirty="0" smtClean="0"/>
              <a:t>(Andrews LTER, USDA Forest Service )</a:t>
            </a:r>
          </a:p>
          <a:p>
            <a:endParaRPr lang="en-US" sz="2000" dirty="0" smtClean="0"/>
          </a:p>
          <a:p>
            <a:r>
              <a:rPr lang="en-US" sz="2000" b="1" dirty="0" smtClean="0"/>
              <a:t>Suzanne Remillard </a:t>
            </a:r>
            <a:r>
              <a:rPr lang="en-US" sz="2000" dirty="0" smtClean="0"/>
              <a:t>(Andrews LTER, Oregon State University)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James Brunt </a:t>
            </a:r>
            <a:r>
              <a:rPr lang="en-US" sz="2000" dirty="0" smtClean="0"/>
              <a:t>(LTER Network Office, University of New Mexico)</a:t>
            </a:r>
            <a:r>
              <a:rPr lang="en-US" sz="2000" b="1" dirty="0" smtClean="0"/>
              <a:t> </a:t>
            </a:r>
          </a:p>
          <a:p>
            <a:r>
              <a:rPr lang="en-US" sz="20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1071546"/>
            <a:ext cx="5429288" cy="34609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67544" y="13996"/>
          <a:ext cx="8064896" cy="6007291"/>
        </p:xfrm>
        <a:graphic>
          <a:graphicData uri="http://schemas.openxmlformats.org/presentationml/2006/ole">
            <p:oleObj spid="_x0000_s2050" name="SPW 11.0 Graph" r:id="rId3" imgW="4486320" imgH="3341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171400"/>
            <a:ext cx="3124200" cy="1584176"/>
          </a:xfrm>
        </p:spPr>
        <p:txBody>
          <a:bodyPr/>
          <a:lstStyle/>
          <a:p>
            <a:r>
              <a:rPr lang="en-US" sz="4000" b="1" dirty="0" smtClean="0"/>
              <a:t>Descriptive Metadata</a:t>
            </a:r>
            <a:endParaRPr lang="en-US" sz="4000" b="1" dirty="0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467544" y="1772816"/>
            <a:ext cx="38884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>
                <a:solidFill>
                  <a:srgbClr val="CC6600"/>
                </a:solidFill>
                <a:latin typeface="Arial Unicode MS" pitchFamily="34" charset="-128"/>
              </a:rPr>
              <a:t>Detail information </a:t>
            </a:r>
            <a:r>
              <a:rPr lang="en-US" sz="2000" b="1" dirty="0" smtClean="0">
                <a:solidFill>
                  <a:srgbClr val="CC6600"/>
                </a:solidFill>
                <a:latin typeface="Arial Unicode MS" pitchFamily="34" charset="-128"/>
              </a:rPr>
              <a:t>for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C6600"/>
                </a:solidFill>
                <a:latin typeface="Arial Unicode MS" pitchFamily="34" charset="-128"/>
              </a:rPr>
              <a:t> Overall Site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C6600"/>
                </a:solidFill>
                <a:latin typeface="Arial Unicode MS" pitchFamily="34" charset="-128"/>
              </a:rPr>
              <a:t> Individual Stations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C6600"/>
                </a:solidFill>
                <a:latin typeface="Arial Unicode MS" pitchFamily="34" charset="-128"/>
              </a:rPr>
              <a:t> Each measurement parameter </a:t>
            </a:r>
            <a:endParaRPr lang="en-US" sz="2000" b="1" dirty="0">
              <a:solidFill>
                <a:srgbClr val="CC6600"/>
              </a:solidFill>
              <a:latin typeface="Arial Unicode MS" pitchFamily="34" charset="-128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419600" y="6035675"/>
            <a:ext cx="3824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CC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Metadata descriptions can also be downloaded as a PDF</a:t>
            </a:r>
          </a:p>
        </p:txBody>
      </p:sp>
      <p:pic>
        <p:nvPicPr>
          <p:cNvPr id="138249" name="Picture 9" descr="md_rp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675" y="228600"/>
            <a:ext cx="4479925" cy="5562600"/>
          </a:xfrm>
          <a:prstGeom prst="rect">
            <a:avLst/>
          </a:prstGeom>
          <a:noFill/>
        </p:spPr>
      </p:pic>
      <p:pic>
        <p:nvPicPr>
          <p:cNvPr id="138250" name="Picture 10" descr="pdf_rp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657600"/>
            <a:ext cx="4029075" cy="3057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5987008" cy="620687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SiteDB for 26 LTER Sites</a:t>
            </a:r>
            <a:endParaRPr lang="en-GB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20"/>
            <a:ext cx="8500061" cy="55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4408" y="188640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99792" y="6488668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Sevilleta LTER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363272" cy="432048"/>
          </a:xfrm>
        </p:spPr>
        <p:txBody>
          <a:bodyPr/>
          <a:lstStyle/>
          <a:p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/>
              <a:t>Current ClimDB/HydroDB Database Design</a:t>
            </a:r>
            <a:endParaRPr lang="en-US" sz="3200" b="1" dirty="0"/>
          </a:p>
        </p:txBody>
      </p:sp>
      <p:pic>
        <p:nvPicPr>
          <p:cNvPr id="7" name="Picture 6" descr="climat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836712"/>
            <a:ext cx="7535078" cy="566425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764704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627784" y="1700808"/>
            <a:ext cx="2304256" cy="2376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7211144" cy="724942"/>
          </a:xfrm>
        </p:spPr>
        <p:txBody>
          <a:bodyPr/>
          <a:lstStyle/>
          <a:p>
            <a:r>
              <a:rPr lang="en-GB" b="1" dirty="0" smtClean="0"/>
              <a:t>SiteDB </a:t>
            </a:r>
            <a:endParaRPr lang="en-GB" b="1" dirty="0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907704" y="5019898"/>
            <a:ext cx="1512168" cy="1145406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dirty="0" smtClean="0"/>
              <a:t>ClimDB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91880" y="3363714"/>
            <a:ext cx="1512168" cy="1145406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SiteDB</a:t>
            </a:r>
            <a:endParaRPr lang="en-US" sz="2000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292080" y="5019898"/>
            <a:ext cx="1512168" cy="1145406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600" dirty="0" smtClean="0"/>
              <a:t>Stream</a:t>
            </a:r>
          </a:p>
          <a:p>
            <a:r>
              <a:rPr lang="en-US" sz="1600" dirty="0" smtClean="0"/>
              <a:t>ChemDB</a:t>
            </a:r>
            <a:endParaRPr lang="en-US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059832" y="4299818"/>
            <a:ext cx="648072" cy="7920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692696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4788024" y="4371826"/>
            <a:ext cx="864096" cy="7200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4283968" y="4515842"/>
            <a:ext cx="0" cy="50405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581890" y="5019898"/>
            <a:ext cx="1548172" cy="1145406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600" dirty="0" smtClean="0"/>
              <a:t>HydroDB</a:t>
            </a:r>
            <a:endParaRPr lang="en-US" sz="14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827584" y="317639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827584" y="432852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flipV="1">
            <a:off x="736992" y="3824464"/>
            <a:ext cx="738664" cy="4443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 flipV="1">
            <a:off x="1907704" y="3573016"/>
            <a:ext cx="1440160" cy="28803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/>
            <a:tailEnd type="triangle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1907704" y="4077072"/>
            <a:ext cx="1440160" cy="50405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/>
            <a:tailEnd type="stealth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5656" y="3789040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5076056" y="3933056"/>
            <a:ext cx="10801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00192" y="3645024"/>
            <a:ext cx="1368152" cy="6480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LTERMaps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539552" y="1124744"/>
            <a:ext cx="8424936" cy="20162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000" dirty="0" smtClean="0"/>
              <a:t>Use SiteDB for persistent storage of extended metadata for use with cross-site, synthetic databases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000" dirty="0" smtClean="0"/>
              <a:t>Share site descriptions and coordinate information with value-added databases and applications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"/>
            </a:pPr>
            <a:r>
              <a:rPr lang="en-US" sz="2000" dirty="0" smtClean="0"/>
              <a:t>Store data in one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940966"/>
          </a:xfrm>
        </p:spPr>
        <p:txBody>
          <a:bodyPr/>
          <a:lstStyle/>
          <a:p>
            <a:r>
              <a:rPr lang="en-GB" sz="3200" b="1" dirty="0" smtClean="0"/>
              <a:t>ClimDB/HydroDB Weaknesses</a:t>
            </a:r>
            <a:endParaRPr lang="en-GB" sz="3200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5301208"/>
          </a:xfrm>
        </p:spPr>
        <p:txBody>
          <a:bodyPr/>
          <a:lstStyle/>
          <a:p>
            <a:pPr lvl="0"/>
            <a:r>
              <a:rPr lang="en-US" sz="2200" dirty="0" smtClean="0"/>
              <a:t>Many sites do not keep their data up-to-date</a:t>
            </a:r>
          </a:p>
          <a:p>
            <a:pPr lvl="1"/>
            <a:r>
              <a:rPr lang="en-US" sz="1800" dirty="0" smtClean="0"/>
              <a:t> particularly EFR sites where IM resources are limited</a:t>
            </a:r>
          </a:p>
          <a:p>
            <a:pPr lvl="0"/>
            <a:r>
              <a:rPr lang="en-US" sz="2200" dirty="0" smtClean="0"/>
              <a:t>Only daily data has been populated</a:t>
            </a:r>
          </a:p>
          <a:p>
            <a:pPr lvl="1"/>
            <a:r>
              <a:rPr lang="en-US" sz="1800" dirty="0" smtClean="0"/>
              <a:t>primarily only mean, min, max air temperature, precipitation, and streamflow</a:t>
            </a:r>
          </a:p>
          <a:p>
            <a:r>
              <a:rPr lang="en-US" sz="2200" dirty="0" smtClean="0"/>
              <a:t>Metadata are incomplete, inconsistent, not searchable</a:t>
            </a:r>
          </a:p>
          <a:p>
            <a:pPr lvl="1"/>
            <a:r>
              <a:rPr lang="en-US" sz="1800" dirty="0" smtClean="0"/>
              <a:t>Research area and watershed descriptions, ecological characteristics, station history, measurement methods, instrumentation, sensor history and calibration </a:t>
            </a:r>
          </a:p>
          <a:p>
            <a:pPr lvl="1"/>
            <a:r>
              <a:rPr lang="en-US" sz="1800" dirty="0" smtClean="0"/>
              <a:t>Spatial coordinates are inconsistent</a:t>
            </a:r>
          </a:p>
          <a:p>
            <a:r>
              <a:rPr lang="en-US" sz="2200" dirty="0" smtClean="0"/>
              <a:t>Outdated technology</a:t>
            </a:r>
          </a:p>
          <a:p>
            <a:pPr lvl="1"/>
            <a:r>
              <a:rPr lang="en-US" sz="1800" dirty="0" smtClean="0"/>
              <a:t>Harvest of fixed, comma-delimited exchange format is at odds with emerging LTER architecture</a:t>
            </a:r>
          </a:p>
          <a:p>
            <a:pPr lvl="2"/>
            <a:r>
              <a:rPr lang="en-US" sz="1400" dirty="0" smtClean="0"/>
              <a:t>Generally the exchange format is easy to prepare and effective but must be specially constructed</a:t>
            </a:r>
          </a:p>
          <a:p>
            <a:pPr lvl="1"/>
            <a:r>
              <a:rPr lang="en-US" sz="1800" dirty="0" smtClean="0"/>
              <a:t>Web page technology (e.g., graphics) is dated</a:t>
            </a:r>
          </a:p>
          <a:p>
            <a:pPr lvl="1"/>
            <a:endParaRPr lang="en-US" sz="1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92696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3311744" presetClass="entr" presetSubtype="1240934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3311744" presetClass="entr" presetSubtype="1240934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13311744" presetClass="entr" presetSubtype="1240934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13311744" presetClass="entr" presetSubtype="1240934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13311744" presetClass="entr" presetSubtype="1240934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13311744" presetClass="entr" presetSubtype="1240934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13311744" presetClass="entr" presetSubtype="1240934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13311744" presetClass="entr" presetSubtype="1240934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13311744" presetClass="entr" presetSubtype="1240934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13311744" presetClass="entr" presetSubtype="1240934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7813"/>
            <a:ext cx="8136904" cy="846931"/>
          </a:xfrm>
        </p:spPr>
        <p:txBody>
          <a:bodyPr/>
          <a:lstStyle/>
          <a:p>
            <a:r>
              <a:rPr lang="en-US" sz="4000" b="1" dirty="0" smtClean="0"/>
              <a:t>LTER Network Information System</a:t>
            </a:r>
            <a:endParaRPr lang="en-US" sz="40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33525"/>
            <a:ext cx="8892480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1008111"/>
          </a:xfrm>
        </p:spPr>
        <p:txBody>
          <a:bodyPr/>
          <a:lstStyle/>
          <a:p>
            <a:r>
              <a:rPr lang="en-US" b="1" dirty="0" smtClean="0"/>
              <a:t>Lessons Learned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390736" cy="48731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Scientific interest is driver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Scientist/modeler demand for current and comparable data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Demand for synthetic data products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Organizational commitment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Commitment to building network databases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Information management (15% LTER site budget)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Data access / release policies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Data collection standards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Participation incentives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Financial incentives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Value-added products returned to participating sites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1628800"/>
            <a:ext cx="8229600" cy="724942"/>
          </a:xfrm>
        </p:spPr>
        <p:txBody>
          <a:bodyPr/>
          <a:lstStyle/>
          <a:p>
            <a:r>
              <a:rPr lang="en-GB" sz="3200" b="1" dirty="0" smtClean="0"/>
              <a:t>Questions?</a:t>
            </a:r>
            <a:endParaRPr lang="en-GB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92696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992888" cy="1201614"/>
          </a:xfrm>
        </p:spPr>
        <p:txBody>
          <a:bodyPr/>
          <a:lstStyle/>
          <a:p>
            <a:r>
              <a:rPr lang="en-US" sz="4800" b="1" dirty="0" smtClean="0"/>
              <a:t>PASTA</a:t>
            </a:r>
            <a:br>
              <a:rPr lang="en-US" sz="4800" b="1" dirty="0" smtClean="0"/>
            </a:br>
            <a:r>
              <a:rPr lang="en-US" sz="2800" b="1" dirty="0" smtClean="0"/>
              <a:t>Provenance Aware Synthesis Tracking Architecture</a:t>
            </a:r>
            <a:endParaRPr lang="en-GB" sz="3200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424936" cy="4896544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Build common derived data products from independent site collections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Middleware applications register and harvest site metadata and data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Data Cache makes site-based data available to synthesis projects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Workflows perform synthesis and document processing steps for derived data products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Web Discovery/Access Interface (community API) provides LTER data through value-adding applications</a:t>
            </a:r>
            <a:endParaRPr lang="en-US" sz="20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8275" y="6453188"/>
            <a:ext cx="2171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latin typeface="Arial" charset="0"/>
              </a:rPr>
              <a:t>2011 StreamChemDB </a:t>
            </a:r>
            <a:endParaRPr lang="en-US" sz="1200" dirty="0"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92696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32656"/>
            <a:ext cx="8001000" cy="838200"/>
          </a:xfrm>
        </p:spPr>
        <p:txBody>
          <a:bodyPr/>
          <a:lstStyle/>
          <a:p>
            <a:r>
              <a:rPr lang="en-US" b="1" dirty="0" smtClean="0"/>
              <a:t>ClimDB/HydroDB Objectives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628800"/>
            <a:ext cx="7992888" cy="4800596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Climatic and hydrological data are critical to synthetic research efforts (LTER, USFS, other networks)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multi-site comparisons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modeling studies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land management-related studies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latin typeface="+mn-lt"/>
              </a:rPr>
              <a:t>Use web technologies to facilitate synthetic research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kumimoji="0" lang="en-US" sz="24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362167"/>
            <a:ext cx="3456750" cy="249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7858" y="4697849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solidFill>
                  <a:srgbClr val="000000"/>
                </a:solidFill>
              </a:rPr>
              <a:t>single portal accessibility to current, multi-site climate and streamflow databases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http://climhy.lternet.edu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85728"/>
            <a:ext cx="8462174" cy="1109536"/>
          </a:xfrm>
        </p:spPr>
        <p:txBody>
          <a:bodyPr>
            <a:noAutofit/>
          </a:bodyPr>
          <a:lstStyle/>
          <a:p>
            <a:r>
              <a:rPr lang="en-US" sz="3600" b="1" dirty="0"/>
              <a:t>ClimDB/HydroDB </a:t>
            </a:r>
            <a:br>
              <a:rPr lang="en-US" sz="3600" b="1" dirty="0"/>
            </a:br>
            <a:r>
              <a:rPr lang="en-US" sz="3600" b="1" dirty="0"/>
              <a:t> Harvester </a:t>
            </a:r>
            <a:r>
              <a:rPr lang="en-US" sz="3600" b="1" dirty="0" smtClean="0"/>
              <a:t>– Database - Web </a:t>
            </a:r>
            <a:r>
              <a:rPr lang="en-US" sz="3600" b="1" dirty="0"/>
              <a:t>Interface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395536" y="1748433"/>
            <a:ext cx="2201863" cy="4572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 Unicode MS" pitchFamily="34" charset="-128"/>
              </a:rPr>
              <a:t>Data Providers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779912" y="1772816"/>
            <a:ext cx="1778000" cy="4572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 Unicode MS" pitchFamily="34" charset="-128"/>
              </a:rPr>
              <a:t>Central Site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6858001" y="1752602"/>
            <a:ext cx="1744663" cy="4572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D2CD00"/>
                </a:solidFill>
                <a:latin typeface="Arial Unicode MS" pitchFamily="34" charset="-128"/>
              </a:rPr>
              <a:t>Public User</a:t>
            </a:r>
          </a:p>
        </p:txBody>
      </p:sp>
      <p:sp>
        <p:nvSpPr>
          <p:cNvPr id="310279" name="Line 7"/>
          <p:cNvSpPr>
            <a:spLocks noChangeShapeType="1"/>
          </p:cNvSpPr>
          <p:nvPr/>
        </p:nvSpPr>
        <p:spPr bwMode="auto">
          <a:xfrm flipV="1">
            <a:off x="2699792" y="1988840"/>
            <a:ext cx="877888" cy="7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280" name="Line 8"/>
          <p:cNvSpPr>
            <a:spLocks noChangeShapeType="1"/>
          </p:cNvSpPr>
          <p:nvPr/>
        </p:nvSpPr>
        <p:spPr bwMode="auto">
          <a:xfrm flipV="1">
            <a:off x="5796136" y="1988840"/>
            <a:ext cx="895624" cy="76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281" name="Line 9"/>
          <p:cNvSpPr>
            <a:spLocks noChangeShapeType="1"/>
          </p:cNvSpPr>
          <p:nvPr/>
        </p:nvSpPr>
        <p:spPr bwMode="auto">
          <a:xfrm>
            <a:off x="685800" y="2971800"/>
            <a:ext cx="2286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282" name="Line 10"/>
          <p:cNvSpPr>
            <a:spLocks noChangeShapeType="1"/>
          </p:cNvSpPr>
          <p:nvPr/>
        </p:nvSpPr>
        <p:spPr bwMode="auto">
          <a:xfrm flipH="1">
            <a:off x="1600200" y="2971800"/>
            <a:ext cx="304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283" name="Line 11"/>
          <p:cNvSpPr>
            <a:spLocks noChangeShapeType="1"/>
          </p:cNvSpPr>
          <p:nvPr/>
        </p:nvSpPr>
        <p:spPr bwMode="auto">
          <a:xfrm>
            <a:off x="2133600" y="3524250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284" name="Line 12"/>
          <p:cNvSpPr>
            <a:spLocks noChangeShapeType="1"/>
          </p:cNvSpPr>
          <p:nvPr/>
        </p:nvSpPr>
        <p:spPr bwMode="auto">
          <a:xfrm flipV="1">
            <a:off x="6172200" y="2743200"/>
            <a:ext cx="7620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285" name="Line 13"/>
          <p:cNvSpPr>
            <a:spLocks noChangeShapeType="1"/>
          </p:cNvSpPr>
          <p:nvPr/>
        </p:nvSpPr>
        <p:spPr bwMode="auto">
          <a:xfrm>
            <a:off x="6172200" y="3733800"/>
            <a:ext cx="76200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286" name="Line 14"/>
          <p:cNvSpPr>
            <a:spLocks noChangeShapeType="1"/>
          </p:cNvSpPr>
          <p:nvPr/>
        </p:nvSpPr>
        <p:spPr bwMode="auto">
          <a:xfrm flipV="1">
            <a:off x="6172200" y="3543300"/>
            <a:ext cx="7397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292" name="Text Box 20"/>
          <p:cNvSpPr txBox="1">
            <a:spLocks noChangeArrowheads="1"/>
          </p:cNvSpPr>
          <p:nvPr/>
        </p:nvSpPr>
        <p:spPr bwMode="auto">
          <a:xfrm>
            <a:off x="1905000" y="3219450"/>
            <a:ext cx="1219200" cy="96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</a:rPr>
              <a:t>Triggers</a:t>
            </a:r>
          </a:p>
          <a:p>
            <a:pPr algn="ctr">
              <a:lnSpc>
                <a:spcPct val="85000"/>
              </a:lnSpc>
            </a:pPr>
            <a:r>
              <a:rPr lang="en-US" sz="1600" i="1" dirty="0">
                <a:latin typeface="Times New Roman" pitchFamily="18" charset="0"/>
              </a:rPr>
              <a:t>on-demand</a:t>
            </a:r>
          </a:p>
          <a:p>
            <a:pPr algn="ctr">
              <a:lnSpc>
                <a:spcPct val="85000"/>
              </a:lnSpc>
            </a:pPr>
            <a:r>
              <a:rPr lang="en-US" sz="1600" i="1" dirty="0">
                <a:latin typeface="Times New Roman" pitchFamily="18" charset="0"/>
              </a:rPr>
              <a:t>auto-harvest</a:t>
            </a:r>
          </a:p>
          <a:p>
            <a:pPr algn="ctr">
              <a:lnSpc>
                <a:spcPct val="85000"/>
              </a:lnSpc>
            </a:pPr>
            <a:r>
              <a:rPr lang="en-US" sz="1600" i="1" dirty="0">
                <a:latin typeface="Times New Roman" pitchFamily="18" charset="0"/>
              </a:rPr>
              <a:t>HTTP Post</a:t>
            </a:r>
          </a:p>
        </p:txBody>
      </p:sp>
      <p:sp>
        <p:nvSpPr>
          <p:cNvPr id="310293" name="Rectangle 21"/>
          <p:cNvSpPr>
            <a:spLocks noChangeArrowheads="1"/>
          </p:cNvSpPr>
          <p:nvPr/>
        </p:nvSpPr>
        <p:spPr bwMode="auto">
          <a:xfrm>
            <a:off x="1371600" y="2438400"/>
            <a:ext cx="914400" cy="533400"/>
          </a:xfrm>
          <a:prstGeom prst="rect">
            <a:avLst/>
          </a:prstGeom>
          <a:solidFill>
            <a:srgbClr val="666633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  <a:latin typeface="Times New Roman" pitchFamily="18" charset="0"/>
              </a:rPr>
              <a:t>USFS Data</a:t>
            </a:r>
          </a:p>
        </p:txBody>
      </p:sp>
      <p:sp>
        <p:nvSpPr>
          <p:cNvPr id="310294" name="Rectangle 22"/>
          <p:cNvSpPr>
            <a:spLocks noChangeArrowheads="1"/>
          </p:cNvSpPr>
          <p:nvPr/>
        </p:nvSpPr>
        <p:spPr bwMode="auto">
          <a:xfrm>
            <a:off x="381000" y="3305175"/>
            <a:ext cx="1600200" cy="542925"/>
          </a:xfrm>
          <a:prstGeom prst="rect">
            <a:avLst/>
          </a:prstGeom>
          <a:solidFill>
            <a:srgbClr val="666633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  <a:latin typeface="Times New Roman" pitchFamily="18" charset="0"/>
              </a:rPr>
              <a:t>Exchange Format</a:t>
            </a:r>
          </a:p>
        </p:txBody>
      </p:sp>
      <p:sp>
        <p:nvSpPr>
          <p:cNvPr id="310295" name="AutoShape 23"/>
          <p:cNvSpPr>
            <a:spLocks noChangeArrowheads="1"/>
          </p:cNvSpPr>
          <p:nvPr/>
        </p:nvSpPr>
        <p:spPr bwMode="auto">
          <a:xfrm>
            <a:off x="6959600" y="2438400"/>
            <a:ext cx="1879600" cy="609600"/>
          </a:xfrm>
          <a:prstGeom prst="roundRect">
            <a:avLst>
              <a:gd name="adj" fmla="val 16667"/>
            </a:avLst>
          </a:prstGeom>
          <a:solidFill>
            <a:srgbClr val="BFBE9E"/>
          </a:solidFill>
          <a:ln w="12700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600" b="1" dirty="0">
                <a:solidFill>
                  <a:srgbClr val="003300"/>
                </a:solidFill>
                <a:latin typeface="Times New Roman" pitchFamily="18" charset="0"/>
              </a:rPr>
              <a:t>Web Page</a:t>
            </a:r>
          </a:p>
          <a:p>
            <a:pPr algn="ctr"/>
            <a:r>
              <a:rPr lang="en-US" sz="1400" dirty="0">
                <a:solidFill>
                  <a:srgbClr val="003300"/>
                </a:solidFill>
                <a:latin typeface="Times New Roman" pitchFamily="18" charset="0"/>
              </a:rPr>
              <a:t>display, graph, download</a:t>
            </a:r>
          </a:p>
        </p:txBody>
      </p:sp>
      <p:sp>
        <p:nvSpPr>
          <p:cNvPr id="310296" name="AutoShape 24"/>
          <p:cNvSpPr>
            <a:spLocks noChangeArrowheads="1"/>
          </p:cNvSpPr>
          <p:nvPr/>
        </p:nvSpPr>
        <p:spPr bwMode="auto">
          <a:xfrm>
            <a:off x="6959600" y="4114800"/>
            <a:ext cx="1879600" cy="609600"/>
          </a:xfrm>
          <a:prstGeom prst="roundRect">
            <a:avLst>
              <a:gd name="adj" fmla="val 16667"/>
            </a:avLst>
          </a:prstGeom>
          <a:solidFill>
            <a:srgbClr val="BFBE9E"/>
          </a:solidFill>
          <a:ln w="12700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600" b="1" dirty="0">
                <a:solidFill>
                  <a:srgbClr val="003300"/>
                </a:solidFill>
                <a:latin typeface="Times New Roman" pitchFamily="18" charset="0"/>
              </a:rPr>
              <a:t>Web Services</a:t>
            </a:r>
          </a:p>
          <a:p>
            <a:pPr algn="ctr"/>
            <a:r>
              <a:rPr lang="en-US" sz="1400" dirty="0">
                <a:solidFill>
                  <a:srgbClr val="003300"/>
                </a:solidFill>
                <a:latin typeface="Times New Roman" pitchFamily="18" charset="0"/>
              </a:rPr>
              <a:t>SOAP, WSDL</a:t>
            </a:r>
          </a:p>
        </p:txBody>
      </p:sp>
      <p:sp>
        <p:nvSpPr>
          <p:cNvPr id="310297" name="AutoShape 25"/>
          <p:cNvSpPr>
            <a:spLocks noChangeArrowheads="1"/>
          </p:cNvSpPr>
          <p:nvPr/>
        </p:nvSpPr>
        <p:spPr bwMode="auto">
          <a:xfrm>
            <a:off x="6959600" y="3267075"/>
            <a:ext cx="1879600" cy="609600"/>
          </a:xfrm>
          <a:prstGeom prst="roundRect">
            <a:avLst>
              <a:gd name="adj" fmla="val 16667"/>
            </a:avLst>
          </a:prstGeom>
          <a:solidFill>
            <a:srgbClr val="BFBE9E"/>
          </a:solidFill>
          <a:ln w="12700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600" b="1" dirty="0">
                <a:solidFill>
                  <a:srgbClr val="003300"/>
                </a:solidFill>
                <a:latin typeface="Times New Roman" pitchFamily="18" charset="0"/>
              </a:rPr>
              <a:t>Access Tools</a:t>
            </a:r>
          </a:p>
          <a:p>
            <a:pPr algn="ctr"/>
            <a:r>
              <a:rPr lang="en-US" sz="1400" dirty="0">
                <a:solidFill>
                  <a:srgbClr val="003300"/>
                </a:solidFill>
                <a:latin typeface="Times New Roman" pitchFamily="18" charset="0"/>
              </a:rPr>
              <a:t>site-specific data mining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143250" y="2428875"/>
            <a:ext cx="3048000" cy="2295525"/>
            <a:chOff x="1980" y="1530"/>
            <a:chExt cx="1920" cy="1446"/>
          </a:xfrm>
        </p:grpSpPr>
        <p:sp>
          <p:nvSpPr>
            <p:cNvPr id="310287" name="Line 15"/>
            <p:cNvSpPr>
              <a:spLocks noChangeShapeType="1"/>
            </p:cNvSpPr>
            <p:nvPr/>
          </p:nvSpPr>
          <p:spPr bwMode="auto">
            <a:xfrm>
              <a:off x="2298" y="2226"/>
              <a:ext cx="210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0288" name="Rectangle 16"/>
            <p:cNvSpPr>
              <a:spLocks noChangeArrowheads="1"/>
            </p:cNvSpPr>
            <p:nvPr/>
          </p:nvSpPr>
          <p:spPr bwMode="auto">
            <a:xfrm>
              <a:off x="2526" y="1536"/>
              <a:ext cx="1344" cy="1440"/>
            </a:xfrm>
            <a:prstGeom prst="rect">
              <a:avLst/>
            </a:prstGeom>
            <a:solidFill>
              <a:srgbClr val="9999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0289" name="AutoShape 17"/>
            <p:cNvSpPr>
              <a:spLocks noChangeArrowheads="1"/>
            </p:cNvSpPr>
            <p:nvPr/>
          </p:nvSpPr>
          <p:spPr bwMode="auto">
            <a:xfrm>
              <a:off x="2796" y="2160"/>
              <a:ext cx="864" cy="720"/>
            </a:xfrm>
            <a:prstGeom prst="can">
              <a:avLst>
                <a:gd name="adj" fmla="val 25000"/>
              </a:avLst>
            </a:prstGeom>
            <a:solidFill>
              <a:srgbClr val="33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0290" name="Text Box 18"/>
            <p:cNvSpPr txBox="1">
              <a:spLocks noChangeArrowheads="1"/>
            </p:cNvSpPr>
            <p:nvPr/>
          </p:nvSpPr>
          <p:spPr bwMode="auto">
            <a:xfrm>
              <a:off x="2838" y="2448"/>
              <a:ext cx="768" cy="304"/>
            </a:xfrm>
            <a:prstGeom prst="rect">
              <a:avLst/>
            </a:prstGeom>
            <a:solidFill>
              <a:srgbClr val="BFBE9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 b="1" dirty="0">
                  <a:solidFill>
                    <a:srgbClr val="003300"/>
                  </a:solidFill>
                  <a:latin typeface="Times New Roman" pitchFamily="18" charset="0"/>
                </a:rPr>
                <a:t>Data Warehouse</a:t>
              </a:r>
            </a:p>
          </p:txBody>
        </p:sp>
        <p:sp>
          <p:nvSpPr>
            <p:cNvPr id="310291" name="Text Box 19"/>
            <p:cNvSpPr txBox="1">
              <a:spLocks noChangeArrowheads="1"/>
            </p:cNvSpPr>
            <p:nvPr/>
          </p:nvSpPr>
          <p:spPr bwMode="auto">
            <a:xfrm>
              <a:off x="2508" y="1530"/>
              <a:ext cx="139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solidFill>
                    <a:srgbClr val="FFFF99"/>
                  </a:solidFill>
                  <a:latin typeface="Times New Roman" pitchFamily="18" charset="0"/>
                </a:rPr>
                <a:t>Centralized ClimDB/HydroDB Database</a:t>
              </a:r>
            </a:p>
          </p:txBody>
        </p:sp>
        <p:sp>
          <p:nvSpPr>
            <p:cNvPr id="310298" name="Oval 26"/>
            <p:cNvSpPr>
              <a:spLocks noChangeArrowheads="1"/>
            </p:cNvSpPr>
            <p:nvPr/>
          </p:nvSpPr>
          <p:spPr bwMode="auto">
            <a:xfrm>
              <a:off x="1980" y="1536"/>
              <a:ext cx="299" cy="1440"/>
            </a:xfrm>
            <a:prstGeom prst="ellipse">
              <a:avLst/>
            </a:prstGeom>
            <a:solidFill>
              <a:srgbClr val="999966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0299" name="Text Box 27"/>
            <p:cNvSpPr txBox="1">
              <a:spLocks noChangeArrowheads="1"/>
            </p:cNvSpPr>
            <p:nvPr/>
          </p:nvSpPr>
          <p:spPr bwMode="auto">
            <a:xfrm rot="-5406545">
              <a:off x="1618" y="2038"/>
              <a:ext cx="10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FFFF99"/>
                  </a:solidFill>
                  <a:latin typeface="Arial Unicode MS" pitchFamily="34" charset="-128"/>
                </a:rPr>
                <a:t>Harvester</a:t>
              </a:r>
            </a:p>
          </p:txBody>
        </p:sp>
      </p:grpSp>
      <p:sp>
        <p:nvSpPr>
          <p:cNvPr id="310300" name="Rectangle 28"/>
          <p:cNvSpPr>
            <a:spLocks noChangeArrowheads="1"/>
          </p:cNvSpPr>
          <p:nvPr/>
        </p:nvSpPr>
        <p:spPr bwMode="auto">
          <a:xfrm>
            <a:off x="1371600" y="4191000"/>
            <a:ext cx="914400" cy="533400"/>
          </a:xfrm>
          <a:prstGeom prst="rect">
            <a:avLst/>
          </a:prstGeom>
          <a:solidFill>
            <a:srgbClr val="666633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  <a:latin typeface="Times New Roman" pitchFamily="18" charset="0"/>
              </a:rPr>
              <a:t>NWS</a:t>
            </a:r>
          </a:p>
          <a:p>
            <a:pPr algn="ctr"/>
            <a:r>
              <a:rPr lang="en-US" dirty="0">
                <a:solidFill>
                  <a:srgbClr val="FFFF66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310301" name="Rectangle 29"/>
          <p:cNvSpPr>
            <a:spLocks noChangeArrowheads="1"/>
          </p:cNvSpPr>
          <p:nvPr/>
        </p:nvSpPr>
        <p:spPr bwMode="auto">
          <a:xfrm>
            <a:off x="304800" y="4191000"/>
            <a:ext cx="914400" cy="533400"/>
          </a:xfrm>
          <a:prstGeom prst="rect">
            <a:avLst/>
          </a:prstGeom>
          <a:solidFill>
            <a:srgbClr val="666633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  <a:latin typeface="Times New Roman" pitchFamily="18" charset="0"/>
              </a:rPr>
              <a:t>USGS Data</a:t>
            </a:r>
          </a:p>
        </p:txBody>
      </p:sp>
      <p:sp>
        <p:nvSpPr>
          <p:cNvPr id="310302" name="Rectangle 30"/>
          <p:cNvSpPr>
            <a:spLocks noChangeArrowheads="1"/>
          </p:cNvSpPr>
          <p:nvPr/>
        </p:nvSpPr>
        <p:spPr bwMode="auto">
          <a:xfrm>
            <a:off x="304800" y="2438400"/>
            <a:ext cx="914400" cy="533400"/>
          </a:xfrm>
          <a:prstGeom prst="rect">
            <a:avLst/>
          </a:prstGeom>
          <a:solidFill>
            <a:srgbClr val="666633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  <a:latin typeface="Times New Roman" pitchFamily="18" charset="0"/>
              </a:rPr>
              <a:t>LTER Data</a:t>
            </a:r>
          </a:p>
        </p:txBody>
      </p:sp>
      <p:sp>
        <p:nvSpPr>
          <p:cNvPr id="310303" name="Line 31"/>
          <p:cNvSpPr>
            <a:spLocks noChangeShapeType="1"/>
          </p:cNvSpPr>
          <p:nvPr/>
        </p:nvSpPr>
        <p:spPr bwMode="auto">
          <a:xfrm flipH="1" flipV="1">
            <a:off x="1676400" y="3886200"/>
            <a:ext cx="2286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304" name="Line 32"/>
          <p:cNvSpPr>
            <a:spLocks noChangeShapeType="1"/>
          </p:cNvSpPr>
          <p:nvPr/>
        </p:nvSpPr>
        <p:spPr bwMode="auto">
          <a:xfrm flipV="1">
            <a:off x="609600" y="3886200"/>
            <a:ext cx="1524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5943600" y="3273425"/>
            <a:ext cx="12192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i="1" dirty="0">
                <a:latin typeface="Times New Roman" pitchFamily="18" charset="0"/>
              </a:rPr>
              <a:t>Query</a:t>
            </a:r>
          </a:p>
          <a:p>
            <a:pPr algn="ctr">
              <a:lnSpc>
                <a:spcPct val="85000"/>
              </a:lnSpc>
            </a:pPr>
            <a:r>
              <a:rPr lang="en-US" sz="1600" b="1" i="1" dirty="0">
                <a:latin typeface="Times New Roman" pitchFamily="18" charset="0"/>
              </a:rPr>
              <a:t>interface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09600" y="5332413"/>
            <a:ext cx="792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The ClimDB/HydroDB approach is an effective bridge technology between older, more rigid data distribution models and modern service-oriented architectures.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868958"/>
          </a:xfrm>
        </p:spPr>
        <p:txBody>
          <a:bodyPr/>
          <a:lstStyle/>
          <a:p>
            <a:r>
              <a:rPr lang="en-US" sz="3200" b="1" dirty="0" smtClean="0"/>
              <a:t>ClimDB/HydroDB Webpages</a:t>
            </a:r>
            <a:endParaRPr lang="en-GB" sz="32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00200"/>
            <a:ext cx="8280598" cy="478112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ClimHy has been migrated from AND to LNO</a:t>
            </a:r>
          </a:p>
          <a:p>
            <a:pPr lvl="1"/>
            <a:r>
              <a:rPr lang="en-US" sz="2800" dirty="0" smtClean="0"/>
              <a:t>Public page (</a:t>
            </a:r>
            <a:r>
              <a:rPr lang="en-US" sz="2800" dirty="0" smtClean="0">
                <a:hlinkClick r:id="rId3"/>
              </a:rPr>
              <a:t>http://climhy.lternet.edu/</a:t>
            </a:r>
            <a:r>
              <a:rPr lang="en-US" sz="2800" dirty="0" smtClean="0"/>
              <a:t>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Participant page (</a:t>
            </a:r>
            <a:r>
              <a:rPr lang="en-US" sz="2800" u="sng" dirty="0" smtClean="0">
                <a:hlinkClick r:id="rId4"/>
              </a:rPr>
              <a:t>http://climhy.lternet.edu/harvest</a:t>
            </a:r>
            <a:r>
              <a:rPr lang="en-US" sz="2800" u="sng" dirty="0" smtClean="0"/>
              <a:t>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Database schema (</a:t>
            </a:r>
            <a:r>
              <a:rPr lang="en-US" sz="2800" dirty="0" smtClean="0">
                <a:hlinkClick r:id="rId5"/>
              </a:rPr>
              <a:t>http://climhy.lternet.edu/schema.html</a:t>
            </a:r>
            <a:r>
              <a:rPr lang="en-US" sz="2800" dirty="0" smtClean="0"/>
              <a:t>)</a:t>
            </a:r>
          </a:p>
          <a:p>
            <a:pPr lvl="1">
              <a:buNone/>
            </a:pP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6416" y="692696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6864" cy="1152128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tx1"/>
                </a:solidFill>
              </a:rPr>
              <a:t/>
            </a:r>
            <a:br>
              <a:rPr lang="en-US" sz="3000" b="1" dirty="0" smtClean="0">
                <a:solidFill>
                  <a:schemeClr val="tx1"/>
                </a:solidFill>
              </a:rPr>
            </a:br>
            <a:r>
              <a:rPr lang="en-US" sz="3000" b="1" dirty="0" smtClean="0">
                <a:solidFill>
                  <a:schemeClr val="tx1"/>
                </a:solidFill>
              </a:rPr>
              <a:t/>
            </a:r>
            <a:br>
              <a:rPr lang="en-US" sz="3000" b="1" dirty="0" smtClean="0">
                <a:solidFill>
                  <a:schemeClr val="tx1"/>
                </a:solidFill>
              </a:rPr>
            </a:br>
            <a:r>
              <a:rPr lang="en-GB" sz="3000" b="1" dirty="0" smtClean="0"/>
              <a:t> </a:t>
            </a:r>
            <a:br>
              <a:rPr lang="en-GB" sz="3000" b="1" dirty="0" smtClean="0"/>
            </a:br>
            <a:r>
              <a:rPr lang="en-GB" sz="3200" b="1" dirty="0" smtClean="0"/>
              <a:t>What’re we now? </a:t>
            </a:r>
            <a:br>
              <a:rPr lang="en-GB" sz="3200" b="1" dirty="0" smtClean="0"/>
            </a:br>
            <a:r>
              <a:rPr lang="en-US" sz="3200" b="1" dirty="0" smtClean="0"/>
              <a:t>ClimDB/HydroDB Status</a:t>
            </a:r>
            <a:endParaRPr lang="en-GB" sz="32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7200800" cy="4752528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Status of current participation (Sep 2011)</a:t>
            </a:r>
          </a:p>
          <a:p>
            <a:pPr lvl="1"/>
            <a:r>
              <a:rPr lang="en-US" dirty="0" smtClean="0"/>
              <a:t>45  sites participating</a:t>
            </a:r>
          </a:p>
          <a:p>
            <a:pPr lvl="1"/>
            <a:r>
              <a:rPr lang="en-US" dirty="0" smtClean="0"/>
              <a:t>26 LTER sites participating</a:t>
            </a:r>
          </a:p>
          <a:p>
            <a:pPr lvl="1"/>
            <a:r>
              <a:rPr lang="en-US" dirty="0" smtClean="0"/>
              <a:t>3   ILTER sites (Taiwan) </a:t>
            </a:r>
          </a:p>
          <a:p>
            <a:pPr lvl="1"/>
            <a:r>
              <a:rPr lang="en-US" dirty="0" smtClean="0"/>
              <a:t>21 USFS sites participating</a:t>
            </a:r>
          </a:p>
          <a:p>
            <a:pPr lvl="1"/>
            <a:r>
              <a:rPr lang="en-US" dirty="0" smtClean="0"/>
              <a:t>15  sites with USGS gauging stations</a:t>
            </a:r>
          </a:p>
          <a:p>
            <a:pPr lvl="1"/>
            <a:r>
              <a:rPr lang="en-US" dirty="0" smtClean="0"/>
              <a:t>364 total stations</a:t>
            </a:r>
          </a:p>
          <a:p>
            <a:pPr lvl="1"/>
            <a:r>
              <a:rPr lang="en-US" dirty="0" smtClean="0"/>
              <a:t>171 total met stations</a:t>
            </a:r>
          </a:p>
          <a:p>
            <a:pPr lvl="1"/>
            <a:r>
              <a:rPr lang="en-US" dirty="0" smtClean="0"/>
              <a:t>193 total gauging stations</a:t>
            </a:r>
          </a:p>
          <a:p>
            <a:pPr lvl="1">
              <a:buNone/>
            </a:pPr>
            <a:endParaRPr lang="en-US" sz="16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8275" y="6453188"/>
            <a:ext cx="2171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latin typeface="Arial" charset="0"/>
              </a:rPr>
              <a:t>2011 StreamChemDB </a:t>
            </a:r>
            <a:endParaRPr lang="en-US" sz="1200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92696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" name="Picture 3" descr="cliimdb2006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767" y="0"/>
            <a:ext cx="878846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056784" cy="868958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GB" sz="3000" b="1" dirty="0" smtClean="0"/>
              <a:t> </a:t>
            </a:r>
            <a:r>
              <a:rPr lang="en-US" sz="3200" b="1" dirty="0" smtClean="0"/>
              <a:t>21 variables are currently available </a:t>
            </a:r>
            <a:endParaRPr lang="en-GB" sz="3200" b="1" dirty="0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79512" y="6581001"/>
            <a:ext cx="2171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charset="0"/>
              </a:rPr>
              <a:t>2011 StreamChemDB </a:t>
            </a:r>
            <a:endParaRPr lang="en-US" sz="1200" dirty="0">
              <a:latin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1484784"/>
            <a:ext cx="7488832" cy="496855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100" kern="0" dirty="0" smtClean="0"/>
              <a:t>Maximum, minimum, and mean </a:t>
            </a:r>
            <a:r>
              <a:rPr lang="en-US" sz="2100" b="1" kern="0" dirty="0" smtClean="0"/>
              <a:t>air temperature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dirty="0" smtClean="0"/>
              <a:t>Mean atmospheric pressure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kern="0" dirty="0" smtClean="0"/>
              <a:t>Mean dewpoint temperature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kern="0" dirty="0" smtClean="0"/>
              <a:t>Global radiation total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b="1" dirty="0" smtClean="0"/>
              <a:t>Daily precipitation total</a:t>
            </a:r>
          </a:p>
          <a:p>
            <a:pPr marL="342900" lvl="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100" kern="0" dirty="0" smtClean="0"/>
              <a:t>Mean relative humidity</a:t>
            </a:r>
          </a:p>
          <a:p>
            <a:pPr marL="342900" lvl="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100" kern="0" dirty="0" smtClean="0"/>
              <a:t>Snow depth</a:t>
            </a:r>
          </a:p>
          <a:p>
            <a:pPr marL="342900" lvl="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100" kern="0" dirty="0" smtClean="0"/>
              <a:t>Soil moisture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kern="0" dirty="0" smtClean="0"/>
              <a:t>Maximum, minimum, and mean</a:t>
            </a:r>
            <a:r>
              <a:rPr lang="en-US" sz="2100" dirty="0" smtClean="0"/>
              <a:t> soil temperature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b="1" dirty="0" smtClean="0"/>
              <a:t>Daily mean stream discharge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dirty="0" smtClean="0"/>
              <a:t>Maximum, minimum, and mean water temperature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dirty="0" smtClean="0"/>
              <a:t>Water vapor pressure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100" dirty="0" smtClean="0"/>
              <a:t>Wind speed and direction measured two ways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92696"/>
            <a:ext cx="60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116632"/>
            <a:ext cx="5029200" cy="457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Public Data Access</a:t>
            </a:r>
            <a:endParaRPr lang="en-US" sz="3200" b="1" dirty="0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779912" y="5805264"/>
            <a:ext cx="25689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>
                <a:latin typeface="Arial Unicode MS" pitchFamily="34" charset="-128"/>
              </a:rPr>
              <a:t>Download, Plot </a:t>
            </a:r>
            <a:r>
              <a:rPr lang="en-US" sz="2000" dirty="0">
                <a:latin typeface="Arial Unicode MS" pitchFamily="34" charset="-128"/>
              </a:rPr>
              <a:t>or </a:t>
            </a:r>
            <a:r>
              <a:rPr lang="en-US" sz="2000" dirty="0" smtClean="0">
                <a:latin typeface="Arial Unicode MS" pitchFamily="34" charset="-128"/>
              </a:rPr>
              <a:t>View Data</a:t>
            </a:r>
            <a:endParaRPr lang="en-US" sz="2000" dirty="0">
              <a:latin typeface="Arial Unicode MS" pitchFamily="34" charset="-128"/>
            </a:endParaRPr>
          </a:p>
        </p:txBody>
      </p:sp>
      <p:pic>
        <p:nvPicPr>
          <p:cNvPr id="7185" name="Picture 17" descr="data_p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1472" y="285728"/>
            <a:ext cx="3249613" cy="2895600"/>
          </a:xfrm>
          <a:noFill/>
          <a:ln/>
        </p:spPr>
      </p:pic>
      <p:pic>
        <p:nvPicPr>
          <p:cNvPr id="7187" name="Picture 19" descr="data_p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153257"/>
            <a:ext cx="2857520" cy="3404705"/>
          </a:xfrm>
          <a:prstGeom prst="rect">
            <a:avLst/>
          </a:prstGeom>
          <a:noFill/>
        </p:spPr>
      </p:pic>
      <p:pic>
        <p:nvPicPr>
          <p:cNvPr id="7188" name="Picture 20" descr="data_p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500042"/>
            <a:ext cx="4786347" cy="2744803"/>
          </a:xfrm>
          <a:prstGeom prst="rect">
            <a:avLst/>
          </a:prstGeom>
          <a:noFill/>
        </p:spPr>
      </p:pic>
      <p:pic>
        <p:nvPicPr>
          <p:cNvPr id="7189" name="Picture 21" descr="data_p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3229294"/>
            <a:ext cx="3810008" cy="2365056"/>
          </a:xfrm>
          <a:prstGeom prst="rect">
            <a:avLst/>
          </a:prstGeom>
          <a:noFill/>
        </p:spPr>
      </p:pic>
      <p:pic>
        <p:nvPicPr>
          <p:cNvPr id="7183" name="Picture 15" descr="plot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0760" y="4500570"/>
            <a:ext cx="2786082" cy="2097174"/>
          </a:xfrm>
          <a:prstGeom prst="rect">
            <a:avLst/>
          </a:prstGeom>
          <a:noFill/>
          <a:ln w="12700">
            <a:solidFill>
              <a:srgbClr val="00336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17552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67544" y="332656"/>
          <a:ext cx="8119506" cy="6151315"/>
        </p:xfrm>
        <a:graphic>
          <a:graphicData uri="http://schemas.openxmlformats.org/presentationml/2006/ole">
            <p:oleObj spid="_x0000_s1027" name="SPW 11.0 Graph" r:id="rId3" imgW="4492440" imgH="3404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veau">
  <a:themeElements>
    <a:clrScheme name="Niveau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3333CC"/>
      </a:hlink>
      <a:folHlink>
        <a:srgbClr val="CC9900"/>
      </a:folHlink>
    </a:clrScheme>
    <a:fontScheme name="Niveau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iveau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3333CC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1545</TotalTime>
  <Words>655</Words>
  <Application>Microsoft Office PowerPoint</Application>
  <PresentationFormat>On-screen Show (4:3)</PresentationFormat>
  <Paragraphs>160</Paragraphs>
  <Slides>19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Niveau</vt:lpstr>
      <vt:lpstr>SPW 11.0 Graph</vt:lpstr>
      <vt:lpstr>ClimDB/HydroDB  A web harvester and data warehouse for hydrometeorological data</vt:lpstr>
      <vt:lpstr>ClimDB/HydroDB Objectives</vt:lpstr>
      <vt:lpstr>ClimDB/HydroDB   Harvester – Database - Web Interface</vt:lpstr>
      <vt:lpstr>ClimDB/HydroDB Webpages</vt:lpstr>
      <vt:lpstr>    What’re we now?  ClimDB/HydroDB Status</vt:lpstr>
      <vt:lpstr>Slide 6</vt:lpstr>
      <vt:lpstr>   21 variables are currently available </vt:lpstr>
      <vt:lpstr>Public Data Access</vt:lpstr>
      <vt:lpstr>Slide 9</vt:lpstr>
      <vt:lpstr>Slide 10</vt:lpstr>
      <vt:lpstr>Descriptive Metadata</vt:lpstr>
      <vt:lpstr> SiteDB for 26 LTER Sites</vt:lpstr>
      <vt:lpstr>  Current ClimDB/HydroDB Database Design</vt:lpstr>
      <vt:lpstr>SiteDB </vt:lpstr>
      <vt:lpstr>ClimDB/HydroDB Weaknesses</vt:lpstr>
      <vt:lpstr>LTER Network Information System</vt:lpstr>
      <vt:lpstr>Lessons Learned</vt:lpstr>
      <vt:lpstr>Questions?</vt:lpstr>
      <vt:lpstr>PASTA Provenance Aware Synthesis Tracking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ECOLOGY</dc:title>
  <dc:creator>Billiet</dc:creator>
  <cp:lastModifiedBy>anonymous</cp:lastModifiedBy>
  <cp:revision>221</cp:revision>
  <dcterms:created xsi:type="dcterms:W3CDTF">2007-09-19T06:57:58Z</dcterms:created>
  <dcterms:modified xsi:type="dcterms:W3CDTF">2012-03-30T19:39:35Z</dcterms:modified>
</cp:coreProperties>
</file>