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9" r:id="rId5"/>
    <p:sldId id="260" r:id="rId6"/>
    <p:sldId id="262" r:id="rId7"/>
    <p:sldId id="261" r:id="rId8"/>
    <p:sldId id="269" r:id="rId9"/>
    <p:sldId id="264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/>
    <p:restoredTop sz="94686"/>
  </p:normalViewPr>
  <p:slideViewPr>
    <p:cSldViewPr snapToGrid="0" snapToObjects="1">
      <p:cViewPr varScale="1">
        <p:scale>
          <a:sx n="129" d="100"/>
          <a:sy n="12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D4A09-C286-7946-835B-823FE8FAE80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4BE9A-2AAC-A648-98D8-81E43C656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4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 right points are BARR and HEAL; both included in the O horizon data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4BE9A-2AAC-A648-98D8-81E43C6569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5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EC6A-DAFF-4E45-8FAA-B758823C0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A59C6-49AA-5B4A-BDEA-62F7FE931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90898-2461-4547-BB6E-A627A514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FBD4-452A-B246-9947-0A632BDA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A55B-D29F-7A4E-B1EE-B85BA9C4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DE77-AC61-CC4C-8F14-08B69703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AB4BF-4042-524C-91AF-72D8C9C91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0CE9-1197-3343-86C5-DA3FCD16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996F-5CFF-F04A-A43A-8F46E088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9FF4-7BDB-FD4D-A780-C1791B3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2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BBC98-DC7D-B54D-993D-496A9E845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8417B-2513-5949-8E8F-1F1711CE7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444F-8DAD-F342-ADC2-C9F82E97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069A1-4C60-B540-B34E-EDEA7C75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AD604-3E34-5540-8B90-824FAB8C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1303-2416-0B4E-94B5-56CB3A76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8F1A-6ABF-2447-AA75-CF8DAE53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3F02-911B-0947-88F5-65A97051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4AB4-0B44-4444-9603-EC2F8A55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DC3C-C27C-2146-898B-0735ED62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514D-BA44-8F46-82DC-5EA33669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490DF-FC92-1444-BD20-9E2A90C2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A5C16-9FC9-3043-A2EA-0CE437FB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4568-5E61-A64B-8A21-B9A237B0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0D59-A311-8649-8A66-A34F582F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2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C050-65F6-314F-AE04-7175F7F0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9324-5F01-7040-8A8B-3468655DB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7C5C6-62E9-2849-B202-CD6CF7670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8CE6-4C83-E448-8B30-AB73582D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782FA-61F2-544E-8955-99A00172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2409C-ED24-7741-ACF6-6124416A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8901-5A11-524D-8AD3-A6E55426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7311F-B1DB-A440-8B02-B3E8C18AB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3335A-749C-734B-8C49-728EEB2ED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434A2-348E-DF4F-8CB8-BC6AB8F7B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09CB2-9E56-054B-8D7A-98F857BA2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A4E43-65F4-334C-A917-2C8763F0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B063D-8355-A04A-8F57-674D668F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A238C-7698-814D-BA7F-76892975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55B5-D01A-544A-A1AA-CA52A377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F3F91-0358-3E4F-8B7F-98D4ED01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E21C5-1FA1-DB48-9303-CD97184F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0E9D7-32A4-0F42-A2F2-3C7B271F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2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68E42-6AE1-A846-A10B-5E073796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88C39-AF1A-CF4E-985C-F9E64242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6C83B-0914-904C-A9CA-127F6397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B054-C448-F249-BA3C-029AFDEC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7B3C-9D1E-D144-B7E6-42D60A68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387F0-112F-C24B-8C4D-86436C4F8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12885-1CB0-A643-A709-CCDBD3F4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A17DD-810A-254A-B7CE-103238AF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E778E-B035-784F-AC2F-1845486A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F58A-9C07-7A4F-9003-DC6C4646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08DD0-B7C1-3D4A-881F-EAD4716E1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25859-A6CC-EA40-8FDF-FF3D9E75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5A28-3F0E-C34C-8B35-125C949D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A4F5-527D-B34C-A3B9-97AEC71A20E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434DB-49A3-3042-AEC6-C1118BBF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A71A4-D5B6-0141-9628-4668C2DE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BA3A6-4959-914E-BB57-9B866059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DB2D7-FC48-7B40-BCC1-1FBDB4EF5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A8FA-39A9-1F46-837D-B9D291C09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A4F5-527D-B34C-A3B9-97AEC71A20E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D48C-8A16-054E-B9AD-26B1DC284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95E0-7708-0046-912B-5F2157835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5594-B65E-694C-94A2-B35567E2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6E49-9FDF-C649-BBBB-FF41C08FA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Root Group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D881C-1109-D046-A39B-42F1A338C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0520"/>
            <a:ext cx="9144000" cy="1655762"/>
          </a:xfrm>
        </p:spPr>
        <p:txBody>
          <a:bodyPr/>
          <a:lstStyle/>
          <a:p>
            <a:r>
              <a:rPr lang="en-US" dirty="0"/>
              <a:t>Jessica Moore</a:t>
            </a:r>
          </a:p>
          <a:p>
            <a:r>
              <a:rPr lang="en-US" dirty="0"/>
              <a:t>3-11-20</a:t>
            </a:r>
          </a:p>
        </p:txBody>
      </p:sp>
    </p:spTree>
    <p:extLst>
      <p:ext uri="{BB962C8B-B14F-4D97-AF65-F5344CB8AC3E}">
        <p14:creationId xmlns:p14="http://schemas.microsoft.com/office/powerpoint/2010/main" val="258066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86B2C3-F6FE-AC4C-B349-8CD10579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66" y="0"/>
            <a:ext cx="1009386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6D811B-B3D2-4840-814D-CB85449E9B9E}"/>
              </a:ext>
            </a:extLst>
          </p:cNvPr>
          <p:cNvSpPr txBox="1"/>
          <p:nvPr/>
        </p:nvSpPr>
        <p:spPr>
          <a:xfrm>
            <a:off x="5834269" y="5565912"/>
            <a:ext cx="134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 = roots</a:t>
            </a:r>
          </a:p>
          <a:p>
            <a:r>
              <a:rPr lang="en-US" dirty="0"/>
              <a:t>Open = SOC</a:t>
            </a:r>
          </a:p>
        </p:txBody>
      </p:sp>
    </p:spTree>
    <p:extLst>
      <p:ext uri="{BB962C8B-B14F-4D97-AF65-F5344CB8AC3E}">
        <p14:creationId xmlns:p14="http://schemas.microsoft.com/office/powerpoint/2010/main" val="238614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Fig 3a. Beta coefficients for roots and SOC through depth profiles (O+M) depend on land cover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6A519-6330-AC4C-9193-04650C06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53" y="1355071"/>
            <a:ext cx="8075094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C1831C-D92C-AF42-8BB7-C11BDB4F9E5D}"/>
              </a:ext>
            </a:extLst>
          </p:cNvPr>
          <p:cNvSpPr txBox="1"/>
          <p:nvPr/>
        </p:nvSpPr>
        <p:spPr>
          <a:xfrm>
            <a:off x="86497" y="4646141"/>
            <a:ext cx="2326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Post-hoc Tests</a:t>
            </a:r>
          </a:p>
          <a:p>
            <a:r>
              <a:rPr lang="en-US" dirty="0"/>
              <a:t>R/g vs shrub: P = 0.04</a:t>
            </a:r>
          </a:p>
          <a:p>
            <a:r>
              <a:rPr lang="en-US" dirty="0"/>
              <a:t>R/g vs forest: P = 0.09</a:t>
            </a:r>
          </a:p>
          <a:p>
            <a:r>
              <a:rPr lang="en-US" dirty="0"/>
              <a:t>Shrub vs forest: P &gt; 0.1</a:t>
            </a:r>
          </a:p>
        </p:txBody>
      </p:sp>
    </p:spTree>
    <p:extLst>
      <p:ext uri="{BB962C8B-B14F-4D97-AF65-F5344CB8AC3E}">
        <p14:creationId xmlns:p14="http://schemas.microsoft.com/office/powerpoint/2010/main" val="251503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Fig 3b. Beta coefficients for roots and SOC through depth profiles (mineral only) depend on land cover, clay, and (marginally) on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1831C-D92C-AF42-8BB7-C11BDB4F9E5D}"/>
              </a:ext>
            </a:extLst>
          </p:cNvPr>
          <p:cNvSpPr txBox="1"/>
          <p:nvPr/>
        </p:nvSpPr>
        <p:spPr>
          <a:xfrm>
            <a:off x="86497" y="4646141"/>
            <a:ext cx="2326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Post-hoc Tests</a:t>
            </a:r>
          </a:p>
          <a:p>
            <a:r>
              <a:rPr lang="en-US" dirty="0"/>
              <a:t>R/g vs shrub: P = 0.03</a:t>
            </a:r>
          </a:p>
          <a:p>
            <a:r>
              <a:rPr lang="en-US" dirty="0"/>
              <a:t>R/g vs forest: P = 0.03</a:t>
            </a:r>
          </a:p>
          <a:p>
            <a:r>
              <a:rPr lang="en-US" dirty="0"/>
              <a:t>Shrub vs forest: P &gt; 0.1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0D008-D370-9B4C-83C3-C1491460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18" y="1306329"/>
            <a:ext cx="8075094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B1A6D7-1E58-5C40-A2F6-8206DCADCF5F}"/>
              </a:ext>
            </a:extLst>
          </p:cNvPr>
          <p:cNvSpPr txBox="1"/>
          <p:nvPr/>
        </p:nvSpPr>
        <p:spPr>
          <a:xfrm>
            <a:off x="3286897" y="1306329"/>
            <a:ext cx="176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Mineral horizons</a:t>
            </a:r>
          </a:p>
        </p:txBody>
      </p:sp>
    </p:spTree>
    <p:extLst>
      <p:ext uri="{BB962C8B-B14F-4D97-AF65-F5344CB8AC3E}">
        <p14:creationId xmlns:p14="http://schemas.microsoft.com/office/powerpoint/2010/main" val="202156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D145-E57C-024D-AC12-51D8FF4F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SOC a function of root biomass? What factors govern this relationship?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3E76-200D-904B-9677-0D4B4656B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Is whole-profile SOC a function of root biomass?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Does the function vary among landcover types, horizon, climate, or edaphic properties?</a:t>
            </a:r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SOC and root biomass accumulate through the soil profile similarly (i.e., beta coefficients are similar)?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Does the beta correlation vary among landcover types, horizon, climate, or edaphic properties?</a:t>
            </a:r>
          </a:p>
        </p:txBody>
      </p:sp>
    </p:spTree>
    <p:extLst>
      <p:ext uri="{BB962C8B-B14F-4D97-AF65-F5344CB8AC3E}">
        <p14:creationId xmlns:p14="http://schemas.microsoft.com/office/powerpoint/2010/main" val="62793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Fig 1a. Total SOC stock is related to root biomass, </a:t>
            </a:r>
            <a:br>
              <a:rPr lang="en-US" sz="3200" dirty="0"/>
            </a:br>
            <a:r>
              <a:rPr lang="en-US" sz="3200" dirty="0"/>
              <a:t>land cover, MAT, and clay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59C1D-2A84-3643-8471-2FFF5D2C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809" y="1393827"/>
            <a:ext cx="8074152" cy="54857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6640FF-ABF3-E446-8ABF-4FC45F6E7115}"/>
              </a:ext>
            </a:extLst>
          </p:cNvPr>
          <p:cNvSpPr txBox="1"/>
          <p:nvPr/>
        </p:nvSpPr>
        <p:spPr>
          <a:xfrm>
            <a:off x="326067" y="5496339"/>
            <a:ext cx="113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&lt; 0.001</a:t>
            </a:r>
          </a:p>
          <a:p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34.46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0.39</a:t>
            </a:r>
          </a:p>
        </p:txBody>
      </p:sp>
    </p:spTree>
    <p:extLst>
      <p:ext uri="{BB962C8B-B14F-4D97-AF65-F5344CB8AC3E}">
        <p14:creationId xmlns:p14="http://schemas.microsoft.com/office/powerpoint/2010/main" val="7554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Fig 1b. Total SOC stock is related to root biomass, </a:t>
            </a:r>
            <a:br>
              <a:rPr lang="en-US" sz="3200" dirty="0"/>
            </a:br>
            <a:r>
              <a:rPr lang="en-US" sz="3200" dirty="0"/>
              <a:t>land cover, MAT, and clay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4741C-B2D4-4E4C-8BC2-DE700359D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53" y="1295619"/>
            <a:ext cx="8075094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D9312-19D6-5440-9E45-5C3E467DE3E2}"/>
              </a:ext>
            </a:extLst>
          </p:cNvPr>
          <p:cNvSpPr txBox="1"/>
          <p:nvPr/>
        </p:nvSpPr>
        <p:spPr>
          <a:xfrm>
            <a:off x="326067" y="5496339"/>
            <a:ext cx="113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&lt; 0.001</a:t>
            </a:r>
          </a:p>
          <a:p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 34.46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0.39</a:t>
            </a:r>
          </a:p>
        </p:txBody>
      </p:sp>
    </p:spTree>
    <p:extLst>
      <p:ext uri="{BB962C8B-B14F-4D97-AF65-F5344CB8AC3E}">
        <p14:creationId xmlns:p14="http://schemas.microsoft.com/office/powerpoint/2010/main" val="51078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Supp Fig1a. Mineral horizon SOC stock is related to root biomass, </a:t>
            </a:r>
            <a:br>
              <a:rPr lang="en-US" sz="3200" dirty="0"/>
            </a:br>
            <a:r>
              <a:rPr lang="en-US" sz="3200" dirty="0"/>
              <a:t>land cover, MAT, and clay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88CF3-E425-0341-BC9F-E0EF0680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53" y="1371600"/>
            <a:ext cx="8075094" cy="548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EDD610-6256-C147-B057-86DB70709E40}"/>
              </a:ext>
            </a:extLst>
          </p:cNvPr>
          <p:cNvSpPr txBox="1"/>
          <p:nvPr/>
        </p:nvSpPr>
        <p:spPr>
          <a:xfrm>
            <a:off x="410221" y="5506278"/>
            <a:ext cx="1168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0.003</a:t>
            </a:r>
          </a:p>
          <a:p>
            <a:r>
              <a:rPr lang="en-US" dirty="0"/>
              <a:t>X2 = 19.44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0.30</a:t>
            </a:r>
          </a:p>
        </p:txBody>
      </p:sp>
    </p:spTree>
    <p:extLst>
      <p:ext uri="{BB962C8B-B14F-4D97-AF65-F5344CB8AC3E}">
        <p14:creationId xmlns:p14="http://schemas.microsoft.com/office/powerpoint/2010/main" val="271688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Supp Fig1b. Mineral horizon SOC stock is related to root biomass, </a:t>
            </a:r>
            <a:br>
              <a:rPr lang="en-US" sz="3200" dirty="0"/>
            </a:br>
            <a:r>
              <a:rPr lang="en-US" sz="3200" dirty="0"/>
              <a:t>land cover, MAT, and clay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5FBF5-42DC-CF46-8889-66E06CA2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53" y="1371600"/>
            <a:ext cx="8075094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7B743-1515-A543-ABED-284663CBCAA6}"/>
              </a:ext>
            </a:extLst>
          </p:cNvPr>
          <p:cNvSpPr txBox="1"/>
          <p:nvPr/>
        </p:nvSpPr>
        <p:spPr>
          <a:xfrm>
            <a:off x="410221" y="5506278"/>
            <a:ext cx="1168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0.003</a:t>
            </a:r>
          </a:p>
          <a:p>
            <a:r>
              <a:rPr lang="en-US" dirty="0"/>
              <a:t>X2 = 19.44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0.30</a:t>
            </a:r>
          </a:p>
        </p:txBody>
      </p:sp>
    </p:spTree>
    <p:extLst>
      <p:ext uri="{BB962C8B-B14F-4D97-AF65-F5344CB8AC3E}">
        <p14:creationId xmlns:p14="http://schemas.microsoft.com/office/powerpoint/2010/main" val="328096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Fig 2. The relationship between root biomass and SOC varies between organic and mineral horizons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33A76-17B9-204F-BD9F-D479D6A8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53" y="1371600"/>
            <a:ext cx="8075094" cy="548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44622B-201F-FF45-853B-1C48711CF4D5}"/>
              </a:ext>
            </a:extLst>
          </p:cNvPr>
          <p:cNvSpPr txBox="1"/>
          <p:nvPr/>
        </p:nvSpPr>
        <p:spPr>
          <a:xfrm>
            <a:off x="427383" y="5406887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0.001</a:t>
            </a:r>
          </a:p>
          <a:p>
            <a:r>
              <a:rPr lang="en-US" dirty="0"/>
              <a:t>t = 3.85</a:t>
            </a:r>
          </a:p>
        </p:txBody>
      </p:sp>
    </p:spTree>
    <p:extLst>
      <p:ext uri="{BB962C8B-B14F-4D97-AF65-F5344CB8AC3E}">
        <p14:creationId xmlns:p14="http://schemas.microsoft.com/office/powerpoint/2010/main" val="18908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D145-E57C-024D-AC12-51D8FF4F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SOC a function of root biomass? What factors govern this relationship?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3E76-200D-904B-9677-0D4B4656B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Is whole-profile SOC a function of root biomass?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olidFill>
                  <a:schemeClr val="accent3"/>
                </a:solidFill>
              </a:rPr>
              <a:t>Does the function vary among landcover types, horizon, climate, or edaphic properties?</a:t>
            </a:r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SOC and root biomass accumulate through the soil profile similarly (i.e., beta coefficients are similar)?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Does the beta correlation vary among landcover types, horizon, climate, or edaphic properties?</a:t>
            </a:r>
          </a:p>
        </p:txBody>
      </p:sp>
    </p:spTree>
    <p:extLst>
      <p:ext uri="{BB962C8B-B14F-4D97-AF65-F5344CB8AC3E}">
        <p14:creationId xmlns:p14="http://schemas.microsoft.com/office/powerpoint/2010/main" val="352584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F942-583C-6348-8893-454D19D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Fig 2. The relationship between root biomass and SOC varies between organic and mineral horizons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3CEC7-D3C7-E747-A8D9-C537778B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66" y="0"/>
            <a:ext cx="1009386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D0E5B-EA39-7745-AAAB-60101B01DD58}"/>
              </a:ext>
            </a:extLst>
          </p:cNvPr>
          <p:cNvSpPr txBox="1"/>
          <p:nvPr/>
        </p:nvSpPr>
        <p:spPr>
          <a:xfrm>
            <a:off x="6281530" y="5516217"/>
            <a:ext cx="134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 = roots</a:t>
            </a:r>
          </a:p>
          <a:p>
            <a:r>
              <a:rPr lang="en-US" dirty="0"/>
              <a:t>Open = SOC</a:t>
            </a:r>
          </a:p>
        </p:txBody>
      </p:sp>
    </p:spTree>
    <p:extLst>
      <p:ext uri="{BB962C8B-B14F-4D97-AF65-F5344CB8AC3E}">
        <p14:creationId xmlns:p14="http://schemas.microsoft.com/office/powerpoint/2010/main" val="133712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451</Words>
  <Application>Microsoft Macintosh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Root Group Figures</vt:lpstr>
      <vt:lpstr>Is SOC a function of root biomass? What factors govern this relationship?</vt:lpstr>
      <vt:lpstr>Fig 1a. Total SOC stock is related to root biomass,  land cover, MAT, and clay</vt:lpstr>
      <vt:lpstr>Fig 1b. Total SOC stock is related to root biomass,  land cover, MAT, and clay</vt:lpstr>
      <vt:lpstr>Supp Fig1a. Mineral horizon SOC stock is related to root biomass,  land cover, MAT, and clay</vt:lpstr>
      <vt:lpstr>Supp Fig1b. Mineral horizon SOC stock is related to root biomass,  land cover, MAT, and clay</vt:lpstr>
      <vt:lpstr>Fig 2. The relationship between root biomass and SOC varies between organic and mineral horizons</vt:lpstr>
      <vt:lpstr>Is SOC a function of root biomass? What factors govern this relationship?</vt:lpstr>
      <vt:lpstr>Fig 2. The relationship between root biomass and SOC varies between organic and mineral horizons</vt:lpstr>
      <vt:lpstr>PowerPoint Presentation</vt:lpstr>
      <vt:lpstr>Fig 3a. Beta coefficients for roots and SOC through depth profiles (O+M) depend on land cover</vt:lpstr>
      <vt:lpstr>Fig 3b. Beta coefficients for roots and SOC through depth profiles (mineral only) depend on land cover, clay, and (marginally) on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Group Figures</dc:title>
  <dc:creator>Moore, Jessica</dc:creator>
  <cp:lastModifiedBy>Moore, Jessica</cp:lastModifiedBy>
  <cp:revision>22</cp:revision>
  <dcterms:created xsi:type="dcterms:W3CDTF">2020-02-28T14:40:01Z</dcterms:created>
  <dcterms:modified xsi:type="dcterms:W3CDTF">2020-03-11T16:51:12Z</dcterms:modified>
</cp:coreProperties>
</file>