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5"/>
    <p:restoredTop sz="74834"/>
  </p:normalViewPr>
  <p:slideViewPr>
    <p:cSldViewPr snapToGrid="0" snapToObjects="1">
      <p:cViewPr>
        <p:scale>
          <a:sx n="140" d="100"/>
          <a:sy n="140" d="100"/>
        </p:scale>
        <p:origin x="30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44341-BD68-514B-88D1-9C73FA93DEF8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968D5-4964-914B-9163-D53E9FD92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these together, would need to do some conversions, since top and bottom depths don’t match exactly. Could plot decay with depth (</a:t>
            </a:r>
            <a:r>
              <a:rPr lang="en-US" dirty="0" err="1"/>
              <a:t>soc</a:t>
            </a:r>
            <a:r>
              <a:rPr lang="en-US" dirty="0"/>
              <a:t>, root biomass), then extract value for any given layer or bottom depth. Or, some other method…</a:t>
            </a:r>
          </a:p>
          <a:p>
            <a:r>
              <a:rPr lang="en-US" dirty="0"/>
              <a:t>Should be one pit for all 47 NEON terrestrial sites. Would have NLCD category, climate (MAT/MAP), can estimate site-level fine litter inputs, and lots of edaphic data from the </a:t>
            </a:r>
            <a:r>
              <a:rPr lang="en-US" dirty="0" err="1"/>
              <a:t>megapits</a:t>
            </a:r>
            <a:r>
              <a:rPr lang="en-US" dirty="0"/>
              <a:t>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968D5-4964-914B-9163-D53E9FD92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pull all of this together, we have a pretty rich dataset. As shown in the cartoon beneath the text, the Tower plots will have many of the desired measurements co-located at the plot scale. Shall we take within-plot means and then join on </a:t>
            </a:r>
            <a:r>
              <a:rPr lang="en-US" dirty="0" err="1"/>
              <a:t>plotID</a:t>
            </a:r>
            <a:r>
              <a:rPr lang="en-US" dirty="0"/>
              <a:t>? We’d end up with 3-4 plots per site with root data and soil data. </a:t>
            </a:r>
          </a:p>
          <a:p>
            <a:endParaRPr lang="en-US" dirty="0"/>
          </a:p>
          <a:p>
            <a:r>
              <a:rPr lang="en-US" dirty="0"/>
              <a:t>It’s possible to use only the Initial Soil and Periodic Root datasets, ignoring Periodic Soil. The latter has a lot of associated microbial data, but if that isn’t of interest here then it might be simpler to exclude. Same as with </a:t>
            </a:r>
            <a:r>
              <a:rPr lang="en-US" dirty="0" err="1"/>
              <a:t>megapits</a:t>
            </a:r>
            <a:r>
              <a:rPr lang="en-US" dirty="0"/>
              <a:t>, we’ll have to decide how to match up the bottom depths, since Initial Soil was sampled by genetic horizon but roots to a fixed depth. As well, do we want to combine any of the root size classes or keep everything separate?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968D5-4964-914B-9163-D53E9FD92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8C57-05E2-2146-A615-AFF51913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E2B41-4C1B-DE4B-B9CB-E01D51A94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61F0-2E35-6B4A-970B-03024F6C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3598-D0AE-244A-B618-41BA3D2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81C8-F2D8-6B4A-92F3-8F211097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0B02-4FA1-3B42-924E-C86A956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BCB0-886F-A248-85F4-554D3463C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D2C0-A5F6-0E4E-A30D-688555A9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34C8-1CD4-C648-BCF3-9F5B14DB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4A6-9888-2046-882C-190B57C7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62794-8AA4-9842-8611-B8BC73A3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F1A89-A81C-4B48-9F9D-891A2585C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D3F9-73DC-5F4A-8AC0-9D1DBB10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8977-CEE4-BA4B-83FD-A937E30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CBDA4-4247-9C47-BC99-73EA457C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5110-D6FD-9B48-BBEE-3525540C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45FC-B7B1-9E42-B020-C8E35317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AFD8-8657-7540-AEEA-8711854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E124-5D77-F54F-95BD-28252A26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A53F5-5C43-CD4C-806F-54E28D59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350-0A4A-2646-9A11-5569A7E5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050F-557C-B64E-A6E0-78CA912C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6D34-0E33-0645-9A1D-C683B390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7BA-FFEF-614C-8519-0A69E84F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1DB-ED68-C242-B49F-D2DF00CA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2332-FA84-7C41-84D0-B039A389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C50D-345B-4646-8BD5-9E969CE61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005AA-EDCB-5241-B2C6-61A9C8849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74593-F624-7142-969C-3CB7D9A2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2DE0-8C04-874F-870D-74792627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74D63-9538-5B4E-BCE3-E20CBA30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F7C3-3F8C-1B4E-BF52-494ED3A2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A181-7218-8C47-A706-E29A1F8BA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F2E5B-A1CA-A946-9F6E-35221055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1FC2-111E-5440-9A28-0B3A83C28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09F51-AE13-0249-8AB2-5BABE3ED3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D8E5-F9F3-EF43-B140-C2FC9441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84421-9472-9444-84A0-FE2ED6A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65C89-60DA-164E-AC2E-57B8F4E8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EFF-697C-9149-8A8E-E6463916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50DE6-E239-0C44-829B-F3BB6715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FC22D-F9DF-DF4B-A409-0C7D554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70B3F-8454-4345-BEF0-F526C40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3B31C-C216-7643-8537-70BED70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4BE22-A162-DF45-B126-F84A490D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22934-5297-394C-8E52-DCCFEC8C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597F-0559-A549-BB22-2E39CEBC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7CD1-8B97-E04B-9624-D7B91D7E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C06E-94A0-324C-A503-CC6D8DC2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0401-4665-844A-95A2-AF685FFB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951C6-D7C3-104E-A6EE-379DB5EC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8A70-9FC4-5347-9FC8-3CF51C28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B380-B86A-734B-BEEF-D08A44DC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6DE5A-3443-004C-8AB4-AC94786DF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3FB4A-A666-F845-B6A8-BB8EC74A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3569-7957-8E46-B9B1-D61940E8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082E2-C216-544B-AE20-90CCEAA0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F951-0565-0344-964C-74C39F3B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768B6-3C22-D641-8336-83C4AC26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7524-DFF4-F747-9A1F-D340DCE4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2D5F-B156-8448-8326-C3B0433B3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9DD1-73E6-3142-B029-51384BE6A17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5935-15A6-464F-9B15-9AC98526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FE0B-8F9D-C14F-8828-D798E2AD5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96B7-3E26-3E41-8C2B-CDFFFDA80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2FCBF5-AB23-1A4C-BD28-9A9066D3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44" y="2322672"/>
            <a:ext cx="4859564" cy="4193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AABF7C-93C2-A246-BCF5-6181DF29572A}"/>
              </a:ext>
            </a:extLst>
          </p:cNvPr>
          <p:cNvSpPr txBox="1"/>
          <p:nvPr/>
        </p:nvSpPr>
        <p:spPr>
          <a:xfrm>
            <a:off x="6118032" y="945410"/>
            <a:ext cx="470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 – 10 cm depth increments for first 100 cm, then 20 cm depth increments thereafter. 2 size categories (&lt; 2 mm, &gt; 2 mm), live and dead, </a:t>
            </a:r>
            <a:r>
              <a:rPr lang="en-US" dirty="0" err="1"/>
              <a:t>chem</a:t>
            </a:r>
            <a:r>
              <a:rPr lang="en-US" dirty="0"/>
              <a:t> on both live and 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DFE47-AA9E-A64C-AD86-FE8667C78D64}"/>
              </a:ext>
            </a:extLst>
          </p:cNvPr>
          <p:cNvSpPr txBox="1"/>
          <p:nvPr/>
        </p:nvSpPr>
        <p:spPr>
          <a:xfrm>
            <a:off x="2988130" y="71059"/>
            <a:ext cx="735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</a:t>
            </a:r>
            <a:r>
              <a:rPr lang="en-US" sz="2400" dirty="0" err="1"/>
              <a:t>Megapit</a:t>
            </a:r>
            <a:r>
              <a:rPr lang="en-US" sz="2400" dirty="0"/>
              <a:t>’ roots and soil – 1 pit per site, to 2 m or bedrock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433068-574F-A74E-87A0-DFC1D1978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240" y="2322672"/>
            <a:ext cx="3693011" cy="42572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AB6A55-657A-3A48-9482-32AFEE929599}"/>
              </a:ext>
            </a:extLst>
          </p:cNvPr>
          <p:cNvSpPr txBox="1"/>
          <p:nvPr/>
        </p:nvSpPr>
        <p:spPr>
          <a:xfrm>
            <a:off x="2144486" y="945411"/>
            <a:ext cx="299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</a:t>
            </a:r>
            <a:r>
              <a:rPr lang="en-US" dirty="0" err="1"/>
              <a:t>Chem</a:t>
            </a:r>
            <a:r>
              <a:rPr lang="en-US" dirty="0"/>
              <a:t> – by genetic horizon. Many variables measured including total C, N, P, cations, metals, texture, BD </a:t>
            </a:r>
          </a:p>
        </p:txBody>
      </p:sp>
    </p:spTree>
    <p:extLst>
      <p:ext uri="{BB962C8B-B14F-4D97-AF65-F5344CB8AC3E}">
        <p14:creationId xmlns:p14="http://schemas.microsoft.com/office/powerpoint/2010/main" val="20054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84A9D-08E9-B349-B2C1-13171F0F3FFE}"/>
              </a:ext>
            </a:extLst>
          </p:cNvPr>
          <p:cNvPicPr/>
          <p:nvPr/>
        </p:nvPicPr>
        <p:blipFill rotWithShape="1">
          <a:blip r:embed="rId3"/>
          <a:srcRect l="6066" t="14587" b="4011"/>
          <a:stretch/>
        </p:blipFill>
        <p:spPr bwMode="auto">
          <a:xfrm>
            <a:off x="306415" y="580361"/>
            <a:ext cx="7749450" cy="5445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360B55-BAD3-814F-A446-FD85AB888B4D}"/>
              </a:ext>
            </a:extLst>
          </p:cNvPr>
          <p:cNvSpPr txBox="1"/>
          <p:nvPr/>
        </p:nvSpPr>
        <p:spPr>
          <a:xfrm>
            <a:off x="8206586" y="372976"/>
            <a:ext cx="39183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Periodic root </a:t>
            </a:r>
            <a:r>
              <a:rPr lang="en-US" sz="1400" dirty="0"/>
              <a:t>sampling only happens in Tower plots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20-30 plots per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 cores per grid cell (north and south), 0-30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 size categories, live/dead, C&amp;N = live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Could pull in aboveground herbaceous biomass from same cell (not yet included)</a:t>
            </a:r>
          </a:p>
          <a:p>
            <a:endParaRPr lang="en-US" sz="1400" dirty="0"/>
          </a:p>
          <a:p>
            <a:r>
              <a:rPr lang="en-US" sz="1400" u="sng" dirty="0"/>
              <a:t>Periodic soil </a:t>
            </a:r>
            <a:r>
              <a:rPr lang="en-US" sz="1400" dirty="0"/>
              <a:t>sampling is more dispersed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6 Distributed plots, 4 Tower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samples per plot (3 of 4 quadrats), 0-30cm, separated by Organic and Mineral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C, N, d13C, d15N, net N min</a:t>
            </a:r>
          </a:p>
          <a:p>
            <a:endParaRPr lang="en-US" sz="1400" dirty="0"/>
          </a:p>
          <a:p>
            <a:r>
              <a:rPr lang="en-US" sz="1400" u="sng" dirty="0"/>
              <a:t>Initial soil</a:t>
            </a:r>
            <a:r>
              <a:rPr lang="en-US" sz="1400" dirty="0"/>
              <a:t> co-located with Periodic soil at plot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Pits to 1 m by genetic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Chem</a:t>
            </a:r>
            <a:r>
              <a:rPr lang="en-US" sz="1400" dirty="0"/>
              <a:t> (C, N, P, minerals, metals), texture, BD</a:t>
            </a:r>
          </a:p>
          <a:p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20611-F691-624E-89BC-1B3382A5B5FD}"/>
              </a:ext>
            </a:extLst>
          </p:cNvPr>
          <p:cNvSpPr/>
          <p:nvPr/>
        </p:nvSpPr>
        <p:spPr>
          <a:xfrm>
            <a:off x="3886199" y="3853543"/>
            <a:ext cx="1862985" cy="173140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2ADC6A-2ACE-CA44-873A-8A93EDEEEA4F}"/>
              </a:ext>
            </a:extLst>
          </p:cNvPr>
          <p:cNvSpPr/>
          <p:nvPr/>
        </p:nvSpPr>
        <p:spPr>
          <a:xfrm>
            <a:off x="2988130" y="2017919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D7E4DF-DAEC-B34A-A9D8-C86770FC0709}"/>
              </a:ext>
            </a:extLst>
          </p:cNvPr>
          <p:cNvSpPr/>
          <p:nvPr/>
        </p:nvSpPr>
        <p:spPr>
          <a:xfrm>
            <a:off x="4347844" y="4599836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BF0A8D-89D0-D74A-BE00-22DB3B68FA73}"/>
              </a:ext>
            </a:extLst>
          </p:cNvPr>
          <p:cNvSpPr/>
          <p:nvPr/>
        </p:nvSpPr>
        <p:spPr>
          <a:xfrm>
            <a:off x="4741035" y="3027209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0DAE3-E0D5-4F4D-B519-3000247A73BE}"/>
              </a:ext>
            </a:extLst>
          </p:cNvPr>
          <p:cNvSpPr/>
          <p:nvPr/>
        </p:nvSpPr>
        <p:spPr>
          <a:xfrm>
            <a:off x="4010219" y="4963692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E775CD-4C6F-1E49-9C16-557934E3A9A1}"/>
              </a:ext>
            </a:extLst>
          </p:cNvPr>
          <p:cNvSpPr/>
          <p:nvPr/>
        </p:nvSpPr>
        <p:spPr>
          <a:xfrm>
            <a:off x="4347844" y="4021433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2A496E-D61A-F64E-B969-D336631E5221}"/>
              </a:ext>
            </a:extLst>
          </p:cNvPr>
          <p:cNvSpPr/>
          <p:nvPr/>
        </p:nvSpPr>
        <p:spPr>
          <a:xfrm>
            <a:off x="5023456" y="685395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3B6505-A64E-F943-ACA2-4E27B0E1E1AA}"/>
              </a:ext>
            </a:extLst>
          </p:cNvPr>
          <p:cNvSpPr/>
          <p:nvPr/>
        </p:nvSpPr>
        <p:spPr>
          <a:xfrm>
            <a:off x="1454317" y="3614727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64301B-2F06-2F4E-81A8-78B5694085F4}"/>
              </a:ext>
            </a:extLst>
          </p:cNvPr>
          <p:cNvSpPr/>
          <p:nvPr/>
        </p:nvSpPr>
        <p:spPr>
          <a:xfrm>
            <a:off x="5725916" y="2709824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A6FB8F-E240-F341-9901-7E009491E246}"/>
              </a:ext>
            </a:extLst>
          </p:cNvPr>
          <p:cNvSpPr/>
          <p:nvPr/>
        </p:nvSpPr>
        <p:spPr>
          <a:xfrm>
            <a:off x="2597034" y="3041388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BC3472-704A-DE47-925B-D7CF6BB9A414}"/>
              </a:ext>
            </a:extLst>
          </p:cNvPr>
          <p:cNvSpPr/>
          <p:nvPr/>
        </p:nvSpPr>
        <p:spPr>
          <a:xfrm>
            <a:off x="4615834" y="4186669"/>
            <a:ext cx="250402" cy="238816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242B0-765F-6843-9E7B-CF2B24AFBB57}"/>
              </a:ext>
            </a:extLst>
          </p:cNvPr>
          <p:cNvSpPr txBox="1"/>
          <p:nvPr/>
        </p:nvSpPr>
        <p:spPr>
          <a:xfrm>
            <a:off x="2722235" y="72125"/>
            <a:ext cx="344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‘Periodic’ roots and soil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5C1BB1-EE89-BF46-A64D-4C4115A2B8CF}"/>
              </a:ext>
            </a:extLst>
          </p:cNvPr>
          <p:cNvSpPr/>
          <p:nvPr/>
        </p:nvSpPr>
        <p:spPr>
          <a:xfrm>
            <a:off x="8269367" y="377580"/>
            <a:ext cx="1036701" cy="31241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440DF1-0089-4D4E-8E1D-8AD96250F96F}"/>
              </a:ext>
            </a:extLst>
          </p:cNvPr>
          <p:cNvSpPr/>
          <p:nvPr/>
        </p:nvSpPr>
        <p:spPr>
          <a:xfrm>
            <a:off x="8079207" y="1887289"/>
            <a:ext cx="1226861" cy="261259"/>
          </a:xfrm>
          <a:prstGeom prst="ellipse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30B4B4-0CB8-DA46-BA5E-1AD127F60254}"/>
              </a:ext>
            </a:extLst>
          </p:cNvPr>
          <p:cNvGrpSpPr/>
          <p:nvPr/>
        </p:nvGrpSpPr>
        <p:grpSpPr>
          <a:xfrm>
            <a:off x="9130904" y="4260249"/>
            <a:ext cx="2116215" cy="2531311"/>
            <a:chOff x="1040400" y="1981200"/>
            <a:chExt cx="3247051" cy="348525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884784-DC73-9743-AE2C-A57BD1416EA0}"/>
                </a:ext>
              </a:extLst>
            </p:cNvPr>
            <p:cNvCxnSpPr/>
            <p:nvPr/>
          </p:nvCxnSpPr>
          <p:spPr>
            <a:xfrm flipH="1">
              <a:off x="1040400" y="2014379"/>
              <a:ext cx="1409" cy="271873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B667E5-D6D7-9942-9793-CF349B56CDDB}"/>
                </a:ext>
              </a:extLst>
            </p:cNvPr>
            <p:cNvCxnSpPr/>
            <p:nvPr/>
          </p:nvCxnSpPr>
          <p:spPr>
            <a:xfrm flipH="1" flipV="1">
              <a:off x="1309166" y="4920209"/>
              <a:ext cx="2937366" cy="664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7FD790-D6B6-B645-8D39-9984D18542F9}"/>
                </a:ext>
              </a:extLst>
            </p:cNvPr>
            <p:cNvSpPr/>
            <p:nvPr/>
          </p:nvSpPr>
          <p:spPr>
            <a:xfrm>
              <a:off x="1295168" y="1981200"/>
              <a:ext cx="2992283" cy="2745770"/>
            </a:xfrm>
            <a:prstGeom prst="rect">
              <a:avLst/>
            </a:prstGeom>
            <a:solidFill>
              <a:srgbClr val="BFC8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E8BE3A-FA9A-9E47-8E42-C5BEC042D648}"/>
                </a:ext>
              </a:extLst>
            </p:cNvPr>
            <p:cNvSpPr/>
            <p:nvPr/>
          </p:nvSpPr>
          <p:spPr>
            <a:xfrm>
              <a:off x="2055780" y="2605405"/>
              <a:ext cx="1550481" cy="1504394"/>
            </a:xfrm>
            <a:prstGeom prst="rect">
              <a:avLst/>
            </a:prstGeom>
            <a:solidFill>
              <a:srgbClr val="7ECD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92773C-722F-7640-B7B4-EDF48EEA068F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2791310" y="1981200"/>
              <a:ext cx="0" cy="2742322"/>
            </a:xfrm>
            <a:prstGeom prst="line">
              <a:avLst/>
            </a:prstGeom>
            <a:ln w="28575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077AA4-C81F-8E49-8ABA-F568B8AD0E87}"/>
                </a:ext>
              </a:extLst>
            </p:cNvPr>
            <p:cNvCxnSpPr>
              <a:stCxn id="39" idx="3"/>
              <a:endCxn id="39" idx="1"/>
            </p:cNvCxnSpPr>
            <p:nvPr/>
          </p:nvCxnSpPr>
          <p:spPr>
            <a:xfrm flipH="1">
              <a:off x="1295168" y="3354085"/>
              <a:ext cx="299228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930C3-F96C-1842-A587-C3F7F1976454}"/>
                </a:ext>
              </a:extLst>
            </p:cNvPr>
            <p:cNvSpPr txBox="1"/>
            <p:nvPr/>
          </p:nvSpPr>
          <p:spPr>
            <a:xfrm>
              <a:off x="1933850" y="5000316"/>
              <a:ext cx="1794340" cy="4661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40m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8741962-53D3-FC46-B4D5-493F436EB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8235" y="2205417"/>
              <a:ext cx="97055" cy="95884"/>
            </a:xfrm>
            <a:prstGeom prst="ellipse">
              <a:avLst/>
            </a:prstGeom>
            <a:solidFill>
              <a:srgbClr val="FF40FF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E2BAEA-3237-CF41-AAB9-A78F682A5A11}"/>
                </a:ext>
              </a:extLst>
            </p:cNvPr>
            <p:cNvSpPr/>
            <p:nvPr/>
          </p:nvSpPr>
          <p:spPr>
            <a:xfrm>
              <a:off x="2777849" y="3354085"/>
              <a:ext cx="1509602" cy="1369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112E0F-866F-6A4F-9AC4-529FDFCB3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6788" y="4277500"/>
              <a:ext cx="97055" cy="95885"/>
            </a:xfrm>
            <a:prstGeom prst="ellipse">
              <a:avLst/>
            </a:prstGeom>
            <a:solidFill>
              <a:srgbClr val="FF40FF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CDCB792C-0E4B-9F4F-8DC0-DED6E5695F08}"/>
              </a:ext>
            </a:extLst>
          </p:cNvPr>
          <p:cNvSpPr>
            <a:spLocks noChangeAspect="1"/>
          </p:cNvSpPr>
          <p:nvPr/>
        </p:nvSpPr>
        <p:spPr>
          <a:xfrm>
            <a:off x="9522711" y="4726089"/>
            <a:ext cx="73793" cy="73793"/>
          </a:xfrm>
          <a:prstGeom prst="ellipse">
            <a:avLst/>
          </a:prstGeom>
          <a:solidFill>
            <a:srgbClr val="FF40FF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E68CB3-6509-C94C-8981-A796657F2CE2}"/>
              </a:ext>
            </a:extLst>
          </p:cNvPr>
          <p:cNvSpPr txBox="1"/>
          <p:nvPr/>
        </p:nvSpPr>
        <p:spPr>
          <a:xfrm>
            <a:off x="8432247" y="5083100"/>
            <a:ext cx="586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40m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15FBD4-72FA-4C41-8CC1-E9D3C196E1C5}"/>
              </a:ext>
            </a:extLst>
          </p:cNvPr>
          <p:cNvSpPr/>
          <p:nvPr/>
        </p:nvSpPr>
        <p:spPr>
          <a:xfrm>
            <a:off x="10933233" y="5983217"/>
            <a:ext cx="114808" cy="11381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4355-FE09-634E-9F7E-76511BA6B7D9}"/>
              </a:ext>
            </a:extLst>
          </p:cNvPr>
          <p:cNvSpPr/>
          <p:nvPr/>
        </p:nvSpPr>
        <p:spPr>
          <a:xfrm>
            <a:off x="10409898" y="4928575"/>
            <a:ext cx="58293" cy="20698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970FFE-5BB0-B742-9EBD-56F835643047}"/>
              </a:ext>
            </a:extLst>
          </p:cNvPr>
          <p:cNvSpPr/>
          <p:nvPr/>
        </p:nvSpPr>
        <p:spPr>
          <a:xfrm>
            <a:off x="8183243" y="3161553"/>
            <a:ext cx="835561" cy="261259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3CFCFC-CE3D-B744-ACB9-B352D569702F}"/>
              </a:ext>
            </a:extLst>
          </p:cNvPr>
          <p:cNvCxnSpPr>
            <a:cxnSpLocks/>
            <a:stCxn id="16" idx="7"/>
          </p:cNvCxnSpPr>
          <p:nvPr/>
        </p:nvCxnSpPr>
        <p:spPr>
          <a:xfrm>
            <a:off x="4829565" y="4221643"/>
            <a:ext cx="4189239" cy="62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B50421-0B78-FA40-98C9-CC9F0C2D3CE5}"/>
              </a:ext>
            </a:extLst>
          </p:cNvPr>
          <p:cNvCxnSpPr>
            <a:cxnSpLocks/>
          </p:cNvCxnSpPr>
          <p:nvPr/>
        </p:nvCxnSpPr>
        <p:spPr>
          <a:xfrm>
            <a:off x="4656834" y="4386286"/>
            <a:ext cx="4336205" cy="1990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13BBFC-5EE5-FF4D-9382-C48D58A8BDEC}"/>
              </a:ext>
            </a:extLst>
          </p:cNvPr>
          <p:cNvSpPr>
            <a:spLocks noChangeAspect="1"/>
          </p:cNvSpPr>
          <p:nvPr/>
        </p:nvSpPr>
        <p:spPr>
          <a:xfrm>
            <a:off x="10405288" y="4913824"/>
            <a:ext cx="63254" cy="69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6397E4-C64A-9247-97AA-82A1D367FDA9}"/>
              </a:ext>
            </a:extLst>
          </p:cNvPr>
          <p:cNvSpPr>
            <a:spLocks noChangeAspect="1"/>
          </p:cNvSpPr>
          <p:nvPr/>
        </p:nvSpPr>
        <p:spPr>
          <a:xfrm>
            <a:off x="10403506" y="5082756"/>
            <a:ext cx="63254" cy="69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463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Weintraub</dc:creator>
  <cp:lastModifiedBy>Samantha Weintraub</cp:lastModifiedBy>
  <cp:revision>10</cp:revision>
  <dcterms:created xsi:type="dcterms:W3CDTF">2019-10-01T21:16:34Z</dcterms:created>
  <dcterms:modified xsi:type="dcterms:W3CDTF">2019-10-01T23:20:00Z</dcterms:modified>
</cp:coreProperties>
</file>