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8"/>
  </p:notesMasterIdLst>
  <p:sldIdLst>
    <p:sldId id="256" r:id="rId2"/>
    <p:sldId id="309" r:id="rId3"/>
    <p:sldId id="257" r:id="rId4"/>
    <p:sldId id="282" r:id="rId5"/>
    <p:sldId id="284" r:id="rId6"/>
    <p:sldId id="288" r:id="rId7"/>
    <p:sldId id="300" r:id="rId8"/>
    <p:sldId id="301" r:id="rId9"/>
    <p:sldId id="296" r:id="rId10"/>
    <p:sldId id="298" r:id="rId11"/>
    <p:sldId id="302" r:id="rId12"/>
    <p:sldId id="303" r:id="rId13"/>
    <p:sldId id="304" r:id="rId14"/>
    <p:sldId id="305" r:id="rId15"/>
    <p:sldId id="310" r:id="rId16"/>
    <p:sldId id="311" r:id="rId17"/>
    <p:sldId id="307" r:id="rId18"/>
    <p:sldId id="306" r:id="rId19"/>
    <p:sldId id="308" r:id="rId20"/>
    <p:sldId id="315" r:id="rId21"/>
    <p:sldId id="312" r:id="rId22"/>
    <p:sldId id="313" r:id="rId23"/>
    <p:sldId id="314" r:id="rId24"/>
    <p:sldId id="316" r:id="rId25"/>
    <p:sldId id="318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5" autoAdjust="0"/>
    <p:restoredTop sz="96221" autoAdjust="0"/>
  </p:normalViewPr>
  <p:slideViewPr>
    <p:cSldViewPr>
      <p:cViewPr>
        <p:scale>
          <a:sx n="50" d="100"/>
          <a:sy n="50" d="100"/>
        </p:scale>
        <p:origin x="-82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71B5-E3A0-4107-B9E9-FF6ADF1AAD56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2ED7-774B-4790-AB34-C06B6626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C2C10A-25DB-4A2D-8171-340F3D587AD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E0F855-C83A-454A-B420-2A91AFF59639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vocab/luq" TargetMode="External"/><Relationship Id="rId2" Type="http://schemas.openxmlformats.org/officeDocument/2006/relationships/hyperlink" Target="http://vocab.lterne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its.lternet.edu/spring-2011/managing-controlled-vocabularies-tematr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ocab.lternet.edu/vocab/vocab/index.php?tema=656&amp;/biological-proces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visualvocabulary/lter" TargetMode="External"/><Relationship Id="rId2" Type="http://schemas.openxmlformats.org/officeDocument/2006/relationships/hyperlink" Target="http://vocab.lternet.edu/thesauruswebpublish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ocab.lternet.edu/keywordDistiller" TargetMode="External"/><Relationship Id="rId4" Type="http://schemas.openxmlformats.org/officeDocument/2006/relationships/hyperlink" Target="http://vocab.lternet.edu/TematresView/view_thesaurus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autocomplete/LTERKeywordForm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ocab.lternet.edu/autocomplete/LTERKeywordAutocomplete1.1.zi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ocab.lternet.edu/webservice/preferredterm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vocab.lternet.edu/webservice/keywordlist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.lternet.edu/sites/im.lternet.edu/files/TermsOfRef_Vocab_2011_management.docx" TargetMode="External"/><Relationship Id="rId2" Type="http://schemas.openxmlformats.org/officeDocument/2006/relationships/hyperlink" Target="http://im.lternet.edu/projects/controlled_vocabulary/meeting_no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m.lternet.edu/sites/im.lternet.edu/files/searchUseCases_report.docx" TargetMode="External"/><Relationship Id="rId4" Type="http://schemas.openxmlformats.org/officeDocument/2006/relationships/hyperlink" Target="http://im.lternet.edu/sites/im.lternet.edu/files/KeyworkdingUseCases_report.doc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.lternet.edu/trac/NIS/re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648201"/>
            <a:ext cx="8458200" cy="1427586"/>
          </a:xfrm>
        </p:spPr>
        <p:txBody>
          <a:bodyPr>
            <a:normAutofit/>
          </a:bodyPr>
          <a:lstStyle/>
          <a:p>
            <a:r>
              <a:rPr lang="en-US" dirty="0" smtClean="0"/>
              <a:t>LTER Controlled Vocabulary Virtual </a:t>
            </a:r>
            <a:r>
              <a:rPr lang="en-US" dirty="0" err="1" smtClean="0"/>
              <a:t>WaterCooler</a:t>
            </a:r>
            <a:r>
              <a:rPr lang="en-US" dirty="0" smtClean="0"/>
              <a:t> - July,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4582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List and </a:t>
            </a:r>
            <a:r>
              <a:rPr lang="en-US" dirty="0" err="1" smtClean="0"/>
              <a:t>Polytaxonomy</a:t>
            </a:r>
            <a:r>
              <a:rPr lang="en-US" dirty="0" smtClean="0"/>
              <a:t> Will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Permit use of a browse interface</a:t>
            </a:r>
          </a:p>
          <a:p>
            <a:r>
              <a:rPr lang="en-US" dirty="0" smtClean="0"/>
              <a:t>Make searches more sophisticated</a:t>
            </a:r>
          </a:p>
          <a:p>
            <a:pPr lvl="1"/>
            <a:r>
              <a:rPr lang="en-US" dirty="0" smtClean="0"/>
              <a:t>search includes synonyms </a:t>
            </a:r>
            <a:r>
              <a:rPr lang="en-US" dirty="0"/>
              <a:t> </a:t>
            </a:r>
            <a:r>
              <a:rPr lang="en-US" dirty="0" smtClean="0"/>
              <a:t>plus narrower terms and/or related terms</a:t>
            </a:r>
          </a:p>
          <a:p>
            <a:r>
              <a:rPr lang="en-US" dirty="0" smtClean="0"/>
              <a:t>Develop tools to help in adding keywords to LTER metadata documents</a:t>
            </a:r>
          </a:p>
          <a:p>
            <a:pPr lvl="1"/>
            <a:r>
              <a:rPr lang="en-US" dirty="0" smtClean="0"/>
              <a:t>Duane Costa HIVE tool </a:t>
            </a:r>
          </a:p>
          <a:p>
            <a:pPr lvl="1"/>
            <a:r>
              <a:rPr lang="en-US" dirty="0" smtClean="0"/>
              <a:t>Web form Autocomplete </a:t>
            </a:r>
          </a:p>
          <a:p>
            <a:pPr lvl="1"/>
            <a:r>
              <a:rPr lang="en-US" dirty="0" smtClean="0"/>
              <a:t>Keyword Browser</a:t>
            </a:r>
          </a:p>
        </p:txBody>
      </p:sp>
    </p:spTree>
    <p:extLst>
      <p:ext uri="{BB962C8B-B14F-4D97-AF65-F5344CB8AC3E}">
        <p14:creationId xmlns:p14="http://schemas.microsoft.com/office/powerpoint/2010/main" val="2063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Adopted “</a:t>
            </a:r>
            <a:r>
              <a:rPr lang="en-US" dirty="0" err="1" smtClean="0"/>
              <a:t>TemaTres</a:t>
            </a:r>
            <a:r>
              <a:rPr lang="en-US" dirty="0" smtClean="0"/>
              <a:t>” Thesaurus Database</a:t>
            </a:r>
          </a:p>
          <a:p>
            <a:pPr lvl="1"/>
            <a:r>
              <a:rPr lang="en-US" dirty="0" smtClean="0">
                <a:hlinkClick r:id="rId2"/>
              </a:rPr>
              <a:t>http://vocab.lternet.edu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Provides web-service-based access</a:t>
            </a:r>
          </a:p>
          <a:p>
            <a:pPr lvl="1"/>
            <a:r>
              <a:rPr lang="en-US" dirty="0" smtClean="0"/>
              <a:t>Instances can be set up for individual sites to meet specific site needs</a:t>
            </a:r>
          </a:p>
          <a:p>
            <a:pPr lvl="2"/>
            <a:r>
              <a:rPr lang="en-US" dirty="0"/>
              <a:t>e.g.,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http://vocab.lternet.edu/vocab/luq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databits.lternet.edu/spring-2011/managing-controlled-vocabularies-tematres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Margaret O’Brien and John Porter customized it to perform </a:t>
            </a:r>
            <a:r>
              <a:rPr lang="en-US" dirty="0" err="1" smtClean="0"/>
              <a:t>Metacat</a:t>
            </a:r>
            <a:r>
              <a:rPr lang="en-US" dirty="0" smtClean="0"/>
              <a:t> Searches for testing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1059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200" y="3733800"/>
            <a:ext cx="3429000" cy="1447800"/>
          </a:xfrm>
          <a:prstGeom prst="wedgeRoundRectCallout">
            <a:avLst>
              <a:gd name="adj1" fmla="val 29167"/>
              <a:gd name="adj2" fmla="val 105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Search button allows searching the LTER </a:t>
            </a:r>
            <a:r>
              <a:rPr lang="en-US" sz="2400" b="1" dirty="0" err="1" smtClean="0"/>
              <a:t>Metacat</a:t>
            </a:r>
            <a:r>
              <a:rPr lang="en-US" sz="2400" b="1" dirty="0" smtClean="0"/>
              <a:t> for the term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873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91"/>
          <a:stretch/>
        </p:blipFill>
        <p:spPr bwMode="auto">
          <a:xfrm>
            <a:off x="-38100" y="0"/>
            <a:ext cx="92173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105400"/>
            <a:ext cx="7848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 “test” interface lets you select which terms will be used in the 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49"/>
            <a:ext cx="9143999" cy="683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0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“</a:t>
            </a:r>
            <a:r>
              <a:rPr lang="en-US" dirty="0" err="1" smtClean="0"/>
              <a:t>Tematres</a:t>
            </a:r>
            <a:r>
              <a:rPr lang="en-US" dirty="0" smtClean="0"/>
              <a:t>”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Thesaurus Web Publisher - Viewer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vocab.lternet.edu/thesauruswebpublisher</a:t>
            </a:r>
            <a:endParaRPr lang="en-US" sz="2400" dirty="0" smtClean="0"/>
          </a:p>
          <a:p>
            <a:r>
              <a:rPr lang="en-US" dirty="0" smtClean="0"/>
              <a:t>Visual Vocabulary – Graphical Viewer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vocab.lternet.edu/visualvocabulary/lter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Tematres</a:t>
            </a:r>
            <a:r>
              <a:rPr lang="en-US" dirty="0" smtClean="0"/>
              <a:t> View – Viewer</a:t>
            </a:r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vocab.lternet.edu/TematresView/view_thesaurus.php</a:t>
            </a:r>
            <a:endParaRPr lang="en-US" sz="2000" dirty="0" smtClean="0"/>
          </a:p>
          <a:p>
            <a:r>
              <a:rPr lang="en-US" dirty="0" smtClean="0"/>
              <a:t>Keyword Distiller (tries to find suitable keywords based on input text block)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vocab.lternet.edu/keywordDistiller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"/>
            <a:ext cx="855020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28600"/>
            <a:ext cx="5329237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3124200"/>
            <a:ext cx="573917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5780"/>
            <a:ext cx="5862638" cy="381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066800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</a:t>
            </a:r>
            <a:r>
              <a:rPr lang="en-US" sz="2800" dirty="0" err="1" smtClean="0"/>
              <a:t>TemaTres</a:t>
            </a:r>
            <a:r>
              <a:rPr lang="en-US" sz="2800" dirty="0" smtClean="0"/>
              <a:t>-related Tools</a:t>
            </a:r>
          </a:p>
        </p:txBody>
      </p:sp>
    </p:spTree>
    <p:extLst>
      <p:ext uri="{BB962C8B-B14F-4D97-AF65-F5344CB8AC3E}">
        <p14:creationId xmlns:p14="http://schemas.microsoft.com/office/powerpoint/2010/main" val="30956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TOOLS: Autocomplete </a:t>
            </a:r>
            <a:br>
              <a:rPr lang="en-US" dirty="0" smtClean="0"/>
            </a:br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6779" r="54343" b="67033"/>
          <a:stretch/>
        </p:blipFill>
        <p:spPr bwMode="auto">
          <a:xfrm>
            <a:off x="4781550" y="0"/>
            <a:ext cx="4362450" cy="163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Adapted existing PHP/JavaScript-based autocomplete tool to serve LTER Keywords into existing web forms</a:t>
            </a:r>
          </a:p>
          <a:p>
            <a:pPr lvl="1"/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vocab.lternet.edu/autocomplete/LTERKeywordForm.html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Relatively simple installation</a:t>
            </a:r>
          </a:p>
          <a:p>
            <a:pPr lvl="2"/>
            <a:r>
              <a:rPr lang="en-US" dirty="0" smtClean="0"/>
              <a:t>Copy JavaScript code from example into your web form</a:t>
            </a:r>
          </a:p>
          <a:p>
            <a:pPr lvl="2"/>
            <a:r>
              <a:rPr lang="en-US" dirty="0" smtClean="0"/>
              <a:t>Add the included PHP program to your server</a:t>
            </a:r>
          </a:p>
          <a:p>
            <a:pPr lvl="1"/>
            <a:r>
              <a:rPr lang="en-US" dirty="0" smtClean="0"/>
              <a:t>Options allow use of local or site  dictionaries, if desired.</a:t>
            </a:r>
          </a:p>
          <a:p>
            <a:pPr lvl="1"/>
            <a:r>
              <a:rPr lang="en-US" dirty="0" smtClean="0"/>
              <a:t>Download Files at: </a:t>
            </a:r>
          </a:p>
          <a:p>
            <a:pPr marL="57150" indent="0"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vocab.lternet.edu/autocomplete/LTERKeywordAutocomplete1.1.zip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8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New </a:t>
            </a:r>
            <a:r>
              <a:rPr lang="en-US" dirty="0" err="1" smtClean="0"/>
              <a:t>WeB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4162"/>
            <a:ext cx="8305800" cy="4525963"/>
          </a:xfrm>
        </p:spPr>
        <p:txBody>
          <a:bodyPr/>
          <a:lstStyle/>
          <a:p>
            <a:r>
              <a:rPr lang="en-US" dirty="0" smtClean="0"/>
              <a:t>Get list of preferred terms only </a:t>
            </a:r>
          </a:p>
          <a:p>
            <a:pPr lvl="1"/>
            <a:r>
              <a:rPr lang="en-US" dirty="0" smtClean="0"/>
              <a:t>Used with </a:t>
            </a:r>
            <a:r>
              <a:rPr lang="en-US" dirty="0" err="1" smtClean="0"/>
              <a:t>keywording</a:t>
            </a:r>
            <a:r>
              <a:rPr lang="en-US" dirty="0" smtClean="0"/>
              <a:t> tool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vocab.lternet.edu/webservice/preferredterms.php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4200"/>
            <a:ext cx="8229600" cy="535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4762"/>
            <a:ext cx="24860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" y="4476750"/>
            <a:ext cx="3886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Purpose: Get current list of LTER Preferred Keywords for use with Autocomplete and other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3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Tool: Keyword expander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Provides lists of linked terms for a target search</a:t>
            </a:r>
          </a:p>
          <a:p>
            <a:pPr lvl="1"/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Narrower</a:t>
            </a:r>
          </a:p>
          <a:p>
            <a:pPr lvl="1"/>
            <a:r>
              <a:rPr lang="en-US" dirty="0" smtClean="0"/>
              <a:t>Related</a:t>
            </a:r>
          </a:p>
          <a:p>
            <a:pPr lvl="1"/>
            <a:r>
              <a:rPr lang="en-US" dirty="0" smtClean="0"/>
              <a:t>Narrower + Related</a:t>
            </a:r>
          </a:p>
          <a:p>
            <a:pPr lvl="1"/>
            <a:r>
              <a:rPr lang="en-US" dirty="0" smtClean="0"/>
              <a:t>Narrower + Related and the narrower terms of related terms</a:t>
            </a:r>
          </a:p>
          <a:p>
            <a:r>
              <a:rPr lang="en-US" dirty="0" smtClean="0"/>
              <a:t>Provides results in a variety of formats (list, XML, 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Purpose: to provide LTER an expanded list of search terms for other systems (e.g., LNO Data Catalog)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2743200" y="2171700"/>
            <a:ext cx="609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http://vocab.lternet.edu/webservice/keywordlist.php</a:t>
            </a:r>
          </a:p>
        </p:txBody>
      </p:sp>
    </p:spTree>
    <p:extLst>
      <p:ext uri="{BB962C8B-B14F-4D97-AF65-F5344CB8AC3E}">
        <p14:creationId xmlns:p14="http://schemas.microsoft.com/office/powerpoint/2010/main" val="8755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Vocabulary </a:t>
            </a:r>
            <a:r>
              <a:rPr lang="en-US" dirty="0" err="1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Workshops: March &amp; May 2011 and lots of VTCs! </a:t>
            </a:r>
            <a:r>
              <a:rPr lang="en-US" dirty="0"/>
              <a:t>Details at: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im.lternet.edu/projects/controlled_vocabulary/meeting_notes</a:t>
            </a:r>
            <a:r>
              <a:rPr lang="en-US" sz="2200" dirty="0" smtClean="0"/>
              <a:t> </a:t>
            </a:r>
          </a:p>
          <a:p>
            <a:r>
              <a:rPr lang="en-US" dirty="0"/>
              <a:t>Workshop Participants: John Porter, Margaret O’Brien, Kristin Vanderbilt, Don </a:t>
            </a:r>
            <a:r>
              <a:rPr lang="en-US" dirty="0" err="1"/>
              <a:t>Henshaw</a:t>
            </a:r>
            <a:r>
              <a:rPr lang="en-US" dirty="0"/>
              <a:t>, </a:t>
            </a:r>
            <a:r>
              <a:rPr lang="en-US" dirty="0" err="1"/>
              <a:t>Corrina</a:t>
            </a:r>
            <a:r>
              <a:rPr lang="en-US" dirty="0"/>
              <a:t> </a:t>
            </a:r>
            <a:r>
              <a:rPr lang="en-US" dirty="0" err="1"/>
              <a:t>Gries</a:t>
            </a:r>
            <a:r>
              <a:rPr lang="en-US" dirty="0"/>
              <a:t>, </a:t>
            </a:r>
            <a:r>
              <a:rPr lang="en-US" dirty="0" err="1"/>
              <a:t>Eda</a:t>
            </a:r>
            <a:r>
              <a:rPr lang="en-US" dirty="0"/>
              <a:t> Melendez, Todd </a:t>
            </a:r>
            <a:r>
              <a:rPr lang="en-US" dirty="0" err="1"/>
              <a:t>Crowl</a:t>
            </a:r>
            <a:r>
              <a:rPr lang="en-US" dirty="0"/>
              <a:t>, Julia Jones, </a:t>
            </a:r>
            <a:r>
              <a:rPr lang="en-US" dirty="0" smtClean="0"/>
              <a:t>&amp; Rodger </a:t>
            </a:r>
            <a:r>
              <a:rPr lang="en-US" dirty="0" err="1" smtClean="0"/>
              <a:t>Ruess</a:t>
            </a:r>
            <a:endParaRPr lang="en-US" dirty="0" smtClean="0"/>
          </a:p>
          <a:p>
            <a:r>
              <a:rPr lang="en-US" dirty="0" smtClean="0"/>
              <a:t>Produced: </a:t>
            </a:r>
          </a:p>
          <a:p>
            <a:pPr lvl="1"/>
            <a:r>
              <a:rPr lang="en-US" dirty="0" smtClean="0">
                <a:hlinkClick r:id="rId3"/>
              </a:rPr>
              <a:t>Terms of Reference (submitted to IMEXEC) </a:t>
            </a:r>
            <a:endParaRPr lang="en-US" dirty="0" smtClean="0"/>
          </a:p>
          <a:p>
            <a:pPr lvl="1"/>
            <a:r>
              <a:rPr lang="en-US" dirty="0" smtClean="0"/>
              <a:t>Draft “</a:t>
            </a:r>
            <a:r>
              <a:rPr lang="en-US" dirty="0" err="1" smtClean="0"/>
              <a:t>Keywording</a:t>
            </a:r>
            <a:r>
              <a:rPr lang="en-US" dirty="0" smtClean="0"/>
              <a:t> Best Practices”</a:t>
            </a:r>
          </a:p>
          <a:p>
            <a:pPr lvl="1"/>
            <a:r>
              <a:rPr lang="en-US" dirty="0" smtClean="0"/>
              <a:t>Draft Use Cases </a:t>
            </a:r>
            <a:r>
              <a:rPr lang="en-US" dirty="0" smtClean="0">
                <a:hlinkClick r:id="rId4"/>
              </a:rPr>
              <a:t>for </a:t>
            </a:r>
            <a:r>
              <a:rPr lang="en-US" dirty="0" err="1" smtClean="0">
                <a:hlinkClick r:id="rId4"/>
              </a:rPr>
              <a:t>keywording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hlinkClick r:id="rId5"/>
              </a:rPr>
              <a:t>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List &amp;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still some minor cleaning up to be done (terms marked for possible deletion)</a:t>
            </a:r>
          </a:p>
          <a:p>
            <a:r>
              <a:rPr lang="en-US" dirty="0" smtClean="0"/>
              <a:t>The “Best Practices” document contains instructions on how to propose additions to the controlled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 - Priorities for LNO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LNO has agreed to provide 1 week of Duane Costa’s time to help link the LTER Controlled Vocabulary to the LNO web site</a:t>
            </a:r>
          </a:p>
          <a:p>
            <a:r>
              <a:rPr lang="en-US" sz="4000" dirty="0" smtClean="0"/>
              <a:t>We need to provide Duane with a </a:t>
            </a:r>
            <a:r>
              <a:rPr lang="en-US" sz="4000" u="sng" dirty="0" smtClean="0"/>
              <a:t>prioritized</a:t>
            </a:r>
            <a:r>
              <a:rPr lang="en-US" sz="4000" dirty="0" smtClean="0"/>
              <a:t> list of tasks</a:t>
            </a:r>
          </a:p>
          <a:p>
            <a:r>
              <a:rPr lang="en-US" sz="3600" dirty="0" smtClean="0"/>
              <a:t>And enter them into the tracking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trac.lternet.edu/trac/NIS/report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Task: </a:t>
            </a:r>
            <a:r>
              <a:rPr lang="en-US" dirty="0"/>
              <a:t>Replace </a:t>
            </a:r>
            <a:r>
              <a:rPr lang="en-US" dirty="0" smtClean="0"/>
              <a:t>existing </a:t>
            </a:r>
            <a:r>
              <a:rPr lang="en-US" dirty="0" err="1" smtClean="0"/>
              <a:t>Metacat</a:t>
            </a:r>
            <a:r>
              <a:rPr lang="en-US" dirty="0" smtClean="0"/>
              <a:t> </a:t>
            </a:r>
            <a:r>
              <a:rPr lang="en-US" dirty="0"/>
              <a:t>Hierarchy with Controlled </a:t>
            </a:r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Limited to 2 levels displayed on the web page</a:t>
            </a:r>
          </a:p>
          <a:p>
            <a:r>
              <a:rPr lang="en-US" dirty="0"/>
              <a:t>Task: </a:t>
            </a:r>
            <a:r>
              <a:rPr lang="en-US" dirty="0" smtClean="0"/>
              <a:t>Enhance Basic Search Box</a:t>
            </a:r>
          </a:p>
          <a:p>
            <a:pPr lvl="1"/>
            <a:r>
              <a:rPr lang="en-US" dirty="0" smtClean="0"/>
              <a:t>Replace existing autocomplete list with LTER preferred keywords</a:t>
            </a:r>
          </a:p>
          <a:p>
            <a:pPr lvl="1"/>
            <a:r>
              <a:rPr lang="en-US" dirty="0" smtClean="0"/>
              <a:t>Automatically add synonyms and narrower (possibly </a:t>
            </a:r>
            <a:r>
              <a:rPr lang="en-US" dirty="0" err="1" smtClean="0"/>
              <a:t>narrower+related</a:t>
            </a:r>
            <a:r>
              <a:rPr lang="en-US" dirty="0" smtClean="0"/>
              <a:t>) terms to searches as OR’s </a:t>
            </a:r>
          </a:p>
          <a:p>
            <a:r>
              <a:rPr lang="en-US" dirty="0" smtClean="0"/>
              <a:t>Task: Upgrade Advanced Search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checkboxes to select </a:t>
            </a:r>
            <a:r>
              <a:rPr lang="en-US" dirty="0" smtClean="0"/>
              <a:t>automatic addition of narrower</a:t>
            </a:r>
            <a:r>
              <a:rPr lang="en-US" dirty="0"/>
              <a:t>, or related or both or </a:t>
            </a:r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</a:t>
            </a:r>
            <a:r>
              <a:rPr lang="en-US" dirty="0" err="1" smtClean="0"/>
              <a:t>Keywording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Semi-automated </a:t>
            </a:r>
            <a:r>
              <a:rPr lang="en-US" dirty="0" err="1" smtClean="0"/>
              <a:t>keywording</a:t>
            </a:r>
            <a:endParaRPr lang="en-US" dirty="0" smtClean="0"/>
          </a:p>
          <a:p>
            <a:pPr lvl="1"/>
            <a:r>
              <a:rPr lang="en-US" dirty="0" smtClean="0"/>
              <a:t>Adapt Duane’s HIVE tool to ingest EML documents and return a modified EML document, or EML snippet</a:t>
            </a:r>
          </a:p>
          <a:p>
            <a:r>
              <a:rPr lang="en-US" dirty="0" smtClean="0"/>
              <a:t>Select Keywords via Browse Interface</a:t>
            </a:r>
          </a:p>
          <a:p>
            <a:pPr lvl="1"/>
            <a:r>
              <a:rPr lang="en-US" dirty="0" smtClean="0"/>
              <a:t>Browse through hierarchy and select keywords with checkboxes</a:t>
            </a:r>
          </a:p>
          <a:p>
            <a:pPr lvl="1"/>
            <a:r>
              <a:rPr lang="en-US" dirty="0" smtClean="0"/>
              <a:t>Returns list or EML snippet</a:t>
            </a:r>
          </a:p>
          <a:p>
            <a:r>
              <a:rPr lang="en-US" dirty="0" smtClean="0"/>
              <a:t>Implement Keyword Autocomplete on web forms at LTER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23480"/>
              </p:ext>
            </p:extLst>
          </p:nvPr>
        </p:nvGraphicFramePr>
        <p:xfrm>
          <a:off x="304800" y="2362200"/>
          <a:ext cx="86868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Keywording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Browse 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Form </a:t>
                      </a:r>
                      <a:r>
                        <a:rPr lang="en-US" dirty="0" smtClean="0"/>
                        <a:t>Autocomplete 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vocabularies (if needed)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Simple </a:t>
                      </a:r>
                      <a:r>
                        <a:rPr lang="en-US" dirty="0" smtClean="0"/>
                        <a:t>Search * </a:t>
                      </a:r>
                      <a:r>
                        <a:rPr lang="en-US" dirty="0" smtClean="0"/>
                        <a:t>– </a:t>
                      </a:r>
                    </a:p>
                    <a:p>
                      <a:r>
                        <a:rPr lang="en-US" dirty="0" smtClean="0"/>
                        <a:t>-- make work with non-preferred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LNO/HIVE</a:t>
                      </a:r>
                      <a:r>
                        <a:rPr lang="en-US" baseline="0" dirty="0" smtClean="0"/>
                        <a:t> Semi-automated </a:t>
                      </a:r>
                      <a:r>
                        <a:rPr lang="en-US" baseline="0" dirty="0" err="1" smtClean="0"/>
                        <a:t>keywording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smtClean="0"/>
                        <a:t>******, </a:t>
                      </a:r>
                      <a:r>
                        <a:rPr lang="en-US" baseline="0" dirty="0" smtClean="0"/>
                        <a:t>return list as 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 of keyword lists associated with datasets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Advanced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 interface for </a:t>
                      </a:r>
                      <a:r>
                        <a:rPr lang="en-US" dirty="0" err="1" smtClean="0"/>
                        <a:t>keywording</a:t>
                      </a:r>
                      <a:r>
                        <a:rPr lang="en-US" dirty="0" smtClean="0"/>
                        <a:t> -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Definitions for every term*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EML</a:t>
                      </a:r>
                      <a:r>
                        <a:rPr lang="en-US" baseline="0" dirty="0" smtClean="0"/>
                        <a:t> evaluator – how many preferred keywords, synonyms, and </a:t>
                      </a:r>
                      <a:r>
                        <a:rPr lang="en-US" baseline="0" dirty="0" err="1" smtClean="0"/>
                        <a:t>taxonomys</a:t>
                      </a:r>
                      <a:r>
                        <a:rPr lang="en-US" baseline="0" dirty="0" smtClean="0"/>
                        <a:t> are represented 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37101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Below are some of the suggested activities. Which should have the highest priority for implementation?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292334"/>
            <a:ext cx="286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- priorities not in list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Areas Keywords</a:t>
            </a:r>
          </a:p>
          <a:p>
            <a:r>
              <a:rPr lang="en-US" dirty="0" smtClean="0"/>
              <a:t>EML keyword modifications</a:t>
            </a:r>
          </a:p>
          <a:p>
            <a:pPr lvl="1"/>
            <a:r>
              <a:rPr lang="en-US" dirty="0" smtClean="0"/>
              <a:t>Improve tagging – type attributes for keyword attributes</a:t>
            </a:r>
          </a:p>
          <a:p>
            <a:r>
              <a:rPr lang="en-US" dirty="0" smtClean="0"/>
              <a:t>Interest in how terms are organized or displayed</a:t>
            </a:r>
          </a:p>
          <a:p>
            <a:r>
              <a:rPr lang="en-US" dirty="0" smtClean="0"/>
              <a:t>Site search clients also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6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458200" cy="1222375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THANKS!</a:t>
            </a:r>
            <a:endParaRPr lang="en-US" sz="13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4582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Members of the Controlled Vocabulary Working Group have all made major contributions to the work of the group.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Henshaw</a:t>
            </a:r>
            <a:r>
              <a:rPr lang="en-US" dirty="0"/>
              <a:t>, </a:t>
            </a:r>
            <a:r>
              <a:rPr lang="en-US" dirty="0" smtClean="0"/>
              <a:t>Donald; Jones</a:t>
            </a:r>
            <a:r>
              <a:rPr lang="en-US" dirty="0"/>
              <a:t>, </a:t>
            </a:r>
            <a:r>
              <a:rPr lang="en-US" dirty="0" smtClean="0"/>
              <a:t>Julia; </a:t>
            </a:r>
            <a:r>
              <a:rPr lang="en-US" dirty="0" err="1" smtClean="0"/>
              <a:t>Laundre</a:t>
            </a:r>
            <a:r>
              <a:rPr lang="en-US" dirty="0"/>
              <a:t>, </a:t>
            </a:r>
            <a:r>
              <a:rPr lang="en-US" dirty="0" smtClean="0"/>
              <a:t>James; </a:t>
            </a:r>
            <a:r>
              <a:rPr lang="en-US" dirty="0" err="1" smtClean="0"/>
              <a:t>Ruess</a:t>
            </a:r>
            <a:r>
              <a:rPr lang="en-US" dirty="0"/>
              <a:t>, </a:t>
            </a:r>
            <a:r>
              <a:rPr lang="en-US" dirty="0" smtClean="0"/>
              <a:t>Roger;</a:t>
            </a:r>
            <a:endParaRPr lang="en-US" dirty="0"/>
          </a:p>
          <a:p>
            <a:r>
              <a:rPr lang="en-US" dirty="0"/>
              <a:t>Downing, </a:t>
            </a:r>
            <a:r>
              <a:rPr lang="en-US" dirty="0" smtClean="0"/>
              <a:t>Jason; Costa</a:t>
            </a:r>
            <a:r>
              <a:rPr lang="en-US" dirty="0"/>
              <a:t>, </a:t>
            </a:r>
            <a:r>
              <a:rPr lang="en-US" dirty="0" smtClean="0"/>
              <a:t>Duane; </a:t>
            </a:r>
            <a:r>
              <a:rPr lang="en-US" dirty="0" err="1" smtClean="0"/>
              <a:t>Servilla</a:t>
            </a:r>
            <a:r>
              <a:rPr lang="en-US" dirty="0"/>
              <a:t>, </a:t>
            </a:r>
            <a:r>
              <a:rPr lang="en-US" dirty="0" smtClean="0"/>
              <a:t>Mark; San </a:t>
            </a:r>
            <a:r>
              <a:rPr lang="en-US" dirty="0"/>
              <a:t>Gil, </a:t>
            </a:r>
            <a:r>
              <a:rPr lang="en-US" dirty="0" err="1" smtClean="0"/>
              <a:t>Inigo</a:t>
            </a:r>
            <a:r>
              <a:rPr lang="en-US" dirty="0" smtClean="0"/>
              <a:t>; Brunt</a:t>
            </a:r>
            <a:r>
              <a:rPr lang="en-US" dirty="0"/>
              <a:t>, </a:t>
            </a:r>
            <a:r>
              <a:rPr lang="en-US" dirty="0" smtClean="0"/>
              <a:t>James; Melendez-Colom</a:t>
            </a:r>
            <a:r>
              <a:rPr lang="en-US" dirty="0"/>
              <a:t>, </a:t>
            </a:r>
            <a:r>
              <a:rPr lang="en-US" dirty="0" err="1" smtClean="0"/>
              <a:t>Eda</a:t>
            </a:r>
            <a:r>
              <a:rPr lang="en-US" dirty="0" smtClean="0"/>
              <a:t>; </a:t>
            </a:r>
            <a:r>
              <a:rPr lang="en-US" dirty="0" err="1" smtClean="0"/>
              <a:t>Crowl</a:t>
            </a:r>
            <a:r>
              <a:rPr lang="en-US" dirty="0"/>
              <a:t>, </a:t>
            </a:r>
            <a:r>
              <a:rPr lang="en-US" dirty="0" smtClean="0"/>
              <a:t>Todd; </a:t>
            </a:r>
            <a:r>
              <a:rPr lang="en-US" dirty="0" err="1" smtClean="0"/>
              <a:t>Gries</a:t>
            </a:r>
            <a:r>
              <a:rPr lang="en-US" dirty="0"/>
              <a:t>, </a:t>
            </a:r>
            <a:r>
              <a:rPr lang="en-US" dirty="0" err="1" smtClean="0"/>
              <a:t>Corinna</a:t>
            </a:r>
            <a:r>
              <a:rPr lang="en-US" dirty="0" smtClean="0"/>
              <a:t>; O'Brien</a:t>
            </a:r>
            <a:r>
              <a:rPr lang="en-US" dirty="0"/>
              <a:t>, </a:t>
            </a:r>
            <a:r>
              <a:rPr lang="en-US" dirty="0" smtClean="0"/>
              <a:t>Margaret; Vanderbilt</a:t>
            </a:r>
            <a:r>
              <a:rPr lang="en-US" dirty="0"/>
              <a:t>, </a:t>
            </a:r>
            <a:r>
              <a:rPr lang="en-US" dirty="0" smtClean="0"/>
              <a:t>Kristin;  and Porter</a:t>
            </a:r>
            <a:r>
              <a:rPr lang="en-US" dirty="0"/>
              <a:t>, </a:t>
            </a:r>
            <a:r>
              <a:rPr lang="en-US" dirty="0" smtClean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VTC -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r>
              <a:rPr lang="en-US" dirty="0" smtClean="0"/>
              <a:t>Get feedback on general direction of working group activities</a:t>
            </a:r>
            <a:endParaRPr lang="en-US" dirty="0"/>
          </a:p>
          <a:p>
            <a:r>
              <a:rPr lang="en-US" dirty="0" smtClean="0"/>
              <a:t>Prioritize  “Next Steps” on connecting the controlled vocabulary to LTER systems</a:t>
            </a:r>
          </a:p>
          <a:p>
            <a:pPr marL="0" indent="0">
              <a:buNone/>
            </a:pPr>
            <a:r>
              <a:rPr lang="en-US" b="1" i="1" dirty="0" smtClean="0"/>
              <a:t>“Scientists </a:t>
            </a:r>
            <a:r>
              <a:rPr lang="en-US" b="1" i="1" dirty="0"/>
              <a:t>seeking data should be able to efficiently and reliably locate LTER datasets through searching, </a:t>
            </a:r>
            <a:r>
              <a:rPr lang="en-US" b="1" i="1" dirty="0" smtClean="0"/>
              <a:t> and browsing </a:t>
            </a:r>
            <a:r>
              <a:rPr lang="en-US" b="1" i="1" dirty="0"/>
              <a:t>…“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Eclectic use of terms to used for discovering LTER data makes it difficult to perform reliable or efficient searches</a:t>
            </a:r>
          </a:p>
          <a:p>
            <a:r>
              <a:rPr lang="en-US" dirty="0" smtClean="0"/>
              <a:t>Often several terms for one concept</a:t>
            </a:r>
          </a:p>
          <a:p>
            <a:pPr lvl="1"/>
            <a:r>
              <a:rPr lang="en-US" sz="2400" dirty="0" smtClean="0"/>
              <a:t>One site uses CO2 another Carbon Dioxide, another Carbon-dioxide</a:t>
            </a:r>
          </a:p>
          <a:p>
            <a:pPr lvl="1"/>
            <a:r>
              <a:rPr lang="en-US" sz="2400" dirty="0" smtClean="0"/>
              <a:t>Carbon to Nitrogen Ratio, C:N, C:N Ratio, Carbon-to-nitrogen Ratio</a:t>
            </a:r>
          </a:p>
          <a:p>
            <a:r>
              <a:rPr lang="en-US" dirty="0" smtClean="0"/>
              <a:t>No way to relate broader terms with narrower terms</a:t>
            </a:r>
          </a:p>
          <a:p>
            <a:pPr lvl="1"/>
            <a:r>
              <a:rPr lang="en-US" dirty="0" smtClean="0"/>
              <a:t>Searching on “Landscape Change” doesn’t find data sets related to “desertification” even though desertification is a kind of landscape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Development of Keyword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a list of </a:t>
            </a:r>
            <a:r>
              <a:rPr lang="en-US" b="1" dirty="0" smtClean="0"/>
              <a:t>preferred terms </a:t>
            </a:r>
            <a:r>
              <a:rPr lang="en-US" dirty="0" smtClean="0"/>
              <a:t>that would be used by sites in creating metadata documents</a:t>
            </a:r>
          </a:p>
          <a:p>
            <a:r>
              <a:rPr lang="en-US" dirty="0" smtClean="0"/>
              <a:t>Focus on LTER-wide searches </a:t>
            </a:r>
          </a:p>
          <a:p>
            <a:pPr lvl="1"/>
            <a:r>
              <a:rPr lang="en-US" dirty="0"/>
              <a:t>Want to facilitate cross-site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People searching LTER </a:t>
            </a:r>
            <a:r>
              <a:rPr lang="en-US" dirty="0" err="1" smtClean="0"/>
              <a:t>Metacat</a:t>
            </a:r>
            <a:r>
              <a:rPr lang="en-US" dirty="0" smtClean="0"/>
              <a:t> rather than individual sites are interested in relevant data from multiple sites</a:t>
            </a:r>
          </a:p>
          <a:p>
            <a:r>
              <a:rPr lang="en-US" dirty="0" smtClean="0"/>
              <a:t>Want to hit the “sweet spot” for the number of terms</a:t>
            </a:r>
          </a:p>
          <a:p>
            <a:pPr lvl="1"/>
            <a:r>
              <a:rPr lang="en-US" dirty="0" smtClean="0"/>
              <a:t>Too many terms make </a:t>
            </a:r>
            <a:r>
              <a:rPr lang="en-US" dirty="0" err="1" smtClean="0"/>
              <a:t>keywording</a:t>
            </a:r>
            <a:r>
              <a:rPr lang="en-US" dirty="0" smtClean="0"/>
              <a:t> documents difficult, and results in searches with too few datasets</a:t>
            </a:r>
          </a:p>
          <a:p>
            <a:pPr lvl="1"/>
            <a:r>
              <a:rPr lang="en-US" dirty="0" smtClean="0"/>
              <a:t>Too few terms make it hard to locate usably small numbers of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Assembled list of words already in LTER Metadata (EML documents)</a:t>
            </a:r>
          </a:p>
          <a:p>
            <a:pPr eaLnBrk="1" hangingPunct="1"/>
            <a:r>
              <a:rPr lang="en-US" dirty="0" smtClean="0"/>
              <a:t>Selected using criteria:</a:t>
            </a:r>
          </a:p>
          <a:p>
            <a:pPr lvl="1" eaLnBrk="1" hangingPunct="1"/>
            <a:r>
              <a:rPr lang="en-US" dirty="0" smtClean="0"/>
              <a:t>Keywords shared with GCMD and NBII, or</a:t>
            </a:r>
          </a:p>
          <a:p>
            <a:pPr lvl="1" eaLnBrk="1" hangingPunct="1"/>
            <a:r>
              <a:rPr lang="en-US" dirty="0" smtClean="0"/>
              <a:t>Keywords used at </a:t>
            </a:r>
            <a:r>
              <a:rPr lang="en-US" u="sng" dirty="0" smtClean="0"/>
              <a:t>more than one </a:t>
            </a:r>
            <a:r>
              <a:rPr lang="en-US" dirty="0" smtClean="0"/>
              <a:t>LTER site</a:t>
            </a:r>
          </a:p>
          <a:p>
            <a:pPr eaLnBrk="1" hangingPunct="1"/>
            <a:r>
              <a:rPr lang="en-US" dirty="0" smtClean="0"/>
              <a:t>Reviewed by Information Managers</a:t>
            </a:r>
          </a:p>
          <a:p>
            <a:pPr lvl="1" eaLnBrk="1" hangingPunct="1"/>
            <a:r>
              <a:rPr lang="en-US" dirty="0" smtClean="0"/>
              <a:t>Removals and additions were suggested</a:t>
            </a:r>
          </a:p>
          <a:p>
            <a:pPr eaLnBrk="1" hangingPunct="1"/>
            <a:r>
              <a:rPr lang="en-US" dirty="0" smtClean="0"/>
              <a:t>Edited based on voting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Structuring the Controlled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Improve  </a:t>
            </a:r>
            <a:r>
              <a:rPr lang="en-US" dirty="0"/>
              <a:t>Searching &amp; Browsing</a:t>
            </a:r>
          </a:p>
          <a:p>
            <a:pPr lvl="1"/>
            <a:r>
              <a:rPr lang="en-US" dirty="0"/>
              <a:t>Reliability (of all the suitable target documents, what percentage did you find)</a:t>
            </a:r>
          </a:p>
          <a:p>
            <a:pPr lvl="1"/>
            <a:r>
              <a:rPr lang="en-US" dirty="0"/>
              <a:t>Efficiency (of the documents your search returned, what percentage were suitable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 list alone is not sufficient to support browsing and sophisticated searching of data – more structure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2067"/>
              </p:ext>
            </p:extLst>
          </p:nvPr>
        </p:nvGraphicFramePr>
        <p:xfrm>
          <a:off x="152400" y="1371600"/>
          <a:ext cx="8686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916884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Synonym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</a:tr>
              <a:tr h="426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9600" y="2907268"/>
            <a:ext cx="8019394" cy="3569732"/>
            <a:chOff x="609600" y="2907268"/>
            <a:chExt cx="8019394" cy="3569732"/>
          </a:xfrm>
        </p:grpSpPr>
        <p:sp>
          <p:nvSpPr>
            <p:cNvPr id="7" name="Oval 6"/>
            <p:cNvSpPr/>
            <p:nvPr/>
          </p:nvSpPr>
          <p:spPr>
            <a:xfrm>
              <a:off x="609600" y="29718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3276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581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" y="41647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" y="44695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" y="4800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5105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102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3342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86000" y="3647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86000" y="42304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6000" y="45352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4866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5171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2907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37953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7660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9777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277710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65179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32282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65179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32282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2" idx="0"/>
            </p:cNvCxnSpPr>
            <p:nvPr/>
          </p:nvCxnSpPr>
          <p:spPr>
            <a:xfrm flipH="1">
              <a:off x="4093779" y="3091199"/>
              <a:ext cx="412531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3" idx="0"/>
            </p:cNvCxnSpPr>
            <p:nvPr/>
          </p:nvCxnSpPr>
          <p:spPr>
            <a:xfrm>
              <a:off x="4506310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4" idx="0"/>
            </p:cNvCxnSpPr>
            <p:nvPr/>
          </p:nvCxnSpPr>
          <p:spPr>
            <a:xfrm>
              <a:off x="4093779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66137" y="3546506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508937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130" idx="0"/>
            </p:cNvCxnSpPr>
            <p:nvPr/>
          </p:nvCxnSpPr>
          <p:spPr>
            <a:xfrm>
              <a:off x="4093779" y="4001814"/>
              <a:ext cx="0" cy="87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4" idx="5"/>
            </p:cNvCxnSpPr>
            <p:nvPr/>
          </p:nvCxnSpPr>
          <p:spPr>
            <a:xfrm>
              <a:off x="4255424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22428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09897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7000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897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4770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8" idx="0"/>
            </p:cNvCxnSpPr>
            <p:nvPr/>
          </p:nvCxnSpPr>
          <p:spPr>
            <a:xfrm flipH="1">
              <a:off x="5838497" y="3091199"/>
              <a:ext cx="41253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7" idx="4"/>
              <a:endCxn id="59" idx="0"/>
            </p:cNvCxnSpPr>
            <p:nvPr/>
          </p:nvCxnSpPr>
          <p:spPr>
            <a:xfrm>
              <a:off x="6251028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0"/>
            </p:cNvCxnSpPr>
            <p:nvPr/>
          </p:nvCxnSpPr>
          <p:spPr>
            <a:xfrm>
              <a:off x="5838497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0"/>
            </p:cNvCxnSpPr>
            <p:nvPr/>
          </p:nvCxnSpPr>
          <p:spPr>
            <a:xfrm flipH="1">
              <a:off x="6705600" y="3546506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87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53655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0" idx="4"/>
              <a:endCxn id="66" idx="0"/>
            </p:cNvCxnSpPr>
            <p:nvPr/>
          </p:nvCxnSpPr>
          <p:spPr>
            <a:xfrm flipH="1">
              <a:off x="5816163" y="4012324"/>
              <a:ext cx="22334" cy="80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5"/>
            </p:cNvCxnSpPr>
            <p:nvPr/>
          </p:nvCxnSpPr>
          <p:spPr>
            <a:xfrm>
              <a:off x="6000142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0745" y="3925614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141781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71794" y="3283248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41781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71794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2" idx="4"/>
              <a:endCxn id="84" idx="0"/>
            </p:cNvCxnSpPr>
            <p:nvPr/>
          </p:nvCxnSpPr>
          <p:spPr>
            <a:xfrm>
              <a:off x="7370381" y="3535996"/>
              <a:ext cx="0" cy="4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3" idx="4"/>
              <a:endCxn id="85" idx="0"/>
            </p:cNvCxnSpPr>
            <p:nvPr/>
          </p:nvCxnSpPr>
          <p:spPr>
            <a:xfrm>
              <a:off x="8400394" y="3435648"/>
              <a:ext cx="0" cy="533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304691" y="4534057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48449" y="450778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33291" y="4111016"/>
              <a:ext cx="0" cy="39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  <a:endCxn id="91" idx="1"/>
            </p:cNvCxnSpPr>
            <p:nvPr/>
          </p:nvCxnSpPr>
          <p:spPr>
            <a:xfrm>
              <a:off x="7532026" y="4099208"/>
              <a:ext cx="483378" cy="430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6"/>
              <a:endCxn id="83" idx="2"/>
            </p:cNvCxnSpPr>
            <p:nvPr/>
          </p:nvCxnSpPr>
          <p:spPr>
            <a:xfrm flipV="1">
              <a:off x="7598981" y="3359448"/>
              <a:ext cx="572813" cy="1003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598981" y="4034816"/>
              <a:ext cx="596461" cy="1051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4" idx="7"/>
              <a:endCxn id="83" idx="3"/>
            </p:cNvCxnSpPr>
            <p:nvPr/>
          </p:nvCxnSpPr>
          <p:spPr>
            <a:xfrm flipV="1">
              <a:off x="7532026" y="3413330"/>
              <a:ext cx="706723" cy="5781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5" idx="4"/>
              <a:endCxn id="91" idx="0"/>
            </p:cNvCxnSpPr>
            <p:nvPr/>
          </p:nvCxnSpPr>
          <p:spPr>
            <a:xfrm flipH="1">
              <a:off x="8177049" y="4121526"/>
              <a:ext cx="223345" cy="38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349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44763" y="46876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65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627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2379" y="474468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1524000" y="5562600"/>
              <a:ext cx="6653049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  <p:cxnSp>
        <p:nvCxnSpPr>
          <p:cNvPr id="79" name="Straight Connector 78"/>
          <p:cNvCxnSpPr>
            <a:stCxn id="60" idx="7"/>
            <a:endCxn id="59" idx="3"/>
          </p:cNvCxnSpPr>
          <p:nvPr/>
        </p:nvCxnSpPr>
        <p:spPr>
          <a:xfrm flipV="1">
            <a:off x="6000142" y="3513678"/>
            <a:ext cx="543813" cy="368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65179" y="5117068"/>
            <a:ext cx="172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</a:t>
            </a:r>
            <a:r>
              <a:rPr lang="en-US" sz="1400" dirty="0" err="1" smtClean="0"/>
              <a:t>taxonomys</a:t>
            </a:r>
            <a:r>
              <a:rPr lang="en-US" sz="1400" dirty="0" smtClean="0"/>
              <a:t> are a </a:t>
            </a:r>
            <a:r>
              <a:rPr lang="en-US" sz="1400" dirty="0" err="1" smtClean="0"/>
              <a:t>Polytaxonomy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39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VOCAB Working Group has created a draft set of  10 </a:t>
            </a:r>
            <a:r>
              <a:rPr lang="en-US" dirty="0" err="1" smtClean="0"/>
              <a:t>taxonomys</a:t>
            </a:r>
            <a:r>
              <a:rPr lang="en-US" dirty="0" smtClean="0"/>
              <a:t> containing 627 preferred terms</a:t>
            </a:r>
          </a:p>
          <a:p>
            <a:pPr lvl="1"/>
            <a:r>
              <a:rPr lang="en-US" dirty="0" smtClean="0"/>
              <a:t>Includes additional “broader” terms needed for grouping</a:t>
            </a:r>
          </a:p>
          <a:p>
            <a:pPr lvl="1"/>
            <a:r>
              <a:rPr lang="en-US" dirty="0" smtClean="0"/>
              <a:t>Additionally there are 144 synonyms (non-preferred terms)</a:t>
            </a:r>
          </a:p>
          <a:p>
            <a:r>
              <a:rPr lang="en-US" dirty="0" smtClean="0"/>
              <a:t>Some terms originally in the list have been removed because the were perceived to be too ambiguous or context-sensitive  to be useful for the purposes of searching or browsing</a:t>
            </a:r>
          </a:p>
          <a:p>
            <a:pPr lvl="1"/>
            <a:r>
              <a:rPr lang="en-US" dirty="0" smtClean="0"/>
              <a:t>E.g., “Aboveground” </a:t>
            </a:r>
          </a:p>
          <a:p>
            <a:r>
              <a:rPr lang="en-US" dirty="0" smtClean="0"/>
              <a:t>Some “related” terms have also been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11693</TotalTime>
  <Words>1256</Words>
  <Application>Microsoft Office PowerPoint</Application>
  <PresentationFormat>On-screen Show (4:3)</PresentationFormat>
  <Paragraphs>171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LTER Controlled Vocabulary Virtual WaterCooler - July, 2011</vt:lpstr>
      <vt:lpstr>Controlled Vocabulary ActIVITIES</vt:lpstr>
      <vt:lpstr>VTC - Objectives</vt:lpstr>
      <vt:lpstr>The Challenge</vt:lpstr>
      <vt:lpstr>Goals for Development of Keyword List</vt:lpstr>
      <vt:lpstr>Steps Taken</vt:lpstr>
      <vt:lpstr>Structuring the Controlled vocabulary</vt:lpstr>
      <vt:lpstr>Structures</vt:lpstr>
      <vt:lpstr>Activities</vt:lpstr>
      <vt:lpstr>How List and Polytaxonomy Will be used</vt:lpstr>
      <vt:lpstr>Tools</vt:lpstr>
      <vt:lpstr>PowerPoint Presentation</vt:lpstr>
      <vt:lpstr>PowerPoint Presentation</vt:lpstr>
      <vt:lpstr>PowerPoint Presentation</vt:lpstr>
      <vt:lpstr>Other “Tematres” tools</vt:lpstr>
      <vt:lpstr>PowerPoint Presentation</vt:lpstr>
      <vt:lpstr>TOOLS: Autocomplete  Keywords</vt:lpstr>
      <vt:lpstr>Tools: New WeB Services</vt:lpstr>
      <vt:lpstr>Tool: Keyword expander web service</vt:lpstr>
      <vt:lpstr>Next Steps – List &amp; Taxonomy</vt:lpstr>
      <vt:lpstr>NEXT STEPS  - Priorities for LNO ????</vt:lpstr>
      <vt:lpstr>Next Steps</vt:lpstr>
      <vt:lpstr>Next Steps - Keywording</vt:lpstr>
      <vt:lpstr>PRIORITIES?</vt:lpstr>
      <vt:lpstr>Discussion</vt:lpstr>
      <vt:lpstr>THANKS!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Workshop March 26-27, 2011</dc:title>
  <dc:creator>Valued Acer Customer</dc:creator>
  <cp:lastModifiedBy>jhp7e</cp:lastModifiedBy>
  <cp:revision>68</cp:revision>
  <dcterms:created xsi:type="dcterms:W3CDTF">2011-03-25T09:23:21Z</dcterms:created>
  <dcterms:modified xsi:type="dcterms:W3CDTF">2011-07-12T16:09:47Z</dcterms:modified>
</cp:coreProperties>
</file>