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57" r:id="rId3"/>
    <p:sldId id="279" r:id="rId4"/>
    <p:sldId id="282" r:id="rId5"/>
    <p:sldId id="281" r:id="rId6"/>
    <p:sldId id="280" r:id="rId7"/>
    <p:sldId id="283" r:id="rId8"/>
    <p:sldId id="284" r:id="rId9"/>
    <p:sldId id="288" r:id="rId10"/>
    <p:sldId id="300" r:id="rId11"/>
    <p:sldId id="301" r:id="rId12"/>
    <p:sldId id="294" r:id="rId13"/>
    <p:sldId id="295" r:id="rId14"/>
    <p:sldId id="296" r:id="rId15"/>
    <p:sldId id="302" r:id="rId16"/>
    <p:sldId id="298" r:id="rId17"/>
    <p:sldId id="305" r:id="rId18"/>
    <p:sldId id="297" r:id="rId19"/>
    <p:sldId id="299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03" r:id="rId29"/>
    <p:sldId id="304" r:id="rId30"/>
    <p:sldId id="306" r:id="rId31"/>
    <p:sldId id="31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0" autoAdjust="0"/>
    <p:restoredTop sz="96221" autoAdjust="0"/>
  </p:normalViewPr>
  <p:slideViewPr>
    <p:cSldViewPr>
      <p:cViewPr>
        <p:scale>
          <a:sx n="50" d="100"/>
          <a:sy n="50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71B5-E3A0-4107-B9E9-FF6ADF1AAD56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2ED7-774B-4790-AB34-C06B6626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81D1-2E3C-4291-BF16-CB56B863C2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81D1-2E3C-4291-BF16-CB56B863C2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81D1-2E3C-4291-BF16-CB56B863C2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5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6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0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0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6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8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6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6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3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1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0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0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6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C2C10A-25DB-4A2D-8171-340F3D587AD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E0F855-C83A-454A-B420-2A91AFF59639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648201"/>
            <a:ext cx="8458200" cy="1427586"/>
          </a:xfrm>
        </p:spPr>
        <p:txBody>
          <a:bodyPr>
            <a:normAutofit/>
          </a:bodyPr>
          <a:lstStyle/>
          <a:p>
            <a:r>
              <a:rPr lang="en-US" dirty="0" smtClean="0"/>
              <a:t>LTER Controlled Vocabulary Workshop May 26-27,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Structuring the Controlled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Improve  </a:t>
            </a:r>
            <a:r>
              <a:rPr lang="en-US" dirty="0"/>
              <a:t>Searching &amp; Browsing</a:t>
            </a:r>
          </a:p>
          <a:p>
            <a:pPr lvl="1"/>
            <a:r>
              <a:rPr lang="en-US" dirty="0"/>
              <a:t>Reliability (of all the suitable target documents, what percentage did you find)</a:t>
            </a:r>
          </a:p>
          <a:p>
            <a:pPr lvl="1"/>
            <a:r>
              <a:rPr lang="en-US" dirty="0"/>
              <a:t>Efficiency (of the documents your search returned, what percentage were suitable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 list alone is not sufficient to support browsing and sophisticated searching of data – more structure is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2067"/>
              </p:ext>
            </p:extLst>
          </p:nvPr>
        </p:nvGraphicFramePr>
        <p:xfrm>
          <a:off x="152400" y="1371600"/>
          <a:ext cx="8686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916884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Synonym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</a:tr>
              <a:tr h="426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9600" y="2907268"/>
            <a:ext cx="8019394" cy="3569732"/>
            <a:chOff x="609600" y="2907268"/>
            <a:chExt cx="8019394" cy="3569732"/>
          </a:xfrm>
        </p:grpSpPr>
        <p:sp>
          <p:nvSpPr>
            <p:cNvPr id="7" name="Oval 6"/>
            <p:cNvSpPr/>
            <p:nvPr/>
          </p:nvSpPr>
          <p:spPr>
            <a:xfrm>
              <a:off x="609600" y="29718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3276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581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" y="41647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9600" y="44695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" y="4800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" y="5105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" y="54102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3342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86000" y="3647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86000" y="42304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6000" y="45352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4866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5171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48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2907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379539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7660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9777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277710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65179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32282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65179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32282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2" idx="0"/>
            </p:cNvCxnSpPr>
            <p:nvPr/>
          </p:nvCxnSpPr>
          <p:spPr>
            <a:xfrm flipH="1">
              <a:off x="4093779" y="3091199"/>
              <a:ext cx="412531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3" idx="0"/>
            </p:cNvCxnSpPr>
            <p:nvPr/>
          </p:nvCxnSpPr>
          <p:spPr>
            <a:xfrm>
              <a:off x="4506310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4" idx="0"/>
            </p:cNvCxnSpPr>
            <p:nvPr/>
          </p:nvCxnSpPr>
          <p:spPr>
            <a:xfrm>
              <a:off x="4093779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66137" y="3546506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508937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130" idx="0"/>
            </p:cNvCxnSpPr>
            <p:nvPr/>
          </p:nvCxnSpPr>
          <p:spPr>
            <a:xfrm>
              <a:off x="4093779" y="4001814"/>
              <a:ext cx="0" cy="870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4" idx="5"/>
            </p:cNvCxnSpPr>
            <p:nvPr/>
          </p:nvCxnSpPr>
          <p:spPr>
            <a:xfrm>
              <a:off x="4255424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22428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09897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77000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897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4770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58" idx="0"/>
            </p:cNvCxnSpPr>
            <p:nvPr/>
          </p:nvCxnSpPr>
          <p:spPr>
            <a:xfrm flipH="1">
              <a:off x="5838497" y="3091199"/>
              <a:ext cx="41253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7" idx="4"/>
              <a:endCxn id="59" idx="0"/>
            </p:cNvCxnSpPr>
            <p:nvPr/>
          </p:nvCxnSpPr>
          <p:spPr>
            <a:xfrm>
              <a:off x="6251028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0" idx="0"/>
            </p:cNvCxnSpPr>
            <p:nvPr/>
          </p:nvCxnSpPr>
          <p:spPr>
            <a:xfrm>
              <a:off x="5838497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1" idx="0"/>
            </p:cNvCxnSpPr>
            <p:nvPr/>
          </p:nvCxnSpPr>
          <p:spPr>
            <a:xfrm flipH="1">
              <a:off x="6705600" y="3546506"/>
              <a:ext cx="5256" cy="313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87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53655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0" idx="4"/>
              <a:endCxn id="66" idx="0"/>
            </p:cNvCxnSpPr>
            <p:nvPr/>
          </p:nvCxnSpPr>
          <p:spPr>
            <a:xfrm flipH="1">
              <a:off x="5816163" y="4012324"/>
              <a:ext cx="22334" cy="80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0" idx="5"/>
            </p:cNvCxnSpPr>
            <p:nvPr/>
          </p:nvCxnSpPr>
          <p:spPr>
            <a:xfrm>
              <a:off x="6000142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0745" y="3925614"/>
              <a:ext cx="4099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141781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171794" y="3283248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141781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71794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2" idx="4"/>
              <a:endCxn id="84" idx="0"/>
            </p:cNvCxnSpPr>
            <p:nvPr/>
          </p:nvCxnSpPr>
          <p:spPr>
            <a:xfrm>
              <a:off x="7370381" y="3535996"/>
              <a:ext cx="0" cy="4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3" idx="4"/>
              <a:endCxn id="85" idx="0"/>
            </p:cNvCxnSpPr>
            <p:nvPr/>
          </p:nvCxnSpPr>
          <p:spPr>
            <a:xfrm>
              <a:off x="8400394" y="3435648"/>
              <a:ext cx="0" cy="533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304691" y="4534057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48449" y="4507781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533291" y="4111016"/>
              <a:ext cx="0" cy="39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5"/>
              <a:endCxn id="91" idx="1"/>
            </p:cNvCxnSpPr>
            <p:nvPr/>
          </p:nvCxnSpPr>
          <p:spPr>
            <a:xfrm>
              <a:off x="7532026" y="4099208"/>
              <a:ext cx="483378" cy="430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6"/>
              <a:endCxn id="83" idx="2"/>
            </p:cNvCxnSpPr>
            <p:nvPr/>
          </p:nvCxnSpPr>
          <p:spPr>
            <a:xfrm flipV="1">
              <a:off x="7598981" y="3359448"/>
              <a:ext cx="572813" cy="10034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598981" y="4034816"/>
              <a:ext cx="596461" cy="1051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4" idx="7"/>
              <a:endCxn id="83" idx="3"/>
            </p:cNvCxnSpPr>
            <p:nvPr/>
          </p:nvCxnSpPr>
          <p:spPr>
            <a:xfrm flipV="1">
              <a:off x="7532026" y="3413330"/>
              <a:ext cx="706723" cy="5781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5" idx="4"/>
              <a:endCxn id="91" idx="0"/>
            </p:cNvCxnSpPr>
            <p:nvPr/>
          </p:nvCxnSpPr>
          <p:spPr>
            <a:xfrm flipH="1">
              <a:off x="8177049" y="4121526"/>
              <a:ext cx="223345" cy="386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349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44763" y="468761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65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627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22379" y="474468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4" name="Right Arrow 133"/>
            <p:cNvSpPr/>
            <p:nvPr/>
          </p:nvSpPr>
          <p:spPr>
            <a:xfrm>
              <a:off x="1524000" y="5562600"/>
              <a:ext cx="6653049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Complexity</a:t>
              </a:r>
              <a:endParaRPr lang="en-US" sz="2800" b="1" dirty="0"/>
            </a:p>
          </p:txBody>
        </p:sp>
      </p:grpSp>
      <p:cxnSp>
        <p:nvCxnSpPr>
          <p:cNvPr id="79" name="Straight Connector 78"/>
          <p:cNvCxnSpPr>
            <a:stCxn id="60" idx="7"/>
            <a:endCxn id="59" idx="3"/>
          </p:cNvCxnSpPr>
          <p:nvPr/>
        </p:nvCxnSpPr>
        <p:spPr>
          <a:xfrm flipV="1">
            <a:off x="6000142" y="3513678"/>
            <a:ext cx="543813" cy="368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65179" y="5117068"/>
            <a:ext cx="172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Multiple </a:t>
            </a:r>
            <a:r>
              <a:rPr lang="en-US" sz="1400" dirty="0" err="1" smtClean="0"/>
              <a:t>taxonomys</a:t>
            </a:r>
            <a:r>
              <a:rPr lang="en-US" sz="1400" dirty="0" smtClean="0"/>
              <a:t> are a </a:t>
            </a:r>
            <a:r>
              <a:rPr lang="en-US" sz="1400" dirty="0" err="1" smtClean="0"/>
              <a:t>Polytaxonomy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39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3"/>
            <a:ext cx="8229600" cy="1143000"/>
          </a:xfrm>
        </p:spPr>
        <p:txBody>
          <a:bodyPr/>
          <a:lstStyle/>
          <a:p>
            <a:r>
              <a:rPr lang="en-US" dirty="0" err="1" smtClean="0"/>
              <a:t>Taxonomys</a:t>
            </a:r>
            <a:r>
              <a:rPr lang="en-US" dirty="0" smtClean="0"/>
              <a:t> – Rules of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Relationships should be </a:t>
            </a:r>
            <a:r>
              <a:rPr lang="en-US" b="1" u="sng" dirty="0" smtClean="0"/>
              <a:t>independent of context</a:t>
            </a:r>
          </a:p>
          <a:p>
            <a:pPr lvl="1"/>
            <a:r>
              <a:rPr lang="en-US" b="1" dirty="0" smtClean="0"/>
              <a:t>Must  pass “Some-not-all test”</a:t>
            </a:r>
          </a:p>
          <a:p>
            <a:r>
              <a:rPr lang="en-US" b="1" dirty="0" smtClean="0"/>
              <a:t>Each taxonomy should include only one </a:t>
            </a:r>
            <a:r>
              <a:rPr lang="en-US" b="1" u="sng" dirty="0" smtClean="0"/>
              <a:t>type</a:t>
            </a:r>
            <a:r>
              <a:rPr lang="en-US" b="1" dirty="0" smtClean="0"/>
              <a:t> of entity </a:t>
            </a:r>
            <a:r>
              <a:rPr lang="en-US" dirty="0" smtClean="0"/>
              <a:t>(listed in Z39.19 section 6.3.2)</a:t>
            </a:r>
          </a:p>
          <a:p>
            <a:pPr lvl="1"/>
            <a:r>
              <a:rPr lang="en-US" b="1" dirty="0"/>
              <a:t>Things and their physical </a:t>
            </a:r>
            <a:r>
              <a:rPr lang="en-US" b="1" dirty="0" smtClean="0"/>
              <a:t>parts (birds, trees, leaves)</a:t>
            </a:r>
            <a:endParaRPr lang="en-US" b="1" dirty="0"/>
          </a:p>
          <a:p>
            <a:pPr lvl="1"/>
            <a:r>
              <a:rPr lang="en-US" b="1" dirty="0" smtClean="0"/>
              <a:t>Materials (wood, nitrogen, sand)</a:t>
            </a:r>
            <a:endParaRPr lang="en-US" b="1" dirty="0"/>
          </a:p>
          <a:p>
            <a:pPr lvl="1"/>
            <a:r>
              <a:rPr lang="en-US" b="1" dirty="0"/>
              <a:t>Activities or </a:t>
            </a:r>
            <a:r>
              <a:rPr lang="en-US" b="1" dirty="0" smtClean="0"/>
              <a:t>processes (acidification, production)</a:t>
            </a:r>
            <a:endParaRPr lang="en-US" b="1" dirty="0"/>
          </a:p>
          <a:p>
            <a:pPr lvl="1"/>
            <a:r>
              <a:rPr lang="en-US" b="1" dirty="0"/>
              <a:t>Events or </a:t>
            </a:r>
            <a:r>
              <a:rPr lang="en-US" b="1" dirty="0" smtClean="0"/>
              <a:t>occurrences (germination, death)</a:t>
            </a:r>
            <a:endParaRPr lang="en-US" b="1" dirty="0"/>
          </a:p>
          <a:p>
            <a:pPr lvl="1"/>
            <a:r>
              <a:rPr lang="en-US" b="1" dirty="0"/>
              <a:t>Properties or states of persons, things, materials or </a:t>
            </a:r>
            <a:r>
              <a:rPr lang="en-US" b="1" dirty="0" smtClean="0"/>
              <a:t>actions (age, speed, nitrogen content)</a:t>
            </a:r>
            <a:endParaRPr lang="en-US" b="1" dirty="0"/>
          </a:p>
          <a:p>
            <a:pPr lvl="1"/>
            <a:r>
              <a:rPr lang="en-US" b="1" dirty="0"/>
              <a:t>Disciplines or subject </a:t>
            </a:r>
            <a:r>
              <a:rPr lang="en-US" b="1" dirty="0" smtClean="0"/>
              <a:t>fields (ecology, ornithology)</a:t>
            </a:r>
            <a:endParaRPr lang="en-US" b="1" dirty="0"/>
          </a:p>
          <a:p>
            <a:pPr lvl="1"/>
            <a:r>
              <a:rPr lang="en-US" dirty="0"/>
              <a:t>Units of </a:t>
            </a:r>
            <a:r>
              <a:rPr lang="en-US" dirty="0" smtClean="0"/>
              <a:t>measurement (m, km, miles)</a:t>
            </a:r>
            <a:endParaRPr lang="en-US" dirty="0"/>
          </a:p>
          <a:p>
            <a:pPr lvl="1"/>
            <a:r>
              <a:rPr lang="en-US" dirty="0"/>
              <a:t>Unique </a:t>
            </a:r>
            <a:r>
              <a:rPr lang="en-US" dirty="0" smtClean="0"/>
              <a:t>entities (LTER,HJ Andrews Forest)</a:t>
            </a:r>
          </a:p>
          <a:p>
            <a:r>
              <a:rPr lang="en-US" dirty="0" smtClean="0"/>
              <a:t>You can get into trouble if you start “mixing and matching” things within a single taxonomy!</a:t>
            </a:r>
          </a:p>
        </p:txBody>
      </p:sp>
    </p:spTree>
    <p:extLst>
      <p:ext uri="{BB962C8B-B14F-4D97-AF65-F5344CB8AC3E}">
        <p14:creationId xmlns:p14="http://schemas.microsoft.com/office/powerpoint/2010/main" val="34906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915400"/>
              </p:ext>
            </p:extLst>
          </p:nvPr>
        </p:nvGraphicFramePr>
        <p:xfrm>
          <a:off x="228600" y="1295400"/>
          <a:ext cx="8610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868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Bad</a:t>
                      </a:r>
                      <a:endParaRPr lang="en-US" sz="2400" b="1" dirty="0"/>
                    </a:p>
                  </a:txBody>
                  <a:tcPr/>
                </a:tc>
              </a:tr>
              <a:tr h="1849967">
                <a:tc>
                  <a:txBody>
                    <a:bodyPr/>
                    <a:lstStyle/>
                    <a:p>
                      <a:r>
                        <a:rPr lang="en-US" dirty="0" smtClean="0"/>
                        <a:t>Forests </a:t>
                      </a:r>
                    </a:p>
                    <a:p>
                      <a:r>
                        <a:rPr lang="en-US" dirty="0" smtClean="0"/>
                        <a:t>       Boreal Forest</a:t>
                      </a:r>
                    </a:p>
                    <a:p>
                      <a:r>
                        <a:rPr lang="en-US" dirty="0" smtClean="0"/>
                        <a:t>       Hardwood </a:t>
                      </a:r>
                      <a:r>
                        <a:rPr lang="en-US" baseline="0" dirty="0" smtClean="0"/>
                        <a:t>Forest</a:t>
                      </a:r>
                    </a:p>
                    <a:p>
                      <a:r>
                        <a:rPr lang="en-US" baseline="0" dirty="0" smtClean="0"/>
                        <a:t>Grassland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Tallgrass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Praire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        Tundra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Forests</a:t>
                      </a:r>
                    </a:p>
                    <a:p>
                      <a:r>
                        <a:rPr lang="en-US" dirty="0" smtClean="0"/>
                        <a:t>     Fire</a:t>
                      </a:r>
                    </a:p>
                    <a:p>
                      <a:r>
                        <a:rPr lang="en-US" dirty="0" smtClean="0"/>
                        <a:t>     Ecology</a:t>
                      </a:r>
                      <a:endParaRPr lang="en-US" dirty="0"/>
                    </a:p>
                  </a:txBody>
                  <a:tcPr/>
                </a:tc>
              </a:tr>
              <a:tr h="681566">
                <a:tc>
                  <a:txBody>
                    <a:bodyPr/>
                    <a:lstStyle/>
                    <a:p>
                      <a:r>
                        <a:rPr lang="en-US" dirty="0" smtClean="0"/>
                        <a:t>OK – these are all the same type of entity –</a:t>
                      </a:r>
                      <a:r>
                        <a:rPr lang="en-US" baseline="0" dirty="0" smtClean="0"/>
                        <a:t> all are THINGS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Mixing THINGS and PROCESSES and DISCIPLINES</a:t>
                      </a:r>
                      <a:endParaRPr lang="en-US" dirty="0"/>
                    </a:p>
                  </a:txBody>
                  <a:tcPr/>
                </a:tc>
              </a:tr>
              <a:tr h="973667">
                <a:tc>
                  <a:txBody>
                    <a:bodyPr/>
                    <a:lstStyle/>
                    <a:p>
                      <a:r>
                        <a:rPr lang="en-US" dirty="0" smtClean="0"/>
                        <a:t>Rodents</a:t>
                      </a:r>
                    </a:p>
                    <a:p>
                      <a:r>
                        <a:rPr lang="en-US" dirty="0" smtClean="0"/>
                        <a:t>        Mice</a:t>
                      </a:r>
                    </a:p>
                    <a:p>
                      <a:r>
                        <a:rPr lang="en-US" dirty="0" smtClean="0"/>
                        <a:t>        Rats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Desert Plants</a:t>
                      </a:r>
                    </a:p>
                    <a:p>
                      <a:r>
                        <a:rPr lang="en-US" dirty="0" smtClean="0"/>
                        <a:t>       Cacti</a:t>
                      </a:r>
                    </a:p>
                    <a:p>
                      <a:r>
                        <a:rPr lang="en-US" baseline="0" dirty="0" smtClean="0"/>
                        <a:t>       Grasses</a:t>
                      </a:r>
                      <a:endParaRPr lang="en-US" dirty="0"/>
                    </a:p>
                  </a:txBody>
                  <a:tcPr/>
                </a:tc>
              </a:tr>
              <a:tr h="1265767">
                <a:tc>
                  <a:txBody>
                    <a:bodyPr/>
                    <a:lstStyle/>
                    <a:p>
                      <a:r>
                        <a:rPr lang="en-US" dirty="0" smtClean="0"/>
                        <a:t>OK – Is not dependent on context. Mice and rats are ALWAYS rodents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Problem: Context dependent, not all cacti</a:t>
                      </a:r>
                      <a:r>
                        <a:rPr lang="en-US" baseline="0" dirty="0" smtClean="0"/>
                        <a:t> or grasses are desert plants. Some occur in other systems.  Fails “Some-not-all” test.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9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VOCAB Working Group has created a draft set of  10 </a:t>
            </a:r>
            <a:r>
              <a:rPr lang="en-US" dirty="0" err="1" smtClean="0"/>
              <a:t>taxonomys</a:t>
            </a:r>
            <a:r>
              <a:rPr lang="en-US" dirty="0" smtClean="0"/>
              <a:t> containing 713 terms</a:t>
            </a:r>
          </a:p>
          <a:p>
            <a:pPr lvl="1"/>
            <a:r>
              <a:rPr lang="en-US" dirty="0" smtClean="0"/>
              <a:t>Includes additional “broader” terms needed for grouping</a:t>
            </a:r>
          </a:p>
          <a:p>
            <a:pPr lvl="1"/>
            <a:r>
              <a:rPr lang="en-US" dirty="0" smtClean="0"/>
              <a:t>Includes synonyms (non-preferred terms)</a:t>
            </a:r>
          </a:p>
          <a:p>
            <a:r>
              <a:rPr lang="en-US" dirty="0" smtClean="0"/>
              <a:t>Some terms originally in the list have been removed because the were perceived to be too ambiguous or context-sensitive  to be useful for the purposes of searching or browsing</a:t>
            </a:r>
          </a:p>
          <a:p>
            <a:pPr lvl="1"/>
            <a:r>
              <a:rPr lang="en-US" dirty="0" smtClean="0"/>
              <a:t>E.g., “Aboveground” </a:t>
            </a:r>
          </a:p>
          <a:p>
            <a:r>
              <a:rPr lang="en-US" dirty="0" smtClean="0"/>
              <a:t>Some “related” terms have also been 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2010 a request for information was forwarded to the LTER Executive Board:</a:t>
            </a:r>
          </a:p>
          <a:p>
            <a:r>
              <a:rPr lang="en-US" dirty="0" smtClean="0"/>
              <a:t>“</a:t>
            </a:r>
            <a:r>
              <a:rPr lang="en-US" sz="2400" dirty="0" smtClean="0"/>
              <a:t>The </a:t>
            </a:r>
            <a:r>
              <a:rPr lang="en-US" sz="2400" dirty="0"/>
              <a:t>Information Management Committee has studied how keywords are used at LTER sites, how LTER keywords relate to external </a:t>
            </a:r>
            <a:r>
              <a:rPr lang="en-US" sz="2400" dirty="0" err="1"/>
              <a:t>lexographical</a:t>
            </a:r>
            <a:r>
              <a:rPr lang="en-US" sz="2400" dirty="0"/>
              <a:t> resources, and compiled a draft keyword. We request guidance from the LTER Executive Board on how a controlled vocabulary might be implemented within the context of LTER to improve the reliability of data searches. </a:t>
            </a:r>
            <a:r>
              <a:rPr lang="en-US" sz="2400" dirty="0" smtClean="0"/>
              <a:t>“</a:t>
            </a:r>
          </a:p>
          <a:p>
            <a:r>
              <a:rPr lang="en-US" dirty="0" smtClean="0"/>
              <a:t>The EB generally endorsed the idea of a LTER Controlled Vocabulary, and agreed to help have scientists participate in vetting the list and deciding on next steps (THIS WORKSHOP)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List and </a:t>
            </a:r>
            <a:r>
              <a:rPr lang="en-US" dirty="0" err="1" smtClean="0"/>
              <a:t>Polytaxonomy</a:t>
            </a:r>
            <a:r>
              <a:rPr lang="en-US" dirty="0" smtClean="0"/>
              <a:t> Will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Permit use of a browse interface</a:t>
            </a:r>
          </a:p>
          <a:p>
            <a:r>
              <a:rPr lang="en-US" dirty="0" smtClean="0"/>
              <a:t>Make searches more sophisticated</a:t>
            </a:r>
          </a:p>
          <a:p>
            <a:pPr lvl="1"/>
            <a:r>
              <a:rPr lang="en-US" dirty="0"/>
              <a:t>See “Use case” for </a:t>
            </a:r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search includes synonyms </a:t>
            </a:r>
            <a:r>
              <a:rPr lang="en-US" dirty="0"/>
              <a:t> </a:t>
            </a:r>
            <a:r>
              <a:rPr lang="en-US" dirty="0" smtClean="0"/>
              <a:t>plus narrower terms and/or related terms</a:t>
            </a:r>
          </a:p>
          <a:p>
            <a:r>
              <a:rPr lang="en-US" dirty="0" smtClean="0"/>
              <a:t>Develop tools to help in adding keywords to LTER metadata documents</a:t>
            </a:r>
          </a:p>
          <a:p>
            <a:pPr lvl="1"/>
            <a:r>
              <a:rPr lang="en-US" dirty="0" smtClean="0"/>
              <a:t>Prototype versions of a couple are already available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Keywording</a:t>
            </a:r>
            <a:r>
              <a:rPr lang="en-US" dirty="0" smtClean="0"/>
              <a:t> “Use Case”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Locating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your experiences with finding LTER data?</a:t>
            </a:r>
          </a:p>
          <a:p>
            <a:r>
              <a:rPr lang="en-US" dirty="0"/>
              <a:t>What would be most helpful in finding data in the future?</a:t>
            </a:r>
          </a:p>
          <a:p>
            <a:r>
              <a:rPr lang="en-US" dirty="0"/>
              <a:t>Review of </a:t>
            </a:r>
            <a:r>
              <a:rPr lang="en-US" dirty="0" smtClean="0"/>
              <a:t>“Use Cases”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Reviewing the list &amp;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Evaluate the utility of the draft </a:t>
            </a:r>
            <a:r>
              <a:rPr lang="en-US" dirty="0" err="1" smtClean="0"/>
              <a:t>polytaxonomy</a:t>
            </a:r>
            <a:endParaRPr lang="en-US" dirty="0" smtClean="0"/>
          </a:p>
          <a:p>
            <a:pPr lvl="1"/>
            <a:r>
              <a:rPr lang="en-US" dirty="0" smtClean="0"/>
              <a:t>Is it better than the existing LTER </a:t>
            </a:r>
            <a:r>
              <a:rPr lang="en-US" dirty="0" err="1" smtClean="0"/>
              <a:t>Metacat</a:t>
            </a:r>
            <a:r>
              <a:rPr lang="en-US" dirty="0" smtClean="0"/>
              <a:t> interfaces?</a:t>
            </a:r>
          </a:p>
          <a:p>
            <a:r>
              <a:rPr lang="en-US" dirty="0" smtClean="0"/>
              <a:t>Are there large changes that need to be made?</a:t>
            </a:r>
          </a:p>
          <a:p>
            <a:pPr lvl="1"/>
            <a:r>
              <a:rPr lang="en-US" dirty="0" smtClean="0"/>
              <a:t>Elimination of specific </a:t>
            </a:r>
            <a:r>
              <a:rPr lang="en-US" dirty="0" err="1" smtClean="0"/>
              <a:t>taxonomys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Creation of new </a:t>
            </a:r>
            <a:r>
              <a:rPr lang="en-US" dirty="0" err="1" smtClean="0"/>
              <a:t>taxonomys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Addition of related terms to make </a:t>
            </a:r>
            <a:r>
              <a:rPr lang="en-US" smtClean="0"/>
              <a:t>a thesaurus?</a:t>
            </a:r>
            <a:endParaRPr lang="en-US" dirty="0" smtClean="0"/>
          </a:p>
          <a:p>
            <a:r>
              <a:rPr lang="en-US" dirty="0" smtClean="0"/>
              <a:t>Are there small changes needed?</a:t>
            </a:r>
          </a:p>
          <a:p>
            <a:pPr lvl="1"/>
            <a:r>
              <a:rPr lang="en-US" dirty="0" smtClean="0"/>
              <a:t>Removal or replacement of 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Changes: Implications for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Improvement of existing documents</a:t>
            </a:r>
          </a:p>
          <a:p>
            <a:pPr lvl="1"/>
            <a:r>
              <a:rPr lang="en-US" dirty="0" smtClean="0"/>
              <a:t>Review existing keywords and change to preferred forms</a:t>
            </a:r>
          </a:p>
          <a:p>
            <a:pPr lvl="1"/>
            <a:r>
              <a:rPr lang="en-US" dirty="0" smtClean="0"/>
              <a:t>Note: even without doing this the synonym ring will help improve searching and browsing</a:t>
            </a:r>
          </a:p>
          <a:p>
            <a:r>
              <a:rPr lang="en-US" dirty="0" smtClean="0"/>
              <a:t>Use preferred terms for new documents</a:t>
            </a:r>
          </a:p>
          <a:p>
            <a:pPr lvl="1"/>
            <a:r>
              <a:rPr lang="en-US" dirty="0" smtClean="0"/>
              <a:t>Ideally at least one term from each of the relevant </a:t>
            </a:r>
            <a:r>
              <a:rPr lang="en-US" dirty="0" err="1" smtClean="0"/>
              <a:t>taxonomys</a:t>
            </a:r>
            <a:endParaRPr lang="en-US" dirty="0" smtClean="0"/>
          </a:p>
          <a:p>
            <a:r>
              <a:rPr lang="en-US" dirty="0" smtClean="0"/>
              <a:t>Note: addition of new terms to the list, should require review of all existing documents to see if they should be added – so term additions should be rare</a:t>
            </a:r>
          </a:p>
          <a:p>
            <a:r>
              <a:rPr lang="en-US" dirty="0" smtClean="0"/>
              <a:t>Changes in </a:t>
            </a:r>
            <a:r>
              <a:rPr lang="en-US" dirty="0" err="1" smtClean="0"/>
              <a:t>taxonomys</a:t>
            </a:r>
            <a:r>
              <a:rPr lang="en-US" dirty="0" smtClean="0"/>
              <a:t> and term relationships do not require re-</a:t>
            </a:r>
            <a:r>
              <a:rPr lang="en-US" dirty="0" err="1" smtClean="0"/>
              <a:t>keywording</a:t>
            </a:r>
            <a:r>
              <a:rPr lang="en-US" dirty="0"/>
              <a:t> </a:t>
            </a:r>
            <a:r>
              <a:rPr lang="en-US" dirty="0" smtClean="0"/>
              <a:t>of existing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 smtClean="0"/>
              <a:t>“Scientists </a:t>
            </a:r>
            <a:r>
              <a:rPr lang="en-US" sz="2800" b="1" i="1" dirty="0"/>
              <a:t>seeking data should be able to efficiently and reliably locate LTER datasets through searching, browsing </a:t>
            </a:r>
            <a:r>
              <a:rPr lang="en-US" sz="2800" b="1" i="1" dirty="0" smtClean="0"/>
              <a:t>…“</a:t>
            </a:r>
            <a:endParaRPr lang="en-US" sz="2800" b="1" i="1" dirty="0"/>
          </a:p>
          <a:p>
            <a:r>
              <a:rPr lang="en-US" b="1" dirty="0" smtClean="0"/>
              <a:t>Get feedback on general direction of working group activities</a:t>
            </a:r>
            <a:endParaRPr lang="en-US" b="1" dirty="0"/>
          </a:p>
          <a:p>
            <a:r>
              <a:rPr lang="en-US" b="1" dirty="0" smtClean="0"/>
              <a:t>Resolve some specific issues</a:t>
            </a:r>
            <a:endParaRPr lang="en-US" b="1" dirty="0"/>
          </a:p>
          <a:p>
            <a:r>
              <a:rPr lang="en-US" b="1" dirty="0" smtClean="0"/>
              <a:t>Decide on “Next Steps” </a:t>
            </a:r>
          </a:p>
          <a:p>
            <a:r>
              <a:rPr lang="en-US" sz="3000" b="1" dirty="0" smtClean="0"/>
              <a:t>Products</a:t>
            </a:r>
          </a:p>
          <a:p>
            <a:pPr lvl="1"/>
            <a:r>
              <a:rPr lang="en-US" dirty="0" smtClean="0"/>
              <a:t>Comments to be acted on</a:t>
            </a:r>
          </a:p>
          <a:p>
            <a:pPr lvl="1"/>
            <a:r>
              <a:rPr lang="en-US" dirty="0" smtClean="0"/>
              <a:t>White paper concerning specific issues and “next steps”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367061"/>
              </p:ext>
            </p:extLst>
          </p:nvPr>
        </p:nvGraphicFramePr>
        <p:xfrm>
          <a:off x="304800" y="0"/>
          <a:ext cx="8610600" cy="67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012"/>
                <a:gridCol w="7299588"/>
              </a:tblGrid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Activity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9:00 AM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Introductions,  Review of Agenda 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9:15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 to the LTER Controlled Vocabulary – Past and Future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Break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1027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10:15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Discussion:  Locating LTER Data – around-the-room experiences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What are your experiences with finding LTER data?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What would be most helpful in finding data in the future?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Review of “use cases”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11:15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Tour of draft LTER Controlled Vocabulary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12-noon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Lunch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1288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1:30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Feedback to entire group on things in the controlled vocabulary that need improvement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Things to be removed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Things to be added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Things to be reorganized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2:30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Break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1027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2:45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Discussion of specific issues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Core areas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Are related-terms needed, or is a hierarchy sufficient?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Management of the vocabulary – role of researchers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7664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3:00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Next Steps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do we engage larger LTER community?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much, and what sort of engagement is needed?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4:00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Adjourn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03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Todd &amp; Margaret</a:t>
            </a:r>
          </a:p>
          <a:p>
            <a:pPr lvl="1"/>
            <a:r>
              <a:rPr lang="en-US" dirty="0" smtClean="0"/>
              <a:t>Focus on INTERFACE</a:t>
            </a:r>
          </a:p>
          <a:p>
            <a:pPr lvl="1"/>
            <a:r>
              <a:rPr lang="en-US" dirty="0" smtClean="0"/>
              <a:t>Ways to present the data</a:t>
            </a:r>
          </a:p>
          <a:p>
            <a:pPr lvl="2"/>
            <a:r>
              <a:rPr lang="en-US" dirty="0" smtClean="0"/>
              <a:t>Allow “query within result set”</a:t>
            </a:r>
          </a:p>
          <a:p>
            <a:pPr lvl="3"/>
            <a:r>
              <a:rPr lang="en-US" dirty="0" smtClean="0"/>
              <a:t>Intersect query sets</a:t>
            </a:r>
          </a:p>
          <a:p>
            <a:pPr lvl="2"/>
            <a:r>
              <a:rPr lang="en-US" dirty="0" smtClean="0"/>
              <a:t>Group options – by site, by time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side by side comparisons</a:t>
            </a:r>
          </a:p>
          <a:p>
            <a:pPr lvl="2"/>
            <a:r>
              <a:rPr lang="en-US" dirty="0" smtClean="0"/>
              <a:t>Be able find where different types of data intersect</a:t>
            </a:r>
          </a:p>
          <a:p>
            <a:pPr lvl="3"/>
            <a:r>
              <a:rPr lang="en-US" dirty="0" smtClean="0"/>
              <a:t>Can be very difficult due to missing data etc.</a:t>
            </a:r>
          </a:p>
          <a:p>
            <a:pPr lvl="3"/>
            <a:r>
              <a:rPr lang="en-US" dirty="0" smtClean="0"/>
              <a:t>Problem extends beyond query interface</a:t>
            </a:r>
          </a:p>
          <a:p>
            <a:pPr lvl="1"/>
            <a:r>
              <a:rPr lang="en-US" dirty="0" smtClean="0"/>
              <a:t>Interface needs to be a higher priority – sooner rather than later</a:t>
            </a:r>
          </a:p>
          <a:p>
            <a:pPr lvl="2"/>
            <a:r>
              <a:rPr lang="en-US" dirty="0" smtClean="0"/>
              <a:t>Recommendation to IMC/NISAC/EB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Rodger and Kristin</a:t>
            </a:r>
          </a:p>
          <a:p>
            <a:r>
              <a:rPr lang="en-US" dirty="0" smtClean="0"/>
              <a:t>Highest level of hierarchy</a:t>
            </a:r>
          </a:p>
          <a:p>
            <a:pPr lvl="1"/>
            <a:r>
              <a:rPr lang="en-US" dirty="0" smtClean="0"/>
              <a:t>Found some things to change  or add “root production”, “belowground productivity”</a:t>
            </a:r>
          </a:p>
          <a:p>
            <a:pPr lvl="1"/>
            <a:r>
              <a:rPr lang="en-US" dirty="0" smtClean="0"/>
              <a:t>Were generally happy with overall organization</a:t>
            </a:r>
          </a:p>
          <a:p>
            <a:r>
              <a:rPr lang="en-US" dirty="0" smtClean="0"/>
              <a:t>Need system for adding new keywords – this is just a start</a:t>
            </a:r>
          </a:p>
          <a:p>
            <a:r>
              <a:rPr lang="en-US" dirty="0" smtClean="0"/>
              <a:t>Intrigued by theory and where we go from here </a:t>
            </a:r>
          </a:p>
          <a:p>
            <a:pPr lvl="1"/>
            <a:r>
              <a:rPr lang="en-US" dirty="0" smtClean="0"/>
              <a:t>How does it matter what is in one place or another?</a:t>
            </a:r>
          </a:p>
          <a:p>
            <a:pPr lvl="2"/>
            <a:r>
              <a:rPr lang="en-US" dirty="0" smtClean="0"/>
              <a:t>Want to make sure things are well-organized…. </a:t>
            </a:r>
          </a:p>
          <a:p>
            <a:pPr lvl="2"/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research question</a:t>
            </a:r>
          </a:p>
          <a:p>
            <a:pPr lvl="2"/>
            <a:r>
              <a:rPr lang="en-US" dirty="0" smtClean="0"/>
              <a:t>Does not matter where it is when adding to keyword list</a:t>
            </a:r>
          </a:p>
          <a:p>
            <a:pPr lvl="2"/>
            <a:r>
              <a:rPr lang="en-US" dirty="0" smtClean="0"/>
              <a:t>Need to have “best practices” for adding keywords</a:t>
            </a:r>
          </a:p>
          <a:p>
            <a:pPr lvl="1"/>
            <a:r>
              <a:rPr lang="en-US" dirty="0" smtClean="0"/>
              <a:t>How will that effect sites?</a:t>
            </a:r>
          </a:p>
          <a:p>
            <a:r>
              <a:rPr lang="en-US" dirty="0" smtClean="0"/>
              <a:t>How many data sets have no preferred terms?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one word from list</a:t>
            </a:r>
          </a:p>
          <a:p>
            <a:r>
              <a:rPr lang="en-US" dirty="0" smtClean="0"/>
              <a:t>At least one from at least 5 of the 10 </a:t>
            </a:r>
            <a:r>
              <a:rPr lang="en-US" dirty="0" err="1" smtClean="0"/>
              <a:t>taxonomys</a:t>
            </a:r>
            <a:endParaRPr lang="en-US" dirty="0" smtClean="0"/>
          </a:p>
          <a:p>
            <a:r>
              <a:rPr lang="en-US" dirty="0" smtClean="0"/>
              <a:t>Signature datasets should be flagged with “signature dataset” tag</a:t>
            </a:r>
          </a:p>
          <a:p>
            <a:r>
              <a:rPr lang="en-US" dirty="0" smtClean="0"/>
              <a:t>Should include Core area(s)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Core area - Problems with definitions</a:t>
            </a:r>
          </a:p>
          <a:p>
            <a:r>
              <a:rPr lang="en-US" dirty="0" smtClean="0"/>
              <a:t>Some datasets are either none, or all core areas</a:t>
            </a:r>
          </a:p>
          <a:p>
            <a:pPr lvl="1"/>
            <a:r>
              <a:rPr lang="en-US" dirty="0" smtClean="0"/>
              <a:t>Weather data</a:t>
            </a:r>
          </a:p>
          <a:p>
            <a:r>
              <a:rPr lang="en-US" dirty="0" smtClean="0"/>
              <a:t>Change entities to core areas?</a:t>
            </a:r>
          </a:p>
          <a:p>
            <a:r>
              <a:rPr lang="en-US" dirty="0" smtClean="0"/>
              <a:t>People will want to look for this</a:t>
            </a:r>
          </a:p>
          <a:p>
            <a:r>
              <a:rPr lang="en-US" dirty="0" smtClean="0"/>
              <a:t>Would not have hierarchy?</a:t>
            </a:r>
          </a:p>
          <a:p>
            <a:pPr lvl="1"/>
            <a:r>
              <a:rPr lang="en-US" dirty="0" smtClean="0"/>
              <a:t>That would be OK – can have related terms</a:t>
            </a:r>
          </a:p>
          <a:p>
            <a:r>
              <a:rPr lang="en-US" dirty="0" smtClean="0"/>
              <a:t>Could link to signature datasets</a:t>
            </a:r>
          </a:p>
          <a:p>
            <a:pPr lvl="1"/>
            <a:r>
              <a:rPr lang="en-US" dirty="0" smtClean="0"/>
              <a:t>Need “signature dataset” keyword – used to weight</a:t>
            </a:r>
          </a:p>
          <a:p>
            <a:pPr lvl="1"/>
            <a:r>
              <a:rPr lang="en-US" dirty="0" smtClean="0"/>
              <a:t>Or prioritize signature datasets for adding preferred terms </a:t>
            </a:r>
          </a:p>
          <a:p>
            <a:r>
              <a:rPr lang="en-US" dirty="0" smtClean="0"/>
              <a:t>Treat as unique:</a:t>
            </a:r>
          </a:p>
          <a:p>
            <a:pPr lvl="1"/>
            <a:r>
              <a:rPr lang="en-US" dirty="0" smtClean="0"/>
              <a:t>Primary Production (core area)</a:t>
            </a:r>
          </a:p>
          <a:p>
            <a:r>
              <a:rPr lang="en-US" dirty="0" smtClean="0"/>
              <a:t>Data can be applied to MANY core areas  - won’t map</a:t>
            </a:r>
          </a:p>
          <a:p>
            <a:pPr lvl="1"/>
            <a:r>
              <a:rPr lang="en-US" dirty="0" smtClean="0"/>
              <a:t>e.g. Climate</a:t>
            </a:r>
          </a:p>
          <a:p>
            <a:r>
              <a:rPr lang="en-US" dirty="0" smtClean="0"/>
              <a:t>Try adding core area taxonomy and then add core areas and related terms????? </a:t>
            </a:r>
          </a:p>
          <a:p>
            <a:pPr lvl="1"/>
            <a:r>
              <a:rPr lang="en-US" dirty="0" smtClean="0"/>
              <a:t>May not be needed or appropriate – we are asking the data catalog to do too much – need catalog of research topics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4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“Signature data” </a:t>
            </a:r>
            <a:r>
              <a:rPr lang="en-US" dirty="0" err="1" smtClean="0"/>
              <a:t>Concensus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search for signature datasets at top level of the hierarchy</a:t>
            </a:r>
          </a:p>
          <a:p>
            <a:pPr lvl="1"/>
            <a:r>
              <a:rPr lang="en-US" dirty="0" smtClean="0"/>
              <a:t>Needs to be one click away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and Don</a:t>
            </a:r>
          </a:p>
          <a:p>
            <a:r>
              <a:rPr lang="en-US" dirty="0" smtClean="0"/>
              <a:t>Would be interesting to tally the number of hits for each keyword for each site</a:t>
            </a:r>
          </a:p>
          <a:p>
            <a:pPr lvl="2"/>
            <a:r>
              <a:rPr lang="en-US" dirty="0" smtClean="0"/>
              <a:t>Tally of number of datasets for each site</a:t>
            </a:r>
          </a:p>
          <a:p>
            <a:r>
              <a:rPr lang="en-US" dirty="0" smtClean="0"/>
              <a:t>GIS should be preferred term</a:t>
            </a:r>
          </a:p>
          <a:p>
            <a:pPr lvl="1"/>
            <a:r>
              <a:rPr lang="en-US" dirty="0" smtClean="0"/>
              <a:t>Can mean Geographical Information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8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Reports – Julia &amp; Don Structural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Atmospheric processes cross listed under hydrologic properties</a:t>
            </a:r>
          </a:p>
          <a:p>
            <a:r>
              <a:rPr lang="en-US" dirty="0" smtClean="0"/>
              <a:t>Evapotranspiration should be above transpiration and evaporation</a:t>
            </a:r>
          </a:p>
          <a:p>
            <a:r>
              <a:rPr lang="en-US" dirty="0" smtClean="0"/>
              <a:t>Snow not under precipitation</a:t>
            </a:r>
          </a:p>
          <a:p>
            <a:r>
              <a:rPr lang="en-US" dirty="0" smtClean="0"/>
              <a:t>Geographical Properties -&gt;Spatial Properties</a:t>
            </a:r>
          </a:p>
          <a:p>
            <a:pPr lvl="1"/>
            <a:r>
              <a:rPr lang="en-US" dirty="0" smtClean="0"/>
              <a:t>Move imagery under that with satellite and photos under that – </a:t>
            </a:r>
            <a:r>
              <a:rPr lang="en-US" dirty="0" err="1" smtClean="0"/>
              <a:t>depricate</a:t>
            </a:r>
            <a:r>
              <a:rPr lang="en-US" dirty="0" smtClean="0"/>
              <a:t> </a:t>
            </a:r>
            <a:r>
              <a:rPr lang="en-US" dirty="0" err="1" smtClean="0"/>
              <a:t>landsat</a:t>
            </a:r>
            <a:endParaRPr lang="en-US" dirty="0" smtClean="0"/>
          </a:p>
          <a:p>
            <a:r>
              <a:rPr lang="en-US" dirty="0" smtClean="0"/>
              <a:t>Methods – field, spatial, lab, analytical subcategories</a:t>
            </a:r>
          </a:p>
          <a:p>
            <a:pPr lvl="1"/>
            <a:r>
              <a:rPr lang="en-US" dirty="0" smtClean="0"/>
              <a:t>Also cores, </a:t>
            </a:r>
            <a:r>
              <a:rPr lang="en-US" dirty="0" err="1" smtClean="0"/>
              <a:t>dendrometers</a:t>
            </a:r>
            <a:r>
              <a:rPr lang="en-US" dirty="0" smtClean="0"/>
              <a:t> etc. tools could go under this</a:t>
            </a:r>
          </a:p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For detailed ones, tried to find other homes</a:t>
            </a:r>
          </a:p>
          <a:p>
            <a:pPr lvl="1"/>
            <a:r>
              <a:rPr lang="en-US" dirty="0" smtClean="0"/>
              <a:t>Diseases to disease and move under bio processes</a:t>
            </a:r>
          </a:p>
          <a:p>
            <a:r>
              <a:rPr lang="en-US" dirty="0" smtClean="0"/>
              <a:t>Levels of organization for communities, populations, species</a:t>
            </a:r>
          </a:p>
          <a:p>
            <a:pPr lvl="1"/>
            <a:r>
              <a:rPr lang="en-US" dirty="0" smtClean="0"/>
              <a:t>Are these useful terms? How often used</a:t>
            </a:r>
          </a:p>
          <a:p>
            <a:r>
              <a:rPr lang="en-US" dirty="0" smtClean="0"/>
              <a:t>Biomes instead of Ecosystems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1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Specific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areas</a:t>
            </a:r>
          </a:p>
          <a:p>
            <a:pPr lvl="1"/>
            <a:r>
              <a:rPr lang="en-US" dirty="0" smtClean="0"/>
              <a:t>Do we need a special taxonomy for core areas?</a:t>
            </a:r>
            <a:endParaRPr lang="en-US" dirty="0"/>
          </a:p>
          <a:p>
            <a:r>
              <a:rPr lang="en-US" dirty="0"/>
              <a:t>Are related-terms needed, or is a </a:t>
            </a:r>
            <a:r>
              <a:rPr lang="en-US" dirty="0" err="1" smtClean="0"/>
              <a:t>polytaxonmy</a:t>
            </a:r>
            <a:r>
              <a:rPr lang="en-US" dirty="0" smtClean="0"/>
              <a:t> (hierarchy) </a:t>
            </a:r>
            <a:r>
              <a:rPr lang="en-US" dirty="0"/>
              <a:t>sufficient?</a:t>
            </a:r>
          </a:p>
          <a:p>
            <a:r>
              <a:rPr lang="en-US" dirty="0"/>
              <a:t>Management of the vocabulary – role of </a:t>
            </a:r>
            <a:r>
              <a:rPr lang="en-US" dirty="0" smtClean="0"/>
              <a:t>researchers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Preferred terms – are all really preferred?</a:t>
            </a:r>
          </a:p>
          <a:p>
            <a:pPr lvl="2"/>
            <a:r>
              <a:rPr lang="en-US" dirty="0" smtClean="0"/>
              <a:t>E.g., Permanent forest plots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4: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engage larger LTER community?</a:t>
            </a:r>
          </a:p>
          <a:p>
            <a:pPr lvl="1"/>
            <a:r>
              <a:rPr lang="en-US" dirty="0"/>
              <a:t>How much, and what sort of engagement is </a:t>
            </a:r>
            <a:r>
              <a:rPr lang="en-US" dirty="0" smtClean="0"/>
              <a:t>needed?</a:t>
            </a:r>
          </a:p>
          <a:p>
            <a:pPr lvl="1"/>
            <a:r>
              <a:rPr lang="en-US" dirty="0" smtClean="0"/>
              <a:t>Requests we should make to the EB or IMC?</a:t>
            </a:r>
          </a:p>
          <a:p>
            <a:r>
              <a:rPr lang="en-US" dirty="0" smtClean="0"/>
              <a:t>Managing the controlled vocabulary</a:t>
            </a:r>
          </a:p>
          <a:p>
            <a:r>
              <a:rPr lang="en-US" dirty="0" smtClean="0"/>
              <a:t>What </a:t>
            </a:r>
            <a:r>
              <a:rPr lang="en-US" dirty="0"/>
              <a:t>technology development is needed, and  who should pursue it?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770710"/>
              </p:ext>
            </p:extLst>
          </p:nvPr>
        </p:nvGraphicFramePr>
        <p:xfrm>
          <a:off x="304800" y="0"/>
          <a:ext cx="8610600" cy="67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012"/>
                <a:gridCol w="7299588"/>
              </a:tblGrid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Activity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9:00 AM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Introductions,  Review of Agenda 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9:15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 to the LTER Controlled Vocabulary – Past and Future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Break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1027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10:15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Discussion:  Locating LTER Data – around-the-room experiences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What are your experiences with finding LTER data?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What would be most helpful in finding data in the future?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Review of “use cases”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11:15 AM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Tour of draft LTER Controlled Vocabulary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12-noon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Lunch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1288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1:30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Feedback to entire group on things in the controlled vocabulary that need improvement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Things to be removed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Things to be added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Things to be reorganized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2:30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Break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1027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2:45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Discussion of specific issues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Core areas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Are related-terms needed, or is a hierarchy sufficient?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</a:rPr>
                        <a:t>Management of the vocabulary – role of researchers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7664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3:00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Next Steps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do we engage larger LTER community?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much, and what sort of engagement is needed?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  <a:tr h="24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4:00 PM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Adjourn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1" marR="644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4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Anyone can propose adding, editing, deleting or moving terms within the hierarchy, with justification. </a:t>
            </a:r>
            <a:endParaRPr lang="en-US" dirty="0"/>
          </a:p>
          <a:p>
            <a:r>
              <a:rPr lang="en-US" dirty="0" smtClean="0"/>
              <a:t>Proposals </a:t>
            </a:r>
            <a:r>
              <a:rPr lang="en-US" dirty="0"/>
              <a:t>would be evaluated by the Controlled Vocabulary Working Group according to the following criteria: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proposed terms should provide clear utility for searching and browsing, and not introduce ambiguity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proposed terms should be suitable for inclusion (e.g., not locations or specific taxonomic identifiers)</a:t>
            </a:r>
          </a:p>
          <a:p>
            <a:pPr lvl="1"/>
            <a:r>
              <a:rPr lang="en-US" dirty="0" smtClean="0"/>
              <a:t>Proposed </a:t>
            </a:r>
            <a:r>
              <a:rPr lang="en-US" dirty="0"/>
              <a:t>terms should not be redundant with existing term(s) already in the vocabulary </a:t>
            </a:r>
          </a:p>
          <a:p>
            <a:pPr lvl="1"/>
            <a:r>
              <a:rPr lang="en-US" dirty="0" smtClean="0"/>
              <a:t>Terms </a:t>
            </a:r>
            <a:r>
              <a:rPr lang="en-US" dirty="0"/>
              <a:t>and their proposed places in </a:t>
            </a:r>
            <a:r>
              <a:rPr lang="en-US" dirty="0" err="1"/>
              <a:t>taxonomys</a:t>
            </a:r>
            <a:r>
              <a:rPr lang="en-US" dirty="0"/>
              <a:t>  or thesauri should conform in form with NISO Z39.19 2005 and successor documents (e.g., sections 6.5.1, 8.3)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Best Practices for adding keywords</a:t>
            </a:r>
          </a:p>
          <a:p>
            <a:pPr lvl="1"/>
            <a:r>
              <a:rPr lang="en-US" dirty="0" smtClean="0"/>
              <a:t>Preferred terms (and preferred </a:t>
            </a:r>
            <a:r>
              <a:rPr lang="en-US" dirty="0" err="1" smtClean="0"/>
              <a:t>preferred</a:t>
            </a:r>
            <a:r>
              <a:rPr lang="en-US" dirty="0" smtClean="0"/>
              <a:t> terms </a:t>
            </a:r>
            <a:r>
              <a:rPr lang="en-US" dirty="0" smtClean="0">
                <a:sym typeface="Wingdings" pitchFamily="2" charset="2"/>
              </a:rPr>
              <a:t>)</a:t>
            </a:r>
          </a:p>
          <a:p>
            <a:r>
              <a:rPr lang="en-US" dirty="0" smtClean="0">
                <a:sym typeface="Wingdings" pitchFamily="2" charset="2"/>
              </a:rPr>
              <a:t>Presentation </a:t>
            </a:r>
            <a:r>
              <a:rPr lang="en-US" smtClean="0">
                <a:sym typeface="Wingdings" pitchFamily="2" charset="2"/>
              </a:rPr>
              <a:t>to PIs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Statistics on numbers of hits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workshop  participants to VOCAB</a:t>
            </a:r>
          </a:p>
          <a:p>
            <a:r>
              <a:rPr lang="en-US" dirty="0" smtClean="0">
                <a:sym typeface="Wingdings" pitchFamily="2" charset="2"/>
              </a:rPr>
              <a:t>Put in supplement proposal for development of search interface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Write it up now – Shovel Ready!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Like MALS – need to have all sites sign up with letters of endorsement</a:t>
            </a:r>
          </a:p>
          <a:p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Eclectic use of terms to used for discovering LTER data makes it difficult to perform reliable or efficient searches</a:t>
            </a:r>
          </a:p>
          <a:p>
            <a:r>
              <a:rPr lang="en-US" dirty="0" smtClean="0"/>
              <a:t>Often several terms for one concept</a:t>
            </a:r>
          </a:p>
          <a:p>
            <a:pPr lvl="1"/>
            <a:r>
              <a:rPr lang="en-US" sz="2400" dirty="0" smtClean="0"/>
              <a:t>One site uses CO2 another Carbon Dioxide, another Carbon-dioxide</a:t>
            </a:r>
          </a:p>
          <a:p>
            <a:pPr lvl="1"/>
            <a:r>
              <a:rPr lang="en-US" sz="2400" dirty="0" smtClean="0"/>
              <a:t>Carbon to Nitrogen Ratio, C:N, C:N Ratio, Carbon-to-nitrogen Ratio</a:t>
            </a:r>
          </a:p>
          <a:p>
            <a:r>
              <a:rPr lang="en-US" dirty="0" smtClean="0"/>
              <a:t>No way to relate broader terms with narrower terms</a:t>
            </a:r>
          </a:p>
          <a:p>
            <a:pPr lvl="1"/>
            <a:r>
              <a:rPr lang="en-US" dirty="0" smtClean="0"/>
              <a:t>Searching on “Landscape Change” doesn’t find data sets related to “desertification” even though desertification is a kind of landscape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 Analysis of LTER keywords</a:t>
            </a:r>
            <a:endParaRPr lang="en-US" dirty="0"/>
          </a:p>
        </p:txBody>
      </p:sp>
      <p:graphicFrame>
        <p:nvGraphicFramePr>
          <p:cNvPr id="4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392"/>
              </p:ext>
            </p:extLst>
          </p:nvPr>
        </p:nvGraphicFramePr>
        <p:xfrm>
          <a:off x="228600" y="1295400"/>
          <a:ext cx="8610600" cy="5212080"/>
        </p:xfrm>
        <a:graphic>
          <a:graphicData uri="http://schemas.openxmlformats.org/drawingml/2006/table">
            <a:tbl>
              <a:tblPr/>
              <a:tblGrid>
                <a:gridCol w="2743200"/>
                <a:gridCol w="1295400"/>
                <a:gridCol w="1905000"/>
                <a:gridCol w="2667000"/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 Terms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used at 5 or more 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Most Frequently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EML Keywords*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LTER (1002), Temperature (701)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EML Titles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 (768), Data (394), LTER (350)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DTOC Keywords*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 (1645), Temperature (732)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Bibliography Titles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13,538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Of (12,611), Forest (2,050)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6525454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Allows multi-word terms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43300" y="3124200"/>
            <a:ext cx="1905000" cy="457200"/>
          </a:xfrm>
          <a:prstGeom prst="wedgeRoundRectCallout">
            <a:avLst>
              <a:gd name="adj1" fmla="val 29650"/>
              <a:gd name="adj2" fmla="val -1099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Only 3.2%!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87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off by surveying what terms were already being used in a variety of LTER documents</a:t>
            </a:r>
          </a:p>
          <a:p>
            <a:r>
              <a:rPr lang="en-US" dirty="0" smtClean="0"/>
              <a:t>Our goal was to see if there were any existing lexical resources that we could simply adopt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list </a:t>
            </a:r>
            <a:r>
              <a:rPr lang="en-US" dirty="0" err="1" smtClean="0"/>
              <a:t>vs</a:t>
            </a:r>
            <a:r>
              <a:rPr lang="en-US" dirty="0" smtClean="0"/>
              <a:t> NBII Thesaurus - 2008</a:t>
            </a:r>
            <a:endParaRPr lang="en-US" dirty="0"/>
          </a:p>
        </p:txBody>
      </p:sp>
      <p:pic>
        <p:nvPicPr>
          <p:cNvPr id="4" name="Content Placeholder 5" descr="LTERWordsHistogram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10" y="1229755"/>
            <a:ext cx="8121990" cy="562824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438400" y="2895600"/>
            <a:ext cx="3124200" cy="1447800"/>
          </a:xfrm>
          <a:prstGeom prst="wedgeRoundRectCallout">
            <a:avLst>
              <a:gd name="adj1" fmla="val -77856"/>
              <a:gd name="adj2" fmla="val 1023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58% of LTER terms were not found in the NBII Thesaurus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09497" y="4648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 suggested that we needed to develop our own resource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3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Development of Keyword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a list of </a:t>
            </a:r>
            <a:r>
              <a:rPr lang="en-US" b="1" dirty="0" smtClean="0"/>
              <a:t>preferred terms </a:t>
            </a:r>
            <a:r>
              <a:rPr lang="en-US" dirty="0" smtClean="0"/>
              <a:t>that would be used by sites in creating metadata documents</a:t>
            </a:r>
          </a:p>
          <a:p>
            <a:r>
              <a:rPr lang="en-US" dirty="0" smtClean="0"/>
              <a:t>Focus on LTER-wide searches </a:t>
            </a:r>
          </a:p>
          <a:p>
            <a:pPr lvl="1"/>
            <a:r>
              <a:rPr lang="en-US" dirty="0"/>
              <a:t>Want to facilitate cross-site </a:t>
            </a:r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People searching LTER </a:t>
            </a:r>
            <a:r>
              <a:rPr lang="en-US" dirty="0" err="1" smtClean="0"/>
              <a:t>Metacat</a:t>
            </a:r>
            <a:r>
              <a:rPr lang="en-US" dirty="0" smtClean="0"/>
              <a:t> rather than individual sites are interested in relevant data from multiple sites</a:t>
            </a:r>
          </a:p>
          <a:p>
            <a:r>
              <a:rPr lang="en-US" dirty="0" smtClean="0"/>
              <a:t>Want to hit the “sweet spot” for the number of terms</a:t>
            </a:r>
          </a:p>
          <a:p>
            <a:pPr lvl="1"/>
            <a:r>
              <a:rPr lang="en-US" dirty="0" smtClean="0"/>
              <a:t>Too many terms make </a:t>
            </a:r>
            <a:r>
              <a:rPr lang="en-US" dirty="0" err="1" smtClean="0"/>
              <a:t>keywording</a:t>
            </a:r>
            <a:r>
              <a:rPr lang="en-US" dirty="0" smtClean="0"/>
              <a:t> documents difficult, and results in searches with too few datasets</a:t>
            </a:r>
          </a:p>
          <a:p>
            <a:pPr lvl="1"/>
            <a:r>
              <a:rPr lang="en-US" dirty="0" smtClean="0"/>
              <a:t>Too few terms make it hard to locate usably small numbers of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Assembled list of words already in LTER Metadata (EML documents)</a:t>
            </a:r>
          </a:p>
          <a:p>
            <a:pPr eaLnBrk="1" hangingPunct="1"/>
            <a:r>
              <a:rPr lang="en-US" dirty="0" smtClean="0"/>
              <a:t>Selected using criteria:</a:t>
            </a:r>
          </a:p>
          <a:p>
            <a:pPr lvl="1" eaLnBrk="1" hangingPunct="1"/>
            <a:r>
              <a:rPr lang="en-US" dirty="0" smtClean="0"/>
              <a:t>Keywords shared with GCMD and NBII, or</a:t>
            </a:r>
          </a:p>
          <a:p>
            <a:pPr lvl="1" eaLnBrk="1" hangingPunct="1"/>
            <a:r>
              <a:rPr lang="en-US" dirty="0" smtClean="0"/>
              <a:t>Keywords used at </a:t>
            </a:r>
            <a:r>
              <a:rPr lang="en-US" u="sng" dirty="0" smtClean="0"/>
              <a:t>more than one </a:t>
            </a:r>
            <a:r>
              <a:rPr lang="en-US" dirty="0" smtClean="0"/>
              <a:t>LTER site</a:t>
            </a:r>
          </a:p>
          <a:p>
            <a:pPr eaLnBrk="1" hangingPunct="1"/>
            <a:r>
              <a:rPr lang="en-US" dirty="0" smtClean="0"/>
              <a:t>Reviewed by Information Managers</a:t>
            </a:r>
          </a:p>
          <a:p>
            <a:pPr lvl="1" eaLnBrk="1" hangingPunct="1"/>
            <a:r>
              <a:rPr lang="en-US" dirty="0" smtClean="0"/>
              <a:t>Removals and additions were suggested</a:t>
            </a:r>
          </a:p>
          <a:p>
            <a:pPr eaLnBrk="1" hangingPunct="1"/>
            <a:r>
              <a:rPr lang="en-US" dirty="0" smtClean="0"/>
              <a:t>Edited based on voting</a:t>
            </a:r>
          </a:p>
          <a:p>
            <a:pPr eaLnBrk="1" hangingPunct="1"/>
            <a:r>
              <a:rPr lang="en-US" dirty="0" smtClean="0"/>
              <a:t>Created a Draft set of </a:t>
            </a:r>
            <a:r>
              <a:rPr lang="en-US" dirty="0" err="1" smtClean="0"/>
              <a:t>Taxonomys</a:t>
            </a:r>
            <a:endParaRPr lang="en-US" dirty="0" smtClean="0"/>
          </a:p>
          <a:p>
            <a:pPr lvl="1"/>
            <a:r>
              <a:rPr lang="en-US" dirty="0" smtClean="0"/>
              <a:t>Included some additions and deletions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9918</TotalTime>
  <Words>2295</Words>
  <Application>Microsoft Office PowerPoint</Application>
  <PresentationFormat>On-screen Show (4:3)</PresentationFormat>
  <Paragraphs>359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Trek</vt:lpstr>
      <vt:lpstr>LTER Controlled Vocabulary Workshop May 26-27, 2011</vt:lpstr>
      <vt:lpstr>Objectives</vt:lpstr>
      <vt:lpstr>PowerPoint Presentation</vt:lpstr>
      <vt:lpstr>The Challenge</vt:lpstr>
      <vt:lpstr>2006 Analysis of LTER keywords</vt:lpstr>
      <vt:lpstr>Past</vt:lpstr>
      <vt:lpstr>Test of list vs NBII Thesaurus - 2008</vt:lpstr>
      <vt:lpstr>Goals for Development of Keyword List</vt:lpstr>
      <vt:lpstr>Steps Taken</vt:lpstr>
      <vt:lpstr>Structuring the Controlled vocabulary</vt:lpstr>
      <vt:lpstr>Structures</vt:lpstr>
      <vt:lpstr>Taxonomys – Rules of the Road</vt:lpstr>
      <vt:lpstr>Examples</vt:lpstr>
      <vt:lpstr>Activities</vt:lpstr>
      <vt:lpstr>Approvals</vt:lpstr>
      <vt:lpstr>How List and Polytaxonomy Will be used</vt:lpstr>
      <vt:lpstr>Task 1: Locating data</vt:lpstr>
      <vt:lpstr>Task 2: Reviewing the list &amp; taxonomy</vt:lpstr>
      <vt:lpstr>Changes: Implications for Sites</vt:lpstr>
      <vt:lpstr>PowerPoint Presentation</vt:lpstr>
      <vt:lpstr>Group feedback</vt:lpstr>
      <vt:lpstr>Group Feedback</vt:lpstr>
      <vt:lpstr>Best practice</vt:lpstr>
      <vt:lpstr>Core Areas</vt:lpstr>
      <vt:lpstr>“Signature data” Concensus</vt:lpstr>
      <vt:lpstr>Group reports</vt:lpstr>
      <vt:lpstr>Group Reports – Julia &amp; Don Structural changes</vt:lpstr>
      <vt:lpstr>Task 3: Specific Issues</vt:lpstr>
      <vt:lpstr>Task 4: Next Steps</vt:lpstr>
      <vt:lpstr>Proposed management plan</vt:lpstr>
      <vt:lpstr>Recommendations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Workshop March 26-27, 2011</dc:title>
  <dc:creator>Valued Acer Customer</dc:creator>
  <cp:lastModifiedBy>Valued Acer Customer</cp:lastModifiedBy>
  <cp:revision>35</cp:revision>
  <dcterms:created xsi:type="dcterms:W3CDTF">2011-03-25T09:23:21Z</dcterms:created>
  <dcterms:modified xsi:type="dcterms:W3CDTF">2011-05-19T12:10:24Z</dcterms:modified>
</cp:coreProperties>
</file>