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7" r:id="rId1"/>
  </p:sldMasterIdLst>
  <p:notesMasterIdLst>
    <p:notesMasterId r:id="rId16"/>
  </p:notesMasterIdLst>
  <p:sldIdLst>
    <p:sldId id="256" r:id="rId2"/>
    <p:sldId id="261" r:id="rId3"/>
    <p:sldId id="263" r:id="rId4"/>
    <p:sldId id="262" r:id="rId5"/>
    <p:sldId id="264" r:id="rId6"/>
    <p:sldId id="265" r:id="rId7"/>
    <p:sldId id="258" r:id="rId8"/>
    <p:sldId id="266" r:id="rId9"/>
    <p:sldId id="267" r:id="rId10"/>
    <p:sldId id="271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3304" autoAdjust="0"/>
  </p:normalViewPr>
  <p:slideViewPr>
    <p:cSldViewPr snapToGrid="0" snapToObjects="1">
      <p:cViewPr varScale="1">
        <p:scale>
          <a:sx n="55" d="100"/>
          <a:sy n="55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17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09F14-26DC-0749-974A-F7FC8235931C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8ED67-6B0E-B840-899E-F9804B20ADE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dirty="0" smtClean="0"/>
            <a:t>Data Management and Sharing</a:t>
          </a:r>
          <a:endParaRPr lang="en-US" dirty="0"/>
        </a:p>
      </dgm:t>
    </dgm:pt>
    <dgm:pt modelId="{8EEBE928-3FB9-D448-86D4-80013EA77F2E}" type="parTrans" cxnId="{A1062358-E7B8-7D4B-9A50-1F6F3D825CD4}">
      <dgm:prSet/>
      <dgm:spPr/>
      <dgm:t>
        <a:bodyPr/>
        <a:lstStyle/>
        <a:p>
          <a:endParaRPr lang="en-US"/>
        </a:p>
      </dgm:t>
    </dgm:pt>
    <dgm:pt modelId="{D54E566B-11D7-1044-A266-AA0C83C46A22}" type="sibTrans" cxnId="{A1062358-E7B8-7D4B-9A50-1F6F3D825CD4}">
      <dgm:prSet/>
      <dgm:spPr/>
      <dgm:t>
        <a:bodyPr/>
        <a:lstStyle/>
        <a:p>
          <a:endParaRPr lang="en-US"/>
        </a:p>
      </dgm:t>
    </dgm:pt>
    <dgm:pt modelId="{DF79C508-59EB-DF45-B7C6-B9F3C43FAA8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sz="2800" dirty="0" smtClean="0"/>
            <a:t>Field Studies</a:t>
          </a:r>
          <a:endParaRPr lang="en-US" sz="2800" dirty="0"/>
        </a:p>
      </dgm:t>
    </dgm:pt>
    <dgm:pt modelId="{9CFB7D40-3520-D046-AE60-3C9BFDF0362D}" type="parTrans" cxnId="{63CC01B7-BD1F-3A4B-BBE6-FCA1FD7F19E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1C35E48-D551-254D-8C99-7B2AF41FAA60}" type="sibTrans" cxnId="{63CC01B7-BD1F-3A4B-BBE6-FCA1FD7F19E3}">
      <dgm:prSet/>
      <dgm:spPr/>
      <dgm:t>
        <a:bodyPr/>
        <a:lstStyle/>
        <a:p>
          <a:endParaRPr lang="en-US"/>
        </a:p>
      </dgm:t>
    </dgm:pt>
    <dgm:pt modelId="{72B0FBAD-8FA4-4849-A44D-427791F798C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sz="2800" dirty="0" smtClean="0"/>
            <a:t>Laboratory Studies</a:t>
          </a:r>
          <a:endParaRPr lang="en-US" sz="2800" dirty="0"/>
        </a:p>
      </dgm:t>
    </dgm:pt>
    <dgm:pt modelId="{6CF2CA8F-12D9-4044-B4CB-049D2CAB82FB}" type="parTrans" cxnId="{7F5CB4ED-9762-AF42-ABC8-B19B8528193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C3914C2C-37EF-DF46-9EBC-8B967B22A0C5}" type="sibTrans" cxnId="{7F5CB4ED-9762-AF42-ABC8-B19B85281938}">
      <dgm:prSet/>
      <dgm:spPr/>
      <dgm:t>
        <a:bodyPr/>
        <a:lstStyle/>
        <a:p>
          <a:endParaRPr lang="en-US"/>
        </a:p>
      </dgm:t>
    </dgm:pt>
    <dgm:pt modelId="{2785CB65-ED93-9441-A663-EFF60BDDE3E4}" type="pres">
      <dgm:prSet presAssocID="{35A09F14-26DC-0749-974A-F7FC8235931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05BFC7-592C-5841-AB10-4939FAA93561}" type="pres">
      <dgm:prSet presAssocID="{AA58ED67-6B0E-B840-899E-F9804B20ADEF}" presName="centerShape" presStyleLbl="node0" presStyleIdx="0" presStyleCnt="1" custScaleX="260972" custScaleY="89252" custLinFactNeighborX="-1266" custLinFactNeighborY="12946"/>
      <dgm:spPr/>
      <dgm:t>
        <a:bodyPr/>
        <a:lstStyle/>
        <a:p>
          <a:endParaRPr lang="en-US"/>
        </a:p>
      </dgm:t>
    </dgm:pt>
    <dgm:pt modelId="{E1319BA6-8DAC-194C-A74B-E43384AF7EC7}" type="pres">
      <dgm:prSet presAssocID="{9CFB7D40-3520-D046-AE60-3C9BFDF0362D}" presName="parTrans" presStyleLbl="bgSibTrans2D1" presStyleIdx="0" presStyleCnt="2" custScaleX="89924" custLinFactNeighborX="-1267" custLinFactNeighborY="-66002"/>
      <dgm:spPr/>
      <dgm:t>
        <a:bodyPr/>
        <a:lstStyle/>
        <a:p>
          <a:endParaRPr lang="en-US"/>
        </a:p>
      </dgm:t>
    </dgm:pt>
    <dgm:pt modelId="{69B66C87-C0C6-1D42-90E2-C0890C06779C}" type="pres">
      <dgm:prSet presAssocID="{DF79C508-59EB-DF45-B7C6-B9F3C43FAA80}" presName="node" presStyleLbl="node1" presStyleIdx="0" presStyleCnt="2" custScaleX="107568" custScaleY="80315" custRadScaleRad="105789" custRadScaleInc="13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13163-8AEC-7B4F-BDAE-82632F78D9F4}" type="pres">
      <dgm:prSet presAssocID="{6CF2CA8F-12D9-4044-B4CB-049D2CAB82FB}" presName="parTrans" presStyleLbl="bgSibTrans2D1" presStyleIdx="1" presStyleCnt="2" custScaleX="83847" custLinFactNeighborX="-2197" custLinFactNeighborY="-58666"/>
      <dgm:spPr/>
      <dgm:t>
        <a:bodyPr/>
        <a:lstStyle/>
        <a:p>
          <a:endParaRPr lang="en-US"/>
        </a:p>
      </dgm:t>
    </dgm:pt>
    <dgm:pt modelId="{BAF3AEE0-C509-274B-A081-06BB08360CDB}" type="pres">
      <dgm:prSet presAssocID="{72B0FBAD-8FA4-4849-A44D-427791F798C8}" presName="node" presStyleLbl="node1" presStyleIdx="1" presStyleCnt="2" custScaleX="109722" custScaleY="76275" custRadScaleRad="104264" custRadScaleInc="-14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5CB4ED-9762-AF42-ABC8-B19B85281938}" srcId="{AA58ED67-6B0E-B840-899E-F9804B20ADEF}" destId="{72B0FBAD-8FA4-4849-A44D-427791F798C8}" srcOrd="1" destOrd="0" parTransId="{6CF2CA8F-12D9-4044-B4CB-049D2CAB82FB}" sibTransId="{C3914C2C-37EF-DF46-9EBC-8B967B22A0C5}"/>
    <dgm:cxn modelId="{4BF8C7AE-8715-3442-8D62-675C2E1D5D06}" type="presOf" srcId="{DF79C508-59EB-DF45-B7C6-B9F3C43FAA80}" destId="{69B66C87-C0C6-1D42-90E2-C0890C06779C}" srcOrd="0" destOrd="0" presId="urn:microsoft.com/office/officeart/2005/8/layout/radial4"/>
    <dgm:cxn modelId="{A1062358-E7B8-7D4B-9A50-1F6F3D825CD4}" srcId="{35A09F14-26DC-0749-974A-F7FC8235931C}" destId="{AA58ED67-6B0E-B840-899E-F9804B20ADEF}" srcOrd="0" destOrd="0" parTransId="{8EEBE928-3FB9-D448-86D4-80013EA77F2E}" sibTransId="{D54E566B-11D7-1044-A266-AA0C83C46A22}"/>
    <dgm:cxn modelId="{63CC01B7-BD1F-3A4B-BBE6-FCA1FD7F19E3}" srcId="{AA58ED67-6B0E-B840-899E-F9804B20ADEF}" destId="{DF79C508-59EB-DF45-B7C6-B9F3C43FAA80}" srcOrd="0" destOrd="0" parTransId="{9CFB7D40-3520-D046-AE60-3C9BFDF0362D}" sibTransId="{A1C35E48-D551-254D-8C99-7B2AF41FAA60}"/>
    <dgm:cxn modelId="{019D919A-997F-794F-BD3D-C98C79682184}" type="presOf" srcId="{35A09F14-26DC-0749-974A-F7FC8235931C}" destId="{2785CB65-ED93-9441-A663-EFF60BDDE3E4}" srcOrd="0" destOrd="0" presId="urn:microsoft.com/office/officeart/2005/8/layout/radial4"/>
    <dgm:cxn modelId="{C8B7ECD7-5F09-7545-AFFA-4BF33F1BB758}" type="presOf" srcId="{AA58ED67-6B0E-B840-899E-F9804B20ADEF}" destId="{3F05BFC7-592C-5841-AB10-4939FAA93561}" srcOrd="0" destOrd="0" presId="urn:microsoft.com/office/officeart/2005/8/layout/radial4"/>
    <dgm:cxn modelId="{845010B5-562B-0F49-930A-24342BBA6C47}" type="presOf" srcId="{72B0FBAD-8FA4-4849-A44D-427791F798C8}" destId="{BAF3AEE0-C509-274B-A081-06BB08360CDB}" srcOrd="0" destOrd="0" presId="urn:microsoft.com/office/officeart/2005/8/layout/radial4"/>
    <dgm:cxn modelId="{8C8C22D5-7619-D048-9BA2-2314AD5451A9}" type="presOf" srcId="{6CF2CA8F-12D9-4044-B4CB-049D2CAB82FB}" destId="{C8D13163-8AEC-7B4F-BDAE-82632F78D9F4}" srcOrd="0" destOrd="0" presId="urn:microsoft.com/office/officeart/2005/8/layout/radial4"/>
    <dgm:cxn modelId="{707F2409-9519-EC45-9001-E8E4CECF140F}" type="presOf" srcId="{9CFB7D40-3520-D046-AE60-3C9BFDF0362D}" destId="{E1319BA6-8DAC-194C-A74B-E43384AF7EC7}" srcOrd="0" destOrd="0" presId="urn:microsoft.com/office/officeart/2005/8/layout/radial4"/>
    <dgm:cxn modelId="{1132E8B8-280D-1648-892D-315BB28DAD73}" type="presParOf" srcId="{2785CB65-ED93-9441-A663-EFF60BDDE3E4}" destId="{3F05BFC7-592C-5841-AB10-4939FAA93561}" srcOrd="0" destOrd="0" presId="urn:microsoft.com/office/officeart/2005/8/layout/radial4"/>
    <dgm:cxn modelId="{E3BABA98-F66E-1C4D-9E96-A26BF8F2562D}" type="presParOf" srcId="{2785CB65-ED93-9441-A663-EFF60BDDE3E4}" destId="{E1319BA6-8DAC-194C-A74B-E43384AF7EC7}" srcOrd="1" destOrd="0" presId="urn:microsoft.com/office/officeart/2005/8/layout/radial4"/>
    <dgm:cxn modelId="{322CED65-695C-124F-A759-E4BC4EDCF375}" type="presParOf" srcId="{2785CB65-ED93-9441-A663-EFF60BDDE3E4}" destId="{69B66C87-C0C6-1D42-90E2-C0890C06779C}" srcOrd="2" destOrd="0" presId="urn:microsoft.com/office/officeart/2005/8/layout/radial4"/>
    <dgm:cxn modelId="{30821CDD-D675-C446-BD9D-603865F895A6}" type="presParOf" srcId="{2785CB65-ED93-9441-A663-EFF60BDDE3E4}" destId="{C8D13163-8AEC-7B4F-BDAE-82632F78D9F4}" srcOrd="3" destOrd="0" presId="urn:microsoft.com/office/officeart/2005/8/layout/radial4"/>
    <dgm:cxn modelId="{C03E139D-5835-3240-9185-E21BD07AB41A}" type="presParOf" srcId="{2785CB65-ED93-9441-A663-EFF60BDDE3E4}" destId="{BAF3AEE0-C509-274B-A081-06BB08360CD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09F14-26DC-0749-974A-F7FC8235931C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8ED67-6B0E-B840-899E-F9804B20ADE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dirty="0" smtClean="0"/>
            <a:t>Data Management and Sharing</a:t>
          </a:r>
          <a:endParaRPr lang="en-US" dirty="0"/>
        </a:p>
      </dgm:t>
    </dgm:pt>
    <dgm:pt modelId="{8EEBE928-3FB9-D448-86D4-80013EA77F2E}" type="parTrans" cxnId="{A1062358-E7B8-7D4B-9A50-1F6F3D825CD4}">
      <dgm:prSet/>
      <dgm:spPr/>
      <dgm:t>
        <a:bodyPr/>
        <a:lstStyle/>
        <a:p>
          <a:endParaRPr lang="en-US"/>
        </a:p>
      </dgm:t>
    </dgm:pt>
    <dgm:pt modelId="{D54E566B-11D7-1044-A266-AA0C83C46A22}" type="sibTrans" cxnId="{A1062358-E7B8-7D4B-9A50-1F6F3D825CD4}">
      <dgm:prSet/>
      <dgm:spPr/>
      <dgm:t>
        <a:bodyPr/>
        <a:lstStyle/>
        <a:p>
          <a:endParaRPr lang="en-US"/>
        </a:p>
      </dgm:t>
    </dgm:pt>
    <dgm:pt modelId="{DF79C508-59EB-DF45-B7C6-B9F3C43FAA8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sz="2800" dirty="0" smtClean="0"/>
            <a:t>Field Studies</a:t>
          </a:r>
          <a:endParaRPr lang="en-US" sz="2800" dirty="0"/>
        </a:p>
      </dgm:t>
    </dgm:pt>
    <dgm:pt modelId="{9CFB7D40-3520-D046-AE60-3C9BFDF0362D}" type="parTrans" cxnId="{63CC01B7-BD1F-3A4B-BBE6-FCA1FD7F19E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A1C35E48-D551-254D-8C99-7B2AF41FAA60}" type="sibTrans" cxnId="{63CC01B7-BD1F-3A4B-BBE6-FCA1FD7F19E3}">
      <dgm:prSet/>
      <dgm:spPr/>
      <dgm:t>
        <a:bodyPr/>
        <a:lstStyle/>
        <a:p>
          <a:endParaRPr lang="en-US"/>
        </a:p>
      </dgm:t>
    </dgm:pt>
    <dgm:pt modelId="{72B0FBAD-8FA4-4849-A44D-427791F798C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en-US" sz="2800" dirty="0" smtClean="0"/>
            <a:t>Laboratory Studies</a:t>
          </a:r>
          <a:endParaRPr lang="en-US" sz="2800" dirty="0"/>
        </a:p>
      </dgm:t>
    </dgm:pt>
    <dgm:pt modelId="{6CF2CA8F-12D9-4044-B4CB-049D2CAB82FB}" type="parTrans" cxnId="{7F5CB4ED-9762-AF42-ABC8-B19B8528193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C3914C2C-37EF-DF46-9EBC-8B967B22A0C5}" type="sibTrans" cxnId="{7F5CB4ED-9762-AF42-ABC8-B19B85281938}">
      <dgm:prSet/>
      <dgm:spPr/>
      <dgm:t>
        <a:bodyPr/>
        <a:lstStyle/>
        <a:p>
          <a:endParaRPr lang="en-US"/>
        </a:p>
      </dgm:t>
    </dgm:pt>
    <dgm:pt modelId="{2785CB65-ED93-9441-A663-EFF60BDDE3E4}" type="pres">
      <dgm:prSet presAssocID="{35A09F14-26DC-0749-974A-F7FC8235931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05BFC7-592C-5841-AB10-4939FAA93561}" type="pres">
      <dgm:prSet presAssocID="{AA58ED67-6B0E-B840-899E-F9804B20ADEF}" presName="centerShape" presStyleLbl="node0" presStyleIdx="0" presStyleCnt="1" custScaleX="260972" custScaleY="89252" custLinFactNeighborX="-1266" custLinFactNeighborY="12946"/>
      <dgm:spPr/>
      <dgm:t>
        <a:bodyPr/>
        <a:lstStyle/>
        <a:p>
          <a:endParaRPr lang="en-US"/>
        </a:p>
      </dgm:t>
    </dgm:pt>
    <dgm:pt modelId="{E1319BA6-8DAC-194C-A74B-E43384AF7EC7}" type="pres">
      <dgm:prSet presAssocID="{9CFB7D40-3520-D046-AE60-3C9BFDF0362D}" presName="parTrans" presStyleLbl="bgSibTrans2D1" presStyleIdx="0" presStyleCnt="2" custScaleX="89924" custLinFactNeighborX="-1267" custLinFactNeighborY="-66002"/>
      <dgm:spPr/>
      <dgm:t>
        <a:bodyPr/>
        <a:lstStyle/>
        <a:p>
          <a:endParaRPr lang="en-US"/>
        </a:p>
      </dgm:t>
    </dgm:pt>
    <dgm:pt modelId="{69B66C87-C0C6-1D42-90E2-C0890C06779C}" type="pres">
      <dgm:prSet presAssocID="{DF79C508-59EB-DF45-B7C6-B9F3C43FAA80}" presName="node" presStyleLbl="node1" presStyleIdx="0" presStyleCnt="2" custScaleX="107568" custScaleY="80315" custRadScaleRad="105789" custRadScaleInc="13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13163-8AEC-7B4F-BDAE-82632F78D9F4}" type="pres">
      <dgm:prSet presAssocID="{6CF2CA8F-12D9-4044-B4CB-049D2CAB82FB}" presName="parTrans" presStyleLbl="bgSibTrans2D1" presStyleIdx="1" presStyleCnt="2" custScaleX="83847" custLinFactNeighborX="-2197" custLinFactNeighborY="-58666"/>
      <dgm:spPr/>
      <dgm:t>
        <a:bodyPr/>
        <a:lstStyle/>
        <a:p>
          <a:endParaRPr lang="en-US"/>
        </a:p>
      </dgm:t>
    </dgm:pt>
    <dgm:pt modelId="{BAF3AEE0-C509-274B-A081-06BB08360CDB}" type="pres">
      <dgm:prSet presAssocID="{72B0FBAD-8FA4-4849-A44D-427791F798C8}" presName="node" presStyleLbl="node1" presStyleIdx="1" presStyleCnt="2" custScaleX="109722" custScaleY="76275" custRadScaleRad="104264" custRadScaleInc="-14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8B5C7C-926D-1843-A57E-DAB3D940FECB}" type="presOf" srcId="{DF79C508-59EB-DF45-B7C6-B9F3C43FAA80}" destId="{69B66C87-C0C6-1D42-90E2-C0890C06779C}" srcOrd="0" destOrd="0" presId="urn:microsoft.com/office/officeart/2005/8/layout/radial4"/>
    <dgm:cxn modelId="{7F5CB4ED-9762-AF42-ABC8-B19B85281938}" srcId="{AA58ED67-6B0E-B840-899E-F9804B20ADEF}" destId="{72B0FBAD-8FA4-4849-A44D-427791F798C8}" srcOrd="1" destOrd="0" parTransId="{6CF2CA8F-12D9-4044-B4CB-049D2CAB82FB}" sibTransId="{C3914C2C-37EF-DF46-9EBC-8B967B22A0C5}"/>
    <dgm:cxn modelId="{A1062358-E7B8-7D4B-9A50-1F6F3D825CD4}" srcId="{35A09F14-26DC-0749-974A-F7FC8235931C}" destId="{AA58ED67-6B0E-B840-899E-F9804B20ADEF}" srcOrd="0" destOrd="0" parTransId="{8EEBE928-3FB9-D448-86D4-80013EA77F2E}" sibTransId="{D54E566B-11D7-1044-A266-AA0C83C46A22}"/>
    <dgm:cxn modelId="{927B0AEF-2C71-7741-8F0C-88E1C95A962C}" type="presOf" srcId="{AA58ED67-6B0E-B840-899E-F9804B20ADEF}" destId="{3F05BFC7-592C-5841-AB10-4939FAA93561}" srcOrd="0" destOrd="0" presId="urn:microsoft.com/office/officeart/2005/8/layout/radial4"/>
    <dgm:cxn modelId="{3ED72615-C9AE-B444-8D43-E64648BA2D76}" type="presOf" srcId="{6CF2CA8F-12D9-4044-B4CB-049D2CAB82FB}" destId="{C8D13163-8AEC-7B4F-BDAE-82632F78D9F4}" srcOrd="0" destOrd="0" presId="urn:microsoft.com/office/officeart/2005/8/layout/radial4"/>
    <dgm:cxn modelId="{63CC01B7-BD1F-3A4B-BBE6-FCA1FD7F19E3}" srcId="{AA58ED67-6B0E-B840-899E-F9804B20ADEF}" destId="{DF79C508-59EB-DF45-B7C6-B9F3C43FAA80}" srcOrd="0" destOrd="0" parTransId="{9CFB7D40-3520-D046-AE60-3C9BFDF0362D}" sibTransId="{A1C35E48-D551-254D-8C99-7B2AF41FAA60}"/>
    <dgm:cxn modelId="{EA4D5F8F-8DAF-6A4F-AC0F-A4AE0D4A8F00}" type="presOf" srcId="{72B0FBAD-8FA4-4849-A44D-427791F798C8}" destId="{BAF3AEE0-C509-274B-A081-06BB08360CDB}" srcOrd="0" destOrd="0" presId="urn:microsoft.com/office/officeart/2005/8/layout/radial4"/>
    <dgm:cxn modelId="{8EAF9203-6577-5C4A-8D9D-E57E94947CAA}" type="presOf" srcId="{9CFB7D40-3520-D046-AE60-3C9BFDF0362D}" destId="{E1319BA6-8DAC-194C-A74B-E43384AF7EC7}" srcOrd="0" destOrd="0" presId="urn:microsoft.com/office/officeart/2005/8/layout/radial4"/>
    <dgm:cxn modelId="{CB111DD2-B1EE-D942-88A0-74C6EFB92005}" type="presOf" srcId="{35A09F14-26DC-0749-974A-F7FC8235931C}" destId="{2785CB65-ED93-9441-A663-EFF60BDDE3E4}" srcOrd="0" destOrd="0" presId="urn:microsoft.com/office/officeart/2005/8/layout/radial4"/>
    <dgm:cxn modelId="{433348C4-D47F-274C-8E24-E9189B91F7FD}" type="presParOf" srcId="{2785CB65-ED93-9441-A663-EFF60BDDE3E4}" destId="{3F05BFC7-592C-5841-AB10-4939FAA93561}" srcOrd="0" destOrd="0" presId="urn:microsoft.com/office/officeart/2005/8/layout/radial4"/>
    <dgm:cxn modelId="{8AA1BF70-DD77-084F-B8D3-7BD15CCFE4EE}" type="presParOf" srcId="{2785CB65-ED93-9441-A663-EFF60BDDE3E4}" destId="{E1319BA6-8DAC-194C-A74B-E43384AF7EC7}" srcOrd="1" destOrd="0" presId="urn:microsoft.com/office/officeart/2005/8/layout/radial4"/>
    <dgm:cxn modelId="{477665A8-7793-B845-BD7B-89F06D7A1362}" type="presParOf" srcId="{2785CB65-ED93-9441-A663-EFF60BDDE3E4}" destId="{69B66C87-C0C6-1D42-90E2-C0890C06779C}" srcOrd="2" destOrd="0" presId="urn:microsoft.com/office/officeart/2005/8/layout/radial4"/>
    <dgm:cxn modelId="{23F601DD-8150-C843-BD29-369E2D75117B}" type="presParOf" srcId="{2785CB65-ED93-9441-A663-EFF60BDDE3E4}" destId="{C8D13163-8AEC-7B4F-BDAE-82632F78D9F4}" srcOrd="3" destOrd="0" presId="urn:microsoft.com/office/officeart/2005/8/layout/radial4"/>
    <dgm:cxn modelId="{49018013-6EC6-574F-994A-4352FF871A5D}" type="presParOf" srcId="{2785CB65-ED93-9441-A663-EFF60BDDE3E4}" destId="{BAF3AEE0-C509-274B-A081-06BB08360CD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5BFC7-592C-5841-AB10-4939FAA93561}">
      <dsp:nvSpPr>
        <dsp:cNvPr id="0" name=""/>
        <dsp:cNvSpPr/>
      </dsp:nvSpPr>
      <dsp:spPr>
        <a:xfrm>
          <a:off x="475677" y="2902902"/>
          <a:ext cx="5171659" cy="1768699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Management and Sharing</a:t>
          </a:r>
          <a:endParaRPr lang="en-US" sz="3000" kern="1200" dirty="0"/>
        </a:p>
      </dsp:txBody>
      <dsp:txXfrm>
        <a:off x="1233049" y="3161922"/>
        <a:ext cx="3656915" cy="1250659"/>
      </dsp:txXfrm>
    </dsp:sp>
    <dsp:sp modelId="{E1319BA6-8DAC-194C-A74B-E43384AF7EC7}">
      <dsp:nvSpPr>
        <dsp:cNvPr id="0" name=""/>
        <dsp:cNvSpPr/>
      </dsp:nvSpPr>
      <dsp:spPr>
        <a:xfrm rot="14177263">
          <a:off x="812228" y="1263186"/>
          <a:ext cx="1949648" cy="564782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9B66C87-C0C6-1D42-90E2-C0890C06779C}">
      <dsp:nvSpPr>
        <dsp:cNvPr id="0" name=""/>
        <dsp:cNvSpPr/>
      </dsp:nvSpPr>
      <dsp:spPr>
        <a:xfrm>
          <a:off x="200306" y="411785"/>
          <a:ext cx="2025082" cy="1209612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Field Studies</a:t>
          </a:r>
          <a:endParaRPr lang="en-US" sz="2800" kern="1200" dirty="0"/>
        </a:p>
      </dsp:txBody>
      <dsp:txXfrm>
        <a:off x="235734" y="447213"/>
        <a:ext cx="1954226" cy="1138756"/>
      </dsp:txXfrm>
    </dsp:sp>
    <dsp:sp modelId="{C8D13163-8AEC-7B4F-BDAE-82632F78D9F4}">
      <dsp:nvSpPr>
        <dsp:cNvPr id="0" name=""/>
        <dsp:cNvSpPr/>
      </dsp:nvSpPr>
      <dsp:spPr>
        <a:xfrm rot="18286056">
          <a:off x="3388751" y="1305446"/>
          <a:ext cx="1842519" cy="564782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AF3AEE0-C509-274B-A081-06BB08360CDB}">
      <dsp:nvSpPr>
        <dsp:cNvPr id="0" name=""/>
        <dsp:cNvSpPr/>
      </dsp:nvSpPr>
      <dsp:spPr>
        <a:xfrm>
          <a:off x="3952027" y="442206"/>
          <a:ext cx="2065633" cy="114876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Laboratory Studies</a:t>
          </a:r>
          <a:endParaRPr lang="en-US" sz="2800" kern="1200" dirty="0"/>
        </a:p>
      </dsp:txBody>
      <dsp:txXfrm>
        <a:off x="3985673" y="475852"/>
        <a:ext cx="1998341" cy="1081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5BFC7-592C-5841-AB10-4939FAA93561}">
      <dsp:nvSpPr>
        <dsp:cNvPr id="0" name=""/>
        <dsp:cNvSpPr/>
      </dsp:nvSpPr>
      <dsp:spPr>
        <a:xfrm>
          <a:off x="475677" y="2902902"/>
          <a:ext cx="5171659" cy="1768699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Management and Sharing</a:t>
          </a:r>
          <a:endParaRPr lang="en-US" sz="3000" kern="1200" dirty="0"/>
        </a:p>
      </dsp:txBody>
      <dsp:txXfrm>
        <a:off x="1233049" y="3161922"/>
        <a:ext cx="3656915" cy="1250659"/>
      </dsp:txXfrm>
    </dsp:sp>
    <dsp:sp modelId="{E1319BA6-8DAC-194C-A74B-E43384AF7EC7}">
      <dsp:nvSpPr>
        <dsp:cNvPr id="0" name=""/>
        <dsp:cNvSpPr/>
      </dsp:nvSpPr>
      <dsp:spPr>
        <a:xfrm rot="14177263">
          <a:off x="812228" y="1263186"/>
          <a:ext cx="1949648" cy="564782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9B66C87-C0C6-1D42-90E2-C0890C06779C}">
      <dsp:nvSpPr>
        <dsp:cNvPr id="0" name=""/>
        <dsp:cNvSpPr/>
      </dsp:nvSpPr>
      <dsp:spPr>
        <a:xfrm>
          <a:off x="200306" y="411785"/>
          <a:ext cx="2025082" cy="1209612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Field Studies</a:t>
          </a:r>
          <a:endParaRPr lang="en-US" sz="2800" kern="1200" dirty="0"/>
        </a:p>
      </dsp:txBody>
      <dsp:txXfrm>
        <a:off x="235734" y="447213"/>
        <a:ext cx="1954226" cy="1138756"/>
      </dsp:txXfrm>
    </dsp:sp>
    <dsp:sp modelId="{C8D13163-8AEC-7B4F-BDAE-82632F78D9F4}">
      <dsp:nvSpPr>
        <dsp:cNvPr id="0" name=""/>
        <dsp:cNvSpPr/>
      </dsp:nvSpPr>
      <dsp:spPr>
        <a:xfrm rot="18286056">
          <a:off x="3388751" y="1305446"/>
          <a:ext cx="1842519" cy="564782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AF3AEE0-C509-274B-A081-06BB08360CDB}">
      <dsp:nvSpPr>
        <dsp:cNvPr id="0" name=""/>
        <dsp:cNvSpPr/>
      </dsp:nvSpPr>
      <dsp:spPr>
        <a:xfrm>
          <a:off x="3952027" y="442206"/>
          <a:ext cx="2065633" cy="114876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Laboratory Studies</a:t>
          </a:r>
          <a:endParaRPr lang="en-US" sz="2800" kern="1200" dirty="0"/>
        </a:p>
      </dsp:txBody>
      <dsp:txXfrm>
        <a:off x="3985673" y="475852"/>
        <a:ext cx="1998341" cy="108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021C-B2DB-4B26-8DC7-5A366F455A1D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A6137-B8D8-4738-9D33-27D294E1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went to March 2012 OA data </a:t>
            </a:r>
            <a:r>
              <a:rPr lang="en-US" dirty="0" err="1" smtClean="0"/>
              <a:t>mgmt</a:t>
            </a:r>
            <a:r>
              <a:rPr lang="en-US" baseline="0" dirty="0" smtClean="0"/>
              <a:t> workshop in Seattle (NOAA, IOOS, NANOOS)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6137-B8D8-4738-9D33-27D294E11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IMs</a:t>
            </a:r>
            <a:r>
              <a:rPr lang="en-US" baseline="0" dirty="0" smtClean="0"/>
              <a:t> will not be as well versed in CO2 </a:t>
            </a:r>
            <a:r>
              <a:rPr lang="en-US" baseline="0" dirty="0" err="1" smtClean="0"/>
              <a:t>chem</a:t>
            </a:r>
            <a:r>
              <a:rPr lang="en-US" baseline="0" dirty="0" smtClean="0"/>
              <a:t> as scientists, but they can pick from lists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6137-B8D8-4738-9D33-27D294E11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Gastil</a:t>
            </a:r>
            <a:r>
              <a:rPr lang="en-US" dirty="0" smtClean="0"/>
              <a:t> forgo</a:t>
            </a:r>
            <a:r>
              <a:rPr lang="en-US" baseline="0" dirty="0" smtClean="0"/>
              <a:t>t to add pH keyword to MCR data sets so none were found!</a:t>
            </a:r>
          </a:p>
          <a:p>
            <a:r>
              <a:rPr lang="en-US" baseline="0" dirty="0" smtClean="0"/>
              <a:t>Put in Ocean Acidification – only found 10 data sets from MCR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6137-B8D8-4738-9D33-27D294E11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units 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Break into groups – one person presents</a:t>
            </a:r>
            <a:r>
              <a:rPr lang="en-US" baseline="0" dirty="0" smtClean="0"/>
              <a:t> key words, </a:t>
            </a:r>
            <a:r>
              <a:rPr lang="en-US" baseline="0" dirty="0" err="1" smtClean="0"/>
              <a:t>Gastil</a:t>
            </a:r>
            <a:r>
              <a:rPr lang="en-US" baseline="0" dirty="0" smtClean="0"/>
              <a:t> takes notes on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6137-B8D8-4738-9D33-27D294E11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IMs will synthesize</a:t>
            </a:r>
            <a:r>
              <a:rPr lang="en-US" baseline="0" dirty="0" smtClean="0"/>
              <a:t> info,  </a:t>
            </a:r>
            <a:r>
              <a:rPr lang="en-US" dirty="0" smtClean="0"/>
              <a:t>Do scientists</a:t>
            </a:r>
            <a:r>
              <a:rPr lang="en-US" baseline="0" dirty="0" smtClean="0"/>
              <a:t> have any other guidance for IMs? Clarifications?</a:t>
            </a:r>
          </a:p>
          <a:p>
            <a:r>
              <a:rPr lang="en-US" baseline="0" dirty="0" smtClean="0"/>
              <a:t>Tie individual LTERs names to an agreed set, or should we just agree on a complete set?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6137-B8D8-4738-9D33-27D294E114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92EB412-E790-42EA-81FE-2925D3A43D91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385921-A91A-409C-921C-0E0EC1E750EC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B385921-A91A-409C-921C-0E0EC1E750EC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September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September 13,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82477-D5D3-4181-8C11-75D0F2433A87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13E253B-1893-4367-8BAE-DF4BC10DC578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182DC50-D5DB-4F94-B367-9876CD2C4012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385921-A91A-409C-921C-0E0EC1E750EC}" type="datetime2">
              <a:rPr lang="en-US" smtClean="0"/>
              <a:t>Thursday, September 13,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  <p:sldLayoutId id="2147484430" r:id="rId13"/>
    <p:sldLayoutId id="2147484431" r:id="rId14"/>
    <p:sldLayoutId id="2147484432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bs-vlfr.fr/~gattuso/seacarb.php" TargetMode="External"/><Relationship Id="rId3" Type="http://schemas.openxmlformats.org/officeDocument/2006/relationships/hyperlink" Target="http://cdiac.ornl.gov/oceans/Handbook_2007.html" TargetMode="External"/><Relationship Id="rId7" Type="http://schemas.openxmlformats.org/officeDocument/2006/relationships/hyperlink" Target="http://cran.r-project.org/web/packages/seacarb/index.html" TargetMode="External"/><Relationship Id="rId2" Type="http://schemas.openxmlformats.org/officeDocument/2006/relationships/hyperlink" Target="http://oceanacidification.wordpress.com/2012/06/18/a-report-from-the-ocean-acidification-data-management-workshop-march-13-15-2012-seattle-w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ndwaves.usgs.gov/2011/03/research4.html" TargetMode="External"/><Relationship Id="rId5" Type="http://schemas.openxmlformats.org/officeDocument/2006/relationships/hyperlink" Target="http://cdiac.ornl.gov/ftp/co2sys/" TargetMode="External"/><Relationship Id="rId4" Type="http://schemas.openxmlformats.org/officeDocument/2006/relationships/hyperlink" Target="http://www.epoca-project.eu/index.php/restricted-area/documents/doc_download/658-guide-to-best-practices-for-ocean-acidification-research-and-data-report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cat.lternet.edu/das/lter/" TargetMode="External"/><Relationship Id="rId5" Type="http://schemas.openxmlformats.org/officeDocument/2006/relationships/hyperlink" Target="http://vocab.lternet.edu/vocab/vocab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916546"/>
            <a:ext cx="6498158" cy="2010270"/>
          </a:xfrm>
        </p:spPr>
        <p:txBody>
          <a:bodyPr>
            <a:normAutofit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</a:t>
            </a:r>
            <a:r>
              <a:rPr lang="en-US" dirty="0" smtClean="0"/>
              <a:t>TER </a:t>
            </a:r>
            <a:br>
              <a:rPr lang="en-US" dirty="0" smtClean="0"/>
            </a:b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</a:t>
            </a:r>
            <a:r>
              <a:rPr lang="en-US" dirty="0" smtClean="0"/>
              <a:t>cean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</a:t>
            </a:r>
            <a:r>
              <a:rPr lang="en-US" dirty="0" smtClean="0"/>
              <a:t>cidification </a:t>
            </a:r>
            <a:br>
              <a:rPr lang="en-US" dirty="0" smtClean="0"/>
            </a:b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</a:t>
            </a:r>
            <a:r>
              <a:rPr lang="en-US" dirty="0" smtClean="0"/>
              <a:t>ata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2920" y="4210749"/>
            <a:ext cx="6498159" cy="197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Lydia Kapsenberg </a:t>
            </a:r>
            <a:r>
              <a:rPr lang="en-US" dirty="0" smtClean="0"/>
              <a:t>(Grad Student) </a:t>
            </a:r>
          </a:p>
          <a:p>
            <a:r>
              <a:rPr lang="en-US" dirty="0" smtClean="0"/>
              <a:t>Santa Barbara Coastal LTER</a:t>
            </a:r>
          </a:p>
          <a:p>
            <a:r>
              <a:rPr lang="en-US" dirty="0" smtClean="0"/>
              <a:t>&amp;</a:t>
            </a:r>
          </a:p>
          <a:p>
            <a:r>
              <a:rPr lang="en-US" b="1" dirty="0" err="1" smtClean="0"/>
              <a:t>Gastil</a:t>
            </a:r>
            <a:r>
              <a:rPr lang="en-US" dirty="0" smtClean="0"/>
              <a:t> (Information Manager)</a:t>
            </a:r>
          </a:p>
          <a:p>
            <a:r>
              <a:rPr lang="en-US" dirty="0" err="1" smtClean="0"/>
              <a:t>Moorea</a:t>
            </a:r>
            <a:r>
              <a:rPr lang="en-US" dirty="0" smtClean="0"/>
              <a:t> Coral Reef 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896" y="3145240"/>
            <a:ext cx="2556248" cy="584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LOAD’M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85191" y="6221371"/>
            <a:ext cx="313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LTER ASM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Key Word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Ocean acidification</a:t>
            </a:r>
          </a:p>
          <a:p>
            <a:r>
              <a:rPr lang="en-US" dirty="0" smtClean="0"/>
              <a:t>pCO2 vs. partial pressure carbon dioxide</a:t>
            </a:r>
          </a:p>
          <a:p>
            <a:r>
              <a:rPr lang="en-US" dirty="0" smtClean="0"/>
              <a:t>TA vs. total alkalinity?</a:t>
            </a:r>
          </a:p>
          <a:p>
            <a:r>
              <a:rPr lang="en-US" dirty="0" smtClean="0"/>
              <a:t>Omega vs. saturation state; aragonite &amp; calcite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*Can be measurements, concepts, instruments, methods…whatever you would </a:t>
            </a:r>
            <a:r>
              <a:rPr lang="en-US" b="1" dirty="0" err="1" smtClean="0"/>
              <a:t>google</a:t>
            </a:r>
            <a:r>
              <a:rPr lang="en-US" b="1" dirty="0" smtClean="0"/>
              <a:t>!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Data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370157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Sensor Data</a:t>
            </a:r>
          </a:p>
          <a:p>
            <a:r>
              <a:rPr lang="en-US" sz="2400" dirty="0" smtClean="0"/>
              <a:t>Level 0: raw .</a:t>
            </a:r>
            <a:r>
              <a:rPr lang="en-US" sz="2400" dirty="0" err="1" smtClean="0"/>
              <a:t>dat</a:t>
            </a:r>
            <a:r>
              <a:rPr lang="en-US" sz="2400" dirty="0" smtClean="0"/>
              <a:t> files?</a:t>
            </a:r>
          </a:p>
          <a:p>
            <a:r>
              <a:rPr lang="en-US" sz="2400" dirty="0" smtClean="0"/>
              <a:t>Level 1: calibrated?</a:t>
            </a:r>
          </a:p>
          <a:p>
            <a:r>
              <a:rPr lang="en-US" sz="2400" dirty="0" smtClean="0"/>
              <a:t>Level 2: clipped and flagged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Level 3: aggregated, smoothed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06399" y="6266329"/>
            <a:ext cx="60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1026" name="Picture 2" descr="C:\Users\Lydia\Desktop\Photos\IMG_32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885" y="1714999"/>
            <a:ext cx="3005222" cy="35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7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4: Measurement Vocabulary/</a:t>
            </a:r>
            <a:br>
              <a:rPr lang="en-US" dirty="0" smtClean="0"/>
            </a:br>
            <a:r>
              <a:rPr lang="en-US" dirty="0" smtClean="0"/>
              <a:t>   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2" y="2424112"/>
            <a:ext cx="7191975" cy="3150778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Measurements: label (graph), name (for R), abbreviations, definitions, synonyms, variations (ex. </a:t>
            </a:r>
            <a:r>
              <a:rPr lang="en-US" dirty="0" err="1" smtClean="0"/>
              <a:t>pH</a:t>
            </a:r>
            <a:r>
              <a:rPr lang="en-US" baseline="-25000" dirty="0" err="1" smtClean="0"/>
              <a:t>total</a:t>
            </a:r>
            <a:r>
              <a:rPr lang="en-US" dirty="0" smtClean="0"/>
              <a:t> vs. </a:t>
            </a:r>
            <a:r>
              <a:rPr lang="en-US" dirty="0" err="1" smtClean="0"/>
              <a:t>pH</a:t>
            </a:r>
            <a:r>
              <a:rPr lang="en-US" baseline="-25000" dirty="0" err="1" smtClean="0"/>
              <a:t>NBS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Calculated vs. Measured</a:t>
            </a:r>
          </a:p>
          <a:p>
            <a:pPr marL="349250" lvl="1" indent="0">
              <a:buNone/>
            </a:pPr>
            <a:r>
              <a:rPr lang="en-US" dirty="0" smtClean="0"/>
              <a:t>         Ex. pH</a:t>
            </a:r>
            <a:r>
              <a:rPr lang="en-US" dirty="0"/>
              <a:t> </a:t>
            </a:r>
            <a:r>
              <a:rPr lang="en-US" dirty="0" smtClean="0"/>
              <a:t>at 25C </a:t>
            </a:r>
            <a:r>
              <a:rPr lang="en-US" dirty="0" err="1" smtClean="0"/>
              <a:t>vs</a:t>
            </a:r>
            <a:r>
              <a:rPr lang="en-US" dirty="0" smtClean="0"/>
              <a:t>  in situ temperature</a:t>
            </a:r>
          </a:p>
          <a:p>
            <a:r>
              <a:rPr lang="en-US" dirty="0" smtClean="0"/>
              <a:t>Methods (SOPs, software)</a:t>
            </a:r>
          </a:p>
          <a:p>
            <a:r>
              <a:rPr lang="en-US" dirty="0" smtClean="0"/>
              <a:t>Instruments (SeaFET, </a:t>
            </a:r>
            <a:r>
              <a:rPr lang="en-US" dirty="0" err="1" smtClean="0"/>
              <a:t>SeapHox</a:t>
            </a:r>
            <a:r>
              <a:rPr lang="en-US" dirty="0" smtClean="0"/>
              <a:t>, IPHATs, etc.)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4422" y="5712331"/>
            <a:ext cx="719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ACTIVITY </a:t>
            </a:r>
          </a:p>
          <a:p>
            <a:r>
              <a:rPr lang="en-US" dirty="0" smtClean="0"/>
              <a:t>-What do you expect to store/archive</a:t>
            </a:r>
          </a:p>
          <a:p>
            <a:r>
              <a:rPr lang="en-US" dirty="0" smtClean="0"/>
              <a:t>-Everything you want to know about someone else’s data 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6399" y="6266329"/>
            <a:ext cx="60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Discussion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4424" y="2315343"/>
            <a:ext cx="7191975" cy="2692035"/>
          </a:xfrm>
        </p:spPr>
        <p:txBody>
          <a:bodyPr>
            <a:normAutofit/>
          </a:bodyPr>
          <a:lstStyle/>
          <a:p>
            <a:r>
              <a:rPr lang="en-US" dirty="0" smtClean="0"/>
              <a:t>Consensus on units (ex. pCO2 in </a:t>
            </a:r>
            <a:r>
              <a:rPr lang="en-US" dirty="0" err="1" smtClean="0"/>
              <a:t>dbar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µ</a:t>
            </a:r>
            <a:r>
              <a:rPr lang="en-US" dirty="0" err="1" smtClean="0"/>
              <a:t>atm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LOAD’M citation: PDF, webpage on IM site</a:t>
            </a:r>
          </a:p>
          <a:p>
            <a:r>
              <a:rPr lang="en-US" dirty="0" smtClean="0"/>
              <a:t>Future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461" y="2237244"/>
            <a:ext cx="86185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Workshops</a:t>
            </a:r>
          </a:p>
          <a:p>
            <a:pPr fontAlgn="base"/>
            <a:r>
              <a:rPr lang="en-US" dirty="0">
                <a:hlinkClick r:id="rId2"/>
              </a:rPr>
              <a:t>OA data management workshop March 15, 2012, </a:t>
            </a:r>
            <a:r>
              <a:rPr lang="en-US" dirty="0" smtClean="0">
                <a:hlinkClick r:id="rId2"/>
              </a:rPr>
              <a:t>Seattle</a:t>
            </a:r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r>
              <a:rPr lang="en-US" b="1" dirty="0" smtClean="0"/>
              <a:t>Manuals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Dickson's lab's manuals online</a:t>
            </a:r>
            <a:br>
              <a:rPr lang="en-US" dirty="0"/>
            </a:br>
            <a:r>
              <a:rPr lang="en-US" u="sng" dirty="0">
                <a:hlinkClick r:id="rId3"/>
              </a:rPr>
              <a:t>http://cdiac.ornl.gov/oceans/Handbook_2007.html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EPOCA </a:t>
            </a:r>
            <a:r>
              <a:rPr lang="en-US" dirty="0"/>
              <a:t>book </a:t>
            </a:r>
            <a:r>
              <a:rPr lang="en-US" u="sng" dirty="0">
                <a:hlinkClick r:id="rId4"/>
              </a:rPr>
              <a:t>download </a:t>
            </a:r>
            <a:r>
              <a:rPr lang="en-US" u="sng" dirty="0" err="1">
                <a:hlinkClick r:id="rId4"/>
              </a:rPr>
              <a:t>pdf</a:t>
            </a:r>
            <a:r>
              <a:rPr lang="en-US" u="sng" dirty="0">
                <a:hlinkClick r:id="rId4"/>
              </a:rPr>
              <a:t> of book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b="1" dirty="0" smtClean="0"/>
              <a:t>Software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CO2SYS   </a:t>
            </a:r>
            <a:r>
              <a:rPr lang="en-US" u="sng" dirty="0">
                <a:hlinkClick r:id="rId5"/>
              </a:rPr>
              <a:t>http://cdiac.ornl.gov/ftp/co2sys/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CO2calc </a:t>
            </a:r>
            <a:r>
              <a:rPr lang="en-US" u="sng" dirty="0">
                <a:hlinkClick r:id="rId6"/>
              </a:rPr>
              <a:t>http://soundwaves.usgs.gov/2011/03/research4.html</a:t>
            </a:r>
            <a:r>
              <a:rPr lang="en-US" dirty="0"/>
              <a:t>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seacarb</a:t>
            </a:r>
            <a:endParaRPr lang="en-US" dirty="0"/>
          </a:p>
          <a:p>
            <a:pPr lvl="1" fontAlgn="base"/>
            <a:r>
              <a:rPr lang="en-US" u="sng" dirty="0">
                <a:hlinkClick r:id="rId7"/>
              </a:rPr>
              <a:t>http://cran.r-project.org/web/packages/seacarb/index.html</a:t>
            </a:r>
            <a:endParaRPr lang="en-US" dirty="0"/>
          </a:p>
          <a:p>
            <a:pPr lvl="1" fontAlgn="base"/>
            <a:r>
              <a:rPr lang="en-US" u="sng" dirty="0">
                <a:hlinkClick r:id="rId8"/>
              </a:rPr>
              <a:t>http://www.obs-vlfr.fr/~</a:t>
            </a:r>
            <a:r>
              <a:rPr lang="en-US" u="sng" dirty="0" smtClean="0">
                <a:hlinkClick r:id="rId8"/>
              </a:rPr>
              <a:t>gattuso/seacarb.php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66158"/>
            <a:ext cx="8042276" cy="1336956"/>
          </a:xfrm>
        </p:spPr>
        <p:txBody>
          <a:bodyPr/>
          <a:lstStyle/>
          <a:p>
            <a:r>
              <a:rPr lang="en-US" dirty="0" smtClean="0"/>
              <a:t>Ocean Acidification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53141"/>
            <a:ext cx="5622926" cy="2638613"/>
          </a:xfrm>
        </p:spPr>
        <p:txBody>
          <a:bodyPr>
            <a:noAutofit/>
          </a:bodyPr>
          <a:lstStyle/>
          <a:p>
            <a:r>
              <a:rPr lang="en-US" sz="2400" dirty="0"/>
              <a:t>Increased efforts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new data sets</a:t>
            </a:r>
          </a:p>
          <a:p>
            <a:r>
              <a:rPr lang="en-US" sz="2400" dirty="0" err="1" smtClean="0"/>
              <a:t>Moorea</a:t>
            </a:r>
            <a:r>
              <a:rPr lang="en-US" sz="2400" dirty="0" smtClean="0"/>
              <a:t> Coral Reef </a:t>
            </a:r>
            <a:r>
              <a:rPr lang="en-US" sz="2400" dirty="0"/>
              <a:t>&amp; </a:t>
            </a:r>
            <a:r>
              <a:rPr lang="en-US" sz="2400" dirty="0" smtClean="0"/>
              <a:t>            Santa </a:t>
            </a:r>
            <a:r>
              <a:rPr lang="en-US" sz="2400" dirty="0"/>
              <a:t>Barbara </a:t>
            </a:r>
            <a:r>
              <a:rPr lang="en-US" sz="2400" dirty="0" smtClean="0"/>
              <a:t>Coastal </a:t>
            </a:r>
            <a:r>
              <a:rPr lang="en-US" sz="2400" dirty="0"/>
              <a:t>LTERs</a:t>
            </a:r>
          </a:p>
          <a:p>
            <a:pPr lvl="1"/>
            <a:r>
              <a:rPr lang="en-US" sz="2400" dirty="0"/>
              <a:t>Monitoring (</a:t>
            </a:r>
            <a:r>
              <a:rPr lang="en-US" sz="2400" dirty="0" err="1"/>
              <a:t>SeaFETs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Biological </a:t>
            </a:r>
            <a:r>
              <a:rPr lang="en-US" sz="2400" dirty="0" smtClean="0"/>
              <a:t>experiments</a:t>
            </a:r>
          </a:p>
          <a:p>
            <a:pPr marL="349250" lvl="1" indent="0">
              <a:buNone/>
            </a:pPr>
            <a:endParaRPr lang="en-US" sz="2400" dirty="0" smtClean="0"/>
          </a:p>
        </p:txBody>
      </p:sp>
      <p:pic>
        <p:nvPicPr>
          <p:cNvPr id="1026" name="Picture 2" descr="C:\Users\Lydia\Downloads\IMAG005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022114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9274" y="4679714"/>
            <a:ext cx="8766175" cy="219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EARLY STAGES:</a:t>
            </a:r>
          </a:p>
          <a:p>
            <a:pPr lvl="1"/>
            <a:r>
              <a:rPr lang="en-US" sz="2400" dirty="0" smtClean="0"/>
              <a:t>Unique opportunity construct data management plan, </a:t>
            </a:r>
            <a:r>
              <a:rPr lang="en-US" sz="2400" i="1" dirty="0" smtClean="0"/>
              <a:t>a priori</a:t>
            </a:r>
          </a:p>
          <a:p>
            <a:pPr lvl="1"/>
            <a:r>
              <a:rPr lang="en-US" sz="2400" dirty="0" smtClean="0"/>
              <a:t>Information Managers and Scientists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4717814"/>
            <a:ext cx="280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SeaFET (E. </a:t>
            </a:r>
            <a:r>
              <a:rPr lang="en-US" sz="1400" dirty="0" err="1" smtClean="0"/>
              <a:t>Rivest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14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LOAD’M</a:t>
            </a:r>
            <a:r>
              <a:rPr lang="en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733622"/>
            <a:ext cx="7610476" cy="142463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Ensure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accessibility/discoverability</a:t>
            </a:r>
            <a:r>
              <a:rPr lang="en-US" sz="2800" b="1" dirty="0" smtClean="0"/>
              <a:t> and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compatibility </a:t>
            </a:r>
            <a:r>
              <a:rPr lang="en-US" sz="2800" b="1" dirty="0" smtClean="0"/>
              <a:t>of OA data across LTER sites in order to share and compile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824" y="4523444"/>
            <a:ext cx="3353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DAE56"/>
                </a:solidFill>
              </a:rPr>
              <a:t>-Core Research Area</a:t>
            </a:r>
          </a:p>
          <a:p>
            <a:r>
              <a:rPr lang="en-US" sz="2200" dirty="0" smtClean="0">
                <a:solidFill>
                  <a:srgbClr val="FDAE56"/>
                </a:solidFill>
              </a:rPr>
              <a:t>-Key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4" y="5296125"/>
            <a:ext cx="802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6084DD"/>
                </a:solidFill>
              </a:rPr>
              <a:t>-</a:t>
            </a:r>
            <a:r>
              <a:rPr lang="en-US" sz="2200" dirty="0" smtClean="0">
                <a:solidFill>
                  <a:srgbClr val="6084DD"/>
                </a:solidFill>
              </a:rPr>
              <a:t>Vocabulary for Measurement Characteristics/Attribute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13707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 </a:t>
            </a:r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LOAD’M</a:t>
            </a:r>
            <a:r>
              <a:rPr lang="en-US" dirty="0"/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3" y="2428874"/>
            <a:ext cx="7799389" cy="40671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Opportunity to agree on vocabulary TODAY</a:t>
            </a:r>
          </a:p>
          <a:p>
            <a:r>
              <a:rPr lang="en-US" sz="2400" dirty="0" smtClean="0"/>
              <a:t>PI’s and </a:t>
            </a:r>
            <a:r>
              <a:rPr lang="en-US" sz="2400" dirty="0"/>
              <a:t>g</a:t>
            </a:r>
            <a:r>
              <a:rPr lang="en-US" sz="2400" dirty="0" smtClean="0"/>
              <a:t>rad students can refer to LOAD’M plan in research proposals</a:t>
            </a:r>
          </a:p>
          <a:p>
            <a:r>
              <a:rPr lang="en-US" sz="2400" dirty="0"/>
              <a:t>Set precedent for fluid data sharing</a:t>
            </a:r>
            <a:r>
              <a:rPr lang="en-US" sz="2400" dirty="0" smtClean="0"/>
              <a:t>/ standardization </a:t>
            </a:r>
            <a:r>
              <a:rPr lang="en-US" sz="2400" dirty="0"/>
              <a:t>within LTER Network Information System </a:t>
            </a:r>
          </a:p>
          <a:p>
            <a:pPr marL="349250" lvl="1" indent="0">
              <a:buNone/>
            </a:pPr>
            <a:r>
              <a:rPr lang="en-US" sz="2200" dirty="0"/>
              <a:t>-not making a separate database</a:t>
            </a:r>
          </a:p>
          <a:p>
            <a:r>
              <a:rPr lang="en-US" sz="2400" dirty="0" smtClean="0"/>
              <a:t>Data sharing EPOCA, IOOS, NOAA, BCO-DMO </a:t>
            </a:r>
          </a:p>
          <a:p>
            <a:pPr marL="34925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30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745"/>
            <a:ext cx="667991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OA Research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26473171"/>
              </p:ext>
            </p:extLst>
          </p:nvPr>
        </p:nvGraphicFramePr>
        <p:xfrm>
          <a:off x="761857" y="1565290"/>
          <a:ext cx="6278626" cy="493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 descr="Anacapa_kelp_forest_34_edit - SBC LTER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0" r="27656"/>
          <a:stretch/>
        </p:blipFill>
        <p:spPr>
          <a:xfrm>
            <a:off x="7467600" y="0"/>
            <a:ext cx="1422399" cy="6858000"/>
          </a:xfrm>
          <a:prstGeom prst="rect">
            <a:avLst/>
          </a:prstGeom>
          <a:ln w="12700" cmpd="sng"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8007544" y="657562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SBC LTER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11" y="3244346"/>
            <a:ext cx="241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pH monitoring</a:t>
            </a:r>
          </a:p>
          <a:p>
            <a:r>
              <a:rPr lang="en-US" dirty="0" smtClean="0"/>
              <a:t>-Discrete samples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3966" y="3217621"/>
            <a:ext cx="191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-Biological exp.</a:t>
            </a:r>
          </a:p>
          <a:p>
            <a:r>
              <a:rPr lang="en-US" dirty="0" smtClean="0"/>
              <a:t>-Artificial OA</a:t>
            </a:r>
          </a:p>
        </p:txBody>
      </p:sp>
    </p:spTree>
    <p:extLst>
      <p:ext uri="{BB962C8B-B14F-4D97-AF65-F5344CB8AC3E}">
        <p14:creationId xmlns:p14="http://schemas.microsoft.com/office/powerpoint/2010/main" val="1196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745"/>
            <a:ext cx="667991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OA Research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286849009"/>
              </p:ext>
            </p:extLst>
          </p:nvPr>
        </p:nvGraphicFramePr>
        <p:xfrm>
          <a:off x="761857" y="1565290"/>
          <a:ext cx="6278626" cy="493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 descr="Anacapa_kelp_forest_34_edit - SBC LTER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0" r="27656"/>
          <a:stretch/>
        </p:blipFill>
        <p:spPr>
          <a:xfrm>
            <a:off x="7467600" y="0"/>
            <a:ext cx="1422399" cy="6858000"/>
          </a:xfrm>
          <a:prstGeom prst="rect">
            <a:avLst/>
          </a:prstGeom>
          <a:ln w="12700" cmpd="sng"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8007544" y="657562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SBC LTER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11" y="3244346"/>
            <a:ext cx="241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pH monitoring</a:t>
            </a:r>
          </a:p>
          <a:p>
            <a:r>
              <a:rPr lang="en-US" dirty="0" smtClean="0"/>
              <a:t>-Discrete samples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3966" y="3217621"/>
            <a:ext cx="191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-Biological exp.</a:t>
            </a:r>
          </a:p>
          <a:p>
            <a:r>
              <a:rPr lang="en-US" dirty="0" smtClean="0"/>
              <a:t>-Artificial OA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8486" y="3932982"/>
            <a:ext cx="15461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Seawater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arbonate Chemistry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LOAD’M</a:t>
            </a:r>
            <a:r>
              <a:rPr lang="en-US" dirty="0"/>
              <a:t>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Core Research Area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Key words </a:t>
            </a:r>
            <a:r>
              <a:rPr lang="en-US" dirty="0" smtClean="0"/>
              <a:t>(20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 processing levels </a:t>
            </a:r>
            <a:r>
              <a:rPr lang="en-US" dirty="0" smtClean="0"/>
              <a:t>(10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Measurement Vocabulary (meta data) </a:t>
            </a:r>
            <a:r>
              <a:rPr lang="en-US" dirty="0" smtClean="0"/>
              <a:t>(30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Discussion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Core Research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Primary Production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Population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Movement of Organic Matter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Movement of Inorganic Matter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Disturbance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6399" y="6266329"/>
            <a:ext cx="60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p:pic>
        <p:nvPicPr>
          <p:cNvPr id="2050" name="Picture 2" descr="C:\Users\Lydia\Desktop\Photos\IMG_248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9599" y="1700100"/>
            <a:ext cx="2264214" cy="454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Key Words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6399" y="6266329"/>
            <a:ext cx="60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4424" y="2271713"/>
            <a:ext cx="7610476" cy="15001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catalog browsing, searching</a:t>
            </a:r>
            <a:endParaRPr lang="en-US" sz="2400" dirty="0"/>
          </a:p>
          <a:p>
            <a:pPr lvl="1"/>
            <a:r>
              <a:rPr lang="en-US" sz="2200" dirty="0" smtClean="0"/>
              <a:t>Scientist: what do you expect to be able to find?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t="29918" r="43719" b="18333"/>
          <a:stretch/>
        </p:blipFill>
        <p:spPr bwMode="auto">
          <a:xfrm>
            <a:off x="4528503" y="3480734"/>
            <a:ext cx="4344520" cy="270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14323" r="27599" b="19271"/>
          <a:stretch/>
        </p:blipFill>
        <p:spPr bwMode="auto">
          <a:xfrm>
            <a:off x="223202" y="3480734"/>
            <a:ext cx="4210051" cy="301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0003" y="5927775"/>
            <a:ext cx="282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vocab.lternet.edu/vocab/vocab/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86899" y="6189695"/>
            <a:ext cx="3771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hlinkClick r:id="rId6"/>
              </a:rPr>
              <a:t>https://</a:t>
            </a:r>
            <a:r>
              <a:rPr lang="en-US" sz="1500" dirty="0" smtClean="0">
                <a:hlinkClick r:id="rId6"/>
              </a:rPr>
              <a:t>metacat.lternet.edu/das/lter/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417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456</TotalTime>
  <Words>616</Words>
  <Application>Microsoft Office PowerPoint</Application>
  <PresentationFormat>On-screen Show (4:3)</PresentationFormat>
  <Paragraphs>119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LTER  Ocean Acidification  Data Management</vt:lpstr>
      <vt:lpstr>Ocean Acidification Research</vt:lpstr>
      <vt:lpstr>Goal: LOAD’M Plan</vt:lpstr>
      <vt:lpstr>Benefits: LOAD’M Plan</vt:lpstr>
      <vt:lpstr>OA Research</vt:lpstr>
      <vt:lpstr>OA Research</vt:lpstr>
      <vt:lpstr>LOAD’M Workshop</vt:lpstr>
      <vt:lpstr>1: Core Research Area</vt:lpstr>
      <vt:lpstr>2: Key Words</vt:lpstr>
      <vt:lpstr>2: Key Word examples</vt:lpstr>
      <vt:lpstr>3: Data Levels</vt:lpstr>
      <vt:lpstr>4: Measurement Vocabulary/     Meta data</vt:lpstr>
      <vt:lpstr>5: Discussion</vt:lpstr>
      <vt:lpstr>Resources: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LTER Ocean Acidification  Data Management</dc:title>
  <dc:creator>Lydia Kapsenberg</dc:creator>
  <cp:lastModifiedBy>Lydia</cp:lastModifiedBy>
  <cp:revision>40</cp:revision>
  <dcterms:created xsi:type="dcterms:W3CDTF">2012-09-07T20:37:42Z</dcterms:created>
  <dcterms:modified xsi:type="dcterms:W3CDTF">2012-09-13T21:32:19Z</dcterms:modified>
</cp:coreProperties>
</file>