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66" r:id="rId14"/>
    <p:sldId id="271" r:id="rId15"/>
    <p:sldId id="272" r:id="rId16"/>
    <p:sldId id="275" r:id="rId17"/>
    <p:sldId id="276" r:id="rId18"/>
    <p:sldId id="278" r:id="rId19"/>
    <p:sldId id="277" r:id="rId20"/>
    <p:sldId id="267" r:id="rId21"/>
    <p:sldId id="280" r:id="rId22"/>
    <p:sldId id="279" r:id="rId23"/>
    <p:sldId id="281" r:id="rId24"/>
    <p:sldId id="268" r:id="rId25"/>
    <p:sldId id="282" r:id="rId26"/>
    <p:sldId id="269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89" d="100"/>
          <a:sy n="89" d="100"/>
        </p:scale>
        <p:origin x="-126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BB404-24B9-44CF-9E1A-E42D7EFF5DF6}" type="datetimeFigureOut">
              <a:rPr lang="fr-FR" smtClean="0"/>
              <a:t>27/11/2014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F52B5-9A66-4C01-B8D4-978910A1A6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30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Diagnostic précoce de la maladie de Parkinson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 classification automatique et modèle de prédiction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52B5-9A66-4C01-B8D4-978910A1A64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3438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52B5-9A66-4C01-B8D4-978910A1A64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1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52B5-9A66-4C01-B8D4-978910A1A64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14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52B5-9A66-4C01-B8D4-978910A1A64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14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52B5-9A66-4C01-B8D4-978910A1A64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14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52B5-9A66-4C01-B8D4-978910A1A64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14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52B5-9A66-4C01-B8D4-978910A1A64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14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52B5-9A66-4C01-B8D4-978910A1A64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14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52B5-9A66-4C01-B8D4-978910A1A64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14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52B5-9A66-4C01-B8D4-978910A1A64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14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52B5-9A66-4C01-B8D4-978910A1A64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1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52B5-9A66-4C01-B8D4-978910A1A64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5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52B5-9A66-4C01-B8D4-978910A1A64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14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52B5-9A66-4C01-B8D4-978910A1A64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14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52B5-9A66-4C01-B8D4-978910A1A64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14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52B5-9A66-4C01-B8D4-978910A1A646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14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Mort des cellules qui produisent la dopamine. Plus</a:t>
            </a:r>
            <a:r>
              <a:rPr lang="fr-FR" baseline="0" dirty="0" smtClean="0"/>
              <a:t> le marqueur augmente (ou diminue) plus on a de chance d’avoir la maladie.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52B5-9A66-4C01-B8D4-978910A1A64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Ce qui est intéressant c’est que l’article date de 2013, j’ai plus de données à ma disposition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52B5-9A66-4C01-B8D4-978910A1A64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veut prédire la probabilité d’un évènement binaire (parkinson ou non) en connaissant les variables aléatoire (caractéristiques SBR du patient).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52B5-9A66-4C01-B8D4-978910A1A64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14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veut prédire la probabilité d’un évènement binaire (parkinson ou non) en connaissant les variables aléatoire (caractéristiques SBR du patient).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52B5-9A66-4C01-B8D4-978910A1A64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1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variance des points est lié au taux de recouvrement des 2 classes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52B5-9A66-4C01-B8D4-978910A1A64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14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variance des points est lié au taux de recouvrement des 2 classes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52B5-9A66-4C01-B8D4-978910A1A64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1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variance des points est lié au taux de recouvrement des 2 classes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52B5-9A66-4C01-B8D4-978910A1A64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1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AF4273B-BB5D-42A5-8F0D-64C8F9F16F5B}" type="datetime1">
              <a:rPr lang="fr-FR" smtClean="0"/>
              <a:t>27/11/2014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EA9E4-C089-4D2C-8D18-47B646A2C562}" type="datetime1">
              <a:rPr lang="fr-FR" smtClean="0"/>
              <a:t>27/11/2014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F2CAF4-3925-473D-874B-A3CAC502363F}" type="datetime1">
              <a:rPr lang="fr-FR" smtClean="0"/>
              <a:t>27/11/2014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973390-3BCA-4D4A-BE6E-EE650242C1C5}" type="datetime1">
              <a:rPr lang="fr-FR" smtClean="0"/>
              <a:t>27/11/2014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00AD46-C0BF-4165-A9B8-BCD2CB445923}" type="datetime1">
              <a:rPr lang="fr-FR" smtClean="0"/>
              <a:t>27/11/2014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8F4B88-E1A6-47F4-9D43-2BE17BFCE4FB}" type="datetime1">
              <a:rPr lang="fr-FR" smtClean="0"/>
              <a:t>27/11/2014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2E83EA-A181-493B-B9A2-03309A83E526}" type="datetime1">
              <a:rPr lang="fr-FR" smtClean="0"/>
              <a:t>27/11/2014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8F11E6-CA3B-4C90-A722-6189873848BE}" type="datetime1">
              <a:rPr lang="fr-FR" smtClean="0"/>
              <a:t>27/11/2014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1A1952-E4EA-456C-9F09-837680F30738}" type="datetime1">
              <a:rPr lang="fr-FR" smtClean="0"/>
              <a:t>27/11/2014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40AE2C7-46D5-4663-9776-B697FC6C4076}" type="datetime1">
              <a:rPr lang="fr-FR" smtClean="0"/>
              <a:t>27/11/2014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24F8CA-CD6D-4D40-B092-36A2BF7FB002}" type="datetime1">
              <a:rPr lang="fr-FR" smtClean="0"/>
              <a:t>27/11/2014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0DE348-C1C9-49EC-A4A4-0DC2667A70AB}" type="datetime1">
              <a:rPr lang="fr-FR" smtClean="0"/>
              <a:t>27/11/2014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Diagnostic of early Parkinson’s disease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068960"/>
            <a:ext cx="7772400" cy="1199704"/>
          </a:xfrm>
        </p:spPr>
        <p:txBody>
          <a:bodyPr/>
          <a:lstStyle/>
          <a:p>
            <a:pPr algn="l"/>
            <a:r>
              <a:rPr lang="en-US" dirty="0" smtClean="0"/>
              <a:t>Using automatic </a:t>
            </a:r>
            <a:r>
              <a:rPr lang="en-US" dirty="0"/>
              <a:t>classification and prediction models</a:t>
            </a:r>
          </a:p>
        </p:txBody>
      </p:sp>
      <p:pic>
        <p:nvPicPr>
          <p:cNvPr id="1026" name="Picture 2" descr="http://img.webmd.com/dtmcms/live/webmd/consumer_assets/site_images/article_thumbnails/slideshows/parkinsons_disease_overview_slideshow/493x335_parkinsons_disease_overview_slidesho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45224"/>
            <a:ext cx="1801489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1.gstatic.com/images?q=tbn:ANd9GcR3uIX5I_pfYCiJmOA66ENm_1OAdY8VDPckngb9mnchbbzIY67D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382539"/>
            <a:ext cx="1349506" cy="134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458938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- Logistic Regression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81328"/>
                <a:ext cx="8892480" cy="5116024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For multinomial </a:t>
                </a:r>
                <a:r>
                  <a:rPr lang="en-US" dirty="0" smtClean="0"/>
                  <a:t>regression</a:t>
                </a:r>
                <a:r>
                  <a:rPr lang="fr-FR" dirty="0" smtClean="0"/>
                  <a:t>, patient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𝑖</m:t>
                    </m:r>
                  </m:oMath>
                </a14:m>
                <a:endParaRPr lang="fr-FR" dirty="0" smtClean="0"/>
              </a:p>
              <a:p>
                <a:pPr marL="109728" indent="0">
                  <a:buNone/>
                </a:pPr>
                <a:endParaRPr lang="fr-FR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latin typeface="Cambria Math"/>
                        </a:rPr>
                        <m:t>𝑙𝑜𝑔𝑖𝑡</m:t>
                      </m:r>
                      <m:d>
                        <m:dPr>
                          <m:ctrlPr>
                            <a:rPr lang="fr-FR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2000" i="1">
                          <a:latin typeface="Cambria Math"/>
                        </a:rPr>
                        <m:t>=</m:t>
                      </m:r>
                      <m:r>
                        <a:rPr lang="fr-FR" sz="2000" i="1">
                          <a:latin typeface="Cambria Math"/>
                        </a:rPr>
                        <m:t>𝛼</m:t>
                      </m:r>
                      <m:r>
                        <a:rPr lang="fr-F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fr-F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×</m:t>
                      </m:r>
                      <m:r>
                        <a:rPr lang="fr-FR" sz="2000" i="1">
                          <a:latin typeface="Cambria Math"/>
                        </a:rPr>
                        <m:t>𝑆𝐵</m:t>
                      </m:r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2000" i="1">
                              <a:latin typeface="Cambria Math"/>
                            </a:rPr>
                            <m:t>𝑅𝐶𝑖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fr-F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×</m:t>
                      </m:r>
                      <m:r>
                        <a:rPr lang="fr-FR" sz="2000" i="1">
                          <a:latin typeface="Cambria Math"/>
                        </a:rPr>
                        <m:t>𝑆𝐵</m:t>
                      </m:r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2000" i="1">
                              <a:latin typeface="Cambria Math"/>
                            </a:rPr>
                            <m:t>𝐿𝐶𝑖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fr-FR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×</m:t>
                      </m:r>
                      <m:r>
                        <a:rPr lang="fr-FR" sz="2000" i="1">
                          <a:latin typeface="Cambria Math"/>
                        </a:rPr>
                        <m:t>𝑆𝐵</m:t>
                      </m:r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2000" i="1">
                              <a:latin typeface="Cambria Math"/>
                            </a:rPr>
                            <m:t>𝑅𝑃𝑖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fr-FR" sz="20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×</m:t>
                      </m:r>
                      <m:r>
                        <a:rPr lang="fr-FR" sz="2000" i="1">
                          <a:latin typeface="Cambria Math"/>
                        </a:rPr>
                        <m:t>𝑆𝐵</m:t>
                      </m:r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2000" i="1">
                              <a:latin typeface="Cambria Math"/>
                            </a:rPr>
                            <m:t>𝐿𝑃𝑖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109728" indent="0">
                  <a:buNone/>
                </a:pPr>
                <a:endParaRPr lang="en-US" dirty="0"/>
              </a:p>
              <a:p>
                <a:r>
                  <a:rPr lang="en-US" dirty="0" smtClean="0"/>
                  <a:t>Probability of subject </a:t>
                </a:r>
                <a:r>
                  <a:rPr lang="en-US" dirty="0"/>
                  <a:t>outcome to be </a:t>
                </a:r>
                <a:r>
                  <a:rPr lang="en-US" dirty="0" smtClean="0"/>
                  <a:t>PD</a:t>
                </a:r>
                <a:endParaRPr 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fr-F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24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fr-FR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sz="2400" i="1">
                                  <a:latin typeface="Cambria Math"/>
                                </a:rPr>
                                <m:t>𝑙𝑜𝑔𝑖𝑡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r-FR" dirty="0"/>
              </a:p>
              <a:p>
                <a:pPr marL="109728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81328"/>
                <a:ext cx="8892480" cy="5116024"/>
              </a:xfrm>
              <a:blipFill rotWithShape="1">
                <a:blip r:embed="rId3"/>
                <a:stretch>
                  <a:fillRect t="-8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79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Classifier - Design MLR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81328"/>
                <a:ext cx="8892480" cy="5044016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2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𝑛</m:t>
                    </m:r>
                    <m:r>
                      <a:rPr lang="fr-FR" i="1" dirty="0" smtClean="0">
                        <a:latin typeface="Cambria Math"/>
                      </a:rPr>
                      <m:t>/3</m:t>
                    </m:r>
                  </m:oMath>
                </a14:m>
                <a:r>
                  <a:rPr lang="fr-FR" dirty="0"/>
                  <a:t> Learning  &amp; 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/>
                      </a:rPr>
                      <m:t>𝑛</m:t>
                    </m:r>
                    <m:r>
                      <a:rPr lang="fr-FR" i="1" dirty="0">
                        <a:latin typeface="Cambria Math"/>
                      </a:rPr>
                      <m:t>/3</m:t>
                    </m:r>
                  </m:oMath>
                </a14:m>
                <a:r>
                  <a:rPr lang="fr-FR" dirty="0"/>
                  <a:t> Validation (</a:t>
                </a:r>
                <a14:m>
                  <m:oMath xmlns:m="http://schemas.openxmlformats.org/officeDocument/2006/math">
                    <m:r>
                      <a:rPr lang="fr-FR" dirty="0">
                        <a:latin typeface="Cambria Math"/>
                      </a:rPr>
                      <m:t> </m:t>
                    </m:r>
                    <m:r>
                      <a:rPr lang="fr-F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fr-FR" dirty="0"/>
                  <a:t> : Total points</a:t>
                </a:r>
                <a:r>
                  <a:rPr lang="fr-FR" dirty="0" smtClean="0"/>
                  <a:t>)</a:t>
                </a:r>
              </a:p>
              <a:p>
                <a:endParaRPr lang="fr-FR" dirty="0"/>
              </a:p>
              <a:p>
                <a:r>
                  <a:rPr lang="fr-FR" dirty="0" smtClean="0"/>
                  <a:t>How to </a:t>
                </a:r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 ? With a statistical analysis </a:t>
                </a:r>
                <a:r>
                  <a:rPr lang="fr-FR" dirty="0" smtClean="0"/>
                  <a:t>!</a:t>
                </a:r>
              </a:p>
              <a:p>
                <a:endParaRPr lang="fr-FR" dirty="0"/>
              </a:p>
              <a:p>
                <a:r>
                  <a:rPr lang="en-US" dirty="0" smtClean="0"/>
                  <a:t>Usually</a:t>
                </a:r>
                <a:r>
                  <a:rPr lang="fr-FR" dirty="0" smtClean="0"/>
                  <a:t> we want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/>
                      </a:rPr>
                      <m:t> </m:t>
                    </m:r>
                    <m:r>
                      <a:rPr lang="fr-FR" b="0" i="1" smtClean="0">
                        <a:latin typeface="Cambria Math"/>
                      </a:rPr>
                      <m:t>𝑝</m:t>
                    </m:r>
                    <m:r>
                      <a:rPr lang="fr-FR" b="0" i="1" smtClean="0">
                        <a:latin typeface="Cambria Math"/>
                      </a:rPr>
                      <m:t>&lt;0,05</m:t>
                    </m:r>
                  </m:oMath>
                </a14:m>
                <a:endParaRPr lang="fr-FR" dirty="0"/>
              </a:p>
              <a:p>
                <a:endParaRPr lang="fr-FR" dirty="0" smtClean="0"/>
              </a:p>
              <a:p>
                <a:endParaRPr lang="fr-FR" dirty="0"/>
              </a:p>
              <a:p>
                <a:r>
                  <a:rPr lang="fr-FR" dirty="0" smtClean="0"/>
                  <a:t>New database :</a:t>
                </a:r>
              </a:p>
              <a:p>
                <a:pPr lvl="1"/>
                <a:endParaRPr lang="fr-FR" dirty="0" smtClean="0"/>
              </a:p>
              <a:p>
                <a:pPr marL="109728" indent="0">
                  <a:buNone/>
                </a:pPr>
                <a:r>
                  <a:rPr lang="fr-FR" dirty="0" smtClean="0"/>
                  <a:t>	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</a:rPr>
                      <m:t>𝑆𝐵</m:t>
                    </m:r>
                    <m:sSub>
                      <m:sSubPr>
                        <m:ctrlPr>
                          <a:rPr lang="fr-F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𝑅</m:t>
                        </m:r>
                        <m:r>
                          <a:rPr lang="fr-FR" sz="2400" i="1">
                            <a:latin typeface="Cambria Math"/>
                          </a:rPr>
                          <m:t>𝐶𝑖</m:t>
                        </m:r>
                      </m:sub>
                    </m:sSub>
                    <m:r>
                      <a:rPr lang="fr-FR" sz="2400" b="0" i="1" smtClean="0">
                        <a:latin typeface="Cambria Math"/>
                      </a:rPr>
                      <m:t>×</m:t>
                    </m:r>
                    <m:r>
                      <a:rPr lang="fr-FR" sz="2400" i="1">
                        <a:latin typeface="Cambria Math"/>
                      </a:rPr>
                      <m:t>𝑆𝐵</m:t>
                    </m:r>
                    <m:sSub>
                      <m:sSubPr>
                        <m:ctrlPr>
                          <a:rPr lang="fr-F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𝐿</m:t>
                        </m:r>
                        <m:r>
                          <a:rPr lang="fr-FR" sz="2400" i="1">
                            <a:latin typeface="Cambria Math"/>
                          </a:rPr>
                          <m:t>𝐶𝑖</m:t>
                        </m:r>
                      </m:sub>
                    </m:sSub>
                  </m:oMath>
                </a14:m>
                <a:r>
                  <a:rPr lang="fr-FR" dirty="0" smtClean="0"/>
                  <a:t>	;	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/>
                      </a:rPr>
                      <m:t>𝑆𝐵</m:t>
                    </m:r>
                    <m:sSub>
                      <m:sSubPr>
                        <m:ctrlPr>
                          <a:rPr lang="fr-F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sz="2800" b="0" i="1" smtClean="0">
                            <a:latin typeface="Cambria Math"/>
                          </a:rPr>
                          <m:t>𝑅𝑃</m:t>
                        </m:r>
                        <m:r>
                          <a:rPr lang="fr-FR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	;	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/>
                      </a:rPr>
                      <m:t>𝑆𝐵</m:t>
                    </m:r>
                    <m:sSub>
                      <m:sSubPr>
                        <m:ctrlPr>
                          <a:rPr lang="fr-F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sz="2800" b="0" i="1" smtClean="0">
                            <a:latin typeface="Cambria Math"/>
                          </a:rPr>
                          <m:t>𝐿𝑃</m:t>
                        </m:r>
                        <m:r>
                          <a:rPr lang="fr-FR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						</a:t>
                </a:r>
              </a:p>
            </p:txBody>
          </p:sp>
        </mc:Choice>
        <mc:Fallback>
          <p:sp>
            <p:nvSpPr>
              <p:cNvPr id="1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81328"/>
                <a:ext cx="8892480" cy="5044016"/>
              </a:xfrm>
              <a:blipFill rotWithShape="1">
                <a:blip r:embed="rId3"/>
                <a:stretch>
                  <a:fillRect t="-846" r="-3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1680383"/>
                  </p:ext>
                </p:extLst>
              </p:nvPr>
            </p:nvGraphicFramePr>
            <p:xfrm>
              <a:off x="5148064" y="2924944"/>
              <a:ext cx="3456384" cy="14401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93701"/>
                    <a:gridCol w="891442"/>
                    <a:gridCol w="1071241"/>
                  </a:tblGrid>
                  <a:tr h="25154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 smtClean="0">
                              <a:effectLst/>
                            </a:rPr>
                            <a:t>Predictor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200">
                                  <a:effectLst/>
                                  <a:latin typeface="Cambria Math"/>
                                </a:rPr>
                                <m:t>𝒑</m:t>
                              </m:r>
                            </m:oMath>
                          </a14:m>
                          <a:r>
                            <a:rPr lang="fr-FR" sz="1200" dirty="0">
                              <a:effectLst/>
                            </a:rPr>
                            <a:t>-</a:t>
                          </a:r>
                          <a:r>
                            <a:rPr lang="fr-FR" sz="1200" dirty="0" smtClean="0">
                              <a:effectLst/>
                            </a:rPr>
                            <a:t>value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4017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Constante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3.8529</m:t>
                                </m:r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2.6157</m:t>
                                </m:r>
                                <m:sSup>
                                  <m:sSupPr>
                                    <m:ctrlPr>
                                      <a:rPr lang="fr-FR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−14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3485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Right Caudate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_tradnl" sz="1200">
                                    <a:effectLst/>
                                    <a:latin typeface="Cambria Math"/>
                                  </a:rPr>
                                  <m:t>0.2561</m:t>
                                </m:r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_tradnl" sz="1200">
                                    <a:effectLst/>
                                    <a:latin typeface="Cambria Math"/>
                                  </a:rPr>
                                  <m:t>0.4989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3485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Left</a:t>
                          </a:r>
                          <a:r>
                            <a:rPr lang="fr-FR" sz="1200" dirty="0">
                              <a:effectLst/>
                            </a:rPr>
                            <a:t> Caudate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0.6056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0.1173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396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Right Putamen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−1.3250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3.4438</m:t>
                                </m:r>
                                <m:sSup>
                                  <m:sSupPr>
                                    <m:ctrlPr>
                                      <a:rPr lang="fr-FR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391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Left</a:t>
                          </a:r>
                          <a:r>
                            <a:rPr lang="fr-FR" sz="1200" dirty="0">
                              <a:effectLst/>
                            </a:rPr>
                            <a:t> Putamen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−1.9993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2.0568</m:t>
                                </m:r>
                                <m:sSup>
                                  <m:sSupPr>
                                    <m:ctrlPr>
                                      <a:rPr lang="fr-FR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1680383"/>
                  </p:ext>
                </p:extLst>
              </p:nvPr>
            </p:nvGraphicFramePr>
            <p:xfrm>
              <a:off x="5148064" y="2924944"/>
              <a:ext cx="3456384" cy="14401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93701"/>
                    <a:gridCol w="891442"/>
                    <a:gridCol w="1071241"/>
                  </a:tblGrid>
                  <a:tr h="25154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 smtClean="0">
                              <a:effectLst/>
                            </a:rPr>
                            <a:t>Predictor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167808" t="-9756" r="-12123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222159" t="-9756" r="-568" b="-500000"/>
                          </a:stretch>
                        </a:blipFill>
                      </a:tcPr>
                    </a:tc>
                  </a:tr>
                  <a:tr h="24017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Constante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167808" t="-112500" r="-121233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222159" t="-112500" r="-568" b="-412500"/>
                          </a:stretch>
                        </a:blipFill>
                      </a:tcPr>
                    </a:tc>
                  </a:tr>
                  <a:tr h="23485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Right Caudate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167808" t="-223684" r="-121233" b="-33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222159" t="-223684" r="-568" b="-334211"/>
                          </a:stretch>
                        </a:blipFill>
                      </a:tcPr>
                    </a:tc>
                  </a:tr>
                  <a:tr h="23485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Left</a:t>
                          </a:r>
                          <a:r>
                            <a:rPr lang="fr-FR" sz="1200" dirty="0">
                              <a:effectLst/>
                            </a:rPr>
                            <a:t> Caudate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167808" t="-315385" r="-121233" b="-2256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222159" t="-315385" r="-568" b="-225641"/>
                          </a:stretch>
                        </a:blipFill>
                      </a:tcPr>
                    </a:tc>
                  </a:tr>
                  <a:tr h="2396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Right Putamen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167808" t="-415385" r="-121233" b="-1256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222159" t="-415385" r="-568" b="-125641"/>
                          </a:stretch>
                        </a:blipFill>
                      </a:tcPr>
                    </a:tc>
                  </a:tr>
                  <a:tr h="2391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Left</a:t>
                          </a:r>
                          <a:r>
                            <a:rPr lang="fr-FR" sz="1200" dirty="0">
                              <a:effectLst/>
                            </a:rPr>
                            <a:t> Putamen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167808" t="-515385" r="-121233" b="-256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222159" t="-515385" r="-568" b="-256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6012160" y="4442645"/>
                <a:ext cx="19442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/>
                  <a:t>(*) For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fr-F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400" i="1">
                            <a:latin typeface="Cambria Math"/>
                          </a:rPr>
                          <m:t>𝑦</m:t>
                        </m:r>
                        <m:r>
                          <a:rPr lang="fr-FR" sz="1400" i="1">
                            <a:latin typeface="Cambria Math"/>
                          </a:rPr>
                          <m:t>=</m:t>
                        </m:r>
                        <m:r>
                          <a:rPr lang="fr-FR" sz="1400" b="1" i="1" smtClean="0">
                            <a:latin typeface="Cambria Math"/>
                          </a:rPr>
                          <m:t>𝟎</m:t>
                        </m:r>
                      </m:e>
                      <m:e>
                        <m:r>
                          <a:rPr lang="fr-FR" sz="1400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fr-FR" sz="1400" i="1">
                        <a:latin typeface="Cambria Math"/>
                      </a:rPr>
                      <m:t> 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442645"/>
                <a:ext cx="1944216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627" b="-2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23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Classifier - Validation MLR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81328"/>
                <a:ext cx="8892480" cy="5116024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New </a:t>
                </a:r>
                <a:r>
                  <a:rPr lang="en-US" dirty="0" smtClean="0"/>
                  <a:t>predictors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Cross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validation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/>
                      </a:rPr>
                      <m:t>50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boxes</m:t>
                    </m:r>
                    <m:r>
                      <m:rPr>
                        <m:nor/>
                      </m:rPr>
                      <a:rPr lang="en-US" dirty="0"/>
                      <m:t> (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length</m:t>
                    </m:r>
                    <m:r>
                      <a:rPr lang="fr-FR">
                        <a:latin typeface="Cambria Math"/>
                      </a:rPr>
                      <m:t>=</m:t>
                    </m:r>
                    <m:r>
                      <a:rPr lang="fr-FR" i="1">
                        <a:latin typeface="Cambria Math"/>
                      </a:rPr>
                      <m:t>14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81328"/>
                <a:ext cx="8892480" cy="5116024"/>
              </a:xfrm>
              <a:blipFill rotWithShape="1">
                <a:blip r:embed="rId3"/>
                <a:stretch>
                  <a:fillRect t="-10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779896"/>
            <a:ext cx="2304256" cy="1618688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663" y="4779896"/>
            <a:ext cx="2520280" cy="1618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4954576"/>
                  </p:ext>
                </p:extLst>
              </p:nvPr>
            </p:nvGraphicFramePr>
            <p:xfrm>
              <a:off x="251520" y="2132856"/>
              <a:ext cx="4824536" cy="147701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20364"/>
                    <a:gridCol w="612265"/>
                    <a:gridCol w="863715"/>
                    <a:gridCol w="773482"/>
                    <a:gridCol w="954710"/>
                  </a:tblGrid>
                  <a:tr h="33318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Prédicteur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200">
                                  <a:effectLst/>
                                  <a:latin typeface="Cambria Math"/>
                                </a:rPr>
                                <m:t>𝒑</m:t>
                              </m:r>
                            </m:oMath>
                          </a14:m>
                          <a:r>
                            <a:rPr lang="fr-FR" sz="1200" dirty="0">
                              <a:effectLst/>
                            </a:rPr>
                            <a:t>-</a:t>
                          </a:r>
                          <a:r>
                            <a:rPr lang="fr-FR" sz="1200" dirty="0" smtClean="0">
                              <a:effectLst/>
                            </a:rPr>
                            <a:t>value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 smtClean="0">
                              <a:effectLst/>
                            </a:rPr>
                            <a:t>Standard error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>
                              <a:effectLst/>
                            </a:rPr>
                            <a:t>Student’s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200">
                                  <a:effectLst/>
                                  <a:latin typeface="Cambria Math"/>
                                </a:rPr>
                                <m:t>𝒕</m:t>
                              </m:r>
                            </m:oMath>
                          </a14:m>
                          <a:r>
                            <a:rPr lang="fr-FR" sz="1200" dirty="0">
                              <a:effectLst/>
                            </a:rPr>
                            <a:t>-</a:t>
                          </a:r>
                          <a:r>
                            <a:rPr lang="fr-FR" sz="1200" dirty="0" smtClean="0">
                              <a:effectLst/>
                            </a:rPr>
                            <a:t>Test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756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Constante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3.8529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2.6157</m:t>
                                </m:r>
                                <m:sSup>
                                  <m:sSupPr>
                                    <m:ctrlPr>
                                      <a:rPr lang="fr-FR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−50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0.3313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14,8753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3318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Right Caudate </a:t>
                          </a:r>
                          <a14:m>
                            <m:oMath xmlns:m="http://schemas.openxmlformats.org/officeDocument/2006/math">
                              <m:r>
                                <a:rPr lang="fr-FR" sz="1200">
                                  <a:effectLst/>
                                  <a:latin typeface="Cambria Math"/>
                                </a:rPr>
                                <m:t>×</m:t>
                              </m:r>
                            </m:oMath>
                          </a14:m>
                          <a:r>
                            <a:rPr lang="fr-FR" sz="1200" dirty="0">
                              <a:effectLst/>
                            </a:rPr>
                            <a:t> Left Caudate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_tradnl" sz="1200">
                                    <a:effectLst/>
                                    <a:latin typeface="Cambria Math"/>
                                  </a:rPr>
                                  <m:t>0.2561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_tradnl" sz="1200">
                                    <a:effectLst/>
                                    <a:latin typeface="Cambria Math"/>
                                  </a:rPr>
                                  <m:t>8.2207</m:t>
                                </m:r>
                                <m:sSup>
                                  <m:sSupPr>
                                    <m:ctrlPr>
                                      <a:rPr lang="fr-FR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_tradnl" sz="1200">
                                        <a:effectLst/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ES_tradnl" sz="1200">
                                        <a:effectLst/>
                                        <a:latin typeface="Cambria Math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_tradnl" sz="1200">
                                    <a:effectLst/>
                                    <a:latin typeface="Cambria Math"/>
                                  </a:rPr>
                                  <m:t>0.0559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_tradnl" sz="1200">
                                    <a:effectLst/>
                                    <a:latin typeface="Cambria Math"/>
                                  </a:rPr>
                                  <m:t>3,3453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756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Right Putamen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0.6056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2.7789</m:t>
                                </m:r>
                                <m:sSup>
                                  <m:sSupPr>
                                    <m:ctrlPr>
                                      <a:rPr lang="fr-FR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0.3435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4,1909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7318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Left Putamen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−1.3250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1.9637</m:t>
                                </m:r>
                                <m:sSup>
                                  <m:sSupPr>
                                    <m:ctrlPr>
                                      <a:rPr lang="fr-FR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0.3528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5,6152</m:t>
                                </m:r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4954576"/>
                  </p:ext>
                </p:extLst>
              </p:nvPr>
            </p:nvGraphicFramePr>
            <p:xfrm>
              <a:off x="251520" y="2132856"/>
              <a:ext cx="4824536" cy="14926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20364"/>
                    <a:gridCol w="612265"/>
                    <a:gridCol w="863715"/>
                    <a:gridCol w="773482"/>
                    <a:gridCol w="954710"/>
                  </a:tblGrid>
                  <a:tr h="42062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Prédicteur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263366" t="-5797" r="-420792" b="-2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260284" t="-5797" r="-201418" b="-2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 smtClean="0">
                              <a:effectLst/>
                            </a:rPr>
                            <a:t>Standard error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404459" t="-5797" b="-275362"/>
                          </a:stretch>
                        </a:blipFill>
                      </a:tcPr>
                    </a:tc>
                  </a:tr>
                  <a:tr h="21818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Constante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263366" t="-202778" r="-420792" b="-4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260284" t="-202778" r="-201418" b="-4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400000" t="-202778" r="-123622" b="-4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404459" t="-202778" b="-427778"/>
                          </a:stretch>
                        </a:blipFill>
                      </a:tcPr>
                    </a:tc>
                  </a:tr>
                  <a:tr h="42062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t="-157971" r="-197744" b="-123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263366" t="-157971" r="-420792" b="-123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260284" t="-157971" r="-201418" b="-123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400000" t="-157971" r="-123622" b="-123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404459" t="-157971" b="-123188"/>
                          </a:stretch>
                        </a:blipFill>
                      </a:tcPr>
                    </a:tc>
                  </a:tr>
                  <a:tr h="21818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Right Putamen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263366" t="-494444" r="-420792" b="-1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260284" t="-494444" r="-201418" b="-1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400000" t="-494444" r="-123622" b="-1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404459" t="-494444" b="-136111"/>
                          </a:stretch>
                        </a:blipFill>
                      </a:tcPr>
                    </a:tc>
                  </a:tr>
                  <a:tr h="21507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Left Putamen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263366" t="-611429" r="-420792" b="-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260284" t="-611429" r="-201418" b="-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400000" t="-611429" r="-123622" b="-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404459" t="-611429" b="-4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1475656" y="3710682"/>
                <a:ext cx="19442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/>
                  <a:t>(*) For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fr-F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400" i="1">
                            <a:latin typeface="Cambria Math"/>
                          </a:rPr>
                          <m:t>𝑦</m:t>
                        </m:r>
                        <m:r>
                          <a:rPr lang="fr-FR" sz="1400" i="1">
                            <a:latin typeface="Cambria Math"/>
                          </a:rPr>
                          <m:t>=</m:t>
                        </m:r>
                        <m:r>
                          <a:rPr lang="fr-FR" sz="1400" b="1" i="1" smtClean="0">
                            <a:latin typeface="Cambria Math"/>
                          </a:rPr>
                          <m:t>𝟎</m:t>
                        </m:r>
                      </m:e>
                      <m:e>
                        <m:r>
                          <a:rPr lang="fr-FR" sz="1400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fr-FR" sz="1400" i="1">
                        <a:latin typeface="Cambria Math"/>
                      </a:rPr>
                      <m:t> 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710682"/>
                <a:ext cx="1944216" cy="307777"/>
              </a:xfrm>
              <a:prstGeom prst="rect">
                <a:avLst/>
              </a:prstGeom>
              <a:blipFill rotWithShape="1">
                <a:blip r:embed="rId7"/>
                <a:stretch>
                  <a:fillRect l="-627" b="-2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019505"/>
                  </p:ext>
                </p:extLst>
              </p:nvPr>
            </p:nvGraphicFramePr>
            <p:xfrm>
              <a:off x="251520" y="4865770"/>
              <a:ext cx="2952328" cy="6309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39721"/>
                    <a:gridCol w="939721"/>
                    <a:gridCol w="1072886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 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Normal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Parkinson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Normal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0" smtClean="0">
                                    <a:effectLst/>
                                    <a:latin typeface="Cambria Math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0" smtClean="0">
                                    <a:effectLst/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Parkinson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0" smtClean="0">
                                    <a:effectLst/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smtClean="0">
                                    <a:effectLst/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fr-FR" sz="1200" b="0" i="0" smtClean="0">
                                    <a:effectLst/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019505"/>
                  </p:ext>
                </p:extLst>
              </p:nvPr>
            </p:nvGraphicFramePr>
            <p:xfrm>
              <a:off x="251520" y="4865770"/>
              <a:ext cx="2952328" cy="6309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39721"/>
                    <a:gridCol w="939721"/>
                    <a:gridCol w="1072886"/>
                  </a:tblGrid>
                  <a:tr h="2103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 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Normal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Parkinson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103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Normal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8"/>
                          <a:stretch>
                            <a:fillRect l="-99355" t="-111765" r="-113548" b="-1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8"/>
                          <a:stretch>
                            <a:fillRect l="-175568" t="-111765" b="-147059"/>
                          </a:stretch>
                        </a:blipFill>
                      </a:tcPr>
                    </a:tc>
                  </a:tr>
                  <a:tr h="2103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Parkinson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8"/>
                          <a:stretch>
                            <a:fillRect l="-99355" t="-205714" r="-113548" b="-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8"/>
                          <a:stretch>
                            <a:fillRect l="-175568" t="-205714" b="-428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683568" y="5589240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0" dirty="0" smtClean="0"/>
                  <a:t>Error rate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11,11%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589240"/>
                <a:ext cx="223224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186" t="-6667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au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9862630"/>
                  </p:ext>
                </p:extLst>
              </p:nvPr>
            </p:nvGraphicFramePr>
            <p:xfrm>
              <a:off x="5247554" y="2132856"/>
              <a:ext cx="3529897" cy="13436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25638"/>
                    <a:gridCol w="725638"/>
                    <a:gridCol w="627345"/>
                    <a:gridCol w="725638"/>
                    <a:gridCol w="725638"/>
                  </a:tblGrid>
                  <a:tr h="50238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 smtClean="0">
                              <a:effectLst/>
                            </a:rPr>
                            <a:t>Cov Matrix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𝑐𝑡𝑒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𝑅𝐶</m:t>
                                    </m:r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×</m:t>
                                    </m:r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𝐿𝐶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𝑅𝑃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𝐿𝑃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864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𝑐𝑡𝑒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0,0776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−0,2569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−0,2945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864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𝑅𝐶</m:t>
                                    </m:r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×</m:t>
                                    </m:r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𝐿𝐶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0,0776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−0,3581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−0,3773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777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𝑅𝑃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−0,2569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−0,3581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−0,5902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777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sz="1200">
                                        <a:effectLst/>
                                        <a:latin typeface="Cambria Math"/>
                                      </a:rPr>
                                      <m:t>𝐿𝑃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−0,2945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−0,3773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−0,5902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au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9862630"/>
                  </p:ext>
                </p:extLst>
              </p:nvPr>
            </p:nvGraphicFramePr>
            <p:xfrm>
              <a:off x="5247554" y="2132856"/>
              <a:ext cx="3529897" cy="142745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25638"/>
                    <a:gridCol w="725638"/>
                    <a:gridCol w="627345"/>
                    <a:gridCol w="725638"/>
                    <a:gridCol w="725638"/>
                  </a:tblGrid>
                  <a:tr h="50238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 smtClean="0">
                              <a:effectLst/>
                            </a:rPr>
                            <a:t>Cov Matrix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100840" t="-4878" r="-286555" b="-1926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232039" t="-4878" r="-231068" b="-1926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287395" t="-4878" r="-100000" b="-1926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387395" t="-4878" b="-192683"/>
                          </a:stretch>
                        </a:blipFill>
                      </a:tcPr>
                    </a:tc>
                  </a:tr>
                  <a:tr h="23177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840" t="-226316" r="-386555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100840" t="-226316" r="-286555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232039" t="-226316" r="-231068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287395" t="-226316" r="-100000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387395" t="-226316" b="-315789"/>
                          </a:stretch>
                        </a:blipFill>
                      </a:tcPr>
                    </a:tc>
                  </a:tr>
                  <a:tr h="23177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840" t="-326316" r="-386555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100840" t="-326316" r="-286555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232039" t="-326316" r="-231068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287395" t="-326316" r="-100000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387395" t="-326316" b="-215789"/>
                          </a:stretch>
                        </a:blipFill>
                      </a:tcPr>
                    </a:tc>
                  </a:tr>
                  <a:tr h="23075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840" t="-426316" r="-386555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100840" t="-426316" r="-286555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232039" t="-426316" r="-231068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287395" t="-426316" r="-100000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387395" t="-426316" b="-115789"/>
                          </a:stretch>
                        </a:blipFill>
                      </a:tcPr>
                    </a:tc>
                  </a:tr>
                  <a:tr h="23075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840" t="-526316" r="-386555" b="-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100840" t="-526316" r="-286555" b="-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232039" t="-526316" r="-231068" b="-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287395" t="-526316" r="-100000" b="-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387395" t="-526316" b="-1578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95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- SVM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1328"/>
            <a:ext cx="8892480" cy="5116024"/>
          </a:xfrm>
        </p:spPr>
        <p:txBody>
          <a:bodyPr>
            <a:normAutofit/>
          </a:bodyPr>
          <a:lstStyle/>
          <a:p>
            <a:r>
              <a:rPr lang="en-US" dirty="0" smtClean="0"/>
              <a:t>How to choose the best hyper plan ?</a:t>
            </a:r>
          </a:p>
          <a:p>
            <a:endParaRPr lang="en-US" dirty="0" smtClean="0"/>
          </a:p>
          <a:p>
            <a:r>
              <a:rPr lang="en-US" dirty="0" smtClean="0"/>
              <a:t>SVM </a:t>
            </a:r>
            <a:r>
              <a:rPr lang="en-US" dirty="0" smtClean="0">
                <a:sym typeface="Wingdings" panose="05000000000000000000" pitchFamily="2" charset="2"/>
              </a:rPr>
              <a:t> The one with the maximal margin !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Power of SVM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Flexibility using Kernels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(non-linear boundary)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 assumption on the densities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Unique solution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40968"/>
            <a:ext cx="3096344" cy="306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04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- Design SVM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81328"/>
                <a:ext cx="8892480" cy="511602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/>
                      </a:rPr>
                      <m:t>2</m:t>
                    </m:r>
                    <m:r>
                      <a:rPr lang="fr-FR" b="0" i="1" dirty="0" smtClean="0">
                        <a:latin typeface="Cambria Math"/>
                      </a:rPr>
                      <m:t>𝑛</m:t>
                    </m:r>
                    <m:r>
                      <a:rPr lang="fr-FR" i="1" dirty="0" smtClean="0">
                        <a:latin typeface="Cambria Math"/>
                      </a:rPr>
                      <m:t>/3</m:t>
                    </m:r>
                  </m:oMath>
                </a14:m>
                <a:r>
                  <a:rPr lang="fr-FR" dirty="0" smtClean="0"/>
                  <a:t> Learning  &amp; 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/>
                      </a:rPr>
                      <m:t>𝑛</m:t>
                    </m:r>
                    <m:r>
                      <a:rPr lang="fr-FR" i="1" dirty="0" smtClean="0">
                        <a:latin typeface="Cambria Math"/>
                      </a:rPr>
                      <m:t>/3</m:t>
                    </m:r>
                  </m:oMath>
                </a14:m>
                <a:r>
                  <a:rPr lang="fr-FR" dirty="0" smtClean="0"/>
                  <a:t> Validation (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latin typeface="Cambria Math"/>
                      </a:rPr>
                      <m:t> </m:t>
                    </m:r>
                    <m:r>
                      <a:rPr lang="fr-F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fr-FR" dirty="0" smtClean="0"/>
                  <a:t> : Total points)</a:t>
                </a:r>
                <a:endParaRPr lang="fr-FR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Log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variation </a:t>
                </a:r>
                <a:r>
                  <a:rPr lang="en-US" dirty="0"/>
                  <a:t>for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float</a:t>
                </a:r>
                <a:r>
                  <a:rPr lang="en-US" dirty="0"/>
                  <a:t> </a:t>
                </a:r>
                <a:r>
                  <a:rPr lang="en-US" dirty="0" smtClean="0"/>
                  <a:t>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en-US" dirty="0" smtClean="0"/>
                  <a:t>define</a:t>
                </a:r>
                <a:r>
                  <a:rPr lang="fr-FR" dirty="0" smtClean="0"/>
                  <a:t> the error penalty </a:t>
                </a:r>
                <a:r>
                  <a:rPr lang="en-US" dirty="0" smtClean="0"/>
                  <a:t>when</a:t>
                </a:r>
                <a:r>
                  <a:rPr lang="fr-FR" dirty="0" smtClean="0"/>
                  <a:t> </a:t>
                </a:r>
                <a:r>
                  <a:rPr lang="en-US" dirty="0" smtClean="0"/>
                  <a:t>recovery</a:t>
                </a:r>
                <a:r>
                  <a:rPr lang="fr-FR" dirty="0" smtClean="0"/>
                  <a:t>	</a:t>
                </a:r>
                <a:r>
                  <a:rPr lang="fr-FR" dirty="0" smtClean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min</m:t>
                        </m:r>
                      </m:fName>
                      <m:e>
                        <m:f>
                          <m:fPr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fr-FR" i="1">
                            <a:latin typeface="Cambria Math"/>
                          </a:rPr>
                          <m:t>𝑤</m:t>
                        </m:r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</m:func>
                    <m:nary>
                      <m:naryPr>
                        <m:chr m:val="∑"/>
                        <m:limLoc m:val="undOvr"/>
                        <m:ctrlPr>
                          <a:rPr lang="fr-FR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fr-FR" dirty="0" smtClean="0">
                    <a:sym typeface="Wingdings" panose="05000000000000000000" pitchFamily="2" charset="2"/>
                  </a:rPr>
                  <a:t>	</a:t>
                </a:r>
                <a:r>
                  <a:rPr lang="en-US" dirty="0" smtClean="0">
                    <a:sym typeface="Wingdings" panose="05000000000000000000" pitchFamily="2" charset="2"/>
                  </a:rPr>
                  <a:t>is</a:t>
                </a:r>
                <a:r>
                  <a:rPr lang="fr-FR" dirty="0" smtClean="0">
                    <a:sym typeface="Wingdings" panose="05000000000000000000" pitchFamily="2" charset="2"/>
                  </a:rPr>
                  <a:t> the </a:t>
                </a:r>
                <a:r>
                  <a:rPr lang="en-US" dirty="0" smtClean="0">
                    <a:sym typeface="Wingdings" panose="05000000000000000000" pitchFamily="2" charset="2"/>
                  </a:rPr>
                  <a:t>vector</a:t>
                </a:r>
                <a:r>
                  <a:rPr lang="fr-FR" dirty="0" smtClean="0">
                    <a:sym typeface="Wingdings" panose="05000000000000000000" pitchFamily="2" charset="2"/>
                  </a:rPr>
                  <a:t> of the </a:t>
                </a:r>
                <a:r>
                  <a:rPr lang="en-US" dirty="0" smtClean="0">
                    <a:sym typeface="Wingdings" panose="05000000000000000000" pitchFamily="2" charset="2"/>
                  </a:rPr>
                  <a:t>Kernel</a:t>
                </a:r>
                <a:r>
                  <a:rPr lang="fr-FR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parameters</a:t>
                </a:r>
                <a:endParaRPr lang="en-US" dirty="0" smtClean="0"/>
              </a:p>
              <a:p>
                <a:endParaRPr lang="fr-FR" dirty="0"/>
              </a:p>
              <a:p>
                <a:r>
                  <a:rPr lang="en-US" dirty="0" smtClean="0"/>
                  <a:t>Incrementation for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 smtClean="0"/>
                  <a:t> parameters</a:t>
                </a:r>
              </a:p>
              <a:p>
                <a:pPr marL="109728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81328"/>
                <a:ext cx="8892480" cy="5116024"/>
              </a:xfrm>
              <a:blipFill rotWithShape="1">
                <a:blip r:embed="rId3"/>
                <a:stretch>
                  <a:fillRect t="-8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5138976"/>
            <a:ext cx="3240360" cy="166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1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- Validation SVM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81328"/>
                <a:ext cx="8892480" cy="511602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Cross validation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50</m:t>
                    </m:r>
                  </m:oMath>
                </a14:m>
                <a:r>
                  <a:rPr lang="en-US" dirty="0" smtClean="0"/>
                  <a:t> boxes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length</m:t>
                    </m:r>
                    <m:r>
                      <a:rPr lang="fr-FR" b="0" i="0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14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Linear	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,</m:t>
                        </m:r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81328"/>
                <a:ext cx="8892480" cy="5116024"/>
              </a:xfrm>
              <a:blipFill rotWithShape="1">
                <a:blip r:embed="rId3"/>
                <a:stretch>
                  <a:fillRect t="-8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68960"/>
            <a:ext cx="3754841" cy="2804956"/>
          </a:xfrm>
          <a:prstGeom prst="rect">
            <a:avLst/>
          </a:prstGeom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94526"/>
              </p:ext>
            </p:extLst>
          </p:nvPr>
        </p:nvGraphicFramePr>
        <p:xfrm>
          <a:off x="5148064" y="3789040"/>
          <a:ext cx="3071976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9288"/>
                <a:gridCol w="885615"/>
                <a:gridCol w="1017073"/>
              </a:tblGrid>
              <a:tr h="194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Label \ prediction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Normal</a:t>
                      </a:r>
                      <a:endParaRPr lang="fr-F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Parkinson</a:t>
                      </a:r>
                      <a:endParaRPr lang="fr-F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4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Normal</a:t>
                      </a:r>
                      <a:endParaRPr lang="fr-F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</a:t>
                      </a:r>
                      <a:endParaRPr lang="fr-F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</a:t>
                      </a:r>
                      <a:endParaRPr lang="fr-F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4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Parkinson</a:t>
                      </a:r>
                      <a:endParaRPr lang="fr-F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4</a:t>
                      </a:r>
                      <a:endParaRPr lang="fr-F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33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5508104" y="4797152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0" dirty="0" smtClean="0"/>
                  <a:t>Error rate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12,24%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4797152"/>
                <a:ext cx="223224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459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5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- Validation SVM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81328"/>
                <a:ext cx="8892480" cy="5116024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Polynomial	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,</m:t>
                        </m:r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1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81328"/>
                <a:ext cx="8892480" cy="5116024"/>
              </a:xfrm>
              <a:blipFill rotWithShape="1">
                <a:blip r:embed="rId3"/>
                <a:stretch>
                  <a:fillRect t="-7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5004048" y="5877272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0" dirty="0" smtClean="0"/>
                  <a:t>Error rate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8,0%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5877272"/>
                <a:ext cx="223224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459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20888"/>
            <a:ext cx="4236807" cy="3164996"/>
          </a:xfrm>
          <a:prstGeom prst="rect">
            <a:avLst/>
          </a:prstGeom>
        </p:spPr>
      </p:pic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41244"/>
              </p:ext>
            </p:extLst>
          </p:nvPr>
        </p:nvGraphicFramePr>
        <p:xfrm>
          <a:off x="4717262" y="4869160"/>
          <a:ext cx="2759575" cy="913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0379"/>
                <a:gridCol w="795553"/>
                <a:gridCol w="913643"/>
              </a:tblGrid>
              <a:tr h="4604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Label \ prediction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Normal</a:t>
                      </a:r>
                      <a:endParaRPr lang="fr-F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Parkinson</a:t>
                      </a:r>
                      <a:endParaRPr lang="fr-F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64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Normal</a:t>
                      </a:r>
                      <a:endParaRPr lang="fr-F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</a:t>
                      </a:r>
                      <a:endParaRPr lang="fr-F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64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Parkinson</a:t>
                      </a:r>
                      <a:endParaRPr lang="fr-F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36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1" name="Image 10" descr="http://engin.swarthmore.edu/%7Embleima1/Images/matlab2c.jpg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588" y="2414479"/>
            <a:ext cx="2455168" cy="1872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798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- Validation SVM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81328"/>
                <a:ext cx="8892480" cy="5116024"/>
              </a:xfrm>
            </p:spPr>
            <p:txBody>
              <a:bodyPr>
                <a:normAutofit/>
              </a:bodyPr>
              <a:lstStyle/>
              <a:p>
                <a:r>
                  <a:rPr lang="fr-FR" dirty="0" err="1" smtClean="0"/>
                  <a:t>Sigmoid</a:t>
                </a:r>
                <a:r>
                  <a:rPr lang="fr-FR" dirty="0"/>
                  <a:t>	</a:t>
                </a:r>
                <a:r>
                  <a:rPr lang="fr-FR" dirty="0" smtClean="0"/>
                  <a:t>	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,</m:t>
                        </m:r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tanh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fr-FR" dirty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1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81328"/>
                <a:ext cx="8892480" cy="5116024"/>
              </a:xfrm>
              <a:blipFill rotWithShape="1">
                <a:blip r:embed="rId3"/>
                <a:stretch>
                  <a:fillRect t="-8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5652120" y="5877272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0" dirty="0" smtClean="0"/>
                  <a:t>Error rate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10,0%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877272"/>
                <a:ext cx="223224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186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4480036" cy="3346694"/>
          </a:xfrm>
          <a:prstGeom prst="rect">
            <a:avLst/>
          </a:prstGeom>
        </p:spPr>
      </p:pic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026515"/>
              </p:ext>
            </p:extLst>
          </p:nvPr>
        </p:nvGraphicFramePr>
        <p:xfrm>
          <a:off x="5148064" y="4869160"/>
          <a:ext cx="3080804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2648"/>
                <a:gridCol w="888160"/>
                <a:gridCol w="1019996"/>
              </a:tblGrid>
              <a:tr h="194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Label \ prediction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Normal</a:t>
                      </a:r>
                      <a:endParaRPr lang="fr-F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Parkinson</a:t>
                      </a:r>
                      <a:endParaRPr lang="fr-F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4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Normal</a:t>
                      </a:r>
                      <a:endParaRPr lang="fr-F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10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4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Parkinson</a:t>
                      </a:r>
                      <a:endParaRPr lang="fr-F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</a:t>
                      </a:r>
                      <a:endParaRPr lang="fr-F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35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1" name="Image 10" descr="http://1.bp.blogspot.com/-Du8gEySB3to/URVwc_XPjWI/AAAAAAAAATc/kQl1wsEbLhA/s1600/sigmoid1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58005"/>
            <a:ext cx="2861310" cy="1943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18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- Validation SVM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81328"/>
                <a:ext cx="8892480" cy="5116024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The best ! </a:t>
                </a:r>
                <a:r>
                  <a:rPr lang="fr-FR" dirty="0" err="1" smtClean="0"/>
                  <a:t>Gaussian</a:t>
                </a:r>
                <a:r>
                  <a:rPr lang="fr-FR" dirty="0" smtClean="0"/>
                  <a:t>	</a:t>
                </a:r>
                <a:r>
                  <a:rPr lang="fr-FR" dirty="0"/>
                  <a:t> </a:t>
                </a:r>
                <a:r>
                  <a:rPr lang="fr-FR" dirty="0" smtClean="0"/>
                  <a:t>  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,</m:t>
                        </m:r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exp</m:t>
                    </m:r>
                    <m:r>
                      <a:rPr lang="en-US" i="1">
                        <a:latin typeface="Cambria Math"/>
                      </a:rPr>
                      <m:t>(−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g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fr-FR" dirty="0" smtClean="0"/>
              </a:p>
              <a:p>
                <a:endParaRPr lang="fr-FR" dirty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1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81328"/>
                <a:ext cx="8892480" cy="5116024"/>
              </a:xfrm>
              <a:blipFill rotWithShape="1">
                <a:blip r:embed="rId3"/>
                <a:stretch>
                  <a:fillRect t="-8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6596891" y="6021288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0" dirty="0" smtClean="0"/>
                  <a:t>Error rate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6,0%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891" y="6021288"/>
                <a:ext cx="223224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186" t="-6667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04140"/>
              </p:ext>
            </p:extLst>
          </p:nvPr>
        </p:nvGraphicFramePr>
        <p:xfrm>
          <a:off x="3131840" y="5661248"/>
          <a:ext cx="3080804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2648"/>
                <a:gridCol w="888160"/>
                <a:gridCol w="1019996"/>
              </a:tblGrid>
              <a:tr h="194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Label \ prediction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Normal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Parkinson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4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Normal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11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2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4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Parkinson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1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36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343" y="2060848"/>
            <a:ext cx="6456086" cy="3307852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>
          <a:blip r:embed="rId6"/>
          <a:stretch>
            <a:fillRect/>
          </a:stretch>
        </p:blipFill>
        <p:spPr>
          <a:xfrm>
            <a:off x="6300192" y="2850678"/>
            <a:ext cx="230425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2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- Validation SVM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81328"/>
                <a:ext cx="8892480" cy="511602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𝐶</m:t>
                    </m:r>
                    <m:r>
                      <a:rPr lang="fr-FR" i="1">
                        <a:latin typeface="Cambria Math"/>
                        <a:ea typeface="Cambria Math"/>
                      </a:rPr>
                      <m:t>↗</m:t>
                    </m:r>
                  </m:oMath>
                </a14:m>
                <a:r>
                  <a:rPr lang="fr-FR" dirty="0"/>
                  <a:t> and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𝑔</m:t>
                    </m:r>
                    <m:r>
                      <a:rPr lang="fr-FR" i="1">
                        <a:latin typeface="Cambria Math"/>
                        <a:ea typeface="Cambria Math"/>
                      </a:rPr>
                      <m:t>↗</m:t>
                    </m:r>
                  </m:oMath>
                </a14:m>
                <a:r>
                  <a:rPr lang="fr-FR" dirty="0"/>
                  <a:t> </a:t>
                </a:r>
              </a:p>
              <a:p>
                <a:pPr marL="109728" indent="0">
                  <a:buNone/>
                </a:pPr>
                <a:r>
                  <a:rPr lang="fr-FR" dirty="0" err="1" smtClean="0"/>
                  <a:t>Overfitting</a:t>
                </a:r>
                <a:r>
                  <a:rPr lang="fr-FR" dirty="0" smtClean="0"/>
                  <a:t> !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1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81328"/>
                <a:ext cx="8892480" cy="5116024"/>
              </a:xfrm>
              <a:blipFill rotWithShape="1">
                <a:blip r:embed="rId3"/>
                <a:stretch>
                  <a:fillRect t="-8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90" y="1556793"/>
            <a:ext cx="4881364" cy="250102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90" y="4047681"/>
            <a:ext cx="4713787" cy="241516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989" y="2586583"/>
            <a:ext cx="5165186" cy="26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</a:t>
            </a:r>
            <a:r>
              <a:rPr lang="fr-FR" dirty="0"/>
              <a:t> &amp; Data</a:t>
            </a:r>
          </a:p>
          <a:p>
            <a:r>
              <a:rPr lang="en-US" dirty="0"/>
              <a:t>Feature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Classifiers</a:t>
            </a:r>
          </a:p>
          <a:p>
            <a:pPr lvl="1"/>
            <a:r>
              <a:rPr lang="en-US" dirty="0" smtClean="0"/>
              <a:t>Explanation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Validation</a:t>
            </a:r>
          </a:p>
          <a:p>
            <a:r>
              <a:rPr lang="en-US" dirty="0" smtClean="0"/>
              <a:t>Classifiers comparison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316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- Bayes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1328"/>
                <a:ext cx="9144000" cy="511602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fr-FR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𝑋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fr-FR" i="1">
                            <a:latin typeface="Cambria Math"/>
                          </a:rPr>
                          <m:t>×</m:t>
                        </m:r>
                        <m:r>
                          <a:rPr lang="fr-FR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FR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den>
                    </m:f>
                    <m:r>
                      <a:rPr lang="fr-FR" b="0" i="0" smtClean="0">
                        <a:latin typeface="Cambria Math"/>
                      </a:rPr>
                      <m:t>  ;   </m:t>
                    </m:r>
                    <m:r>
                      <a:rPr lang="fr-FR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fr-FR" i="1">
                            <a:latin typeface="Cambria Math"/>
                          </a:rPr>
                        </m:ctrlPr>
                      </m:naryPr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  <m:r>
                          <a:rPr lang="fr-F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sup>
                      <m:e>
                        <m:r>
                          <a:rPr lang="fr-FR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𝑋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FR" i="1">
                            <a:latin typeface="Cambria Math"/>
                          </a:rPr>
                          <m:t>×</m:t>
                        </m:r>
                        <m:r>
                          <a:rPr lang="fr-FR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fr-FR" dirty="0"/>
              </a:p>
              <a:p>
                <a:endParaRPr lang="en-US" dirty="0" smtClean="0"/>
              </a:p>
              <a:p>
                <a:r>
                  <a:rPr lang="en-US" dirty="0" smtClean="0"/>
                  <a:t>Parametric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𝒩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estimation using LME </a:t>
                </a:r>
              </a:p>
              <a:p>
                <a:pPr marL="109728" indent="0">
                  <a:buNone/>
                </a:pPr>
                <a:r>
                  <a:rPr lang="en-US" dirty="0" smtClean="0"/>
                  <a:t>Decision by 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fr-FR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dirty="0" smtClean="0">
                        <a:latin typeface="Cambria Math"/>
                      </a:rPr>
                      <m:t>(</m:t>
                    </m:r>
                    <m:r>
                      <a:rPr lang="fr-FR" b="0" i="1" dirty="0" smtClean="0">
                        <a:latin typeface="Cambria Math"/>
                      </a:rPr>
                      <m:t>𝑥</m:t>
                    </m:r>
                    <m:r>
                      <a:rPr lang="fr-FR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09728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Non-parametric 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estimation with P-W</a:t>
                </a:r>
              </a:p>
              <a:p>
                <a:pPr marL="109728" indent="0">
                  <a:buNone/>
                </a:pPr>
                <a:r>
                  <a:rPr lang="en-US" dirty="0" smtClean="0"/>
                  <a:t>Decision by calculating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fr-FR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1328"/>
                <a:ext cx="9144000" cy="5116024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258812"/>
            <a:ext cx="2304256" cy="1728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325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- Design Bayes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</a:t>
            </a:fld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1328"/>
                <a:ext cx="9144000" cy="4539960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Parametrical :</a:t>
                </a:r>
              </a:p>
              <a:p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dirty="0" smtClean="0">
                        <a:latin typeface="Cambria Math"/>
                      </a:rPr>
                      <m:t>MLE</m:t>
                    </m:r>
                  </m:oMath>
                </a14:m>
                <a:r>
                  <a:rPr lang="en-US" dirty="0" smtClean="0"/>
                  <a:t> gives that the best estimators are :</a:t>
                </a:r>
                <a:endParaRPr lang="en-US" dirty="0"/>
              </a:p>
              <a:p>
                <a:pPr marL="109728" indent="0">
                  <a:buNone/>
                </a:pPr>
                <a:r>
                  <a:rPr lang="fr-FR" b="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/>
                          </a:rPr>
                          <m:t>𝑖</m:t>
                        </m:r>
                        <m:r>
                          <a:rPr lang="fr-F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𝑛</m:t>
                        </m:r>
                        <m:r>
                          <a:rPr lang="fr-FR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fr-FR" b="0" i="1" smtClean="0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fr-F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i="1">
                                <a:latin typeface="Cambria Math"/>
                              </a:rPr>
                              <m:t>𝑖</m:t>
                            </m:r>
                            <m:r>
                              <a:rPr lang="fr-FR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Non-parametrical :</a:t>
                </a:r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Gaussian Kernel for Kernel Density estimation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dirty="0">
                        <a:latin typeface="Cambria Math"/>
                      </a:rPr>
                      <m:t>width</m:t>
                    </m:r>
                    <m:r>
                      <a:rPr lang="fr-FR" b="0" i="1" dirty="0" smtClean="0">
                        <a:latin typeface="Cambria Math"/>
                      </a:rPr>
                      <m:t>= </m:t>
                    </m:r>
                    <m:r>
                      <a:rPr lang="fr-FR" b="0" i="1" smtClean="0">
                        <a:latin typeface="Cambria Math"/>
                      </a:rPr>
                      <m:t>1/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train</m:t>
                            </m:r>
                          </m:sub>
                        </m:sSub>
                      </m:e>
                    </m:rad>
                  </m:oMath>
                </a14:m>
                <a:endParaRPr lang="fr-FR" dirty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1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1328"/>
                <a:ext cx="9144000" cy="4539960"/>
              </a:xfrm>
              <a:blipFill rotWithShape="1">
                <a:blip r:embed="rId3"/>
                <a:stretch>
                  <a:fillRect t="-1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5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- Validation Bayes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</a:t>
            </a:fld>
            <a:endParaRPr lang="fr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1328"/>
                <a:ext cx="9144000" cy="511602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0" i="0" dirty="0" smtClean="0"/>
                      <m:t>2</m:t>
                    </m:r>
                    <m:r>
                      <m:rPr>
                        <m:nor/>
                      </m:rPr>
                      <a:rPr lang="en-US" dirty="0" smtClean="0"/>
                      <m:t>/3 </m:t>
                    </m:r>
                    <m:r>
                      <m:rPr>
                        <m:nor/>
                      </m:rPr>
                      <a:rPr lang="en-US" dirty="0" smtClean="0"/>
                      <m:t>Learning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and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fr-FR" b="0" i="0" dirty="0" smtClean="0"/>
                      <m:t>1</m:t>
                    </m:r>
                    <m:r>
                      <m:rPr>
                        <m:nor/>
                      </m:rPr>
                      <a:rPr lang="en-US" dirty="0" smtClean="0"/>
                      <m:t>/3 </m:t>
                    </m:r>
                    <m:r>
                      <m:rPr>
                        <m:nor/>
                      </m:rPr>
                      <a:rPr lang="en-US" dirty="0" smtClean="0"/>
                      <m:t>validation</m:t>
                    </m:r>
                  </m:oMath>
                </a14:m>
                <a:endParaRPr lang="fr-FR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Parametrical (just SBR right caudate)</a:t>
                </a:r>
                <a:endParaRPr lang="fr-FR" b="0" dirty="0" smtClean="0"/>
              </a:p>
              <a:p>
                <a:endParaRPr lang="en-US" dirty="0" smtClean="0"/>
              </a:p>
              <a:p>
                <a:pPr marL="109728" indent="0">
                  <a:buNone/>
                </a:pPr>
                <a:r>
                  <a:rPr lang="fr-FR" b="0" dirty="0" smtClean="0"/>
                  <a:t>Normal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fr-FR" b="0" i="1" smtClean="0">
                        <a:latin typeface="Cambria Math"/>
                      </a:rPr>
                      <m:t>=2,911 </m:t>
                    </m:r>
                  </m:oMath>
                </a14:m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0,33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09728" indent="0">
                  <a:buNone/>
                </a:pPr>
                <a:r>
                  <a:rPr lang="en-US" dirty="0" smtClean="0"/>
                  <a:t>Parkinson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fr-FR" i="1">
                        <a:latin typeface="Cambria Math"/>
                      </a:rPr>
                      <m:t>=2,</m:t>
                    </m:r>
                    <m:r>
                      <a:rPr lang="fr-FR" b="0" i="1" smtClean="0">
                        <a:latin typeface="Cambria Math"/>
                      </a:rPr>
                      <m:t>125 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fr-FR" i="1">
                        <a:latin typeface="Cambria Math"/>
                      </a:rPr>
                      <m:t>=0,33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109728" indent="0">
                  <a:buNone/>
                </a:pPr>
                <a:r>
                  <a:rPr lang="en-US" dirty="0" smtClean="0"/>
                  <a:t>	</a:t>
                </a:r>
              </a:p>
            </p:txBody>
          </p:sp>
        </mc:Choice>
        <mc:Fallback>
          <p:sp>
            <p:nvSpPr>
              <p:cNvPr id="1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1328"/>
                <a:ext cx="9144000" cy="5116024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925322"/>
                  </p:ext>
                </p:extLst>
              </p:nvPr>
            </p:nvGraphicFramePr>
            <p:xfrm>
              <a:off x="1511660" y="4641123"/>
              <a:ext cx="3024336" cy="86409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62641"/>
                    <a:gridCol w="962641"/>
                    <a:gridCol w="1099054"/>
                  </a:tblGrid>
                  <a:tr h="28803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 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Normal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Parkinson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8803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Normal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132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8803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Parkinson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55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295</m:t>
                                </m:r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925322"/>
                  </p:ext>
                </p:extLst>
              </p:nvPr>
            </p:nvGraphicFramePr>
            <p:xfrm>
              <a:off x="1511660" y="4641123"/>
              <a:ext cx="3024336" cy="86409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62641"/>
                    <a:gridCol w="962641"/>
                    <a:gridCol w="1099054"/>
                  </a:tblGrid>
                  <a:tr h="28803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 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Normal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Parkinson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8803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Normal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100633" t="-104167" r="-114557" b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176111" t="-104167" r="-556" b="-102083"/>
                          </a:stretch>
                        </a:blipFill>
                      </a:tcPr>
                    </a:tc>
                  </a:tr>
                  <a:tr h="28803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Parkinson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100633" t="-208511" r="-114557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176111" t="-208511" r="-556" b="-425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1907704" y="5670540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0" dirty="0" smtClean="0"/>
                  <a:t>Error rate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13,03%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670540"/>
                <a:ext cx="223224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459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140968"/>
            <a:ext cx="4086648" cy="306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6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- Validation Bayes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</a:t>
            </a:fld>
            <a:endParaRPr lang="fr-BE"/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5116024"/>
          </a:xfrm>
        </p:spPr>
        <p:txBody>
          <a:bodyPr>
            <a:normAutofit/>
          </a:bodyPr>
          <a:lstStyle/>
          <a:p>
            <a:r>
              <a:rPr lang="en-US" dirty="0" smtClean="0"/>
              <a:t>Non-Parametrical (just SBR right caudate)</a:t>
            </a:r>
          </a:p>
          <a:p>
            <a:endParaRPr lang="en-US" b="0" dirty="0"/>
          </a:p>
          <a:p>
            <a:r>
              <a:rPr lang="en-US" dirty="0" smtClean="0"/>
              <a:t>Using gaussian kernel (poor results with </a:t>
            </a:r>
            <a:r>
              <a:rPr lang="fr-FR" dirty="0" smtClean="0"/>
              <a:t>box)</a:t>
            </a:r>
            <a:endParaRPr lang="fr-FR" b="0" dirty="0" smtClean="0"/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1043608" y="4653136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0" dirty="0" smtClean="0"/>
                  <a:t>Error rate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11,41%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653136"/>
                <a:ext cx="223224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186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068960"/>
            <a:ext cx="4428226" cy="3321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au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8768609"/>
                  </p:ext>
                </p:extLst>
              </p:nvPr>
            </p:nvGraphicFramePr>
            <p:xfrm>
              <a:off x="755576" y="3861048"/>
              <a:ext cx="2808312" cy="6309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3881"/>
                    <a:gridCol w="893881"/>
                    <a:gridCol w="1020550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 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Normal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Parkinson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Normal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105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Parkinson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31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330</m:t>
                                </m:r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au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8768609"/>
                  </p:ext>
                </p:extLst>
              </p:nvPr>
            </p:nvGraphicFramePr>
            <p:xfrm>
              <a:off x="755576" y="3861048"/>
              <a:ext cx="2808312" cy="6309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3881"/>
                    <a:gridCol w="893881"/>
                    <a:gridCol w="1020550"/>
                  </a:tblGrid>
                  <a:tr h="2103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 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Normal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Parkinson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103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Normal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101370" t="-111765" r="-115068" b="-1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175000" t="-111765" b="-147059"/>
                          </a:stretch>
                        </a:blipFill>
                      </a:tcPr>
                    </a:tc>
                  </a:tr>
                  <a:tr h="2103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Parkinson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101370" t="-205714" r="-115068" b="-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175000" t="-205714" b="-428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238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comparison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24</a:t>
            </a:fld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1328"/>
                <a:ext cx="9144000" cy="5116024"/>
              </a:xfrm>
            </p:spPr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pPr marL="109728" indent="0">
                  <a:buNone/>
                </a:pPr>
                <a:endParaRPr lang="en-US" dirty="0" smtClean="0"/>
              </a:p>
              <a:p>
                <a:pPr marL="109728" indent="0">
                  <a:buNone/>
                </a:pPr>
                <a:r>
                  <a:rPr lang="en-US" dirty="0" smtClean="0"/>
                  <a:t>	</a:t>
                </a:r>
                <a:r>
                  <a:rPr lang="en-US" sz="2000" dirty="0" smtClean="0"/>
                  <a:t>Article : 	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/>
                      </a:rPr>
                      <m:t>3,86</m:t>
                    </m:r>
                    <m:r>
                      <a:rPr lang="fr-FR" sz="2000" i="1">
                        <a:latin typeface="Cambria Math"/>
                      </a:rPr>
                      <m:t>%</m:t>
                    </m:r>
                    <m:r>
                      <a:rPr lang="fr-FR" sz="2000" b="0" i="1" smtClean="0">
                        <a:latin typeface="Cambria Math"/>
                      </a:rPr>
                      <m:t>            9,2%</m:t>
                    </m:r>
                  </m:oMath>
                </a14:m>
                <a:endParaRPr lang="fr-FR" sz="2000" b="0" dirty="0" smtClean="0"/>
              </a:p>
              <a:p>
                <a:pPr marL="109728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Confusion matrix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1328"/>
                <a:ext cx="9144000" cy="5116024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378291"/>
                  </p:ext>
                </p:extLst>
              </p:nvPr>
            </p:nvGraphicFramePr>
            <p:xfrm>
              <a:off x="1434931" y="1340768"/>
              <a:ext cx="6130122" cy="14721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25774"/>
                    <a:gridCol w="1225774"/>
                    <a:gridCol w="1225774"/>
                    <a:gridCol w="1226400"/>
                    <a:gridCol w="1226400"/>
                  </a:tblGrid>
                  <a:tr h="36771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 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SVM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MLR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Bayes param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Bayes non param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8690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Error rate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20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</a:rPr>
                                <m:t>𝟔</m:t>
                              </m:r>
                              <m:r>
                                <a:rPr lang="fr-FR" sz="120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</a:rPr>
                                <m:t>.</m:t>
                              </m:r>
                              <m:r>
                                <a:rPr lang="fr-FR" sz="120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</a:rPr>
                                <m:t>𝟎</m:t>
                              </m:r>
                              <m:r>
                                <a:rPr lang="fr-FR" sz="120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</a:rPr>
                                <m:t>%  </m:t>
                              </m:r>
                            </m:oMath>
                          </a14:m>
                          <a:r>
                            <a:rPr lang="fr-FR" sz="1200" dirty="0">
                              <a:solidFill>
                                <a:srgbClr val="00B05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1200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</a:rPr>
                                <m:t>(++)</m:t>
                              </m:r>
                            </m:oMath>
                          </a14:m>
                          <a:endParaRPr lang="fr-FR" sz="1200" dirty="0">
                            <a:solidFill>
                              <a:srgbClr val="00B05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11.11%  (+)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𝟏𝟑</m:t>
                                </m:r>
                                <m:r>
                                  <a:rPr lang="fr-FR" sz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fr-FR" sz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𝟎𝟑</m:t>
                                </m:r>
                                <m:r>
                                  <a:rPr lang="fr-FR" sz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%  (−)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11.41%  (+)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8690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Time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(−−)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(=)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</a:rPr>
                                  <m:t>(++)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rgbClr val="00B05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(+)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8690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Complexity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(−−)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(−)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</a:rPr>
                                  <m:t>(++)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rgbClr val="00B05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(+)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71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Memory consumption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200">
                                  <a:effectLst/>
                                  <a:latin typeface="Cambria Math"/>
                                </a:rPr>
                                <m:t>23 </m:t>
                              </m:r>
                              <m:r>
                                <m:rPr>
                                  <m:sty m:val="p"/>
                                </m:rPr>
                                <a:rPr lang="fr-FR" sz="1200">
                                  <a:effectLst/>
                                  <a:latin typeface="Cambria Math"/>
                                </a:rPr>
                                <m:t>MB</m:t>
                              </m:r>
                            </m:oMath>
                          </a14:m>
                          <a:r>
                            <a:rPr lang="fr-FR" sz="1200">
                              <a:effectLst/>
                            </a:rPr>
                            <a:t> (in MATLAB)  </a:t>
                          </a:r>
                          <a14:m>
                            <m:oMath xmlns:m="http://schemas.openxmlformats.org/officeDocument/2006/math">
                              <m:r>
                                <a:rPr lang="fr-FR" sz="1200">
                                  <a:effectLst/>
                                  <a:latin typeface="Cambria Math"/>
                                </a:rPr>
                                <m:t>(=)</m:t>
                              </m:r>
                            </m:oMath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200">
                                  <a:effectLst/>
                                  <a:latin typeface="Cambria Math"/>
                                </a:rPr>
                                <m:t>31 </m:t>
                              </m:r>
                              <m:r>
                                <m:rPr>
                                  <m:sty m:val="p"/>
                                </m:rPr>
                                <a:rPr lang="fr-FR" sz="1200">
                                  <a:effectLst/>
                                  <a:latin typeface="Cambria Math"/>
                                </a:rPr>
                                <m:t>MB</m:t>
                              </m:r>
                            </m:oMath>
                          </a14:m>
                          <a:r>
                            <a:rPr lang="fr-FR" sz="1200">
                              <a:effectLst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fr-FR" sz="1200">
                                  <a:effectLst/>
                                  <a:latin typeface="Cambria Math"/>
                                </a:rPr>
                                <m:t>(−)</m:t>
                              </m:r>
                            </m:oMath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20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</a:rPr>
                                <m:t>𝟗</m:t>
                              </m:r>
                              <m:r>
                                <a:rPr lang="fr-FR" sz="120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sz="120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</a:rPr>
                                <m:t>𝐌𝐁</m:t>
                              </m:r>
                            </m:oMath>
                          </a14:m>
                          <a:r>
                            <a:rPr lang="fr-FR" sz="1200" dirty="0">
                              <a:solidFill>
                                <a:srgbClr val="00B050"/>
                              </a:solidFill>
                              <a:effectLst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fr-FR" sz="1200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</a:rPr>
                                <m:t>(++)</m:t>
                              </m:r>
                            </m:oMath>
                          </a14:m>
                          <a:endParaRPr lang="fr-FR" sz="1200" dirty="0">
                            <a:solidFill>
                              <a:srgbClr val="00B05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</a:rPr>
                                <m:t>𝟓𝟎</m:t>
                              </m:r>
                              <m:r>
                                <a:rPr lang="fr-FR" sz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sz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</a:rPr>
                                <m:t>𝐌𝐁</m:t>
                              </m:r>
                            </m:oMath>
                          </a14:m>
                          <a:r>
                            <a:rPr lang="fr-FR" sz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1200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</a:rPr>
                                <m:t> (−−)</m:t>
                              </m:r>
                            </m:oMath>
                          </a14:m>
                          <a:endParaRPr lang="fr-FR" sz="1200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378291"/>
                  </p:ext>
                </p:extLst>
              </p:nvPr>
            </p:nvGraphicFramePr>
            <p:xfrm>
              <a:off x="1434931" y="1340768"/>
              <a:ext cx="6130122" cy="14721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25774"/>
                    <a:gridCol w="1225774"/>
                    <a:gridCol w="1225774"/>
                    <a:gridCol w="1226400"/>
                    <a:gridCol w="1226400"/>
                  </a:tblGrid>
                  <a:tr h="42062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 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SVM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MLR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Bayes param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Bayes non param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103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Error rate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100000" t="-214706" r="-300498" b="-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200000" t="-214706" r="-200498" b="-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298515" t="-214706" r="-99505" b="-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400498" t="-214706" b="-452941"/>
                          </a:stretch>
                        </a:blipFill>
                      </a:tcPr>
                    </a:tc>
                  </a:tr>
                  <a:tr h="2103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Time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100000" t="-305714" r="-300498" b="-3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200000" t="-305714" r="-200498" b="-3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298515" t="-305714" r="-99505" b="-3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400498" t="-305714" b="-340000"/>
                          </a:stretch>
                        </a:blipFill>
                      </a:tcPr>
                    </a:tc>
                  </a:tr>
                  <a:tr h="2103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Complexity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100000" t="-417647" r="-300498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200000" t="-417647" r="-200498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298515" t="-417647" r="-99505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400498" t="-417647" b="-250000"/>
                          </a:stretch>
                        </a:blipFill>
                      </a:tcPr>
                    </a:tc>
                  </a:tr>
                  <a:tr h="42062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Memory consumption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100000" t="-255072" r="-300498" b="-23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200000" t="-255072" r="-200498" b="-23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298515" t="-255072" r="-99505" b="-23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400498" t="-255072" b="-2318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1098373"/>
                  </p:ext>
                </p:extLst>
              </p:nvPr>
            </p:nvGraphicFramePr>
            <p:xfrm>
              <a:off x="5508104" y="5409979"/>
              <a:ext cx="2880320" cy="70327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16801"/>
                    <a:gridCol w="916801"/>
                    <a:gridCol w="1046718"/>
                  </a:tblGrid>
                  <a:tr h="23442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 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Normal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Parkinson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3442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Normal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105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3442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Parkinson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31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330</m:t>
                                </m:r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1098373"/>
                  </p:ext>
                </p:extLst>
              </p:nvPr>
            </p:nvGraphicFramePr>
            <p:xfrm>
              <a:off x="5508104" y="5409979"/>
              <a:ext cx="2880320" cy="70327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16801"/>
                    <a:gridCol w="916801"/>
                    <a:gridCol w="1046718"/>
                  </a:tblGrid>
                  <a:tr h="23442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 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Normal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Parkinson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3442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Normal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100667" t="-110526" r="-115333" b="-1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175000" t="-110526" r="-581" b="-131579"/>
                          </a:stretch>
                        </a:blipFill>
                      </a:tcPr>
                    </a:tc>
                  </a:tr>
                  <a:tr h="23442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Parkinson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100667" t="-205128" r="-115333" b="-2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175000" t="-205128" r="-581" b="-282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au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753605"/>
                  </p:ext>
                </p:extLst>
              </p:nvPr>
            </p:nvGraphicFramePr>
            <p:xfrm>
              <a:off x="1547664" y="5445224"/>
              <a:ext cx="2952328" cy="72008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39721"/>
                    <a:gridCol w="939721"/>
                    <a:gridCol w="1072886"/>
                  </a:tblGrid>
                  <a:tr h="2400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 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Normal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Parkinson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400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Normal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132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400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Parkinson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55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/>
                                  </a:rPr>
                                  <m:t>295</m:t>
                                </m:r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au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753605"/>
                  </p:ext>
                </p:extLst>
              </p:nvPr>
            </p:nvGraphicFramePr>
            <p:xfrm>
              <a:off x="1547664" y="5445224"/>
              <a:ext cx="2952328" cy="72008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39721"/>
                    <a:gridCol w="939721"/>
                    <a:gridCol w="1072886"/>
                  </a:tblGrid>
                  <a:tr h="2400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 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Normal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Parkinson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400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Normal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100649" t="-105000" r="-114935" b="-12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175568" t="-105000" r="-568" b="-122500"/>
                          </a:stretch>
                        </a:blipFill>
                      </a:tcPr>
                    </a:tc>
                  </a:tr>
                  <a:tr h="2400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Parkinson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100649" t="-210256" r="-114935" b="-256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175568" t="-210256" r="-568" b="-256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83793"/>
              </p:ext>
            </p:extLst>
          </p:nvPr>
        </p:nvGraphicFramePr>
        <p:xfrm>
          <a:off x="5525462" y="4293096"/>
          <a:ext cx="2880321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6338"/>
                <a:gridCol w="830363"/>
                <a:gridCol w="953620"/>
              </a:tblGrid>
              <a:tr h="3240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Label \ prediction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Normal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Parkinson</a:t>
                      </a:r>
                      <a:endParaRPr lang="fr-F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20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Normal</a:t>
                      </a:r>
                      <a:endParaRPr lang="fr-F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11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2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20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Parkinson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1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36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au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525157"/>
                  </p:ext>
                </p:extLst>
              </p:nvPr>
            </p:nvGraphicFramePr>
            <p:xfrm>
              <a:off x="1565022" y="4463523"/>
              <a:ext cx="2952328" cy="6309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39721"/>
                    <a:gridCol w="939721"/>
                    <a:gridCol w="1072886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 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Normal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Parkinson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Normal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0" smtClean="0">
                                    <a:effectLst/>
                                    <a:latin typeface="Cambria Math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0" smtClean="0">
                                    <a:effectLst/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Parkinson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0" smtClean="0">
                                    <a:effectLst/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smtClean="0">
                                    <a:effectLst/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fr-FR" sz="1200" b="0" i="0" smtClean="0">
                                    <a:effectLst/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au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525157"/>
                  </p:ext>
                </p:extLst>
              </p:nvPr>
            </p:nvGraphicFramePr>
            <p:xfrm>
              <a:off x="1565022" y="4463523"/>
              <a:ext cx="2952328" cy="6309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39721"/>
                    <a:gridCol w="939721"/>
                    <a:gridCol w="1072886"/>
                  </a:tblGrid>
                  <a:tr h="2103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 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Normal</a:t>
                          </a:r>
                          <a:endParaRPr lang="fr-FR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Parkinson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103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Normal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7"/>
                          <a:stretch>
                            <a:fillRect l="-100649" t="-111765" r="-114935" b="-1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7"/>
                          <a:stretch>
                            <a:fillRect l="-175568" t="-111765" r="-568" b="-147059"/>
                          </a:stretch>
                        </a:blipFill>
                      </a:tcPr>
                    </a:tc>
                  </a:tr>
                  <a:tr h="2103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Parkinson</a:t>
                          </a:r>
                          <a:endParaRPr lang="fr-FR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7"/>
                          <a:stretch>
                            <a:fillRect l="-100649" t="-205714" r="-114935" b="-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 rotWithShape="1">
                          <a:blip r:embed="rId7"/>
                          <a:stretch>
                            <a:fillRect l="-175568" t="-205714" r="-568" b="-428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ZoneTexte 2"/>
          <p:cNvSpPr txBox="1"/>
          <p:nvPr/>
        </p:nvSpPr>
        <p:spPr>
          <a:xfrm>
            <a:off x="4712409" y="461111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SVM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00926" y="459432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MLR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08938" y="57203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BP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730411" y="5715563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BNP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203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comparison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25</a:t>
            </a:fld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1328"/>
                <a:ext cx="9144000" cy="511602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Error is the most important criterion </a:t>
                </a:r>
                <a:r>
                  <a:rPr lang="en-US" dirty="0" smtClean="0">
                    <a:sym typeface="Wingdings" panose="05000000000000000000" pitchFamily="2" charset="2"/>
                  </a:rPr>
                  <a:t> SVM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We can play on the boundary to accept: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More normal as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parkinson</a:t>
                </a:r>
                <a:r>
                  <a:rPr lang="en-US" dirty="0" smtClean="0">
                    <a:sym typeface="Wingdings" panose="05000000000000000000" pitchFamily="2" charset="2"/>
                  </a:rPr>
                  <a:t> : 	</a:t>
                </a:r>
                <a:r>
                  <a:rPr lang="en-US" b="1" dirty="0" smtClean="0">
                    <a:sym typeface="Wingdings" panose="05000000000000000000" pitchFamily="2" charset="2"/>
                  </a:rPr>
                  <a:t>Specificity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↗</m:t>
                    </m:r>
                  </m:oMath>
                </a14:m>
                <a:endParaRPr lang="en-US" b="1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Or more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parkinson</a:t>
                </a:r>
                <a:r>
                  <a:rPr lang="en-US" dirty="0" smtClean="0">
                    <a:sym typeface="Wingdings" panose="05000000000000000000" pitchFamily="2" charset="2"/>
                  </a:rPr>
                  <a:t> as normal: 	</a:t>
                </a:r>
                <a:r>
                  <a:rPr lang="en-US" b="1" dirty="0" smtClean="0">
                    <a:sym typeface="Wingdings" panose="05000000000000000000" pitchFamily="2" charset="2"/>
                  </a:rPr>
                  <a:t>Sensitivity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↗</m:t>
                    </m:r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Errors in the article :</a:t>
                </a:r>
              </a:p>
              <a:p>
                <a:pPr lvl="1"/>
                <a:r>
                  <a:rPr lang="en-US" dirty="0" smtClean="0"/>
                  <a:t>They train on all the data (results are obviously better !)</a:t>
                </a:r>
                <a:endParaRPr lang="en-US" dirty="0"/>
              </a:p>
              <a:p>
                <a:pPr lvl="1"/>
                <a:r>
                  <a:rPr lang="en-US" dirty="0" smtClean="0"/>
                  <a:t>Some patients have been analyzed several times. They include all the results in the data as multiple points. I included just the early </a:t>
                </a:r>
                <a:r>
                  <a:rPr lang="en-US" dirty="0" err="1" smtClean="0"/>
                  <a:t>parkinson</a:t>
                </a:r>
                <a:r>
                  <a:rPr lang="en-US" dirty="0" smtClean="0"/>
                  <a:t> (harder </a:t>
                </a:r>
                <a:r>
                  <a:rPr lang="en-US" dirty="0"/>
                  <a:t>to </a:t>
                </a:r>
                <a:r>
                  <a:rPr lang="en-US" dirty="0" smtClean="0"/>
                  <a:t>detect)</a:t>
                </a:r>
                <a:endParaRPr lang="en-US" dirty="0"/>
              </a:p>
            </p:txBody>
          </p:sp>
        </mc:Choice>
        <mc:Fallback xmlns="">
          <p:sp>
            <p:nvSpPr>
              <p:cNvPr id="1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1328"/>
                <a:ext cx="9144000" cy="5116024"/>
              </a:xfrm>
              <a:blipFill rotWithShape="1">
                <a:blip r:embed="rId3"/>
                <a:stretch>
                  <a:fillRect t="-15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31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/ Suggestions ?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26</a:t>
            </a:fld>
            <a:endParaRPr lang="fr-B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42516"/>
            <a:ext cx="455389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86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Neurodegenerative disease</a:t>
            </a:r>
          </a:p>
          <a:p>
            <a:endParaRPr lang="fr-FR" dirty="0"/>
          </a:p>
          <a:p>
            <a:r>
              <a:rPr lang="en-US" dirty="0" smtClean="0"/>
              <a:t>Bio marker's progression analysis</a:t>
            </a:r>
          </a:p>
          <a:p>
            <a:endParaRPr lang="fr-FR" dirty="0"/>
          </a:p>
          <a:p>
            <a:r>
              <a:rPr lang="en-US" dirty="0" smtClean="0"/>
              <a:t>4 features for 736 patient (</a:t>
            </a:r>
            <a:r>
              <a:rPr lang="fr-FR" dirty="0"/>
              <a:t>71.33% </a:t>
            </a:r>
            <a:r>
              <a:rPr lang="fr-FR" dirty="0" smtClean="0"/>
              <a:t>of PD)</a:t>
            </a:r>
            <a:endParaRPr lang="en-US" dirty="0" smtClean="0"/>
          </a:p>
          <a:p>
            <a:endParaRPr lang="fr-FR" dirty="0"/>
          </a:p>
          <a:p>
            <a:pPr marL="109728" indent="0">
              <a:buNone/>
            </a:pPr>
            <a:r>
              <a:rPr lang="fr-FR" dirty="0" smtClean="0"/>
              <a:t>SBR : </a:t>
            </a:r>
            <a:r>
              <a:rPr lang="en-US" dirty="0" smtClean="0"/>
              <a:t>Striatal</a:t>
            </a:r>
            <a:r>
              <a:rPr lang="fr-FR" dirty="0" smtClean="0"/>
              <a:t> </a:t>
            </a:r>
          </a:p>
          <a:p>
            <a:pPr marL="109728" indent="0">
              <a:buNone/>
            </a:pPr>
            <a:r>
              <a:rPr lang="fr-FR" dirty="0" smtClean="0"/>
              <a:t>Binding Ratio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r>
              <a:rPr lang="fr-FR" dirty="0" smtClean="0"/>
              <a:t> &amp; Data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933056"/>
            <a:ext cx="3888432" cy="277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1633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81328"/>
                <a:ext cx="889248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No dimensionality reduction (ex : PCA, Fisher…)</a:t>
                </a:r>
              </a:p>
              <a:p>
                <a:endParaRPr lang="en-US" dirty="0"/>
              </a:p>
              <a:p>
                <a:r>
                  <a:rPr lang="en-US" dirty="0" smtClean="0"/>
                  <a:t>Parzen windows (Box &amp; Gaussian kernel) for density estimation</a:t>
                </a:r>
              </a:p>
              <a:p>
                <a:endParaRPr lang="en-US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𝑛𝐵𝑜𝑥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=1/</m:t>
                      </m:r>
                      <m:rad>
                        <m:radPr>
                          <m:degHide m:val="on"/>
                          <m:ctrlPr>
                            <a:rPr lang="fr-FR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fr-FR" i="1">
                              <a:latin typeface="Cambria Math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fr-F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𝑛𝐺𝑎𝑢𝑠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=0.05</m:t>
                      </m:r>
                    </m:oMath>
                  </m:oMathPara>
                </a14:m>
                <a:endParaRPr lang="fr-FR" dirty="0" smtClean="0"/>
              </a:p>
              <a:p>
                <a:endParaRPr lang="fr-FR" dirty="0"/>
              </a:p>
              <a:p>
                <a:r>
                  <a:rPr lang="en-US" dirty="0" smtClean="0"/>
                  <a:t>Overlap</a:t>
                </a:r>
                <a:r>
                  <a:rPr lang="fr-FR" dirty="0" smtClean="0"/>
                  <a:t> (</a:t>
                </a:r>
                <a:r>
                  <a:rPr lang="en-US" dirty="0" smtClean="0"/>
                  <a:t>using</a:t>
                </a:r>
                <a:r>
                  <a:rPr lang="fr-FR" dirty="0" smtClean="0"/>
                  <a:t> 1NN) &amp; divergence (</a:t>
                </a:r>
                <a:r>
                  <a:rPr lang="en-US" dirty="0" smtClean="0"/>
                  <a:t>using</a:t>
                </a:r>
                <a:r>
                  <a:rPr lang="fr-FR" dirty="0" smtClean="0"/>
                  <a:t> Fisher)</a:t>
                </a:r>
                <a:endParaRPr lang="fr-FR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109728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81328"/>
                <a:ext cx="8892480" cy="4525963"/>
              </a:xfrm>
              <a:blipFill rotWithShape="1">
                <a:blip r:embed="rId3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Analysis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386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analysis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pic>
        <p:nvPicPr>
          <p:cNvPr id="9" name="Imag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9" y="2924944"/>
            <a:ext cx="4384513" cy="1522179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2" y="4653136"/>
            <a:ext cx="4038930" cy="147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871590"/>
            <a:ext cx="3939696" cy="1575533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945" y="4653135"/>
            <a:ext cx="3905080" cy="147723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1329"/>
            <a:ext cx="8892480" cy="1390262"/>
          </a:xfrm>
        </p:spPr>
        <p:txBody>
          <a:bodyPr>
            <a:normAutofit/>
          </a:bodyPr>
          <a:lstStyle/>
          <a:p>
            <a:r>
              <a:rPr lang="en-US" dirty="0" smtClean="0"/>
              <a:t>SBR of Caudate</a:t>
            </a:r>
          </a:p>
          <a:p>
            <a:pPr marL="109728" indent="0">
              <a:buNone/>
            </a:pPr>
            <a:r>
              <a:rPr lang="en-US" dirty="0" smtClean="0"/>
              <a:t>	</a:t>
            </a:r>
          </a:p>
          <a:p>
            <a:pPr marL="109728" indent="0">
              <a:buNone/>
            </a:pPr>
            <a:r>
              <a:rPr lang="en-US" sz="2000" dirty="0"/>
              <a:t>D = 0.8157 ; O = 27.5815%		D = 0.8447 ; O = 28.6685%</a:t>
            </a:r>
            <a:endParaRPr lang="fr-FR" sz="2000" dirty="0"/>
          </a:p>
          <a:p>
            <a:pPr marL="109728" indent="0">
              <a:buNone/>
            </a:pP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4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analysis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1328"/>
            <a:ext cx="8892480" cy="1515624"/>
          </a:xfrm>
        </p:spPr>
        <p:txBody>
          <a:bodyPr>
            <a:normAutofit fontScale="92500"/>
          </a:bodyPr>
          <a:lstStyle/>
          <a:p>
            <a:r>
              <a:rPr lang="en-US" sz="2900" dirty="0" smtClean="0"/>
              <a:t>SBR of Putamen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sz="2200" dirty="0"/>
              <a:t>D = 1.7557 ; O = 20.7880%		D = 1.8807 ; O = 21.4674%</a:t>
            </a:r>
            <a:endParaRPr lang="fr-FR" sz="2200" dirty="0"/>
          </a:p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4" name="Imag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96952"/>
            <a:ext cx="4464496" cy="1591805"/>
          </a:xfrm>
          <a:prstGeom prst="rect">
            <a:avLst/>
          </a:prstGeom>
        </p:spPr>
      </p:pic>
      <p:pic>
        <p:nvPicPr>
          <p:cNvPr id="15" name="Imag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202" y="3048130"/>
            <a:ext cx="4608552" cy="1564759"/>
          </a:xfrm>
          <a:prstGeom prst="rect">
            <a:avLst/>
          </a:prstGeom>
        </p:spPr>
      </p:pic>
      <p:pic>
        <p:nvPicPr>
          <p:cNvPr id="16" name="Image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97152"/>
            <a:ext cx="4248472" cy="147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797153"/>
            <a:ext cx="4203936" cy="1477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471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1328"/>
            <a:ext cx="8892480" cy="4395944"/>
          </a:xfrm>
        </p:spPr>
        <p:txBody>
          <a:bodyPr>
            <a:normAutofit/>
          </a:bodyPr>
          <a:lstStyle/>
          <a:p>
            <a:r>
              <a:rPr lang="en-US" dirty="0" smtClean="0"/>
              <a:t>Authors</a:t>
            </a:r>
            <a:r>
              <a:rPr lang="fr-FR" dirty="0" smtClean="0"/>
              <a:t> </a:t>
            </a:r>
            <a:r>
              <a:rPr lang="en-US" dirty="0" smtClean="0"/>
              <a:t>suggest 2 classifiers (linear classifier &amp; model prediction)</a:t>
            </a:r>
          </a:p>
          <a:p>
            <a:endParaRPr lang="en-US" dirty="0"/>
          </a:p>
          <a:p>
            <a:r>
              <a:rPr lang="en-US" dirty="0" smtClean="0"/>
              <a:t>2 added (parametrical &amp; non-parametrical) with Bayesian decision rule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Imag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6" y="4221088"/>
            <a:ext cx="4176464" cy="19442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332330" y="5621103"/>
            <a:ext cx="1915812" cy="4457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Parametrical approach (Gaussian)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42362" y="5635874"/>
            <a:ext cx="2401222" cy="440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Non - Parametrical approach (Parzen window)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2012" y="6356291"/>
            <a:ext cx="1880699" cy="2966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Bayesian decision rule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Connecteur en angle 5"/>
          <p:cNvCxnSpPr>
            <a:endCxn id="2" idx="0"/>
          </p:cNvCxnSpPr>
          <p:nvPr/>
        </p:nvCxnSpPr>
        <p:spPr>
          <a:xfrm>
            <a:off x="4139952" y="5193196"/>
            <a:ext cx="1150284" cy="427907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endCxn id="11" idx="0"/>
          </p:cNvCxnSpPr>
          <p:nvPr/>
        </p:nvCxnSpPr>
        <p:spPr>
          <a:xfrm>
            <a:off x="4139952" y="5193196"/>
            <a:ext cx="3503021" cy="442678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endCxn id="12" idx="1"/>
          </p:cNvCxnSpPr>
          <p:nvPr/>
        </p:nvCxnSpPr>
        <p:spPr>
          <a:xfrm rot="16200000" flipH="1">
            <a:off x="5177266" y="6179863"/>
            <a:ext cx="437716" cy="211775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11" idx="2"/>
            <a:endCxn id="12" idx="3"/>
          </p:cNvCxnSpPr>
          <p:nvPr/>
        </p:nvCxnSpPr>
        <p:spPr>
          <a:xfrm rot="5400000">
            <a:off x="7298692" y="6160327"/>
            <a:ext cx="428301" cy="260262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5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- Logistic Regression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1328"/>
            <a:ext cx="8892480" cy="4395944"/>
          </a:xfrm>
        </p:spPr>
        <p:txBody>
          <a:bodyPr>
            <a:normAutofit/>
          </a:bodyPr>
          <a:lstStyle/>
          <a:p>
            <a:r>
              <a:rPr lang="en-US" dirty="0" smtClean="0"/>
              <a:t>To predict the occurrence’s probability of binary event (PD or no) knowing the random variable (SBR features)</a:t>
            </a:r>
          </a:p>
          <a:p>
            <a:endParaRPr lang="en-US" dirty="0"/>
          </a:p>
          <a:p>
            <a:r>
              <a:rPr lang="en-US" dirty="0" smtClean="0"/>
              <a:t>Work with the repartition function</a:t>
            </a:r>
          </a:p>
          <a:p>
            <a:pPr marL="109728" indent="0">
              <a:buNone/>
            </a:pPr>
            <a:r>
              <a:rPr lang="en-US" dirty="0" smtClean="0"/>
              <a:t>		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2000" dirty="0" smtClean="0"/>
              <a:t>Density</a:t>
            </a:r>
            <a:r>
              <a:rPr lang="en-US" dirty="0" smtClean="0"/>
              <a:t>		</a:t>
            </a:r>
            <a:r>
              <a:rPr lang="en-US" sz="2000" dirty="0" smtClean="0"/>
              <a:t>Repartition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4" name="Imag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84509"/>
            <a:ext cx="2520280" cy="163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546814"/>
            <a:ext cx="2520280" cy="17119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27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Classifier - M Logistic Regression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81328"/>
                <a:ext cx="8892480" cy="511602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How to </a:t>
                </a:r>
                <a:r>
                  <a:rPr lang="en-US" dirty="0" err="1" smtClean="0"/>
                  <a:t>modelize</a:t>
                </a:r>
                <a:r>
                  <a:rPr lang="en-US" dirty="0" smtClean="0"/>
                  <a:t> the repartition function ?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𝐿𝑜𝑔𝑖𝑡</m:t>
                    </m:r>
                  </m:oMath>
                </a14:m>
                <a:r>
                  <a:rPr lang="en-US" dirty="0" smtClean="0"/>
                  <a:t> function !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109728" indent="0">
                  <a:buNone/>
                </a:pPr>
                <a:endParaRPr lang="en-US" dirty="0"/>
              </a:p>
              <a:p>
                <a:pPr marL="109728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𝜋</m:t>
                    </m:r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𝑦</m:t>
                        </m:r>
                        <m:r>
                          <a:rPr lang="fr-FR" i="1">
                            <a:latin typeface="Cambria Math"/>
                          </a:rPr>
                          <m:t>=1</m:t>
                        </m:r>
                      </m:e>
                      <m:e>
                        <m:r>
                          <a:rPr lang="fr-FR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  ;  </m:t>
                    </m:r>
                    <m:r>
                      <a:rPr lang="fr-FR" i="1">
                        <a:latin typeface="Cambria Math"/>
                      </a:rPr>
                      <m:t>𝑙𝑜𝑔𝑖𝑡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𝜋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fr-FR" i="1">
                                    <a:latin typeface="Cambria Math"/>
                                  </a:rPr>
                                  <m:t>𝜋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i="1">
                        <a:latin typeface="Cambria Math"/>
                      </a:rPr>
                      <m:t>𝛼</m:t>
                    </m:r>
                    <m:r>
                      <a:rPr lang="fr-FR" i="1">
                        <a:latin typeface="Cambria Math"/>
                      </a:rPr>
                      <m:t>+</m:t>
                    </m:r>
                    <m:r>
                      <a:rPr lang="fr-FR" i="1">
                        <a:latin typeface="Cambria Math"/>
                      </a:rPr>
                      <m:t>𝛽</m:t>
                    </m:r>
                    <m:r>
                      <a:rPr lang="fr-FR" i="1">
                        <a:latin typeface="Cambria Math"/>
                      </a:rPr>
                      <m:t>𝑥</m:t>
                    </m:r>
                  </m:oMath>
                </a14:m>
                <a:endParaRPr lang="fr-FR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 estimated using MLE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81328"/>
                <a:ext cx="8892480" cy="5116024"/>
              </a:xfrm>
              <a:blipFill rotWithShape="1">
                <a:blip r:embed="rId3"/>
                <a:stretch>
                  <a:fillRect t="-10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49779"/>
            <a:ext cx="2520280" cy="159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An external file that holds a picture, illustration, etc.&#10;Object name is cc3045-2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49779"/>
            <a:ext cx="2304256" cy="16139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lèche droite 1"/>
          <p:cNvSpPr/>
          <p:nvPr/>
        </p:nvSpPr>
        <p:spPr>
          <a:xfrm>
            <a:off x="3683529" y="3068960"/>
            <a:ext cx="720080" cy="33840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7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798</TotalTime>
  <Words>1213</Words>
  <Application>Microsoft Office PowerPoint</Application>
  <PresentationFormat>Affichage à l'écran (4:3)</PresentationFormat>
  <Paragraphs>467</Paragraphs>
  <Slides>26</Slides>
  <Notes>23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Rotonde</vt:lpstr>
      <vt:lpstr>Diagnostic of early Parkinson’s disease</vt:lpstr>
      <vt:lpstr>Overview</vt:lpstr>
      <vt:lpstr>Topic &amp; Data</vt:lpstr>
      <vt:lpstr>Feature Analysis</vt:lpstr>
      <vt:lpstr>Feature analysis</vt:lpstr>
      <vt:lpstr>Feature analysis</vt:lpstr>
      <vt:lpstr>Classifiers</vt:lpstr>
      <vt:lpstr>Classifier - Logistic Regression</vt:lpstr>
      <vt:lpstr>Classifier - M Logistic Regression</vt:lpstr>
      <vt:lpstr>Classifier - Logistic Regression</vt:lpstr>
      <vt:lpstr>Classifier - Design MLR</vt:lpstr>
      <vt:lpstr>Classifier - Validation MLR</vt:lpstr>
      <vt:lpstr>Classifier - SVM</vt:lpstr>
      <vt:lpstr>Classifier - Design SVM</vt:lpstr>
      <vt:lpstr>Classifier - Validation SVM</vt:lpstr>
      <vt:lpstr>Classifier - Validation SVM</vt:lpstr>
      <vt:lpstr>Classifier - Validation SVM</vt:lpstr>
      <vt:lpstr>Classifier - Validation SVM</vt:lpstr>
      <vt:lpstr>Classifier - Validation SVM</vt:lpstr>
      <vt:lpstr>Classifier - Bayes</vt:lpstr>
      <vt:lpstr>Classifier - Design Bayes</vt:lpstr>
      <vt:lpstr>Classifier - Validation Bayes</vt:lpstr>
      <vt:lpstr>Classifier - Validation Bayes</vt:lpstr>
      <vt:lpstr>Classifiers comparison</vt:lpstr>
      <vt:lpstr>Classifiers comparison</vt:lpstr>
      <vt:lpstr>Questions / Suggestions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Parkinson</dc:title>
  <dc:creator>Polakov</dc:creator>
  <cp:lastModifiedBy>Lo</cp:lastModifiedBy>
  <cp:revision>69</cp:revision>
  <dcterms:created xsi:type="dcterms:W3CDTF">2014-11-04T21:33:17Z</dcterms:created>
  <dcterms:modified xsi:type="dcterms:W3CDTF">2014-11-27T17:12:57Z</dcterms:modified>
</cp:coreProperties>
</file>