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2082" y="-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5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0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8A4E-96EC-4B94-81C3-25292C6C68CA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AE92-02DB-4881-9C09-E7770F70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8381934">
                <a:off x="2378911" y="1479926"/>
                <a:ext cx="1932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81934">
                <a:off x="2378911" y="1479926"/>
                <a:ext cx="19320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H="1">
            <a:off x="1286628" y="1009485"/>
            <a:ext cx="2853069" cy="38380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3404" y="1936692"/>
            <a:ext cx="3236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but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concevoir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hyperplan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capable de classifier tout les elements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d’apprentissage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63061" y="44275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13787" y="3561791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8649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83767" y="423428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14028" y="392704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12694" y="3854707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42389" y="4307473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75190" y="47323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86628" y="206087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82056" y="196961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208026" y="2509505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12224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25690" y="243047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42953" y="175363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65844" y="236811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22139" y="1740399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434567" y="10955"/>
            <a:ext cx="46907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1er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classes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fr-C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airement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3404" y="1936692"/>
            <a:ext cx="3236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but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concevoir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hyperplan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capable de classifier tout les elements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d’apprentissage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83650" y="3373019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34376" y="250728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304356" y="3179774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34617" y="2872534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33283" y="2800196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62978" y="3252962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95779" y="3677819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96532" y="2834129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10344" y="3564027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89711" y="3923858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166185" y="4448957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76326" y="4419978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67523" y="1615498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99012" y="218406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01226" y="193336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434567" y="10955"/>
            <a:ext cx="4690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2me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classes ne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fr-C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airement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3404" y="1936692"/>
            <a:ext cx="3236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but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concevoir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hyperplan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capable de classifier tout les elements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d’apprentissage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83650" y="3373019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34376" y="250728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304356" y="3179774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34617" y="2872534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33283" y="2800196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62978" y="3252962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95779" y="3677819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96532" y="2834129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910344" y="3564027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89711" y="3923858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166185" y="4448957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76326" y="4419978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67523" y="1615498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799012" y="218406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01226" y="193336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483566" y="10955"/>
            <a:ext cx="56417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2me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classes ne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fr-C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airement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701225" y="2337686"/>
            <a:ext cx="1910649" cy="1739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6799" y="335219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82916" y="5136643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06105" y="327538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5005" y="5049917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483566" y="10955"/>
            <a:ext cx="56417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2me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classes ne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fr-C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airement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0890" y="538765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(1,0)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05" y="32516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(0,1)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28729" y="3059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(1,1)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4429" y="54023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(0,0)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84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6799" y="335219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82916" y="5136643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06105" y="327538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5005" y="5049917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483566" y="10955"/>
            <a:ext cx="56417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2me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classes ne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fr-C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airement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0890" y="538765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(1,0)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05" y="32516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(0,1)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28729" y="3059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(1,1)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4429" y="54023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(0,0)</a:t>
            </a:r>
            <a:endParaRPr lang="en-US" b="1" dirty="0"/>
          </a:p>
        </p:txBody>
      </p:sp>
      <p:sp>
        <p:nvSpPr>
          <p:cNvPr id="4" name="Freeform 3"/>
          <p:cNvSpPr/>
          <p:nvPr/>
        </p:nvSpPr>
        <p:spPr>
          <a:xfrm>
            <a:off x="136478" y="2647666"/>
            <a:ext cx="3562065" cy="3302758"/>
          </a:xfrm>
          <a:custGeom>
            <a:avLst/>
            <a:gdLst>
              <a:gd name="connsiteX0" fmla="*/ 2306471 w 3562065"/>
              <a:gd name="connsiteY0" fmla="*/ 0 h 3302758"/>
              <a:gd name="connsiteX1" fmla="*/ 0 w 3562065"/>
              <a:gd name="connsiteY1" fmla="*/ 2784143 h 3302758"/>
              <a:gd name="connsiteX2" fmla="*/ 109182 w 3562065"/>
              <a:gd name="connsiteY2" fmla="*/ 3166280 h 3302758"/>
              <a:gd name="connsiteX3" fmla="*/ 436728 w 3562065"/>
              <a:gd name="connsiteY3" fmla="*/ 3302758 h 3302758"/>
              <a:gd name="connsiteX4" fmla="*/ 805218 w 3562065"/>
              <a:gd name="connsiteY4" fmla="*/ 3261815 h 3302758"/>
              <a:gd name="connsiteX5" fmla="*/ 3562065 w 3562065"/>
              <a:gd name="connsiteY5" fmla="*/ 354841 h 330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2065" h="3302758">
                <a:moveTo>
                  <a:pt x="2306471" y="0"/>
                </a:moveTo>
                <a:lnTo>
                  <a:pt x="0" y="2784143"/>
                </a:lnTo>
                <a:lnTo>
                  <a:pt x="109182" y="3166280"/>
                </a:lnTo>
                <a:lnTo>
                  <a:pt x="436728" y="3302758"/>
                </a:lnTo>
                <a:lnTo>
                  <a:pt x="805218" y="3261815"/>
                </a:lnTo>
                <a:lnTo>
                  <a:pt x="3562065" y="35484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23404" y="1936692"/>
            <a:ext cx="32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Séparateur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linéaire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6799" y="335219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82916" y="5136643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06105" y="327538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5005" y="5049917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483566" y="10955"/>
            <a:ext cx="56417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2me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classes ne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fr-C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airement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0890" y="538765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(1,0)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05" y="32516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(0,1)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28729" y="3059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(1,1)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4429" y="540237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(0,0)</a:t>
            </a:r>
            <a:endParaRPr lang="en-US" b="1" dirty="0"/>
          </a:p>
        </p:txBody>
      </p:sp>
      <p:sp>
        <p:nvSpPr>
          <p:cNvPr id="4" name="Freeform 3"/>
          <p:cNvSpPr/>
          <p:nvPr/>
        </p:nvSpPr>
        <p:spPr>
          <a:xfrm>
            <a:off x="136478" y="2647666"/>
            <a:ext cx="3562065" cy="3302758"/>
          </a:xfrm>
          <a:custGeom>
            <a:avLst/>
            <a:gdLst>
              <a:gd name="connsiteX0" fmla="*/ 2306471 w 3562065"/>
              <a:gd name="connsiteY0" fmla="*/ 0 h 3302758"/>
              <a:gd name="connsiteX1" fmla="*/ 0 w 3562065"/>
              <a:gd name="connsiteY1" fmla="*/ 2784143 h 3302758"/>
              <a:gd name="connsiteX2" fmla="*/ 109182 w 3562065"/>
              <a:gd name="connsiteY2" fmla="*/ 3166280 h 3302758"/>
              <a:gd name="connsiteX3" fmla="*/ 436728 w 3562065"/>
              <a:gd name="connsiteY3" fmla="*/ 3302758 h 3302758"/>
              <a:gd name="connsiteX4" fmla="*/ 805218 w 3562065"/>
              <a:gd name="connsiteY4" fmla="*/ 3261815 h 3302758"/>
              <a:gd name="connsiteX5" fmla="*/ 3562065 w 3562065"/>
              <a:gd name="connsiteY5" fmla="*/ 354841 h 330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2065" h="3302758">
                <a:moveTo>
                  <a:pt x="2306471" y="0"/>
                </a:moveTo>
                <a:lnTo>
                  <a:pt x="0" y="2784143"/>
                </a:lnTo>
                <a:lnTo>
                  <a:pt x="109182" y="3166280"/>
                </a:lnTo>
                <a:lnTo>
                  <a:pt x="436728" y="3302758"/>
                </a:lnTo>
                <a:lnTo>
                  <a:pt x="805218" y="3261815"/>
                </a:lnTo>
                <a:lnTo>
                  <a:pt x="3562065" y="35484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482611" y="1355130"/>
                <a:ext cx="3648476" cy="370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Séparateur non-</a:t>
                </a:r>
                <a:r>
                  <a:rPr lang="en-US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linéaire</a:t>
                </a:r>
                <a:endParaRPr 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CA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A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Soit une fonction </a:t>
                </a:r>
                <a:r>
                  <a:rPr lang="fr-CA" b="1" i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fr-CA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qui fait passer de l’espace 2D à l’espace 3d.</a:t>
                </a:r>
              </a:p>
              <a:p>
                <a:endParaRPr lang="fr-CA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A" b="1" i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CA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&gt;&gt;</a:t>
                </a:r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CA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CA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fr-CA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(0,0) 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&gt;&gt; (0,0,0)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(0,1) &gt;&gt; (0,1,0)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(1,0) &gt;&gt; (1,1,0)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(1,1) &gt;&gt; (1,1,1)</a:t>
                </a:r>
              </a:p>
              <a:p>
                <a:endPara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i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 </a:t>
                </a:r>
                <a:r>
                  <a:rPr lang="en-US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fonction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XOR</a:t>
                </a:r>
                <a:endPara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11" y="1355130"/>
                <a:ext cx="3648476" cy="3704797"/>
              </a:xfrm>
              <a:prstGeom prst="rect">
                <a:avLst/>
              </a:prstGeom>
              <a:blipFill rotWithShape="1">
                <a:blip r:embed="rId5"/>
                <a:stretch>
                  <a:fillRect l="-1336" t="-822" r="-1336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0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stCxn id="42" idx="3"/>
          </p:cNvCxnSpPr>
          <p:nvPr/>
        </p:nvCxnSpPr>
        <p:spPr>
          <a:xfrm flipH="1">
            <a:off x="1192360" y="4486731"/>
            <a:ext cx="1366294" cy="14001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05454" y="4409822"/>
            <a:ext cx="248910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657854" y="1969610"/>
            <a:ext cx="0" cy="2592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513660" y="4224485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827637" y="4426426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37" y="4426426"/>
                <a:ext cx="704488" cy="4129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2107594" y="1671891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594" y="1671891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483566" y="10955"/>
            <a:ext cx="56417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2me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</a:t>
            </a:r>
            <a:endParaRPr lang="en-US" sz="20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classes ne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fr-CA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airement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separables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482611" y="1355130"/>
                <a:ext cx="3648476" cy="370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Séparateur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linéaire</a:t>
                </a:r>
                <a:endParaRPr lang="en-US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CA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A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Soit une fonction </a:t>
                </a:r>
                <a:r>
                  <a:rPr lang="fr-CA" b="1" i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fr-CA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qui fait passer de l’espace 2D à l’espace 3d.</a:t>
                </a:r>
              </a:p>
              <a:p>
                <a:endParaRPr lang="fr-CA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A" b="1" i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CA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&gt;&gt;</a:t>
                </a:r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CA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CA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b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fr-CA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A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(0,0) 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&gt;&gt; (0,0,0)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(0,1) &gt;&gt; (0,0,1)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(1,0) &gt;&gt; (1,0,0)</a:t>
                </a:r>
              </a:p>
              <a:p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(1,1) &gt;&gt; (1,1,1)</a:t>
                </a:r>
              </a:p>
              <a:p>
                <a:endPara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i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 </a:t>
                </a:r>
                <a:r>
                  <a:rPr lang="en-US" b="1" dirty="0" err="1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fonction</a:t>
                </a:r>
                <a:r>
                  <a:rPr lang="en-US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XOR</a:t>
                </a:r>
                <a:endParaRPr lang="en-US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11" y="1355130"/>
                <a:ext cx="3648476" cy="3704797"/>
              </a:xfrm>
              <a:prstGeom prst="rect">
                <a:avLst/>
              </a:prstGeom>
              <a:blipFill rotWithShape="1">
                <a:blip r:embed="rId4"/>
                <a:stretch>
                  <a:fillRect l="-1336" t="-822" r="-1002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32" idx="1"/>
          </p:cNvCxnSpPr>
          <p:nvPr/>
        </p:nvCxnSpPr>
        <p:spPr>
          <a:xfrm flipV="1">
            <a:off x="2505454" y="2603568"/>
            <a:ext cx="1644091" cy="3840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49545" y="2622770"/>
            <a:ext cx="0" cy="17870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0" idx="7"/>
          </p:cNvCxnSpPr>
          <p:nvPr/>
        </p:nvCxnSpPr>
        <p:spPr>
          <a:xfrm flipH="1">
            <a:off x="3534616" y="2641973"/>
            <a:ext cx="614929" cy="6295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9" idx="0"/>
          </p:cNvCxnSpPr>
          <p:nvPr/>
        </p:nvCxnSpPr>
        <p:spPr>
          <a:xfrm flipH="1" flipV="1">
            <a:off x="1762208" y="3265916"/>
            <a:ext cx="1" cy="19209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2" idx="1"/>
          </p:cNvCxnSpPr>
          <p:nvPr/>
        </p:nvCxnSpPr>
        <p:spPr>
          <a:xfrm flipH="1">
            <a:off x="1762208" y="2641973"/>
            <a:ext cx="743246" cy="6295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40" idx="1"/>
          </p:cNvCxnSpPr>
          <p:nvPr/>
        </p:nvCxnSpPr>
        <p:spPr>
          <a:xfrm>
            <a:off x="1762208" y="3271497"/>
            <a:ext cx="155515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458254" y="3313785"/>
            <a:ext cx="1" cy="19209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64694" y="5272440"/>
            <a:ext cx="155515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496661" y="4426426"/>
            <a:ext cx="652884" cy="76920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272370" y="3226503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345980" y="2483893"/>
            <a:ext cx="2080010" cy="3403027"/>
          </a:xfrm>
          <a:custGeom>
            <a:avLst/>
            <a:gdLst>
              <a:gd name="connsiteX0" fmla="*/ 122830 w 1214651"/>
              <a:gd name="connsiteY0" fmla="*/ 2797791 h 2797791"/>
              <a:gd name="connsiteX1" fmla="*/ 0 w 1214651"/>
              <a:gd name="connsiteY1" fmla="*/ 2511188 h 2797791"/>
              <a:gd name="connsiteX2" fmla="*/ 968991 w 1214651"/>
              <a:gd name="connsiteY2" fmla="*/ 0 h 2797791"/>
              <a:gd name="connsiteX3" fmla="*/ 1214651 w 1214651"/>
              <a:gd name="connsiteY3" fmla="*/ 518614 h 2797791"/>
              <a:gd name="connsiteX4" fmla="*/ 122830 w 1214651"/>
              <a:gd name="connsiteY4" fmla="*/ 2797791 h 279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651" h="2797791">
                <a:moveTo>
                  <a:pt x="122830" y="2797791"/>
                </a:moveTo>
                <a:lnTo>
                  <a:pt x="0" y="2511188"/>
                </a:lnTo>
                <a:lnTo>
                  <a:pt x="968991" y="0"/>
                </a:lnTo>
                <a:lnTo>
                  <a:pt x="1214651" y="518614"/>
                </a:lnTo>
                <a:lnTo>
                  <a:pt x="122830" y="279779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37392" y="518682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871922" y="5886920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22" y="5886920"/>
                <a:ext cx="704488" cy="4129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2505454" y="2526758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29920" y="5517588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k</a:t>
            </a:r>
            <a:r>
              <a:rPr lang="en-US" b="1" dirty="0" smtClean="0"/>
              <a:t> </a:t>
            </a:r>
            <a:r>
              <a:rPr lang="en-US" b="1" dirty="0" err="1" smtClean="0"/>
              <a:t>est</a:t>
            </a:r>
            <a:r>
              <a:rPr lang="en-US" b="1" dirty="0" smtClean="0"/>
              <a:t> un Kernel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696417" y="4965200"/>
            <a:ext cx="0" cy="552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6" y="69160"/>
            <a:ext cx="1866900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45" y="87765"/>
            <a:ext cx="1913809" cy="160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91" y="84480"/>
            <a:ext cx="2330382" cy="179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" y="2412558"/>
            <a:ext cx="2269222" cy="1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759" y="2475503"/>
            <a:ext cx="2535001" cy="174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00" y="2349356"/>
            <a:ext cx="2572139" cy="186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" y="4581150"/>
            <a:ext cx="2944057" cy="16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50" y="4657960"/>
            <a:ext cx="2261037" cy="16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26" y="4465935"/>
            <a:ext cx="2265895" cy="21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8421896" y="318195"/>
            <a:ext cx="395288" cy="480909"/>
          </a:xfrm>
          <a:custGeom>
            <a:avLst/>
            <a:gdLst>
              <a:gd name="connsiteX0" fmla="*/ 0 w 790575"/>
              <a:gd name="connsiteY0" fmla="*/ 28575 h 619125"/>
              <a:gd name="connsiteX1" fmla="*/ 771525 w 790575"/>
              <a:gd name="connsiteY1" fmla="*/ 0 h 619125"/>
              <a:gd name="connsiteX2" fmla="*/ 47625 w 790575"/>
              <a:gd name="connsiteY2" fmla="*/ 619125 h 619125"/>
              <a:gd name="connsiteX3" fmla="*/ 790575 w 790575"/>
              <a:gd name="connsiteY3" fmla="*/ 600075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575" h="619125">
                <a:moveTo>
                  <a:pt x="0" y="28575"/>
                </a:moveTo>
                <a:lnTo>
                  <a:pt x="771525" y="0"/>
                </a:lnTo>
                <a:lnTo>
                  <a:pt x="47625" y="619125"/>
                </a:lnTo>
                <a:lnTo>
                  <a:pt x="790575" y="600075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36535" y="1892800"/>
                <a:ext cx="4378170" cy="110010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𝐶𝑙𝑎𝑠𝑠𝑒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𝑠𝑖𝑔𝑛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𝑤</m:t>
                    </m:r>
                    <m:r>
                      <a:rPr lang="en-US" sz="1600" i="1">
                        <a:latin typeface="Cambria Math"/>
                      </a:rPr>
                      <m:t>.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</m:e>
                      <m:sub>
                        <m:eqArr>
                          <m:eqArr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0 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sub>
                    </m:sSub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𝐶𝑙𝑎𝑠𝑠𝑒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𝑠𝑖𝑔𝑛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i="1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  <m:r>
                        <a:rPr lang="en-US" sz="1600" i="1">
                          <a:latin typeface="Cambria Math"/>
                        </a:rPr>
                        <m:t>.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eqArr>
                            <m:eqArr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535" y="1892800"/>
                <a:ext cx="4378170" cy="1100109"/>
              </a:xfrm>
              <a:prstGeom prst="rect">
                <a:avLst/>
              </a:prstGeom>
              <a:blipFill rotWithShape="1">
                <a:blip r:embed="rId2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8381934">
                <a:off x="2378911" y="1479926"/>
                <a:ext cx="1932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81934">
                <a:off x="2378911" y="1479926"/>
                <a:ext cx="19320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H="1">
            <a:off x="1286628" y="1009485"/>
            <a:ext cx="2853069" cy="38380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3404" y="1936692"/>
            <a:ext cx="3236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but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concevoir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hyperplan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capable de classifier tout les elements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d’apprentissage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63061" y="44275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13787" y="3561791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58649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83767" y="423428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14028" y="392704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12694" y="3854707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42389" y="4307473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75190" y="47323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86628" y="206087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82056" y="196961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208026" y="2509505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12224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625690" y="243047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42953" y="175363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65844" y="236811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22139" y="1740399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63061" y="44275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3787" y="3561791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8649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83767" y="423428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14028" y="392704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2694" y="3854707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42389" y="4307473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5190" y="47323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86628" y="206087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82056" y="196961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8026" y="2509505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12224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25690" y="243047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2953" y="175363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65844" y="236811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22139" y="1740399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05461" y="1153580"/>
            <a:ext cx="2305559" cy="3878905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99199" y="2584090"/>
            <a:ext cx="3937239" cy="105451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86203" y="2489880"/>
            <a:ext cx="249633" cy="230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9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46799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9199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63061" y="44275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3787" y="3561791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8649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83767" y="423428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14028" y="392704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2694" y="3854707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42389" y="4307473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5190" y="47323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86628" y="206087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82056" y="196961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8026" y="2509505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12224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25690" y="243047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42953" y="175363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65844" y="236811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22139" y="1740399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05461" y="1153580"/>
            <a:ext cx="2305559" cy="3878905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99199" y="2584090"/>
            <a:ext cx="3937239" cy="105451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54690" y="2269230"/>
            <a:ext cx="3937239" cy="1054511"/>
          </a:xfrm>
          <a:prstGeom prst="line">
            <a:avLst/>
          </a:prstGeom>
          <a:ln w="31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807090" y="2852925"/>
            <a:ext cx="3937239" cy="1054511"/>
          </a:xfrm>
          <a:prstGeom prst="line">
            <a:avLst/>
          </a:prstGeom>
          <a:ln w="31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07051" y="12015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837636" y="13539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15460" y="1204304"/>
            <a:ext cx="396654" cy="26102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33595" y="2284657"/>
            <a:ext cx="76810" cy="26102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27490" y="2233973"/>
                <a:ext cx="48019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90" y="2233973"/>
                <a:ext cx="480195" cy="3329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173087" y="978331"/>
                <a:ext cx="484941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87" y="978331"/>
                <a:ext cx="484941" cy="3329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2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475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1875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55737" y="44275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06463" y="3561791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25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76443" y="423428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06704" y="3927045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5370" y="3854707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35065" y="4307473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7866" y="473233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79304" y="206087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74732" y="196961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0702" y="2509505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4900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18366" y="243047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35629" y="175363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58520" y="2368116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4815" y="1740399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398138" y="1466182"/>
            <a:ext cx="2116381" cy="3566303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99727" y="12015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830312" y="13539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08136" y="1204304"/>
            <a:ext cx="812767" cy="52375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913513" y="1518834"/>
            <a:ext cx="392952" cy="25428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2678" y="3333194"/>
            <a:ext cx="730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Support vectors</a:t>
            </a:r>
            <a:endParaRPr lang="en-US" sz="1100" b="1" dirty="0"/>
          </a:p>
        </p:txBody>
      </p:sp>
      <p:cxnSp>
        <p:nvCxnSpPr>
          <p:cNvPr id="31" name="Straight Arrow Connector 30"/>
          <p:cNvCxnSpPr>
            <a:stCxn id="9" idx="3"/>
            <a:endCxn id="21" idx="3"/>
          </p:cNvCxnSpPr>
          <p:nvPr/>
        </p:nvCxnSpPr>
        <p:spPr>
          <a:xfrm flipV="1">
            <a:off x="1432924" y="3044406"/>
            <a:ext cx="516970" cy="504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12" idx="1"/>
          </p:cNvCxnSpPr>
          <p:nvPr/>
        </p:nvCxnSpPr>
        <p:spPr>
          <a:xfrm flipV="1">
            <a:off x="1432924" y="3313785"/>
            <a:ext cx="1418401" cy="23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34320" y="826350"/>
            <a:ext cx="821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Optimal </a:t>
            </a:r>
            <a:r>
              <a:rPr lang="en-US" sz="1100" b="1" dirty="0" err="1" smtClean="0">
                <a:solidFill>
                  <a:srgbClr val="00B050"/>
                </a:solidFill>
              </a:rPr>
              <a:t>hyperplan</a:t>
            </a:r>
            <a:endParaRPr lang="en-US" sz="1100" b="1" dirty="0">
              <a:solidFill>
                <a:srgbClr val="00B050"/>
              </a:solidFill>
            </a:endParaRPr>
          </a:p>
        </p:txBody>
      </p:sp>
      <p:cxnSp>
        <p:nvCxnSpPr>
          <p:cNvPr id="37" name="Straight Arrow Connector 36"/>
          <p:cNvCxnSpPr>
            <a:stCxn id="47" idx="3"/>
          </p:cNvCxnSpPr>
          <p:nvPr/>
        </p:nvCxnSpPr>
        <p:spPr>
          <a:xfrm>
            <a:off x="2555737" y="1041794"/>
            <a:ext cx="829048" cy="580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954174">
            <a:off x="3021074" y="1268682"/>
            <a:ext cx="1182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Maximal margin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23404" y="1936692"/>
            <a:ext cx="32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But: maximizer la marge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8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475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1875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55737" y="4427530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06463" y="3561791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25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76443" y="4234285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06704" y="3927045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5370" y="3854707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35065" y="4307473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7866" y="4732330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79304" y="206087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74732" y="1969610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0702" y="2509505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4900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18366" y="2430470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35629" y="175363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58520" y="236811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4815" y="1740399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H="1">
            <a:off x="1398138" y="1466182"/>
            <a:ext cx="2116381" cy="3566303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99727" y="12015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830312" y="13539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913513" y="1518834"/>
            <a:ext cx="392952" cy="25428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8185252">
                <a:off x="3689983" y="1703177"/>
                <a:ext cx="17388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=-1</a:t>
                </a:r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3689983" y="1703177"/>
                <a:ext cx="1738874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185252">
                <a:off x="1875580" y="702459"/>
                <a:ext cx="1684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=1</a:t>
                </a:r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1875580" y="702459"/>
                <a:ext cx="168437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2846700" y="940358"/>
            <a:ext cx="208303" cy="391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0"/>
          </p:cNvCxnSpPr>
          <p:nvPr/>
        </p:nvCxnSpPr>
        <p:spPr>
          <a:xfrm flipH="1" flipV="1">
            <a:off x="3955843" y="1645974"/>
            <a:ext cx="474643" cy="127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8185252">
                <a:off x="3275141" y="499239"/>
                <a:ext cx="1684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=0</a:t>
                </a:r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3275141" y="499239"/>
                <a:ext cx="1684372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3514519" y="1358743"/>
            <a:ext cx="143043" cy="107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532125" y="356600"/>
                <a:ext cx="336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∀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𝒄𝒍𝒂𝒔𝒔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𝒄𝒆𝒓𝒄𝒍𝒆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25" y="356600"/>
                <a:ext cx="33625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532125" y="766619"/>
                <a:ext cx="3473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∀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𝒄𝒍𝒂𝒔𝒔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𝒄𝒂𝒓𝒓𝒆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25" y="766619"/>
                <a:ext cx="347319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595237" y="1576617"/>
            <a:ext cx="323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L’hyperplan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separer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tous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elements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correctement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donc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85745" y="2576645"/>
                <a:ext cx="2525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≥1,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{-1,1}, labels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45" y="2576645"/>
                <a:ext cx="2525371" cy="646331"/>
              </a:xfrm>
              <a:prstGeom prst="rect">
                <a:avLst/>
              </a:prstGeom>
              <a:blipFill rotWithShape="1"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475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1875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55737" y="4427530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06463" y="3561791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25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76443" y="4234285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06704" y="3927045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5370" y="3854707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35065" y="4307473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7866" y="4732330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79304" y="206087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74732" y="1969610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0702" y="2509505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4900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18366" y="2430470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35629" y="175363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58520" y="236811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4815" y="1740399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398138" y="1466182"/>
            <a:ext cx="2116381" cy="3566303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99727" y="12015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830312" y="13539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913513" y="1518834"/>
            <a:ext cx="392952" cy="25428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8185252">
                <a:off x="3689983" y="1703177"/>
                <a:ext cx="17388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=-1</a:t>
                </a:r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3689983" y="1703177"/>
                <a:ext cx="1738874" cy="307777"/>
              </a:xfrm>
              <a:prstGeom prst="rect">
                <a:avLst/>
              </a:prstGeom>
              <a:blipFill rotWithShape="1">
                <a:blip r:embed="rId2"/>
                <a:stretch>
                  <a:fillRect r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185252">
                <a:off x="1875580" y="702459"/>
                <a:ext cx="1684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=1</a:t>
                </a:r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1875580" y="702459"/>
                <a:ext cx="1684372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2846700" y="940358"/>
            <a:ext cx="208303" cy="391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0"/>
          </p:cNvCxnSpPr>
          <p:nvPr/>
        </p:nvCxnSpPr>
        <p:spPr>
          <a:xfrm flipH="1" flipV="1">
            <a:off x="3955843" y="1645974"/>
            <a:ext cx="474643" cy="127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8185252">
                <a:off x="3275141" y="499239"/>
                <a:ext cx="1684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=0</a:t>
                </a:r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3275141" y="499239"/>
                <a:ext cx="168437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3514519" y="1358743"/>
            <a:ext cx="143043" cy="107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532125" y="356600"/>
                <a:ext cx="336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∀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𝒄𝒍𝒂𝒔𝒔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𝒄𝒆𝒓𝒄𝒍𝒆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25" y="356600"/>
                <a:ext cx="336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32125" y="766619"/>
                <a:ext cx="3473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∀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𝒄𝒍𝒂𝒔𝒔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𝒄𝒂𝒓𝒓𝒆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25" y="766619"/>
                <a:ext cx="34731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2019" y="1578406"/>
                <a:ext cx="3647473" cy="4868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La distance d’un point a un </a:t>
                </a:r>
                <a:r>
                  <a:rPr lang="en-US" sz="1600" dirty="0" err="1" smtClean="0"/>
                  <a:t>hyperplan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est</a:t>
                </a:r>
                <a:r>
                  <a:rPr lang="en-US" sz="1600" dirty="0" smtClean="0"/>
                  <a:t>:</a:t>
                </a:r>
              </a:p>
              <a:p>
                <a:endParaRPr lang="en-US" sz="160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  <m:r>
                          <a:rPr lang="en-US" sz="1600" i="1">
                            <a:latin typeface="Cambria Math"/>
                          </a:rPr>
                          <m:t>.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1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  <m:r>
                          <a:rPr lang="en-US" sz="1600" i="1" smtClean="0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sz="1600" dirty="0"/>
              </a:p>
              <a:p>
                <a:endParaRPr lang="en-US" sz="1600" dirty="0" smtClean="0"/>
              </a:p>
              <a:p>
                <a:r>
                  <a:rPr lang="en-US" sz="1600" dirty="0" err="1" smtClean="0"/>
                  <a:t>Soit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 err="1" smtClean="0"/>
                  <a:t>deux</a:t>
                </a:r>
                <a:r>
                  <a:rPr lang="en-US" sz="1600" dirty="0" smtClean="0"/>
                  <a:t> points;</a:t>
                </a:r>
              </a:p>
              <a:p>
                <a:r>
                  <a:rPr lang="en-US" sz="16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sz="1600" b="0">
                            <a:latin typeface="Cambria Math"/>
                          </a:rPr>
                          <m:t>=</m:t>
                        </m:r>
                        <m:r>
                          <a:rPr lang="en-US" sz="1600" b="0" i="1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 smtClean="0"/>
                  <a:t>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sz="1600" b="0">
                            <a:latin typeface="Cambria Math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b="0" i="1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600" i="1" dirty="0" smtClean="0">
                  <a:latin typeface="Cambria Math"/>
                </a:endParaRPr>
              </a:p>
              <a:p>
                <a:endParaRPr lang="en-US" sz="16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  <m:r>
                          <a:rPr lang="en-US" sz="1600" i="1" smtClean="0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1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1600" dirty="0" smtClean="0"/>
                  <a:t>=</a:t>
                </a:r>
              </a:p>
              <a:p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r>
                          <a:rPr lang="en-US" sz="1600" b="0" i="1" smtClean="0">
                            <a:latin typeface="Cambria Math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  <m:r>
                          <a:rPr lang="en-US" sz="1600" i="1" smtClean="0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1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1600" dirty="0" smtClean="0"/>
                  <a:t>=</a:t>
                </a:r>
              </a:p>
              <a:p>
                <a:endParaRPr lang="en-US" sz="1600" dirty="0" smtClean="0"/>
              </a:p>
              <a:p>
                <a:r>
                  <a:rPr lang="en-US" sz="1600" dirty="0" err="1" smtClean="0"/>
                  <a:t>Donc</a:t>
                </a:r>
                <a:r>
                  <a:rPr lang="en-US" sz="1600" dirty="0" smtClean="0"/>
                  <a:t> la distance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 err="1" smtClean="0"/>
                  <a:t>est</a:t>
                </a:r>
                <a:r>
                  <a:rPr lang="en-US" sz="1600" dirty="0" smtClean="0"/>
                  <a:t>:</a:t>
                </a:r>
              </a:p>
              <a:p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+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1600" dirty="0" smtClean="0"/>
                  <a:t> qui </a:t>
                </a:r>
                <a:r>
                  <a:rPr lang="en-US" sz="1600" dirty="0" err="1" smtClean="0"/>
                  <a:t>est</a:t>
                </a:r>
                <a:r>
                  <a:rPr lang="en-US" sz="1600" dirty="0" smtClean="0"/>
                  <a:t> la marge.</a:t>
                </a:r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019" y="1578406"/>
                <a:ext cx="3647473" cy="4868640"/>
              </a:xfrm>
              <a:prstGeom prst="rect">
                <a:avLst/>
              </a:prstGeom>
              <a:blipFill rotWithShape="1">
                <a:blip r:embed="rId7"/>
                <a:stretch>
                  <a:fillRect l="-835" t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37251" y="3059668"/>
                <a:ext cx="473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51" y="3059668"/>
                <a:ext cx="47378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59141" y="3059668"/>
                <a:ext cx="478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1" y="3059668"/>
                <a:ext cx="47820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37" idx="3"/>
            <a:endCxn id="21" idx="3"/>
          </p:cNvCxnSpPr>
          <p:nvPr/>
        </p:nvCxnSpPr>
        <p:spPr>
          <a:xfrm flipV="1">
            <a:off x="1437349" y="3044406"/>
            <a:ext cx="512545" cy="199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1"/>
            <a:endCxn id="12" idx="3"/>
          </p:cNvCxnSpPr>
          <p:nvPr/>
        </p:nvCxnSpPr>
        <p:spPr>
          <a:xfrm flipH="1">
            <a:off x="3100958" y="3244334"/>
            <a:ext cx="736293" cy="69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299589" y="3532591"/>
            <a:ext cx="392952" cy="2542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 rot="1962306">
                <a:off x="2129977" y="3659430"/>
                <a:ext cx="6105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306">
                <a:off x="2129977" y="3659430"/>
                <a:ext cx="61055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5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475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1875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55737" y="4427530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06463" y="3561791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25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76443" y="4234285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06704" y="3927045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5370" y="3854707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35065" y="4307473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7866" y="4732330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79304" y="206087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74732" y="1969610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0702" y="2509505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4900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18366" y="2430470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35629" y="175363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58520" y="236811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4815" y="1740399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398138" y="1466182"/>
            <a:ext cx="2116381" cy="3566303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99727" y="12015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830312" y="13539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913513" y="1518834"/>
            <a:ext cx="392952" cy="25428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8185252">
                <a:off x="3689983" y="1703177"/>
                <a:ext cx="17388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=-1</a:t>
                </a:r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3689983" y="1703177"/>
                <a:ext cx="1738874" cy="307777"/>
              </a:xfrm>
              <a:prstGeom prst="rect">
                <a:avLst/>
              </a:prstGeom>
              <a:blipFill rotWithShape="1">
                <a:blip r:embed="rId2"/>
                <a:stretch>
                  <a:fillRect r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185252">
                <a:off x="1875580" y="702459"/>
                <a:ext cx="1684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=1</a:t>
                </a:r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1875580" y="702459"/>
                <a:ext cx="1684372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2846700" y="940358"/>
            <a:ext cx="208303" cy="391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0"/>
          </p:cNvCxnSpPr>
          <p:nvPr/>
        </p:nvCxnSpPr>
        <p:spPr>
          <a:xfrm flipH="1" flipV="1">
            <a:off x="3955843" y="1645974"/>
            <a:ext cx="474643" cy="1270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8185252">
                <a:off x="3275141" y="499239"/>
                <a:ext cx="1684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/>
                          </a:rPr>
                          <m:t>.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=0</a:t>
                </a:r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5252">
                <a:off x="3275141" y="499239"/>
                <a:ext cx="168437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3514519" y="1358743"/>
            <a:ext cx="143043" cy="107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37251" y="3059668"/>
                <a:ext cx="473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51" y="3059668"/>
                <a:ext cx="47378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59141" y="3059668"/>
                <a:ext cx="478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1" y="3059668"/>
                <a:ext cx="4782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37" idx="3"/>
            <a:endCxn id="21" idx="3"/>
          </p:cNvCxnSpPr>
          <p:nvPr/>
        </p:nvCxnSpPr>
        <p:spPr>
          <a:xfrm flipV="1">
            <a:off x="1437349" y="3044406"/>
            <a:ext cx="512545" cy="199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1"/>
            <a:endCxn id="12" idx="3"/>
          </p:cNvCxnSpPr>
          <p:nvPr/>
        </p:nvCxnSpPr>
        <p:spPr>
          <a:xfrm flipH="1">
            <a:off x="3100958" y="3244334"/>
            <a:ext cx="736293" cy="69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299589" y="3532591"/>
            <a:ext cx="392952" cy="2542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 rot="1962306">
                <a:off x="2129977" y="3659430"/>
                <a:ext cx="6105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306">
                <a:off x="2129977" y="3659430"/>
                <a:ext cx="61055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70988" y="411962"/>
                <a:ext cx="592213" cy="51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88" y="411962"/>
                <a:ext cx="592213" cy="519438"/>
              </a:xfrm>
              <a:prstGeom prst="rect">
                <a:avLst/>
              </a:prstGeom>
              <a:blipFill rotWithShape="1">
                <a:blip r:embed="rId8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681476" y="487015"/>
            <a:ext cx="32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But: maximizer la marge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79215" y="1052281"/>
            <a:ext cx="32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minimiser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96684" y="1088478"/>
                <a:ext cx="707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84" y="1088478"/>
                <a:ext cx="70775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657806" y="2029830"/>
            <a:ext cx="32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la </a:t>
            </a:r>
            <a:r>
              <a:rPr lang="en-US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contrainte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85745" y="2576645"/>
                <a:ext cx="2525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≥1,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{-1,1}, labels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45" y="2576645"/>
                <a:ext cx="2525371" cy="646331"/>
              </a:xfrm>
              <a:prstGeom prst="rect">
                <a:avLst/>
              </a:prstGeom>
              <a:blipFill rotWithShape="1">
                <a:blip r:embed="rId1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55316" y="3834295"/>
                <a:ext cx="3678442" cy="9353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sz="16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𝐦𝐢𝐧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1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  <m:r>
                                          <a:rPr lang="en-US" sz="1600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1600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 sz="16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eqArr>
                      </m:e>
                      <m: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b="1" i="1" dirty="0" smtClean="0">
                    <a:solidFill>
                      <a:srgbClr val="C00000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C00000"/>
                        </a:solidFill>
                        <a:latin typeface="Cambria Math"/>
                      </a:rPr>
                      <m:t>𝐬𝐮𝐛𝐣𝐞𝐜𝐭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0" smtClean="0">
                        <a:solidFill>
                          <a:srgbClr val="C00000"/>
                        </a:solidFill>
                        <a:latin typeface="Cambria Math"/>
                      </a:rPr>
                      <m:t>𝐭𝐨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,∀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16" y="3834295"/>
                <a:ext cx="3678442" cy="935384"/>
              </a:xfrm>
              <a:prstGeom prst="rect">
                <a:avLst/>
              </a:prstGeom>
              <a:blipFill rotWithShape="1">
                <a:blip r:embed="rId13"/>
                <a:stretch>
                  <a:fillRect l="-166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455315" y="5251858"/>
                <a:ext cx="3678443" cy="93538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 i="1">
                    <a:solidFill>
                      <a:srgbClr val="C00000"/>
                    </a:solidFill>
                    <a:latin typeface="Cambria Math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/>
                                  </a:rPr>
                                  <m:t>𝐦𝐢𝐧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|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/>
                                          <m:t>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en-US">
                                <a:latin typeface="Cambria Math"/>
                              </a:rPr>
                              <m:t>𝒚</m:t>
                            </m:r>
                          </m:e>
                        </m:eqArr>
                      </m:e>
                      <m:sub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𝐬𝐮𝐛𝐣𝐞𝐜𝐭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𝐭𝐨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>
                            <a:latin typeface="Cambria Math"/>
                          </a:rPr>
                          <m:t>𝟏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𝒘</m:t>
                        </m:r>
                        <m:r>
                          <a:rPr lang="en-US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≤</m:t>
                    </m:r>
                    <m:r>
                      <a:rPr lang="en-US"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,∀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315" y="5251858"/>
                <a:ext cx="3678443" cy="935384"/>
              </a:xfrm>
              <a:prstGeom prst="rect">
                <a:avLst/>
              </a:prstGeom>
              <a:blipFill rotWithShape="1">
                <a:blip r:embed="rId15"/>
                <a:stretch>
                  <a:fillRect l="-166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455315" y="0"/>
            <a:ext cx="3688685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475" y="5235254"/>
            <a:ext cx="4032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91875" y="1740399"/>
            <a:ext cx="0" cy="3647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55737" y="4427530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06463" y="3561791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1325" y="3198570"/>
            <a:ext cx="249633" cy="23043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76443" y="4234285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06704" y="3927045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5370" y="3854707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35065" y="4307473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67866" y="4732330"/>
            <a:ext cx="249633" cy="230430"/>
          </a:xfrm>
          <a:prstGeom prst="rect">
            <a:avLst/>
          </a:prstGeom>
          <a:solidFill>
            <a:schemeClr val="accent5">
              <a:lumMod val="75000"/>
              <a:alpha val="6000"/>
            </a:schemeClr>
          </a:solidFill>
          <a:ln>
            <a:solidFill>
              <a:schemeClr val="accent5">
                <a:lumMod val="7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79304" y="206087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74732" y="1969610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00702" y="2509505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04900" y="2782160"/>
            <a:ext cx="307240" cy="3072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18366" y="2430470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35629" y="175363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58520" y="2368116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4815" y="1740399"/>
            <a:ext cx="307240" cy="307240"/>
          </a:xfrm>
          <a:prstGeom prst="ellipse">
            <a:avLst/>
          </a:prstGeom>
          <a:solidFill>
            <a:schemeClr val="accent6">
              <a:alpha val="10000"/>
            </a:schemeClr>
          </a:solidFill>
          <a:ln>
            <a:solidFill>
              <a:schemeClr val="accent6">
                <a:alpha val="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398138" y="1466182"/>
            <a:ext cx="2116381" cy="3566303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99727" y="12015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830312" y="1353910"/>
            <a:ext cx="2305559" cy="38789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913513" y="1518834"/>
            <a:ext cx="392952" cy="25428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37251" y="3059668"/>
                <a:ext cx="473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51" y="3059668"/>
                <a:ext cx="47378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59141" y="3059668"/>
                <a:ext cx="4782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1" y="3059668"/>
                <a:ext cx="4782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37" idx="3"/>
            <a:endCxn id="21" idx="3"/>
          </p:cNvCxnSpPr>
          <p:nvPr/>
        </p:nvCxnSpPr>
        <p:spPr>
          <a:xfrm flipV="1">
            <a:off x="1437349" y="3044406"/>
            <a:ext cx="512545" cy="199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1"/>
            <a:endCxn id="12" idx="3"/>
          </p:cNvCxnSpPr>
          <p:nvPr/>
        </p:nvCxnSpPr>
        <p:spPr>
          <a:xfrm flipH="1">
            <a:off x="3100958" y="3244334"/>
            <a:ext cx="736293" cy="69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299589" y="3532591"/>
            <a:ext cx="392952" cy="2542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 rot="1962306">
                <a:off x="2129977" y="3659430"/>
                <a:ext cx="6105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306">
                <a:off x="2129977" y="3659430"/>
                <a:ext cx="61055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75" y="5251858"/>
                <a:ext cx="704488" cy="4129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9" y="1412462"/>
                <a:ext cx="704488" cy="41293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471627" y="2241565"/>
                <a:ext cx="3678442" cy="11106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𝐶𝑙𝑎𝑠𝑠𝑒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𝑠𝑖𝑔𝑛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𝑤</m:t>
                    </m:r>
                    <m:r>
                      <a:rPr lang="en-US" sz="1600" i="1">
                        <a:latin typeface="Cambria Math"/>
                      </a:rPr>
                      <m:t>.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</m:e>
                      <m:sub>
                        <m:eqArr>
                          <m:eqArr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0 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sub>
                    </m:sSub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𝐶𝑙𝑎𝑠𝑠𝑒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𝑠𝑖𝑔𝑛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𝑙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.</m:t>
                      </m:r>
                      <m:r>
                        <a:rPr lang="en-US" sz="1600" i="1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)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eqArr>
                            <m:eqArr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27" y="2241565"/>
                <a:ext cx="3678442" cy="1110625"/>
              </a:xfrm>
              <a:prstGeom prst="rect">
                <a:avLst/>
              </a:prstGeom>
              <a:blipFill rotWithShape="1">
                <a:blip r:embed="rId1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33595" y="625435"/>
                <a:ext cx="4612742" cy="464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𝑤</m:t>
                    </m:r>
                    <m:r>
                      <a:rPr lang="en-US" sz="1600" i="1">
                        <a:latin typeface="Cambria Math"/>
                      </a:rPr>
                      <m:t>.</m:t>
                    </m:r>
                    <m:r>
                      <a:rPr lang="en-US" sz="1600" i="1">
                        <a:latin typeface="Cambria Math"/>
                      </a:rPr>
                      <m:t>𝑤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/>
                      </a:rPr>
                      <m:t>.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𝑤</m:t>
                        </m:r>
                      </m:e>
                      <m:sub>
                        <m:eqArr>
                          <m:eqArr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0 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</m:e>
                        </m:eqArr>
                      </m:sub>
                    </m:sSub>
                    <m:r>
                      <a:rPr lang="en-US" sz="1600" i="1">
                        <a:latin typeface="Cambria Math"/>
                      </a:rPr>
                      <m:t>)−1)</m:t>
                    </m:r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95" y="625435"/>
                <a:ext cx="4612742" cy="464999"/>
              </a:xfrm>
              <a:prstGeom prst="rect">
                <a:avLst/>
              </a:prstGeom>
              <a:blipFill rotWithShape="1">
                <a:blip r:embed="rId13"/>
                <a:stretch>
                  <a:fillRect t="-67105" b="-1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1198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History</dc:creator>
  <cp:lastModifiedBy>Rachid</cp:lastModifiedBy>
  <cp:revision>53</cp:revision>
  <dcterms:created xsi:type="dcterms:W3CDTF">2014-10-23T19:11:16Z</dcterms:created>
  <dcterms:modified xsi:type="dcterms:W3CDTF">2014-11-06T20:41:46Z</dcterms:modified>
</cp:coreProperties>
</file>