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78" r:id="rId7"/>
    <p:sldId id="263" r:id="rId8"/>
    <p:sldId id="262" r:id="rId9"/>
    <p:sldId id="265" r:id="rId10"/>
    <p:sldId id="264" r:id="rId11"/>
    <p:sldId id="269" r:id="rId12"/>
    <p:sldId id="279" r:id="rId13"/>
    <p:sldId id="270" r:id="rId14"/>
    <p:sldId id="271" r:id="rId15"/>
    <p:sldId id="272" r:id="rId16"/>
    <p:sldId id="273" r:id="rId17"/>
    <p:sldId id="274" r:id="rId18"/>
    <p:sldId id="280" r:id="rId19"/>
    <p:sldId id="275" r:id="rId20"/>
    <p:sldId id="276" r:id="rId21"/>
    <p:sldId id="281" r:id="rId22"/>
    <p:sldId id="277" r:id="rId23"/>
    <p:sldId id="267" r:id="rId24"/>
    <p:sldId id="26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5" autoAdjust="0"/>
    <p:restoredTop sz="94660"/>
  </p:normalViewPr>
  <p:slideViewPr>
    <p:cSldViewPr>
      <p:cViewPr varScale="1">
        <p:scale>
          <a:sx n="107" d="100"/>
          <a:sy n="107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46D9A-6DE3-4E3A-86D3-EE6E0C1B48FC}" type="datetimeFigureOut">
              <a:rPr lang="fr-CA" smtClean="0"/>
              <a:t>2015-04-21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444B0-B1BE-4BB5-B68F-9BBA3EF904E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00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20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22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23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44B0-B1BE-4BB5-B68F-9BBA3EF904EA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17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37A5737-A091-46A5-8F4D-203E38137CEC}" type="datetime1">
              <a:rPr lang="fr-FR" smtClean="0"/>
              <a:t>21/04/2015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3129-E08E-43E1-AF4E-2548A85FB630}" type="datetime1">
              <a:rPr lang="fr-FR" smtClean="0"/>
              <a:t>21/04/2015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C428-5CBB-45B9-8FCE-5DC0312EC87F}" type="datetime1">
              <a:rPr lang="fr-FR" smtClean="0"/>
              <a:t>21/04/2015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152A3-752F-4DB2-97D2-8C5A2A82A848}" type="datetime1">
              <a:rPr lang="fr-FR" smtClean="0"/>
              <a:t>21/04/2015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ED3B-52D2-412E-98A2-6319D2DA8521}" type="datetime1">
              <a:rPr lang="fr-FR" smtClean="0"/>
              <a:t>21/04/2015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EBEC-2FBC-49F1-9CA8-4F30A2713ECD}" type="datetime1">
              <a:rPr lang="fr-FR" smtClean="0"/>
              <a:t>21/04/2015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8B95E9-A377-4885-B3D8-B3798EDAB889}" type="datetime1">
              <a:rPr lang="fr-FR" smtClean="0"/>
              <a:t>21/04/2015</a:t>
            </a:fld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2C5EDA5-2CC1-42DB-891E-AA5F2424B026}" type="datetime1">
              <a:rPr lang="fr-FR" smtClean="0"/>
              <a:t>21/04/2015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434-BF41-4072-9CAC-725524AE435E}" type="datetime1">
              <a:rPr lang="fr-FR" smtClean="0"/>
              <a:t>21/04/2015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5900-207B-40FB-BDFA-3C3BC698F31B}" type="datetime1">
              <a:rPr lang="fr-FR" smtClean="0"/>
              <a:t>21/04/2015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DB59-F085-444A-B3B6-4C4DD4DCF2E6}" type="datetime1">
              <a:rPr lang="fr-FR" smtClean="0"/>
              <a:t>21/04/2015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F926EB2-6814-47C8-86C4-A36817398EED}" type="datetime1">
              <a:rPr lang="fr-FR" smtClean="0"/>
              <a:t>21/04/2015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4376" y="2276872"/>
            <a:ext cx="9361040" cy="1470025"/>
          </a:xfrm>
        </p:spPr>
        <p:txBody>
          <a:bodyPr>
            <a:normAutofit/>
          </a:bodyPr>
          <a:lstStyle/>
          <a:p>
            <a:r>
              <a:rPr lang="en-CA" dirty="0" err="1" smtClean="0"/>
              <a:t>Recalage</a:t>
            </a:r>
            <a:r>
              <a:rPr lang="en-CA" dirty="0" smtClean="0"/>
              <a:t> en </a:t>
            </a:r>
            <a:r>
              <a:rPr lang="en-CA" dirty="0" err="1" smtClean="0"/>
              <a:t>échographie</a:t>
            </a:r>
            <a:r>
              <a:rPr lang="en-CA" dirty="0" smtClean="0"/>
              <a:t> 3D main- </a:t>
            </a:r>
            <a:r>
              <a:rPr lang="en-CA" dirty="0" err="1" smtClean="0"/>
              <a:t>libre</a:t>
            </a:r>
            <a:r>
              <a:rPr lang="en-CA" dirty="0" smtClean="0"/>
              <a:t> sans </a:t>
            </a:r>
            <a:r>
              <a:rPr lang="en-CA" dirty="0" err="1" smtClean="0"/>
              <a:t>capteurs</a:t>
            </a:r>
            <a:r>
              <a:rPr lang="en-CA" dirty="0" smtClean="0"/>
              <a:t> </a:t>
            </a:r>
            <a:r>
              <a:rPr lang="fr-CA" dirty="0" smtClean="0"/>
              <a:t>de position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9731424" cy="2625406"/>
          </a:xfrm>
        </p:spPr>
        <p:txBody>
          <a:bodyPr>
            <a:normAutofit/>
          </a:bodyPr>
          <a:lstStyle/>
          <a:p>
            <a:r>
              <a:rPr lang="fr-CA" smtClean="0"/>
              <a:t>Revue de littérature</a:t>
            </a:r>
          </a:p>
          <a:p>
            <a:endParaRPr lang="fr-CA" smtClean="0"/>
          </a:p>
          <a:p>
            <a:r>
              <a:rPr lang="fr-CA" sz="1800" u="sng" smtClean="0"/>
              <a:t>Auteur</a:t>
            </a:r>
            <a:r>
              <a:rPr lang="fr-CA" sz="1800" smtClean="0"/>
              <a:t> : 					</a:t>
            </a:r>
            <a:r>
              <a:rPr lang="fr-CA" sz="1800" u="sng" smtClean="0"/>
              <a:t>Directrice et co-Directeur </a:t>
            </a:r>
            <a:r>
              <a:rPr lang="fr-CA" sz="1800" smtClean="0"/>
              <a:t>: </a:t>
            </a:r>
          </a:p>
          <a:p>
            <a:r>
              <a:rPr lang="fr-CA" sz="1800" i="1" smtClean="0"/>
              <a:t>TETREL Loïc					LAPORTE Catherine</a:t>
            </a:r>
          </a:p>
          <a:p>
            <a:r>
              <a:rPr lang="fr-CA" sz="1800" i="1" smtClean="0"/>
              <a:t>						LINA Jean-Marc</a:t>
            </a:r>
            <a:r>
              <a:rPr lang="fr-CA" sz="1800" smtClean="0"/>
              <a:t/>
            </a:r>
            <a:br>
              <a:rPr lang="fr-CA" sz="1800" smtClean="0"/>
            </a:br>
            <a:endParaRPr lang="fr-CA" sz="1800" smtClean="0"/>
          </a:p>
          <a:p>
            <a:endParaRPr lang="fr-CA" i="1"/>
          </a:p>
        </p:txBody>
      </p:sp>
      <p:sp>
        <p:nvSpPr>
          <p:cNvPr id="5" name="ZoneTexte 4"/>
          <p:cNvSpPr txBox="1"/>
          <p:nvPr/>
        </p:nvSpPr>
        <p:spPr>
          <a:xfrm>
            <a:off x="4925" y="6535216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dirty="0" smtClean="0"/>
              <a:t>Mardi 7 </a:t>
            </a:r>
            <a:r>
              <a:rPr lang="en-CA" sz="1400" i="1" dirty="0" err="1" smtClean="0"/>
              <a:t>Avril</a:t>
            </a:r>
            <a:r>
              <a:rPr lang="en-CA" sz="1400" i="1" dirty="0" smtClean="0"/>
              <a:t> 2015</a:t>
            </a:r>
            <a:endParaRPr lang="fr-CA" sz="1400" i="1" dirty="0"/>
          </a:p>
        </p:txBody>
      </p:sp>
      <p:pic>
        <p:nvPicPr>
          <p:cNvPr id="1030" name="Picture 6" descr="http://www.etsmtl.ca/ETS/media/Prive/logo/ETS-rouge-devise-impr-fond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6" y="188640"/>
            <a:ext cx="2133385" cy="142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444208" y="707881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Laboratoire</a:t>
            </a:r>
            <a:r>
              <a:rPr lang="en-CA" dirty="0" smtClean="0">
                <a:solidFill>
                  <a:schemeClr val="bg1"/>
                </a:solidFill>
              </a:rPr>
              <a:t>  : </a:t>
            </a:r>
            <a:r>
              <a:rPr lang="en-CA" dirty="0" smtClean="0">
                <a:solidFill>
                  <a:schemeClr val="bg1"/>
                </a:solidFill>
                <a:latin typeface="Broadway" pitchFamily="82" charset="0"/>
              </a:rPr>
              <a:t>LATIS</a:t>
            </a:r>
            <a:endParaRPr lang="fr-CA" dirty="0">
              <a:solidFill>
                <a:schemeClr val="bg1"/>
              </a:solidFill>
              <a:latin typeface="Broadway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13306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38761"/>
            <a:ext cx="3470282" cy="259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Statistiques du speckle</a:t>
            </a:r>
            <a:endParaRPr lang="fr-C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8686800" cy="4608576"/>
              </a:xfrm>
            </p:spPr>
            <p:txBody>
              <a:bodyPr>
                <a:normAutofit/>
              </a:bodyPr>
              <a:lstStyle/>
              <a:p>
                <a:r>
                  <a:rPr lang="fr-CA" dirty="0" smtClean="0"/>
                  <a:t>De 2</a:t>
                </a:r>
                <a:r>
                  <a:rPr lang="fr-CA" baseline="30000" dirty="0" smtClean="0"/>
                  <a:t>ème</a:t>
                </a:r>
                <a:r>
                  <a:rPr lang="fr-CA" dirty="0" smtClean="0"/>
                  <a:t>  ordre : À quel point se ressemble l</a:t>
                </a:r>
                <a:r>
                  <a:rPr lang="en-CA" dirty="0" err="1" smtClean="0"/>
                  <a:t>es</a:t>
                </a:r>
                <a:r>
                  <a:rPr lang="en-CA" dirty="0" smtClean="0"/>
                  <a:t> </a:t>
                </a:r>
                <a:r>
                  <a:rPr lang="fr-CA" dirty="0" smtClean="0"/>
                  <a:t>signaux</a:t>
                </a:r>
                <a:r>
                  <a:rPr lang="en-CA" dirty="0" smtClean="0"/>
                  <a:t> RF</a:t>
                </a:r>
                <a:r>
                  <a:rPr lang="fr-CA" dirty="0" smtClean="0"/>
                  <a:t> issus des diffuseurs ?</a:t>
                </a:r>
              </a:p>
              <a:p>
                <a:endParaRPr lang="en-CA" dirty="0"/>
              </a:p>
              <a:p>
                <a:r>
                  <a:rPr lang="fr-CA" dirty="0" smtClean="0"/>
                  <a:t>Dans</a:t>
                </a:r>
                <a:r>
                  <a:rPr lang="en-CA" dirty="0" smtClean="0"/>
                  <a:t> les conditions de Rayleigh </a:t>
                </a:r>
                <a:r>
                  <a:rPr lang="fr-CA" sz="1600" dirty="0" smtClean="0"/>
                  <a:t>(Wagner </a:t>
                </a:r>
                <a:r>
                  <a:rPr lang="fr-CA" sz="1600" dirty="0"/>
                  <a:t>et al. (1983</a:t>
                </a:r>
                <a:r>
                  <a:rPr lang="fr-CA" sz="1600" dirty="0" smtClean="0"/>
                  <a:t>))</a:t>
                </a:r>
                <a:r>
                  <a:rPr lang="fr-CA" dirty="0"/>
                  <a:t> </a:t>
                </a:r>
                <a:r>
                  <a:rPr lang="en-CA" dirty="0" smtClean="0"/>
                  <a:t>:</a:t>
                </a:r>
              </a:p>
              <a:p>
                <a:endParaRPr lang="en-CA" dirty="0"/>
              </a:p>
              <a:p>
                <a:pPr marL="109728" indent="0">
                  <a:buNone/>
                </a:pPr>
                <a:r>
                  <a:rPr lang="en-CA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/>
                      </a:rPr>
                      <m:t>×</m:t>
                    </m:r>
                    <m:sSubSup>
                      <m:sSubSupPr>
                        <m:ctrlPr>
                          <a:rPr lang="en-CA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CA" b="0" i="1" smtClean="0">
                        <a:latin typeface="Cambria Math"/>
                      </a:rPr>
                      <m:t>∗</m:t>
                    </m:r>
                    <m:r>
                      <a:rPr lang="en-CA" b="0" i="1" smtClean="0">
                        <a:latin typeface="Cambria Math"/>
                      </a:rPr>
                      <m:t>h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endParaRPr lang="en-CA" sz="1600" dirty="0"/>
              </a:p>
              <a:p>
                <a:pPr marL="109728" indent="0">
                  <a:buNone/>
                </a:pPr>
                <a:endParaRPr lang="en-CA" sz="1600" dirty="0" smtClean="0"/>
              </a:p>
              <a:p>
                <a:pPr marL="109728" indent="0">
                  <a:buNone/>
                </a:pPr>
                <a:r>
                  <a:rPr lang="en-CA" sz="1600" dirty="0"/>
                  <a:t>	</a:t>
                </a:r>
                <a:r>
                  <a:rPr lang="en-CA" sz="1600" dirty="0" smtClean="0"/>
                  <a:t>				</a:t>
                </a:r>
                <a:r>
                  <a:rPr lang="en-CA" dirty="0" err="1" smtClean="0"/>
                  <a:t>Corrélation</a:t>
                </a:r>
                <a:r>
                  <a:rPr lang="en-CA" dirty="0" smtClean="0"/>
                  <a:t> du speckle</a:t>
                </a:r>
              </a:p>
              <a:p>
                <a:pPr marL="109728" indent="0">
                  <a:buNone/>
                </a:pPr>
                <a:r>
                  <a:rPr lang="en-CA" dirty="0"/>
                  <a:t>	</a:t>
                </a:r>
                <a:r>
                  <a:rPr lang="en-CA" dirty="0" smtClean="0"/>
                  <a:t>				“speckle tracking”</a:t>
                </a:r>
                <a:endParaRPr lang="en-CA" dirty="0"/>
              </a:p>
              <a:p>
                <a:pPr marL="109728" indent="0">
                  <a:buNone/>
                </a:pPr>
                <a:endParaRPr lang="en-CA" sz="1600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8686800" cy="4608576"/>
              </a:xfrm>
              <a:blipFill rotWithShape="1">
                <a:blip r:embed="rId4"/>
                <a:stretch>
                  <a:fillRect t="-132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en-CA" sz="1400" dirty="0" err="1"/>
              <a:t>L’importance</a:t>
            </a:r>
            <a:r>
              <a:rPr lang="en-CA" sz="1400" dirty="0"/>
              <a:t> du speckle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2229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Contexte du projet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Signaux</a:t>
            </a:r>
            <a:r>
              <a:rPr lang="en-CA" dirty="0" smtClean="0"/>
              <a:t> RF et images de mode B à disposition</a:t>
            </a:r>
          </a:p>
          <a:p>
            <a:endParaRPr lang="en-CA" dirty="0"/>
          </a:p>
          <a:p>
            <a:r>
              <a:rPr lang="fr-CA" dirty="0" smtClean="0"/>
              <a:t>Mouvements rigides</a:t>
            </a:r>
            <a:r>
              <a:rPr lang="en-CA" dirty="0" smtClean="0"/>
              <a:t>, monotones avec intersection des images</a:t>
            </a:r>
          </a:p>
          <a:p>
            <a:endParaRPr lang="en-CA" dirty="0"/>
          </a:p>
          <a:p>
            <a:r>
              <a:rPr lang="en-CA" dirty="0" smtClean="0"/>
              <a:t>Images </a:t>
            </a:r>
            <a:r>
              <a:rPr lang="fr-CA" dirty="0" smtClean="0"/>
              <a:t>acquises sur </a:t>
            </a:r>
            <a:r>
              <a:rPr lang="en-CA" dirty="0" smtClean="0"/>
              <a:t>un </a:t>
            </a:r>
            <a:r>
              <a:rPr lang="fr-CA" dirty="0" smtClean="0"/>
              <a:t>fantôme échographique</a:t>
            </a:r>
          </a:p>
          <a:p>
            <a:endParaRPr lang="en-CA" dirty="0"/>
          </a:p>
          <a:p>
            <a:r>
              <a:rPr lang="en-CA" dirty="0" smtClean="0"/>
              <a:t>Pas de </a:t>
            </a:r>
            <a:r>
              <a:rPr lang="fr-CA" dirty="0" smtClean="0"/>
              <a:t>capteurs</a:t>
            </a:r>
            <a:r>
              <a:rPr lang="en-CA" dirty="0" smtClean="0"/>
              <a:t> de position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fr-BE" sz="1400" dirty="0" smtClean="0"/>
              <a:t>Principes fondamentaux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11475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Contenu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779976"/>
          </a:xfrm>
        </p:spPr>
        <p:txBody>
          <a:bodyPr/>
          <a:lstStyle/>
          <a:p>
            <a:r>
              <a:rPr lang="fr-CA" dirty="0" smtClean="0"/>
              <a:t>Principes fondamentaux</a:t>
            </a:r>
          </a:p>
          <a:p>
            <a:endParaRPr lang="en-CA" dirty="0"/>
          </a:p>
          <a:p>
            <a:r>
              <a:rPr lang="fr-CA" dirty="0" smtClean="0"/>
              <a:t>L’importance</a:t>
            </a:r>
            <a:r>
              <a:rPr lang="en-CA" dirty="0" smtClean="0"/>
              <a:t> du speckle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/>
              <a:t>Recalage échographique 3D main-libre sans capteurs de </a:t>
            </a:r>
            <a:r>
              <a:rPr lang="fr-CA" dirty="0" smtClean="0"/>
              <a:t>position</a:t>
            </a:r>
          </a:p>
          <a:p>
            <a:endParaRPr lang="fr-CA" dirty="0" smtClean="0"/>
          </a:p>
          <a:p>
            <a:r>
              <a:rPr lang="fr-CA" dirty="0" smtClean="0"/>
              <a:t>Difficultés du problème</a:t>
            </a:r>
          </a:p>
          <a:p>
            <a:endParaRPr lang="en-CA" dirty="0"/>
          </a:p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607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Décomposition du mouvement</a:t>
            </a:r>
            <a:endParaRPr lang="fr-CA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8686800" cy="4325112"/>
              </a:xfrm>
            </p:spPr>
            <p:txBody>
              <a:bodyPr/>
              <a:lstStyle/>
              <a:p>
                <a:r>
                  <a:rPr lang="fr-CA" dirty="0" smtClean="0"/>
                  <a:t>Problème</a:t>
                </a:r>
                <a:r>
                  <a:rPr lang="en-CA" dirty="0" smtClean="0"/>
                  <a:t> : </a:t>
                </a:r>
                <a:r>
                  <a:rPr lang="fr-CA" dirty="0" smtClean="0"/>
                  <a:t>Ne marche que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CA" dirty="0" smtClean="0"/>
                  <a:t> (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fr-CA" dirty="0" smtClean="0"/>
                  <a:t>) pur. Chaque composante influe sur la corrélation du </a:t>
                </a:r>
                <a:r>
                  <a:rPr lang="fr-CA" dirty="0" err="1" smtClean="0"/>
                  <a:t>speckle</a:t>
                </a:r>
                <a:r>
                  <a:rPr lang="fr-CA" dirty="0" smtClean="0"/>
                  <a:t> !</a:t>
                </a:r>
              </a:p>
              <a:p>
                <a:endParaRPr lang="fr-CA" dirty="0"/>
              </a:p>
              <a:p>
                <a:r>
                  <a:rPr lang="fr-CA" dirty="0" err="1" smtClean="0"/>
                  <a:t>Housden</a:t>
                </a:r>
                <a:r>
                  <a:rPr lang="fr-CA" dirty="0" smtClean="0"/>
                  <a:t> </a:t>
                </a:r>
                <a:r>
                  <a:rPr lang="fr-CA" dirty="0" smtClean="0"/>
                  <a:t>et al. (</a:t>
                </a:r>
                <a:r>
                  <a:rPr lang="fr-CA" dirty="0" smtClean="0"/>
                  <a:t>2007) </a:t>
                </a:r>
                <a:r>
                  <a:rPr lang="fr-CA" dirty="0" smtClean="0"/>
                  <a:t>: </a:t>
                </a:r>
                <a:r>
                  <a:rPr lang="fr-CA" i="1" dirty="0" smtClean="0"/>
                  <a:t>Recaler </a:t>
                </a:r>
                <a:r>
                  <a:rPr lang="fr-CA" i="1" dirty="0"/>
                  <a:t>localement d'abord </a:t>
                </a:r>
                <a:r>
                  <a:rPr lang="fr-CA" i="1" dirty="0" smtClean="0"/>
                  <a:t>dans le </a:t>
                </a:r>
                <a:r>
                  <a:rPr lang="fr-CA" i="1" dirty="0"/>
                  <a:t>plan et ensuite </a:t>
                </a:r>
                <a:r>
                  <a:rPr lang="fr-CA" i="1" dirty="0" smtClean="0"/>
                  <a:t>hors-plan</a:t>
                </a:r>
                <a:endParaRPr lang="fr-CA" i="1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8686800" cy="4325112"/>
              </a:xfrm>
              <a:blipFill rotWithShape="1">
                <a:blip r:embed="rId3"/>
                <a:stretch>
                  <a:fillRect t="-1408" r="-175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pPr algn="l"/>
            <a:r>
              <a:rPr lang="fr-CA" sz="1400" dirty="0"/>
              <a:t>Recalage échographique 3D main-libre sans capteurs de position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653136"/>
            <a:ext cx="364682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2836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Recalage dans le plan : métrique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Yeung et al. (1998) : Utilisation du SAD</a:t>
            </a:r>
          </a:p>
          <a:p>
            <a:endParaRPr lang="en-CA" dirty="0"/>
          </a:p>
          <a:p>
            <a:r>
              <a:rPr lang="en-CA" dirty="0" err="1" smtClean="0"/>
              <a:t>Bohs</a:t>
            </a:r>
            <a:r>
              <a:rPr lang="en-CA" dirty="0" smtClean="0"/>
              <a:t> et al. (2000) : </a:t>
            </a:r>
            <a:r>
              <a:rPr lang="en-CA" dirty="0" err="1" smtClean="0"/>
              <a:t>Corrélation</a:t>
            </a:r>
            <a:r>
              <a:rPr lang="en-CA" dirty="0" smtClean="0"/>
              <a:t> </a:t>
            </a:r>
            <a:r>
              <a:rPr lang="en-CA" dirty="0" err="1" smtClean="0"/>
              <a:t>normalisée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Byram</a:t>
            </a:r>
            <a:r>
              <a:rPr lang="en-CA" dirty="0" smtClean="0"/>
              <a:t> et al. (2013) : E</a:t>
            </a:r>
            <a:r>
              <a:rPr lang="fr-CA" dirty="0" err="1" smtClean="0"/>
              <a:t>stimateurs</a:t>
            </a:r>
            <a:r>
              <a:rPr lang="fr-CA" dirty="0" smtClean="0"/>
              <a:t> </a:t>
            </a:r>
            <a:r>
              <a:rPr lang="fr-CA" dirty="0" err="1" smtClean="0"/>
              <a:t>bayesiens</a:t>
            </a:r>
            <a:r>
              <a:rPr lang="fr-CA" dirty="0" smtClean="0"/>
              <a:t> biaisés</a:t>
            </a:r>
          </a:p>
          <a:p>
            <a:endParaRPr lang="en-CA" dirty="0"/>
          </a:p>
          <a:p>
            <a:r>
              <a:rPr lang="en-CA" dirty="0" err="1"/>
              <a:t>Kaar</a:t>
            </a:r>
            <a:r>
              <a:rPr lang="en-CA" dirty="0"/>
              <a:t> et al. (2013</a:t>
            </a:r>
            <a:r>
              <a:rPr lang="en-CA" dirty="0" smtClean="0"/>
              <a:t>) : Information </a:t>
            </a:r>
            <a:r>
              <a:rPr lang="en-CA" dirty="0" err="1" smtClean="0"/>
              <a:t>mutuelle</a:t>
            </a:r>
            <a:endParaRPr lang="en-CA" dirty="0" smtClean="0"/>
          </a:p>
          <a:p>
            <a:endParaRPr lang="en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pPr algn="l"/>
            <a:r>
              <a:rPr lang="fr-CA" sz="1400" dirty="0"/>
              <a:t>Recalage échographique 3D main-libre sans capteurs de position</a:t>
            </a:r>
          </a:p>
        </p:txBody>
      </p:sp>
    </p:spTree>
    <p:extLst>
      <p:ext uri="{BB962C8B-B14F-4D97-AF65-F5344CB8AC3E}">
        <p14:creationId xmlns:p14="http://schemas.microsoft.com/office/powerpoint/2010/main" val="35213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CA" u="sng" dirty="0"/>
                  <a:t>Recalage dans le </a:t>
                </a:r>
                <a:r>
                  <a:rPr lang="fr-CA" u="sng" dirty="0" smtClean="0"/>
                  <a:t>plan</a:t>
                </a:r>
                <a:r>
                  <a:rPr lang="fr-CA" dirty="0" smtClean="0"/>
                  <a:t>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/>
                      </a:rPr>
                      <m:t>(</m:t>
                    </m:r>
                    <m:r>
                      <a:rPr lang="fr-CA" i="1" dirty="0" smtClean="0">
                        <a:latin typeface="Cambria Math"/>
                      </a:rPr>
                      <m:t>𝑥</m:t>
                    </m:r>
                    <m:r>
                      <a:rPr lang="fr-CA" i="1" dirty="0" smtClean="0">
                        <a:latin typeface="Cambria Math"/>
                      </a:rPr>
                      <m:t>, </m:t>
                    </m:r>
                    <m:r>
                      <a:rPr lang="fr-CA" i="1" dirty="0" smtClean="0">
                        <a:latin typeface="Cambria Math"/>
                      </a:rPr>
                      <m:t>𝑦</m:t>
                    </m:r>
                    <m:r>
                      <a:rPr lang="fr-CA" i="1" dirty="0" smtClean="0">
                        <a:latin typeface="Cambria Math"/>
                      </a:rPr>
                      <m:t>)</m:t>
                    </m:r>
                  </m:oMath>
                </a14:m>
                <a:endParaRPr lang="fr-CA" u="sng" dirty="0"/>
              </a:p>
            </p:txBody>
          </p:sp>
        </mc:Choice>
        <mc:Fallback xmlns="">
          <p:sp>
            <p:nvSpPr>
              <p:cNvPr id="3" name="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593" b="-685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/>
          <a:lstStyle/>
          <a:p>
            <a:r>
              <a:rPr lang="en-CA" dirty="0" err="1" smtClean="0"/>
              <a:t>Housden</a:t>
            </a:r>
            <a:r>
              <a:rPr lang="en-CA" dirty="0" smtClean="0"/>
              <a:t> et al. (2006) : </a:t>
            </a:r>
            <a:r>
              <a:rPr lang="fr-CA" dirty="0" smtClean="0"/>
              <a:t>Interpolation gaussienne sur les images pour améliorer la précision</a:t>
            </a:r>
          </a:p>
          <a:p>
            <a:endParaRPr lang="en-CA" dirty="0"/>
          </a:p>
          <a:p>
            <a:r>
              <a:rPr lang="en-CA" dirty="0" err="1" smtClean="0"/>
              <a:t>Pesavento</a:t>
            </a:r>
            <a:r>
              <a:rPr lang="en-CA" dirty="0" smtClean="0"/>
              <a:t> et al. (1999) : </a:t>
            </a:r>
            <a:r>
              <a:rPr lang="fr-CA" i="1" dirty="0" smtClean="0"/>
              <a:t>Les signaux RF améliorent la précision et le temps de calcul</a:t>
            </a:r>
          </a:p>
          <a:p>
            <a:endParaRPr lang="en-CA" i="1" dirty="0"/>
          </a:p>
          <a:p>
            <a:r>
              <a:rPr lang="en-CA" dirty="0" err="1" smtClean="0"/>
              <a:t>Rivaz</a:t>
            </a:r>
            <a:r>
              <a:rPr lang="en-CA" dirty="0" smtClean="0"/>
              <a:t> et al. (2008) : </a:t>
            </a:r>
            <a:r>
              <a:rPr lang="fr-CA" dirty="0" smtClean="0"/>
              <a:t>Travail sur la minimisation de la fonction de coût des signaux RF par </a:t>
            </a:r>
            <a:r>
              <a:rPr lang="en-CA" i="1" dirty="0" smtClean="0"/>
              <a:t>DP</a:t>
            </a:r>
            <a:r>
              <a:rPr lang="en-CA" dirty="0" smtClean="0"/>
              <a:t> </a:t>
            </a:r>
            <a:endParaRPr lang="fr-CA" dirty="0" smtClean="0"/>
          </a:p>
          <a:p>
            <a:endParaRPr lang="en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pPr algn="l"/>
            <a:r>
              <a:rPr lang="fr-CA" sz="1400" dirty="0"/>
              <a:t>Recalage échographique 3D main-libre sans capteurs de position</a:t>
            </a:r>
          </a:p>
        </p:txBody>
      </p:sp>
    </p:spTree>
    <p:extLst>
      <p:ext uri="{BB962C8B-B14F-4D97-AF65-F5344CB8AC3E}">
        <p14:creationId xmlns:p14="http://schemas.microsoft.com/office/powerpoint/2010/main" val="19510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CA" u="sng" dirty="0" smtClean="0"/>
                  <a:t>Recalage hors-plan</a:t>
                </a:r>
                <a:r>
                  <a:rPr lang="fr-CA" dirty="0" smtClean="0"/>
                  <a:t> 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/>
                      </a:rPr>
                      <m:t>(</m:t>
                    </m:r>
                    <m:r>
                      <a:rPr lang="en-CA" b="0" i="1" dirty="0" smtClean="0">
                        <a:latin typeface="Cambria Math"/>
                      </a:rPr>
                      <m:t>𝑧</m:t>
                    </m:r>
                    <m:r>
                      <a:rPr lang="fr-CA" i="1" dirty="0">
                        <a:latin typeface="Cambria Math"/>
                      </a:rPr>
                      <m:t>)</m:t>
                    </m:r>
                  </m:oMath>
                </a14:m>
                <a:endParaRPr lang="fr-CA" u="sng" dirty="0"/>
              </a:p>
            </p:txBody>
          </p:sp>
        </mc:Choice>
        <mc:Fallback xmlns="">
          <p:sp>
            <p:nvSpPr>
              <p:cNvPr id="3" name="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593" b="-6857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325112"/>
          </a:xfrm>
        </p:spPr>
        <p:txBody>
          <a:bodyPr/>
          <a:lstStyle/>
          <a:p>
            <a:r>
              <a:rPr lang="en-CA" dirty="0" smtClean="0"/>
              <a:t>Chen et al. (1997) : </a:t>
            </a:r>
            <a:r>
              <a:rPr lang="fr-CA" dirty="0" smtClean="0"/>
              <a:t>Approximation gaussienne de la courbe de </a:t>
            </a:r>
            <a:r>
              <a:rPr lang="fr-CA" dirty="0" err="1" smtClean="0"/>
              <a:t>décorrelation</a:t>
            </a:r>
            <a:r>
              <a:rPr lang="fr-CA" dirty="0" smtClean="0"/>
              <a:t> dans la zone focale</a:t>
            </a:r>
          </a:p>
          <a:p>
            <a:endParaRPr lang="en-CA" dirty="0"/>
          </a:p>
          <a:p>
            <a:r>
              <a:rPr lang="en-CA" dirty="0" err="1" smtClean="0"/>
              <a:t>Tuthill</a:t>
            </a:r>
            <a:r>
              <a:rPr lang="en-CA" dirty="0" smtClean="0"/>
              <a:t> et al. (1998) : Adaptation de la </a:t>
            </a:r>
            <a:r>
              <a:rPr lang="fr-CA" dirty="0" smtClean="0"/>
              <a:t>courbe pour travailler sur toute l’image (zones </a:t>
            </a:r>
            <a:r>
              <a:rPr lang="fr-CA" dirty="0" err="1" smtClean="0"/>
              <a:t>hor</a:t>
            </a:r>
            <a:r>
              <a:rPr lang="en-CA" dirty="0" smtClean="0"/>
              <a:t>s-</a:t>
            </a:r>
            <a:r>
              <a:rPr lang="en-CA" dirty="0" err="1" smtClean="0"/>
              <a:t>focales</a:t>
            </a:r>
            <a:r>
              <a:rPr lang="en-CA" dirty="0" smtClean="0"/>
              <a:t> )</a:t>
            </a:r>
          </a:p>
          <a:p>
            <a:endParaRPr lang="en-CA" dirty="0"/>
          </a:p>
          <a:p>
            <a:r>
              <a:rPr lang="en-CA" dirty="0" err="1" smtClean="0"/>
              <a:t>Afsham</a:t>
            </a:r>
            <a:r>
              <a:rPr lang="en-CA" dirty="0" smtClean="0"/>
              <a:t> et al. (2014) : Modification de la </a:t>
            </a:r>
            <a:r>
              <a:rPr lang="en-CA" dirty="0" err="1" smtClean="0"/>
              <a:t>courbe</a:t>
            </a:r>
            <a:r>
              <a:rPr lang="en-CA" dirty="0" smtClean="0"/>
              <a:t> pour </a:t>
            </a:r>
            <a:r>
              <a:rPr lang="en-CA" dirty="0" err="1" smtClean="0"/>
              <a:t>prendre</a:t>
            </a:r>
            <a:r>
              <a:rPr lang="en-CA" dirty="0" smtClean="0"/>
              <a:t> en </a:t>
            </a:r>
            <a:r>
              <a:rPr lang="en-CA" dirty="0" err="1" smtClean="0"/>
              <a:t>compte</a:t>
            </a:r>
            <a:r>
              <a:rPr lang="en-CA" dirty="0" smtClean="0"/>
              <a:t> les rotations, la position des </a:t>
            </a:r>
            <a:r>
              <a:rPr lang="en-CA" dirty="0" err="1" smtClean="0"/>
              <a:t>diffuseurs</a:t>
            </a:r>
            <a:r>
              <a:rPr lang="en-CA" dirty="0" smtClean="0"/>
              <a:t> et la </a:t>
            </a:r>
            <a:r>
              <a:rPr lang="en-CA" dirty="0" err="1" smtClean="0"/>
              <a:t>variabilité</a:t>
            </a:r>
            <a:r>
              <a:rPr lang="en-CA" dirty="0" smtClean="0"/>
              <a:t> </a:t>
            </a:r>
            <a:r>
              <a:rPr lang="en-CA" dirty="0" err="1" smtClean="0"/>
              <a:t>axiale</a:t>
            </a:r>
            <a:r>
              <a:rPr lang="en-CA" dirty="0" smtClean="0"/>
              <a:t> de </a:t>
            </a:r>
            <a:r>
              <a:rPr lang="en-CA" dirty="0" err="1" smtClean="0"/>
              <a:t>l’onde</a:t>
            </a:r>
            <a:endParaRPr lang="fr-CA" dirty="0" smtClean="0"/>
          </a:p>
          <a:p>
            <a:endParaRPr lang="en-CA" dirty="0"/>
          </a:p>
          <a:p>
            <a:endParaRPr lang="fr-CA" dirty="0" smtClean="0"/>
          </a:p>
          <a:p>
            <a:pPr marL="109728" indent="0">
              <a:buNone/>
            </a:pPr>
            <a:endParaRPr lang="en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pPr algn="l"/>
            <a:r>
              <a:rPr lang="fr-CA" sz="1400" dirty="0"/>
              <a:t>Recalage échographique 3D main-libre sans capteurs de position</a:t>
            </a:r>
          </a:p>
        </p:txBody>
      </p:sp>
    </p:spTree>
    <p:extLst>
      <p:ext uri="{BB962C8B-B14F-4D97-AF65-F5344CB8AC3E}">
        <p14:creationId xmlns:p14="http://schemas.microsoft.com/office/powerpoint/2010/main" val="2150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r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CA" u="sng" dirty="0" smtClean="0"/>
                  <a:t>Recalage global</a:t>
                </a:r>
                <a:r>
                  <a:rPr lang="fr-CA" dirty="0" smtClean="0"/>
                  <a:t> </a:t>
                </a:r>
                <a14:m>
                  <m:oMath xmlns:m="http://schemas.openxmlformats.org/officeDocument/2006/math">
                    <m:r>
                      <a:rPr lang="fr-CA" i="1" dirty="0">
                        <a:latin typeface="Cambria Math"/>
                      </a:rPr>
                      <m:t>(</m:t>
                    </m:r>
                    <m:r>
                      <a:rPr lang="fr-CA" i="1" dirty="0">
                        <a:latin typeface="Cambria Math"/>
                      </a:rPr>
                      <m:t>𝑥</m:t>
                    </m:r>
                    <m:r>
                      <a:rPr lang="fr-CA" i="1" dirty="0">
                        <a:latin typeface="Cambria Math"/>
                      </a:rPr>
                      <m:t>, </m:t>
                    </m:r>
                    <m:r>
                      <a:rPr lang="fr-CA" i="1" dirty="0">
                        <a:latin typeface="Cambria Math"/>
                      </a:rPr>
                      <m:t>𝑦</m:t>
                    </m:r>
                    <m:r>
                      <a:rPr lang="en-CA" b="0" i="1" dirty="0" smtClean="0">
                        <a:latin typeface="Cambria Math"/>
                      </a:rPr>
                      <m:t>, </m:t>
                    </m:r>
                    <m:r>
                      <a:rPr lang="en-CA" b="0" i="1" dirty="0" smtClean="0">
                        <a:latin typeface="Cambria Math"/>
                      </a:rPr>
                      <m:t>𝑧</m:t>
                    </m:r>
                    <m:r>
                      <a:rPr lang="en-CA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CA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CA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CA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CA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CA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CA" i="1" dirty="0">
                        <a:latin typeface="Cambria Math"/>
                      </a:rPr>
                      <m:t>)</m:t>
                    </m:r>
                  </m:oMath>
                </a14:m>
                <a:endParaRPr lang="fr-CA" u="sng" dirty="0"/>
              </a:p>
            </p:txBody>
          </p:sp>
        </mc:Choice>
        <mc:Fallback xmlns="">
          <p:sp>
            <p:nvSpPr>
              <p:cNvPr id="3" name="Titr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593" b="-457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8435280" cy="4325112"/>
              </a:xfrm>
            </p:spPr>
            <p:txBody>
              <a:bodyPr/>
              <a:lstStyle/>
              <a:p>
                <a:r>
                  <a:rPr lang="en-CA" dirty="0" err="1"/>
                  <a:t>Tuthill</a:t>
                </a:r>
                <a:r>
                  <a:rPr lang="en-CA" dirty="0"/>
                  <a:t> et al. (1998) : </a:t>
                </a:r>
                <a:r>
                  <a:rPr lang="fr-CA" dirty="0" smtClean="0"/>
                  <a:t>Division de l’image en patchs pour obtenir plusieurs estimations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/>
                      </a:rPr>
                      <m:t>(</m:t>
                    </m:r>
                    <m:r>
                      <a:rPr lang="fr-CA" i="1" dirty="0" smtClean="0">
                        <a:latin typeface="Cambria Math"/>
                      </a:rPr>
                      <m:t>𝑥</m:t>
                    </m:r>
                    <m:r>
                      <a:rPr lang="fr-CA" i="1" dirty="0" smtClean="0">
                        <a:latin typeface="Cambria Math"/>
                      </a:rPr>
                      <m:t>, </m:t>
                    </m:r>
                    <m:r>
                      <a:rPr lang="fr-CA" i="1" dirty="0" smtClean="0">
                        <a:latin typeface="Cambria Math"/>
                      </a:rPr>
                      <m:t>𝑦</m:t>
                    </m:r>
                    <m:r>
                      <a:rPr lang="fr-CA" i="1" dirty="0" smtClean="0">
                        <a:latin typeface="Cambria Math"/>
                      </a:rPr>
                      <m:t>, </m:t>
                    </m:r>
                    <m:r>
                      <a:rPr lang="fr-CA" i="1" dirty="0" smtClean="0">
                        <a:latin typeface="Cambria Math"/>
                      </a:rPr>
                      <m:t>𝑧</m:t>
                    </m:r>
                    <m:r>
                      <a:rPr lang="fr-CA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fr-CA" dirty="0" smtClean="0"/>
                  <a:t> locales</a:t>
                </a:r>
              </a:p>
              <a:p>
                <a:endParaRPr lang="en-CA" dirty="0" smtClean="0"/>
              </a:p>
              <a:p>
                <a:r>
                  <a:rPr lang="en-CA" dirty="0" err="1" smtClean="0"/>
                  <a:t>Prager</a:t>
                </a:r>
                <a:r>
                  <a:rPr lang="en-CA" dirty="0" smtClean="0"/>
                  <a:t> et al. (2003) : </a:t>
                </a:r>
                <a:r>
                  <a:rPr lang="fr-CA" dirty="0" smtClean="0"/>
                  <a:t>Division et corrélation des signaux RF (approximés par analyse des pixels)</a:t>
                </a:r>
              </a:p>
              <a:p>
                <a:endParaRPr lang="en-CA" dirty="0"/>
              </a:p>
              <a:p>
                <a:r>
                  <a:rPr lang="en-CA" dirty="0" err="1" smtClean="0"/>
                  <a:t>Housden</a:t>
                </a:r>
                <a:r>
                  <a:rPr lang="en-CA" dirty="0" smtClean="0"/>
                  <a:t> et al. (2007) : </a:t>
                </a:r>
                <a:r>
                  <a:rPr lang="fr-CA" dirty="0" smtClean="0"/>
                  <a:t>Méthode des moindres carrés pour retrouver les autres </a:t>
                </a:r>
                <a:r>
                  <a:rPr lang="en-CA" dirty="0" err="1" smtClean="0"/>
                  <a:t>composantes</a:t>
                </a:r>
                <a:endParaRPr lang="fr-CA" dirty="0" smtClean="0"/>
              </a:p>
              <a:p>
                <a:endParaRPr lang="fr-CA" dirty="0" smtClean="0"/>
              </a:p>
              <a:p>
                <a:pPr marL="109728" indent="0">
                  <a:buNone/>
                </a:pPr>
                <a:endParaRPr lang="en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8435280" cy="4325112"/>
              </a:xfrm>
              <a:blipFill rotWithShape="1">
                <a:blip r:embed="rId4"/>
                <a:stretch>
                  <a:fillRect t="-1408" r="-238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pPr algn="l"/>
            <a:r>
              <a:rPr lang="fr-CA" sz="1400" dirty="0"/>
              <a:t>Recalage échographique 3D main-libre sans capteurs de position</a:t>
            </a:r>
          </a:p>
        </p:txBody>
      </p:sp>
    </p:spTree>
    <p:extLst>
      <p:ext uri="{BB962C8B-B14F-4D97-AF65-F5344CB8AC3E}">
        <p14:creationId xmlns:p14="http://schemas.microsoft.com/office/powerpoint/2010/main" val="7297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Contenu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779976"/>
          </a:xfrm>
        </p:spPr>
        <p:txBody>
          <a:bodyPr/>
          <a:lstStyle/>
          <a:p>
            <a:r>
              <a:rPr lang="fr-CA" dirty="0" smtClean="0"/>
              <a:t>Principes fondamentaux</a:t>
            </a:r>
          </a:p>
          <a:p>
            <a:endParaRPr lang="en-CA" dirty="0"/>
          </a:p>
          <a:p>
            <a:r>
              <a:rPr lang="fr-CA" dirty="0" smtClean="0"/>
              <a:t>L’importance</a:t>
            </a:r>
            <a:r>
              <a:rPr lang="en-CA" dirty="0" smtClean="0"/>
              <a:t> du speckle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/>
              <a:t>Recalage échographique 3D main-libre sans capteurs de </a:t>
            </a:r>
            <a:r>
              <a:rPr lang="fr-CA" dirty="0" smtClean="0"/>
              <a:t>position</a:t>
            </a:r>
          </a:p>
          <a:p>
            <a:endParaRPr lang="fr-CA" dirty="0" smtClean="0"/>
          </a:p>
          <a:p>
            <a:r>
              <a:rPr lang="fr-CA" dirty="0" smtClean="0"/>
              <a:t>Difficultés du problème</a:t>
            </a:r>
          </a:p>
          <a:p>
            <a:endParaRPr lang="en-CA" dirty="0"/>
          </a:p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607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Erreurs de rotation</a:t>
            </a:r>
            <a:endParaRPr lang="fr-C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8435280" cy="4325112"/>
              </a:xfrm>
            </p:spPr>
            <p:txBody>
              <a:bodyPr/>
              <a:lstStyle/>
              <a:p>
                <a:r>
                  <a:rPr lang="en-CA" dirty="0" smtClean="0"/>
                  <a:t>Kallel et </a:t>
                </a:r>
                <a:r>
                  <a:rPr lang="en-CA" dirty="0"/>
                  <a:t>al. (</a:t>
                </a:r>
                <a:r>
                  <a:rPr lang="en-CA" dirty="0" smtClean="0"/>
                  <a:t>1994) : </a:t>
                </a:r>
                <a:r>
                  <a:rPr lang="en-CA" dirty="0" err="1" smtClean="0"/>
                  <a:t>Problèmes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sur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fr-CA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fr-CA" dirty="0" smtClean="0"/>
                  <a:t> à cause d’une courbure axiale de la PSF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Li et al. (2002) : </a:t>
                </a:r>
                <a:r>
                  <a:rPr lang="fr-CA" dirty="0" smtClean="0"/>
                  <a:t>Rotations impactent trop sur les côtés de l’image</a:t>
                </a:r>
              </a:p>
              <a:p>
                <a:endParaRPr lang="en-CA" dirty="0"/>
              </a:p>
              <a:p>
                <a:r>
                  <a:rPr lang="en-CA" dirty="0" err="1" smtClean="0"/>
                  <a:t>Housden</a:t>
                </a:r>
                <a:r>
                  <a:rPr lang="en-CA" dirty="0" smtClean="0"/>
                  <a:t> et al. (2008) : La rotation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CA" dirty="0" smtClean="0"/>
                  <a:t> ne pose pas tellement problème mais la plus grosse limitation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i="1" dirty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fr-CA" dirty="0" smtClean="0"/>
                  <a:t> </a:t>
                </a:r>
              </a:p>
              <a:p>
                <a:pPr marL="109728" indent="0">
                  <a:buNone/>
                </a:pPr>
                <a:endParaRPr lang="en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8435280" cy="4325112"/>
              </a:xfrm>
              <a:blipFill rotWithShape="1">
                <a:blip r:embed="rId3"/>
                <a:stretch>
                  <a:fillRect t="-1408" r="-2095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fr-CA" sz="1400" dirty="0"/>
              <a:t>Difficultés du problème</a:t>
            </a:r>
          </a:p>
        </p:txBody>
      </p:sp>
    </p:spTree>
    <p:extLst>
      <p:ext uri="{BB962C8B-B14F-4D97-AF65-F5344CB8AC3E}">
        <p14:creationId xmlns:p14="http://schemas.microsoft.com/office/powerpoint/2010/main" val="943552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Contenu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779976"/>
          </a:xfrm>
        </p:spPr>
        <p:txBody>
          <a:bodyPr/>
          <a:lstStyle/>
          <a:p>
            <a:r>
              <a:rPr lang="fr-CA" dirty="0" smtClean="0"/>
              <a:t>Principes fondamentaux</a:t>
            </a:r>
          </a:p>
          <a:p>
            <a:endParaRPr lang="en-CA" dirty="0"/>
          </a:p>
          <a:p>
            <a:r>
              <a:rPr lang="fr-CA" dirty="0" smtClean="0"/>
              <a:t>L’importance</a:t>
            </a:r>
            <a:r>
              <a:rPr lang="en-CA" dirty="0" smtClean="0"/>
              <a:t> du speckle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/>
              <a:t>Recalage échographique 3D main-libre sans capteurs de </a:t>
            </a:r>
            <a:r>
              <a:rPr lang="fr-CA" dirty="0" smtClean="0"/>
              <a:t>position</a:t>
            </a:r>
          </a:p>
          <a:p>
            <a:endParaRPr lang="fr-CA" dirty="0" smtClean="0"/>
          </a:p>
          <a:p>
            <a:r>
              <a:rPr lang="fr-CA" dirty="0" smtClean="0"/>
              <a:t>Difficultés du problème</a:t>
            </a:r>
          </a:p>
          <a:p>
            <a:endParaRPr lang="en-CA" dirty="0"/>
          </a:p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78488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Influence du mouvement</a:t>
            </a:r>
            <a:endParaRPr lang="fr-C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8435280" cy="4325112"/>
              </a:xfrm>
            </p:spPr>
            <p:txBody>
              <a:bodyPr/>
              <a:lstStyle/>
              <a:p>
                <a:r>
                  <a:rPr lang="en-CA" dirty="0" err="1" smtClean="0"/>
                  <a:t>Hassenpflug</a:t>
                </a:r>
                <a:r>
                  <a:rPr lang="en-CA" dirty="0" smtClean="0"/>
                  <a:t> et </a:t>
                </a:r>
                <a:r>
                  <a:rPr lang="en-CA" dirty="0"/>
                  <a:t>al. </a:t>
                </a:r>
                <a:r>
                  <a:rPr lang="en-CA" dirty="0" smtClean="0"/>
                  <a:t>(2004) : La </a:t>
                </a:r>
                <a:r>
                  <a:rPr lang="fr-CA" dirty="0" smtClean="0"/>
                  <a:t>zone linéaire de la courbe de </a:t>
                </a:r>
                <a:r>
                  <a:rPr lang="fr-CA" dirty="0" err="1" smtClean="0"/>
                  <a:t>décorrélation</a:t>
                </a:r>
                <a:r>
                  <a:rPr lang="fr-CA" dirty="0" smtClean="0"/>
                  <a:t> améliore les </a:t>
                </a:r>
                <a:r>
                  <a:rPr lang="fr-CA" dirty="0" err="1" smtClean="0"/>
                  <a:t>résu</a:t>
                </a:r>
                <a:r>
                  <a:rPr lang="en-CA" dirty="0" err="1" smtClean="0"/>
                  <a:t>ltats</a:t>
                </a:r>
                <a:endParaRPr lang="fr-CA" dirty="0" smtClean="0"/>
              </a:p>
              <a:p>
                <a:endParaRPr lang="en-CA" dirty="0" smtClean="0"/>
              </a:p>
              <a:p>
                <a:r>
                  <a:rPr lang="en-CA" dirty="0" err="1" smtClean="0"/>
                  <a:t>Housden</a:t>
                </a:r>
                <a:r>
                  <a:rPr lang="en-CA" dirty="0" smtClean="0"/>
                  <a:t> et al. (2007) : </a:t>
                </a:r>
                <a:r>
                  <a:rPr lang="fr-CA" dirty="0" smtClean="0"/>
                  <a:t>Intersection des images et donc affectation d’un signe aux différents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fr-CA" dirty="0" smtClean="0"/>
                  <a:t> locaux</a:t>
                </a:r>
              </a:p>
              <a:p>
                <a:endParaRPr lang="en-CA" dirty="0"/>
              </a:p>
              <a:p>
                <a:r>
                  <a:rPr lang="en-CA" dirty="0" err="1" smtClean="0"/>
                  <a:t>Laporte</a:t>
                </a:r>
                <a:r>
                  <a:rPr lang="en-CA" dirty="0" smtClean="0"/>
                  <a:t> et al. (2008) : Intersection, </a:t>
                </a:r>
                <a:r>
                  <a:rPr lang="en-CA" dirty="0" err="1" smtClean="0"/>
                  <a:t>monotonie</a:t>
                </a:r>
                <a:r>
                  <a:rPr lang="en-CA" dirty="0" smtClean="0"/>
                  <a:t> du </a:t>
                </a:r>
                <a:r>
                  <a:rPr lang="en-CA" dirty="0" err="1" smtClean="0"/>
                  <a:t>mouvement</a:t>
                </a:r>
                <a:r>
                  <a:rPr lang="en-CA" dirty="0" smtClean="0"/>
                  <a:t> en se </a:t>
                </a:r>
                <a:r>
                  <a:rPr lang="en-CA" dirty="0" err="1" smtClean="0"/>
                  <a:t>basant</a:t>
                </a:r>
                <a:r>
                  <a:rPr lang="en-CA" dirty="0" smtClean="0"/>
                  <a:t> </a:t>
                </a:r>
                <a:r>
                  <a:rPr lang="en-CA" dirty="0" err="1" smtClean="0"/>
                  <a:t>sur</a:t>
                </a:r>
                <a:r>
                  <a:rPr lang="en-CA" dirty="0" smtClean="0"/>
                  <a:t> le </a:t>
                </a:r>
                <a:r>
                  <a:rPr lang="en-CA" dirty="0" err="1" smtClean="0"/>
                  <a:t>problème</a:t>
                </a:r>
                <a:r>
                  <a:rPr lang="en-CA" dirty="0" smtClean="0"/>
                  <a:t> du voyageur</a:t>
                </a:r>
                <a:endParaRPr lang="fr-CA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8435280" cy="4325112"/>
              </a:xfrm>
              <a:blipFill rotWithShape="1">
                <a:blip r:embed="rId3"/>
                <a:stretch>
                  <a:fillRect t="-1408" r="-1879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fr-CA" sz="1400" dirty="0"/>
              <a:t>Difficultés du problème</a:t>
            </a:r>
          </a:p>
        </p:txBody>
      </p:sp>
    </p:spTree>
    <p:extLst>
      <p:ext uri="{BB962C8B-B14F-4D97-AF65-F5344CB8AC3E}">
        <p14:creationId xmlns:p14="http://schemas.microsoft.com/office/powerpoint/2010/main" val="4366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Contenu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779976"/>
          </a:xfrm>
        </p:spPr>
        <p:txBody>
          <a:bodyPr/>
          <a:lstStyle/>
          <a:p>
            <a:r>
              <a:rPr lang="fr-CA" dirty="0" smtClean="0"/>
              <a:t>Principes fondamentaux</a:t>
            </a:r>
          </a:p>
          <a:p>
            <a:endParaRPr lang="en-CA" dirty="0"/>
          </a:p>
          <a:p>
            <a:r>
              <a:rPr lang="fr-CA" dirty="0" smtClean="0"/>
              <a:t>L’importance</a:t>
            </a:r>
            <a:r>
              <a:rPr lang="en-CA" dirty="0" smtClean="0"/>
              <a:t> du speckle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/>
              <a:t>Recalage échographique 3D main-libre sans capteurs de </a:t>
            </a:r>
            <a:r>
              <a:rPr lang="fr-CA" dirty="0" smtClean="0"/>
              <a:t>position</a:t>
            </a:r>
          </a:p>
          <a:p>
            <a:endParaRPr lang="fr-CA" dirty="0" smtClean="0"/>
          </a:p>
          <a:p>
            <a:r>
              <a:rPr lang="fr-CA" dirty="0" smtClean="0"/>
              <a:t>Difficultés du problème</a:t>
            </a:r>
          </a:p>
          <a:p>
            <a:endParaRPr lang="en-CA" dirty="0"/>
          </a:p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607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Conclusion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49424"/>
            <a:ext cx="8435280" cy="4608576"/>
          </a:xfrm>
        </p:spPr>
        <p:txBody>
          <a:bodyPr>
            <a:normAutofit/>
          </a:bodyPr>
          <a:lstStyle/>
          <a:p>
            <a:r>
              <a:rPr lang="en-CA" dirty="0" smtClean="0"/>
              <a:t>Wagner et al. (1983) : </a:t>
            </a:r>
            <a:r>
              <a:rPr lang="en-CA" dirty="0" err="1" smtClean="0"/>
              <a:t>Courbe</a:t>
            </a:r>
            <a:r>
              <a:rPr lang="en-CA" dirty="0" smtClean="0"/>
              <a:t> de </a:t>
            </a:r>
            <a:r>
              <a:rPr lang="en-CA" dirty="0" err="1" smtClean="0"/>
              <a:t>décorrélation</a:t>
            </a:r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Housden</a:t>
            </a:r>
            <a:r>
              <a:rPr lang="en-CA" dirty="0" smtClean="0"/>
              <a:t> </a:t>
            </a:r>
            <a:r>
              <a:rPr lang="en-CA" dirty="0"/>
              <a:t>et al. (2007) : </a:t>
            </a:r>
            <a:r>
              <a:rPr lang="en-CA" dirty="0" smtClean="0"/>
              <a:t>Division de </a:t>
            </a:r>
            <a:r>
              <a:rPr lang="en-CA" dirty="0" err="1" smtClean="0"/>
              <a:t>l’image</a:t>
            </a:r>
            <a:r>
              <a:rPr lang="en-CA" dirty="0" smtClean="0"/>
              <a:t> en </a:t>
            </a:r>
            <a:r>
              <a:rPr lang="en-CA" dirty="0" err="1" smtClean="0"/>
              <a:t>patchs</a:t>
            </a:r>
            <a:r>
              <a:rPr lang="en-CA" dirty="0" smtClean="0"/>
              <a:t> et prise en </a:t>
            </a:r>
            <a:r>
              <a:rPr lang="en-CA" dirty="0" err="1" smtClean="0"/>
              <a:t>compte</a:t>
            </a:r>
            <a:r>
              <a:rPr lang="en-CA" dirty="0" smtClean="0"/>
              <a:t> de </a:t>
            </a:r>
            <a:r>
              <a:rPr lang="en-CA" dirty="0" err="1" smtClean="0"/>
              <a:t>l’intersection</a:t>
            </a:r>
            <a:r>
              <a:rPr lang="en-CA" dirty="0" smtClean="0"/>
              <a:t> </a:t>
            </a:r>
            <a:r>
              <a:rPr lang="en-CA" dirty="0"/>
              <a:t>des </a:t>
            </a:r>
            <a:r>
              <a:rPr lang="en-CA" dirty="0" smtClean="0"/>
              <a:t>images</a:t>
            </a:r>
          </a:p>
          <a:p>
            <a:endParaRPr lang="en-CA" dirty="0"/>
          </a:p>
          <a:p>
            <a:r>
              <a:rPr lang="en-CA" dirty="0" err="1"/>
              <a:t>Rivaz</a:t>
            </a:r>
            <a:r>
              <a:rPr lang="en-CA" dirty="0"/>
              <a:t> et al. (2008) : </a:t>
            </a:r>
            <a:r>
              <a:rPr lang="fr-CA" dirty="0"/>
              <a:t>Travail sur la minimisation de la fonction de coût des signaux </a:t>
            </a:r>
            <a:r>
              <a:rPr lang="fr-CA" dirty="0" smtClean="0"/>
              <a:t>RF par </a:t>
            </a:r>
            <a:r>
              <a:rPr lang="en-CA" i="1" dirty="0"/>
              <a:t>DP</a:t>
            </a:r>
            <a:r>
              <a:rPr lang="en-CA" dirty="0"/>
              <a:t> </a:t>
            </a:r>
            <a:endParaRPr lang="fr-CA" dirty="0"/>
          </a:p>
          <a:p>
            <a:pPr marL="109728" indent="0">
              <a:buNone/>
            </a:pPr>
            <a:endParaRPr lang="en-CA" dirty="0"/>
          </a:p>
          <a:p>
            <a:r>
              <a:rPr lang="en-CA" dirty="0" err="1" smtClean="0"/>
              <a:t>Kaar</a:t>
            </a:r>
            <a:r>
              <a:rPr lang="en-CA" dirty="0" smtClean="0"/>
              <a:t> </a:t>
            </a:r>
            <a:r>
              <a:rPr lang="en-CA" dirty="0"/>
              <a:t>et al. (2013) : Information </a:t>
            </a:r>
            <a:r>
              <a:rPr lang="en-CA" dirty="0" err="1" smtClean="0"/>
              <a:t>mutuelle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fr-CA" sz="1400" dirty="0"/>
              <a:t>Difficultés du problème</a:t>
            </a:r>
          </a:p>
        </p:txBody>
      </p:sp>
    </p:spTree>
    <p:extLst>
      <p:ext uri="{BB962C8B-B14F-4D97-AF65-F5344CB8AC3E}">
        <p14:creationId xmlns:p14="http://schemas.microsoft.com/office/powerpoint/2010/main" val="22083176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Pourquoi Rayleigh ?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76872"/>
            <a:ext cx="8686800" cy="4325112"/>
          </a:xfrm>
        </p:spPr>
        <p:txBody>
          <a:bodyPr>
            <a:normAutofit/>
          </a:bodyPr>
          <a:lstStyle/>
          <a:p>
            <a:endParaRPr lang="en-CA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en-CA" sz="1400" dirty="0" smtClean="0"/>
              <a:t>Annexes</a:t>
            </a:r>
            <a:endParaRPr lang="fr-CA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4" y="2348880"/>
            <a:ext cx="7852226" cy="29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1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Variation de la forme de l’onde us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76872"/>
            <a:ext cx="8686800" cy="4325112"/>
          </a:xfrm>
        </p:spPr>
        <p:txBody>
          <a:bodyPr>
            <a:normAutofit/>
          </a:bodyPr>
          <a:lstStyle/>
          <a:p>
            <a:endParaRPr lang="en-CA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en-CA" sz="1400" dirty="0" smtClean="0"/>
              <a:t>Annexes</a:t>
            </a:r>
            <a:endParaRPr lang="fr-CA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4961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79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781944"/>
          </a:xfrm>
        </p:spPr>
        <p:txBody>
          <a:bodyPr>
            <a:normAutofit/>
          </a:bodyPr>
          <a:lstStyle/>
          <a:p>
            <a:r>
              <a:rPr lang="fr-CA" dirty="0" smtClean="0"/>
              <a:t>Recalage échographique 3D main-libre sans capteurs de position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fr-BE" sz="1400" dirty="0" smtClean="0"/>
              <a:t>Principes fondamentaux</a:t>
            </a:r>
            <a:endParaRPr lang="fr-BE" sz="1400" dirty="0"/>
          </a:p>
        </p:txBody>
      </p:sp>
      <p:sp>
        <p:nvSpPr>
          <p:cNvPr id="6" name="Rectangle 5"/>
          <p:cNvSpPr/>
          <p:nvPr/>
        </p:nvSpPr>
        <p:spPr>
          <a:xfrm>
            <a:off x="467544" y="1412776"/>
            <a:ext cx="2160240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/>
          <p:cNvSpPr/>
          <p:nvPr/>
        </p:nvSpPr>
        <p:spPr>
          <a:xfrm>
            <a:off x="2627784" y="1412776"/>
            <a:ext cx="4248472" cy="650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6876256" y="1412776"/>
            <a:ext cx="1440160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/>
          <p:cNvSpPr/>
          <p:nvPr/>
        </p:nvSpPr>
        <p:spPr>
          <a:xfrm>
            <a:off x="467544" y="2060848"/>
            <a:ext cx="1224136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/>
          <p:cNvSpPr/>
          <p:nvPr/>
        </p:nvSpPr>
        <p:spPr>
          <a:xfrm>
            <a:off x="1691680" y="2063554"/>
            <a:ext cx="5904656" cy="645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26" name="Picture 2" descr="http://electronicimaging.spiedigitallibrary.org/data/Journals/ELECTIM/23507/013026_1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45" y="3113833"/>
            <a:ext cx="2929917" cy="220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2" y="3347021"/>
            <a:ext cx="3341704" cy="1736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2197172" cy="304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716514" y="5635742"/>
                <a:ext cx="4068738" cy="122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dirty="0" smtClean="0"/>
                  <a:t>direction latérale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/>
                      </a:rPr>
                      <m:t>𝑥</m:t>
                    </m:r>
                    <m:r>
                      <a:rPr lang="en-CA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/>
                  <a:t>; </a:t>
                </a:r>
                <a:r>
                  <a:rPr lang="en-CA" dirty="0" err="1" smtClean="0"/>
                  <a:t>tangage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fr-CA" dirty="0"/>
                  <a:t>direction </a:t>
                </a:r>
                <a:r>
                  <a:rPr lang="fr-CA" dirty="0" smtClean="0"/>
                  <a:t>axiale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CA" dirty="0"/>
                  <a:t> ;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/>
                      </a:rPr>
                      <m:t>lacet</m:t>
                    </m:r>
                    <m:r>
                      <a:rPr lang="en-CA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</a:p>
              <a:p>
                <a:r>
                  <a:rPr lang="fr-CA" dirty="0" smtClean="0"/>
                  <a:t>Distance </a:t>
                </a:r>
                <a:r>
                  <a:rPr lang="fr-CA" dirty="0" err="1" smtClean="0"/>
                  <a:t>élevationnelle</a:t>
                </a:r>
                <a:r>
                  <a:rPr lang="fr-CA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CA" dirty="0"/>
                  <a:t> ; </a:t>
                </a:r>
                <a:r>
                  <a:rPr lang="en-CA" dirty="0" err="1" smtClean="0"/>
                  <a:t>roulis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CA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514" y="5635742"/>
                <a:ext cx="4068738" cy="1222258"/>
              </a:xfrm>
              <a:prstGeom prst="rect">
                <a:avLst/>
              </a:prstGeom>
              <a:blipFill rotWithShape="1">
                <a:blip r:embed="rId5"/>
                <a:stretch>
                  <a:fillRect l="-1349" t="-24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76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Formation de l’image de mode B</a:t>
            </a:r>
            <a:endParaRPr lang="fr-C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8939336" cy="4996000"/>
              </a:xfrm>
            </p:spPr>
            <p:txBody>
              <a:bodyPr/>
              <a:lstStyle/>
              <a:p>
                <a:r>
                  <a:rPr lang="fr-CA" dirty="0" smtClean="0"/>
                  <a:t>Signal</a:t>
                </a:r>
                <a:r>
                  <a:rPr lang="fr-CA" b="1" dirty="0" smtClean="0"/>
                  <a:t> RF </a:t>
                </a:r>
                <a:r>
                  <a:rPr lang="fr-CA" dirty="0" smtClean="0"/>
                  <a:t>: 		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lang="fr-CA" i="1">
                            <a:latin typeface="Cambria Math"/>
                          </a:rPr>
                        </m:ctrlPr>
                      </m:dPr>
                      <m:e>
                        <m:r>
                          <a:rPr lang="fr-CA" i="1">
                            <a:latin typeface="Cambria Math"/>
                          </a:rPr>
                          <m:t>𝑥</m:t>
                        </m:r>
                        <m:r>
                          <a:rPr lang="fr-CA" i="1">
                            <a:latin typeface="Cambria Math"/>
                          </a:rPr>
                          <m:t>,</m:t>
                        </m:r>
                        <m:r>
                          <a:rPr lang="fr-CA" i="1">
                            <a:latin typeface="Cambria Math"/>
                          </a:rPr>
                          <m:t>𝑦</m:t>
                        </m:r>
                        <m:r>
                          <a:rPr lang="fr-CA" i="1">
                            <a:latin typeface="Cambria Math"/>
                          </a:rPr>
                          <m:t>,</m:t>
                        </m:r>
                        <m:r>
                          <a:rPr lang="fr-CA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fr-CA" i="1">
                        <a:latin typeface="Cambria Math"/>
                      </a:rPr>
                      <m:t>=</m:t>
                    </m:r>
                    <m:r>
                      <a:rPr lang="fr-CA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CA" i="1">
                            <a:latin typeface="Cambria Math"/>
                          </a:rPr>
                        </m:ctrlPr>
                      </m:dPr>
                      <m:e>
                        <m:r>
                          <a:rPr lang="fr-CA" i="1">
                            <a:latin typeface="Cambria Math"/>
                          </a:rPr>
                          <m:t>𝑥</m:t>
                        </m:r>
                        <m:r>
                          <a:rPr lang="fr-CA" i="1">
                            <a:latin typeface="Cambria Math"/>
                          </a:rPr>
                          <m:t>,</m:t>
                        </m:r>
                        <m:r>
                          <a:rPr lang="fr-CA" i="1">
                            <a:latin typeface="Cambria Math"/>
                          </a:rPr>
                          <m:t>𝑦</m:t>
                        </m:r>
                        <m:r>
                          <a:rPr lang="fr-CA" i="1">
                            <a:latin typeface="Cambria Math"/>
                          </a:rPr>
                          <m:t>,</m:t>
                        </m:r>
                        <m:r>
                          <a:rPr lang="fr-CA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fr-CA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𝜁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CA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r-CA" dirty="0"/>
                  <a:t/>
                </a:r>
                <a:br>
                  <a:rPr lang="fr-CA" dirty="0"/>
                </a:br>
                <a:r>
                  <a:rPr lang="fr-CA" dirty="0" smtClean="0"/>
                  <a:t>Signal électrique </a:t>
                </a:r>
                <a:br>
                  <a:rPr lang="fr-CA" dirty="0" smtClean="0"/>
                </a:br>
                <a:r>
                  <a:rPr lang="fr-CA" dirty="0" smtClean="0"/>
                  <a:t>capté </a:t>
                </a:r>
                <a:br>
                  <a:rPr lang="fr-CA" dirty="0" smtClean="0"/>
                </a:br>
                <a:endParaRPr lang="fr-CA" dirty="0"/>
              </a:p>
              <a:p>
                <a:r>
                  <a:rPr lang="fr-CA" dirty="0" smtClean="0"/>
                  <a:t>Signal de </a:t>
                </a:r>
                <a:r>
                  <a:rPr lang="fr-CA" b="1" dirty="0" smtClean="0"/>
                  <a:t>mode A </a:t>
                </a:r>
                <a:r>
                  <a:rPr lang="fr-CA" dirty="0" smtClean="0"/>
                  <a:t>: </a:t>
                </a:r>
                <a:br>
                  <a:rPr lang="fr-CA" dirty="0" smtClean="0"/>
                </a:br>
                <a:r>
                  <a:rPr lang="fr-CA" dirty="0" smtClean="0"/>
                  <a:t>Enveloppe du </a:t>
                </a:r>
                <a:br>
                  <a:rPr lang="fr-CA" dirty="0" smtClean="0"/>
                </a:br>
                <a:r>
                  <a:rPr lang="fr-CA" dirty="0" smtClean="0"/>
                  <a:t>signal RF</a:t>
                </a:r>
              </a:p>
              <a:p>
                <a:endParaRPr lang="fr-CA" dirty="0"/>
              </a:p>
              <a:p>
                <a:r>
                  <a:rPr lang="fr-CA" dirty="0" smtClean="0"/>
                  <a:t>Image de </a:t>
                </a:r>
                <a:r>
                  <a:rPr lang="fr-CA" b="1" dirty="0" smtClean="0"/>
                  <a:t>mode B </a:t>
                </a:r>
                <a:r>
                  <a:rPr lang="fr-CA" dirty="0" smtClean="0"/>
                  <a:t>: Tous les signaux de mode A</a:t>
                </a:r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8939336" cy="4996000"/>
              </a:xfrm>
              <a:blipFill rotWithShape="1">
                <a:blip r:embed="rId3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fr-BE" sz="1400" dirty="0" smtClean="0"/>
              <a:t>Principes fondamentaux</a:t>
            </a:r>
            <a:endParaRPr lang="fr-BE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852936"/>
            <a:ext cx="4432697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04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Corrélation </a:t>
            </a:r>
            <a:r>
              <a:rPr lang="fr-CA" u="sng" dirty="0"/>
              <a:t>de l’image de mode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 smtClean="0"/>
                  <a:t>Cellule de résolution</a:t>
                </a:r>
              </a:p>
              <a:p>
                <a:endParaRPr lang="fr-CA" dirty="0" smtClean="0"/>
              </a:p>
              <a:p>
                <a:r>
                  <a:rPr lang="en-CA" dirty="0"/>
                  <a:t>Enveloppe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fr-CA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fr-CA" i="1">
                            <a:latin typeface="Cambria Math"/>
                          </a:rPr>
                        </m:ctrlPr>
                      </m:dPr>
                      <m:e>
                        <m:r>
                          <a:rPr lang="fr-CA" i="1">
                            <a:latin typeface="Cambria Math"/>
                          </a:rPr>
                          <m:t>𝑥</m:t>
                        </m:r>
                        <m:r>
                          <a:rPr lang="fr-CA" i="1">
                            <a:latin typeface="Cambria Math"/>
                          </a:rPr>
                          <m:t>,</m:t>
                        </m:r>
                        <m:r>
                          <a:rPr lang="fr-CA" i="1">
                            <a:latin typeface="Cambria Math"/>
                          </a:rPr>
                          <m:t>𝑦</m:t>
                        </m:r>
                        <m:r>
                          <a:rPr lang="fr-CA" i="1">
                            <a:latin typeface="Cambria Math"/>
                          </a:rPr>
                          <m:t>,</m:t>
                        </m:r>
                        <m:r>
                          <a:rPr lang="fr-CA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/>
                        <a:ea typeface="Cambria Math"/>
                      </a:rPr>
                      <m:t>∼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𝒩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en-CA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fr-CA" dirty="0" smtClean="0"/>
                  <a:t>  </a:t>
                </a:r>
              </a:p>
              <a:p>
                <a:endParaRPr lang="fr-CA" dirty="0"/>
              </a:p>
              <a:p>
                <a:r>
                  <a:rPr lang="fr-CA" dirty="0" smtClean="0"/>
                  <a:t>Deux images de plus </a:t>
                </a:r>
                <a:br>
                  <a:rPr lang="fr-CA" dirty="0" smtClean="0"/>
                </a:br>
                <a:r>
                  <a:rPr lang="fr-CA" dirty="0" smtClean="0"/>
                  <a:t>en plus proche sont</a:t>
                </a:r>
                <a:br>
                  <a:rPr lang="fr-CA" dirty="0" smtClean="0"/>
                </a:br>
                <a:r>
                  <a:rPr lang="fr-CA" dirty="0" smtClean="0"/>
                  <a:t>de plus en plus corrélés</a:t>
                </a:r>
                <a:endParaRPr lang="fr-CA" dirty="0"/>
              </a:p>
            </p:txBody>
          </p:sp>
        </mc:Choice>
        <mc:Fallback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fr-BE" sz="1400" dirty="0" smtClean="0"/>
              <a:t>Principes fondamentaux</a:t>
            </a:r>
            <a:endParaRPr lang="fr-BE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74" y="2852935"/>
            <a:ext cx="3076153" cy="386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3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Contenu</a:t>
            </a:r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779976"/>
          </a:xfrm>
        </p:spPr>
        <p:txBody>
          <a:bodyPr/>
          <a:lstStyle/>
          <a:p>
            <a:r>
              <a:rPr lang="fr-CA" dirty="0" smtClean="0"/>
              <a:t>Principes fondamentaux</a:t>
            </a:r>
          </a:p>
          <a:p>
            <a:endParaRPr lang="en-CA" dirty="0"/>
          </a:p>
          <a:p>
            <a:r>
              <a:rPr lang="fr-CA" dirty="0" smtClean="0"/>
              <a:t>L’importance</a:t>
            </a:r>
            <a:r>
              <a:rPr lang="en-CA" dirty="0" smtClean="0"/>
              <a:t> du speckle</a:t>
            </a:r>
            <a:endParaRPr lang="fr-CA" dirty="0" smtClean="0"/>
          </a:p>
          <a:p>
            <a:endParaRPr lang="fr-CA" dirty="0" smtClean="0"/>
          </a:p>
          <a:p>
            <a:r>
              <a:rPr lang="fr-CA" dirty="0"/>
              <a:t>Recalage échographique 3D main-libre sans capteurs de </a:t>
            </a:r>
            <a:r>
              <a:rPr lang="fr-CA" dirty="0" smtClean="0"/>
              <a:t>position</a:t>
            </a:r>
          </a:p>
          <a:p>
            <a:endParaRPr lang="fr-CA" dirty="0" smtClean="0"/>
          </a:p>
          <a:p>
            <a:r>
              <a:rPr lang="fr-CA" dirty="0" smtClean="0"/>
              <a:t>Difficultés du problème</a:t>
            </a:r>
          </a:p>
          <a:p>
            <a:endParaRPr lang="en-CA" dirty="0"/>
          </a:p>
          <a:p>
            <a:r>
              <a:rPr lang="en-CA" dirty="0" smtClean="0"/>
              <a:t>Conclusion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6074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en-CA" sz="1400" dirty="0" err="1"/>
              <a:t>L’importance</a:t>
            </a:r>
            <a:r>
              <a:rPr lang="en-CA" sz="1400" dirty="0"/>
              <a:t> du speckle</a:t>
            </a:r>
            <a:endParaRPr lang="fr-CA" sz="1400" dirty="0"/>
          </a:p>
        </p:txBody>
      </p:sp>
      <p:pic>
        <p:nvPicPr>
          <p:cNvPr id="8" name="Picture 5" descr="D:\Images echo\gorge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1075"/>
            <a:ext cx="8496944" cy="59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 rot="20436445">
            <a:off x="575555" y="3707248"/>
            <a:ext cx="813690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CA" dirty="0" smtClean="0"/>
              <a:t>Le </a:t>
            </a:r>
            <a:r>
              <a:rPr lang="fr-CA" dirty="0" err="1" smtClean="0"/>
              <a:t>speckle</a:t>
            </a:r>
            <a:r>
              <a:rPr lang="fr-CA" dirty="0" smtClean="0"/>
              <a:t> n’est pas aléatoire : Même condition d’expérience = même </a:t>
            </a:r>
            <a:r>
              <a:rPr lang="fr-CA" dirty="0" err="1" smtClean="0"/>
              <a:t>speckle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84269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Création du speckle</a:t>
            </a:r>
            <a:endParaRPr lang="fr-C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 smtClean="0"/>
                  <a:t>Longueur d’onde du signal ultrasonor</a:t>
                </a:r>
                <a:r>
                  <a:rPr lang="fr-CA" dirty="0"/>
                  <a:t>e</a:t>
                </a:r>
                <a:r>
                  <a:rPr lang="fr-CA" dirty="0" smtClean="0"/>
                  <a:t> émis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latin typeface="Cambria Math"/>
                      </a:rPr>
                      <m:t>λ</m:t>
                    </m:r>
                  </m:oMath>
                </a14:m>
                <a:r>
                  <a:rPr lang="en-CA" b="0" i="1" dirty="0" smtClean="0">
                    <a:latin typeface="Cambria Math"/>
                  </a:rPr>
                  <a:t/>
                </a:r>
                <a:br>
                  <a:rPr lang="en-CA" b="0" i="1" dirty="0" smtClean="0">
                    <a:latin typeface="Cambria Math"/>
                  </a:rPr>
                </a:br>
                <a:endParaRPr lang="en-CA" b="0" i="1" dirty="0" smtClean="0">
                  <a:latin typeface="Cambria Math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>
                        <a:latin typeface="Cambria Math"/>
                      </a:rPr>
                      <m:t>λ</m:t>
                    </m:r>
                    <m:r>
                      <a:rPr lang="en-CA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fr-CA" dirty="0" smtClean="0"/>
                  <a:t> </a:t>
                </a:r>
                <a:r>
                  <a:rPr lang="fr-CA" i="1" dirty="0" smtClean="0"/>
                  <a:t>Taille de l’objet </a:t>
                </a:r>
                <a:r>
                  <a:rPr lang="fr-CA" dirty="0" smtClean="0"/>
                  <a:t>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>
                        <a:latin typeface="Cambria Math"/>
                      </a:rPr>
                      <m:t>λ</m:t>
                    </m:r>
                    <m:r>
                      <a:rPr lang="en-CA" b="0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fr-CA" dirty="0"/>
                  <a:t> </a:t>
                </a:r>
                <a:r>
                  <a:rPr lang="fr-CA" i="1" dirty="0"/>
                  <a:t>Taille de l’objet</a:t>
                </a:r>
                <a:r>
                  <a:rPr lang="fr-CA" dirty="0"/>
                  <a:t> </a:t>
                </a:r>
                <a:endParaRPr lang="fr-CA" dirty="0" smtClean="0"/>
              </a:p>
              <a:p>
                <a:pPr marL="109728" indent="0">
                  <a:buNone/>
                </a:pPr>
                <a:r>
                  <a:rPr lang="en-CA" dirty="0" smtClean="0"/>
                  <a:t>	(</a:t>
                </a:r>
                <a:r>
                  <a:rPr lang="fr-CA" dirty="0" smtClean="0"/>
                  <a:t>particule</a:t>
                </a:r>
                <a:r>
                  <a:rPr lang="en-CA" dirty="0" smtClean="0"/>
                  <a:t>)				(</a:t>
                </a:r>
                <a:r>
                  <a:rPr lang="fr-CA" dirty="0" smtClean="0"/>
                  <a:t>diffuseur</a:t>
                </a:r>
                <a:r>
                  <a:rPr lang="en-CA" dirty="0" smtClean="0"/>
                  <a:t>)</a:t>
                </a:r>
                <a:endParaRPr lang="fr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26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en-CA" sz="1400" dirty="0" err="1"/>
              <a:t>L’importance</a:t>
            </a:r>
            <a:r>
              <a:rPr lang="en-CA" sz="1400" dirty="0"/>
              <a:t> du speckle</a:t>
            </a:r>
            <a:endParaRPr lang="fr-CA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08" y="4135388"/>
            <a:ext cx="2525401" cy="272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135388"/>
            <a:ext cx="3647519" cy="25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8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u="sng" dirty="0" smtClean="0"/>
              <a:t>Statistiques du speckle</a:t>
            </a:r>
            <a:endParaRPr lang="fr-CA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9424"/>
                <a:ext cx="8867328" cy="4325112"/>
              </a:xfrm>
            </p:spPr>
            <p:txBody>
              <a:bodyPr/>
              <a:lstStyle/>
              <a:p>
                <a:r>
                  <a:rPr lang="fr-CA" dirty="0" smtClean="0"/>
                  <a:t>De 1</a:t>
                </a:r>
                <a:r>
                  <a:rPr lang="fr-CA" baseline="30000" dirty="0" smtClean="0"/>
                  <a:t>er</a:t>
                </a:r>
                <a:r>
                  <a:rPr lang="fr-CA" dirty="0" smtClean="0"/>
                  <a:t> ordre : Comment sont répartis les diffuseurs dans une cellule de résolution ?</a:t>
                </a:r>
                <a:endParaRPr lang="en-CA" dirty="0"/>
              </a:p>
              <a:p>
                <a:pPr marL="109728" indent="0" algn="ctr">
                  <a:buNone/>
                </a:pPr>
                <a:r>
                  <a:rPr lang="fr-CA" dirty="0" smtClean="0"/>
                  <a:t>Rayleigh </a:t>
                </a:r>
                <a:r>
                  <a:rPr lang="fr-CA" sz="1600" dirty="0" smtClean="0"/>
                  <a:t>(Wagner et al. (1983))</a:t>
                </a:r>
                <a:r>
                  <a:rPr lang="fr-CA" dirty="0" smtClean="0"/>
                  <a:t>:</a:t>
                </a:r>
                <a:r>
                  <a:rPr lang="fr-CA" dirty="0"/>
                  <a:t>	</a:t>
                </a:r>
                <a:r>
                  <a:rPr lang="fr-CA" dirty="0" smtClean="0"/>
                  <a:t>	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fr-CA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CA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fr-CA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/>
                          </a:rPr>
                          <m:t>𝐴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/>
                              </a:rPr>
                              <m:t>𝜓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fr-CA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CA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fr-CA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CA" i="1" dirty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CA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b="0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b="0" i="1" dirty="0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CA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b="0" i="1" dirty="0" smtClean="0">
                                    <a:latin typeface="Cambria Math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CA" i="1" dirty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  <m:sup>
                                    <m:r>
                                      <a:rPr lang="en-CA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sup>
                    </m:sSup>
                    <m:r>
                      <a:rPr lang="fr-CA" i="1" dirty="0">
                        <a:latin typeface="Cambria Math"/>
                      </a:rPr>
                      <m:t>,</m:t>
                    </m:r>
                    <m:r>
                      <a:rPr lang="en-CA" b="0" i="1" dirty="0" smtClean="0">
                        <a:latin typeface="Cambria Math"/>
                      </a:rPr>
                      <m:t> </m:t>
                    </m:r>
                    <m:r>
                      <a:rPr lang="fr-CA" i="1" dirty="0">
                        <a:latin typeface="Cambria Math"/>
                      </a:rPr>
                      <m:t>𝐴</m:t>
                    </m:r>
                    <m:r>
                      <a:rPr lang="en-CA" b="0" i="1" dirty="0" smtClean="0">
                        <a:latin typeface="Cambria Math"/>
                      </a:rPr>
                      <m:t>≥</m:t>
                    </m:r>
                    <m:r>
                      <a:rPr lang="fr-CA" i="1" dirty="0">
                        <a:latin typeface="Cambria Math"/>
                      </a:rPr>
                      <m:t>0</m:t>
                    </m:r>
                  </m:oMath>
                </a14:m>
                <a:endParaRPr lang="en-CA" dirty="0" smtClean="0"/>
              </a:p>
              <a:p>
                <a:pPr marL="109728" indent="0" algn="ctr">
                  <a:buNone/>
                </a:pPr>
                <a:endParaRPr lang="fr-CA" dirty="0" smtClean="0"/>
              </a:p>
              <a:p>
                <a:pPr marL="109728" indent="0">
                  <a:buNone/>
                </a:pPr>
                <a:r>
                  <a:rPr lang="fr-CA" dirty="0" smtClean="0"/>
                  <a:t>Dans les conditions de </a:t>
                </a:r>
                <a:br>
                  <a:rPr lang="fr-CA" dirty="0" smtClean="0"/>
                </a:br>
                <a:r>
                  <a:rPr lang="fr-CA" dirty="0" smtClean="0"/>
                  <a:t>Rayleigh, le speckle est dit</a:t>
                </a:r>
                <a:br>
                  <a:rPr lang="fr-CA" dirty="0" smtClean="0"/>
                </a:br>
                <a:r>
                  <a:rPr lang="fr-CA" dirty="0" smtClean="0"/>
                  <a:t>pleinement développé (FDS).</a:t>
                </a:r>
                <a:endParaRPr lang="fr-CA" dirty="0"/>
              </a:p>
            </p:txBody>
          </p:sp>
        </mc:Choice>
        <mc:Fallback xmlns="">
          <p:sp>
            <p:nvSpPr>
              <p:cNvPr id="2" name="Espace réservé du contenu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9424"/>
                <a:ext cx="8867328" cy="4325112"/>
              </a:xfrm>
              <a:blipFill rotWithShape="1">
                <a:blip r:embed="rId3"/>
                <a:stretch>
                  <a:fillRect l="-137" t="-140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3634680" cy="457200"/>
          </a:xfrm>
        </p:spPr>
        <p:txBody>
          <a:bodyPr/>
          <a:lstStyle/>
          <a:p>
            <a:r>
              <a:rPr lang="en-CA" sz="1400" dirty="0" err="1"/>
              <a:t>L’importance</a:t>
            </a:r>
            <a:r>
              <a:rPr lang="en-CA" sz="1400" dirty="0"/>
              <a:t> du speckle</a:t>
            </a:r>
            <a:endParaRPr lang="fr-CA" sz="1400" dirty="0"/>
          </a:p>
        </p:txBody>
      </p:sp>
      <p:pic>
        <p:nvPicPr>
          <p:cNvPr id="5122" name="Picture 2" descr="http://upload.wikimedia.org/wikipedia/commons/thumb/6/6a/Rayleigh_distributionPDF.png/280px-Rayleigh_distributionPD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326436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4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725</TotalTime>
  <Words>961</Words>
  <Application>Microsoft Office PowerPoint</Application>
  <PresentationFormat>Affichage à l'écran (4:3)</PresentationFormat>
  <Paragraphs>219</Paragraphs>
  <Slides>24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Urbain</vt:lpstr>
      <vt:lpstr>Recalage en échographie 3D main- libre sans capteurs de position</vt:lpstr>
      <vt:lpstr>Contenu</vt:lpstr>
      <vt:lpstr>Recalage échographique 3D main-libre sans capteurs de position</vt:lpstr>
      <vt:lpstr>Formation de l’image de mode B</vt:lpstr>
      <vt:lpstr>Corrélation de l’image de mode B</vt:lpstr>
      <vt:lpstr>Contenu</vt:lpstr>
      <vt:lpstr>Présentation PowerPoint</vt:lpstr>
      <vt:lpstr>Création du speckle</vt:lpstr>
      <vt:lpstr>Statistiques du speckle</vt:lpstr>
      <vt:lpstr>Statistiques du speckle</vt:lpstr>
      <vt:lpstr>Contexte du projet</vt:lpstr>
      <vt:lpstr>Contenu</vt:lpstr>
      <vt:lpstr>Décomposition du mouvement</vt:lpstr>
      <vt:lpstr>Recalage dans le plan : métrique</vt:lpstr>
      <vt:lpstr>Recalage dans le plan (x, y)</vt:lpstr>
      <vt:lpstr>Recalage hors-plan (z)</vt:lpstr>
      <vt:lpstr>Recalage global (x, y, z, θ_x,θ_y,θ_z)</vt:lpstr>
      <vt:lpstr>Contenu</vt:lpstr>
      <vt:lpstr>Erreurs de rotation</vt:lpstr>
      <vt:lpstr>Influence du mouvement</vt:lpstr>
      <vt:lpstr>Contenu</vt:lpstr>
      <vt:lpstr>Conclusion</vt:lpstr>
      <vt:lpstr>Pourquoi Rayleigh ?</vt:lpstr>
      <vt:lpstr>Variation de la forme de l’onde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Recalage en échographie 3D main libre</dc:title>
  <dc:creator>Tetrel, Loïc</dc:creator>
  <cp:lastModifiedBy>Tetrel, Loïc</cp:lastModifiedBy>
  <cp:revision>37</cp:revision>
  <dcterms:created xsi:type="dcterms:W3CDTF">2015-04-01T16:31:21Z</dcterms:created>
  <dcterms:modified xsi:type="dcterms:W3CDTF">2015-04-21T19:03:18Z</dcterms:modified>
</cp:coreProperties>
</file>