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31.jpeg" ContentType="image/jpe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19.png" ContentType="image/png"/>
  <Override PartName="/ppt/media/image5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2110DF-3473-47AD-8F72-AD4A0A71451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200">
                <a:solidFill>
                  <a:srgbClr val="000000"/>
                </a:solidFill>
                <a:latin typeface="+mn-lt"/>
                <a:ea typeface="+mn-ea"/>
              </a:rPr>
              <a:t>Diagnostic précoce de la maladie de Parkinson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Par classification automatique et modèle de prédiction</a:t>
            </a:r>
            <a:endParaRPr/>
          </a:p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F741CB-0F94-4215-8C2D-955CC126D63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48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687680" y="4952880"/>
            <a:ext cx="7455600" cy="48744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5280" y="5237640"/>
            <a:ext cx="9108000" cy="788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0" y="5001120"/>
            <a:ext cx="9143280" cy="1863360"/>
          </a:xfrm>
          <a:prstGeom prst="rect">
            <a:avLst/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8" name="Line 9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9320" y="5945040"/>
            <a:ext cx="4939920" cy="9205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485640" y="5938920"/>
            <a:ext cx="3689640" cy="9327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7" name="CustomShape 3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3640" y="692640"/>
            <a:ext cx="7771680" cy="25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000">
                <a:solidFill>
                  <a:srgbClr val="464646"/>
                </a:solidFill>
                <a:latin typeface="Lucida Sans Unicode"/>
              </a:rPr>
              <a:t>Gaussian Process Interpolation for Uncertainty Estimation in Image Registration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63DAAAD-733F-4AAD-93A8-27A9A89B8FDA}" type="slidenum">
              <a:rPr lang="en-US" sz="10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19363800">
            <a:off x="737280" y="3881520"/>
            <a:ext cx="2027520" cy="228924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28880" y="5373360"/>
            <a:ext cx="5674320" cy="18910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5292000" y="4543920"/>
            <a:ext cx="374364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ECSE 626 - Project presentation</a:t>
            </a:r>
            <a:endParaRPr/>
          </a:p>
        </p:txBody>
      </p:sp>
    </p:spTree>
  </p:cSld>
  <p:transition spd="slow">
    <p:cover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Drawback of all the approaches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Interpolation error varies among pixels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How to model the interpolation uncertainty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B496CE-50D9-4327-949F-623A1842F694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2840" y="2637000"/>
            <a:ext cx="6990480" cy="20757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Gaussian process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: Stochastic process defined by mean function  and covariance function  [3]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Also called « Kriging » (used in geostatistic) [4]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Why Gaussian Process interpolator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Because it takes into account uncertainty and is closed to the optimal interpolator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BCF1EE-5B6D-4921-8433-E8A958ECA23A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Gaussian Process Interpolation</a:t>
            </a:r>
            <a:endParaRPr/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5201280"/>
            <a:ext cx="4034160" cy="963000"/>
          </a:xfrm>
          <a:prstGeom prst="rect">
            <a:avLst/>
          </a:prstGeom>
          <a:ln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000" y="5176440"/>
            <a:ext cx="1593000" cy="1092960"/>
          </a:xfrm>
          <a:prstGeom prst="rect">
            <a:avLst/>
          </a:prstGeom>
          <a:ln>
            <a:noFill/>
          </a:ln>
        </p:spPr>
      </p:pic>
      <p:pic>
        <p:nvPicPr>
          <p:cNvPr id="238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360" y="5220360"/>
            <a:ext cx="1520640" cy="10490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481400"/>
            <a:ext cx="857844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Fixed grid of sampled image  :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Grid of sampled image  :  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	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=&gt;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Assumptions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prior over resampled image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Gaussian noise  on measurements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Posterior of resampled values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  <a:ea typeface="Cambria Math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457200" y="1481400"/>
            <a:ext cx="857844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1E1B3B-7B7C-41DD-B696-55064B8FA2B0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Method : Bayesian Regression</a:t>
            </a:r>
            <a:endParaRPr/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6120" y="1458720"/>
            <a:ext cx="441360" cy="441360"/>
          </a:xfrm>
          <a:prstGeom prst="rect">
            <a:avLst/>
          </a:prstGeom>
          <a:ln>
            <a:noFill/>
          </a:ln>
        </p:spPr>
      </p:pic>
      <p:pic>
        <p:nvPicPr>
          <p:cNvPr id="24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000" y="1897560"/>
            <a:ext cx="444240" cy="444240"/>
          </a:xfrm>
          <a:prstGeom prst="rect">
            <a:avLst/>
          </a:prstGeom>
          <a:ln>
            <a:noFill/>
          </a:ln>
        </p:spPr>
      </p:pic>
      <p:pic>
        <p:nvPicPr>
          <p:cNvPr id="245" name="Picture 3" descr=""/>
          <p:cNvPicPr/>
          <p:nvPr/>
        </p:nvPicPr>
        <p:blipFill>
          <a:blip r:embed="rId3"/>
          <a:stretch>
            <a:fillRect/>
          </a:stretch>
        </p:blipFill>
        <p:spPr>
          <a:xfrm rot="18969000">
            <a:off x="8263800" y="1979280"/>
            <a:ext cx="444240" cy="444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Choice of covariance function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The most important choice of  !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Gaussian kernel 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Because it captures the neighbours relation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Parametrized by the length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1BDBD14-062F-4F01-91F0-03B5F9BF32DD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Method : Bayesian Regression</a:t>
            </a:r>
            <a:endParaRPr/>
          </a:p>
        </p:txBody>
      </p:sp>
      <p:pic>
        <p:nvPicPr>
          <p:cNvPr id="2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3640" y="4725000"/>
            <a:ext cx="3199680" cy="1227960"/>
          </a:xfrm>
          <a:prstGeom prst="rect">
            <a:avLst/>
          </a:prstGeom>
          <a:ln>
            <a:noFill/>
          </a:ln>
        </p:spPr>
      </p:pic>
      <p:sp>
        <p:nvSpPr>
          <p:cNvPr id="251" name="CustomShape 5"/>
          <p:cNvSpPr/>
          <p:nvPr/>
        </p:nvSpPr>
        <p:spPr>
          <a:xfrm>
            <a:off x="2843640" y="6002280"/>
            <a:ext cx="338364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http://people.seas.harvard.edu/~dduvenaud/cookbook/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Generative model instead of MAP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After marginalization over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=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616047-93A3-424F-B85F-75FF720BDDF9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Method : Similarity measure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 rot="16200000">
            <a:off x="5634000" y="1655280"/>
            <a:ext cx="251280" cy="1799640"/>
          </a:xfrm>
          <a:prstGeom prst="leftBrace">
            <a:avLst>
              <a:gd name="adj1" fmla="val 17739"/>
              <a:gd name="adj2" fmla="val 49577"/>
            </a:avLst>
          </a:prstGeom>
          <a:noFill/>
          <a:ln w="12600">
            <a:solidFill>
              <a:srgbClr val="464646"/>
            </a:solidFill>
            <a:round/>
          </a:ln>
        </p:spPr>
      </p:sp>
      <p:sp>
        <p:nvSpPr>
          <p:cNvPr id="257" name="CustomShape 6"/>
          <p:cNvSpPr/>
          <p:nvPr/>
        </p:nvSpPr>
        <p:spPr>
          <a:xfrm rot="16200000">
            <a:off x="7185960" y="2013840"/>
            <a:ext cx="251280" cy="1014840"/>
          </a:xfrm>
          <a:prstGeom prst="leftBrace">
            <a:avLst>
              <a:gd name="adj1" fmla="val 17739"/>
              <a:gd name="adj2" fmla="val 49577"/>
            </a:avLst>
          </a:prstGeom>
          <a:noFill/>
          <a:ln w="12600">
            <a:solidFill>
              <a:srgbClr val="464646"/>
            </a:solidFill>
            <a:round/>
          </a:ln>
        </p:spPr>
      </p:sp>
      <p:sp>
        <p:nvSpPr>
          <p:cNvPr id="258" name="CustomShape 7"/>
          <p:cNvSpPr/>
          <p:nvPr/>
        </p:nvSpPr>
        <p:spPr>
          <a:xfrm>
            <a:off x="4284000" y="2682360"/>
            <a:ext cx="41756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Previous posterior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	</a:t>
            </a:r>
            <a:r>
              <a:rPr lang="en-US">
                <a:solidFill>
                  <a:srgbClr val="000000"/>
                </a:solidFill>
                <a:latin typeface="Lucida Sans Unicode"/>
              </a:rPr>
              <a:t>Likelihood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rot="16200000">
            <a:off x="4409640" y="3087360"/>
            <a:ext cx="251280" cy="3239640"/>
          </a:xfrm>
          <a:prstGeom prst="leftBrace">
            <a:avLst>
              <a:gd name="adj1" fmla="val 17739"/>
              <a:gd name="adj2" fmla="val 49577"/>
            </a:avLst>
          </a:prstGeom>
          <a:noFill/>
          <a:ln w="12600">
            <a:solidFill>
              <a:srgbClr val="464646"/>
            </a:solidFill>
            <a:round/>
          </a:ln>
        </p:spPr>
      </p:sp>
      <p:sp>
        <p:nvSpPr>
          <p:cNvPr id="260" name="CustomShape 9"/>
          <p:cNvSpPr/>
          <p:nvPr/>
        </p:nvSpPr>
        <p:spPr>
          <a:xfrm>
            <a:off x="1259640" y="4941000"/>
            <a:ext cx="6192000" cy="791280"/>
          </a:xfrm>
          <a:prstGeom prst="rect">
            <a:avLst/>
          </a:prstGeom>
          <a:noFill/>
          <a:ln w="28440">
            <a:solidFill>
              <a:srgbClr val="da1f28"/>
            </a:solidFill>
            <a:round/>
          </a:ln>
        </p:spPr>
      </p:sp>
    </p:spTree>
  </p:cSld>
  <p:transition spd="slow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Downsampling in one direction by 5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Creation of a random 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FB5FD3-3672-48D6-9B96-D1BC21BDA613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  <p:pic>
        <p:nvPicPr>
          <p:cNvPr id="2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3200400"/>
            <a:ext cx="6126120" cy="3474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Grid creation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Arbitrary grid of [50x50] : X and sigma Im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Transformation of sigma Im : X star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4FAFD7-F626-4403-A772-35D673A9F4CE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Interpolation results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l = 6.25 and noise = 0.1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CE4843-608E-41B5-8319-237978020396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Influence of lengthscale 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D52A1A-9D63-4F7D-8316-620959E5E2B6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Influence of rotation on variance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BB1BDD-93E3-493F-946B-097ADF07B73A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Image Registration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Gaussian Process Interpolation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Preliminary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3BE156-6ED1-4CB7-88F3-D06E05C29D6A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Guideline</a:t>
            </a:r>
            <a:endParaRPr/>
          </a:p>
        </p:txBody>
      </p:sp>
      <p:pic>
        <p:nvPicPr>
          <p:cNvPr id="98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3931920"/>
            <a:ext cx="3474360" cy="2502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Influence of lengthscale 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252938-4067-4D9C-A941-1A076CCAC6EA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1481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New similarity measure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EA8AA8-DCE6-4616-BC19-3993F0FB88A0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Preliminary results</a:t>
            </a:r>
            <a:endParaRPr/>
          </a:p>
        </p:txBody>
      </p:sp>
    </p:spTree>
  </p:cSld>
  <p:transition spd="slow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1508400"/>
            <a:ext cx="8228880" cy="489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Still work to do…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Parameter l estimation with occam razor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Comparison of interpolation results (NN, cubic, spline)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Comparison of cross correlation (with NN, cubic, spline) and new similarity with GP interpolation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AA4BEF7-59AB-41FC-89AB-37C1F1F17A13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Future work</a:t>
            </a:r>
            <a:endParaRPr/>
          </a:p>
        </p:txBody>
      </p:sp>
    </p:spTree>
  </p:cSld>
  <p:transition spd="slow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1481400"/>
            <a:ext cx="800244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Advantages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Compact and easy adjustable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Accurate with measure of uncertainty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Sans Unicode"/>
              </a:rPr>
              <a:t>is a growing field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Drawbacks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Complexity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High memory requirement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Covariance  sensible to noise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Instability because of high dimensionnality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57200" y="1481400"/>
            <a:ext cx="800244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3C45BB-A3F7-4308-A8B2-55A5B7ADD8BF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Conclusion</a:t>
            </a:r>
            <a:endParaRPr/>
          </a:p>
        </p:txBody>
      </p:sp>
    </p:spTree>
  </p:cSld>
  <p:transition spd="slow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[1] Wachinger, Christian, et al. "Gaussian process interpolation for uncertainty estimation in image registration." </a:t>
            </a:r>
            <a:r>
              <a:rPr i="1" lang="en-US" sz="2700">
                <a:solidFill>
                  <a:srgbClr val="000000"/>
                </a:solidFill>
                <a:latin typeface="Lucida Sans Unicode"/>
              </a:rPr>
              <a:t>Medical Image Computing and Computer-Assisted Intervention–MICCAI 2014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. Springer International Publishing, 2014. 267-274.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[2] Lehmann, Thomas M., Claudia Gönner, and Klaus Spitzer. "Survey: Interpolation methods in medical image processing." </a:t>
            </a:r>
            <a:r>
              <a:rPr i="1" lang="en-US" sz="2700">
                <a:solidFill>
                  <a:srgbClr val="000000"/>
                </a:solidFill>
                <a:latin typeface="Lucida Sans Unicode"/>
              </a:rPr>
              <a:t>Medical Imaging, IEEE Transactions on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18.11 (1999): 1049-1075.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[3] Rasmussen, Carl Edward. "Gaussian processes for machine learning." (2006).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[4] Van Beers, Wim, and Jack PC Kleijnen. "Kriging interpolation in simulation: a survey." </a:t>
            </a:r>
            <a:r>
              <a:rPr i="1" lang="en-US" sz="2700">
                <a:solidFill>
                  <a:srgbClr val="000000"/>
                </a:solidFill>
                <a:latin typeface="Lucida Sans Unicode"/>
              </a:rPr>
              <a:t>Simulation Conference, 2004. Proceedings of the 2004 Winter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. Vol. 1. IEEE, 2004.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045FA8-972E-4644-8008-11A810A3993E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References</a:t>
            </a:r>
            <a:endParaRPr/>
          </a:p>
        </p:txBody>
      </p:sp>
    </p:spTree>
  </p:cSld>
  <p:transition spd="slow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C19A77-D245-49E8-A07A-FBA3DFEF3816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Discussion</a:t>
            </a:r>
            <a:endParaRPr/>
          </a:p>
        </p:txBody>
      </p:sp>
      <p:pic>
        <p:nvPicPr>
          <p:cNvPr id="29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554480"/>
            <a:ext cx="4218840" cy="230580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29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36480" y="2349000"/>
            <a:ext cx="4524480" cy="30236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transition spd="slow">
    <p:fade/>
  </p:transition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nodeType="afterEffect" fill="hold" presetClass="emph" presetID="3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AEE54B-0CF6-4BE9-9776-AA7ADAD01C98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Annexe : Matrix computation on </a:t>
            </a:r>
            <a:r>
              <a:rPr b="1" i="1" lang="en-US" sz="4100">
                <a:solidFill>
                  <a:srgbClr val="464646"/>
                </a:solidFill>
                <a:latin typeface="Lucida Sans Unicode"/>
              </a:rPr>
              <a:t>Matlab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fade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Registration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What  align the fixed and moving image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We take  that maximizes similarity  of  and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ECE148-1FEC-4F7A-B993-D67DDA9E485B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2655720"/>
            <a:ext cx="1658880" cy="158328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3672000" y="3273120"/>
            <a:ext cx="9352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5" name="CustomShape 6"/>
          <p:cNvSpPr/>
          <p:nvPr/>
        </p:nvSpPr>
        <p:spPr>
          <a:xfrm>
            <a:off x="3780000" y="3506040"/>
            <a:ext cx="719280" cy="36864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7"/>
          <p:cNvSpPr/>
          <p:nvPr/>
        </p:nvSpPr>
        <p:spPr>
          <a:xfrm>
            <a:off x="3780000" y="3506040"/>
            <a:ext cx="719280" cy="368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1763640" y="2822040"/>
            <a:ext cx="1367280" cy="1367280"/>
          </a:xfrm>
          <a:prstGeom prst="rect">
            <a:avLst/>
          </a:prstGeom>
          <a:noFill/>
          <a:ln w="55080">
            <a:solidFill>
              <a:srgbClr val="000000"/>
            </a:solidFill>
            <a:round/>
          </a:ln>
        </p:spPr>
      </p:sp>
      <p:sp>
        <p:nvSpPr>
          <p:cNvPr id="108" name="CustomShape 9"/>
          <p:cNvSpPr/>
          <p:nvPr/>
        </p:nvSpPr>
        <p:spPr>
          <a:xfrm>
            <a:off x="5004000" y="2871720"/>
            <a:ext cx="1367280" cy="1367280"/>
          </a:xfrm>
          <a:prstGeom prst="rect">
            <a:avLst/>
          </a:prstGeom>
          <a:noFill/>
          <a:ln w="55080">
            <a:solidFill>
              <a:srgbClr val="000000"/>
            </a:solidFill>
            <a:round/>
          </a:ln>
        </p:spPr>
      </p:sp>
      <p:pic>
        <p:nvPicPr>
          <p:cNvPr id="109" name="Picture 3" descr=""/>
          <p:cNvPicPr/>
          <p:nvPr/>
        </p:nvPicPr>
        <p:blipFill>
          <a:blip r:embed="rId3"/>
          <a:stretch>
            <a:fillRect/>
          </a:stretch>
        </p:blipFill>
        <p:spPr>
          <a:xfrm rot="19219200">
            <a:off x="5430240" y="2576160"/>
            <a:ext cx="1404000" cy="1392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0"/>
          <p:cNvSpPr/>
          <p:nvPr/>
        </p:nvSpPr>
        <p:spPr>
          <a:xfrm>
            <a:off x="2233440" y="4257720"/>
            <a:ext cx="431280" cy="36864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11"/>
          <p:cNvSpPr/>
          <p:nvPr/>
        </p:nvSpPr>
        <p:spPr>
          <a:xfrm>
            <a:off x="2233440" y="4257720"/>
            <a:ext cx="431280" cy="368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12" name="CustomShape 12"/>
          <p:cNvSpPr/>
          <p:nvPr/>
        </p:nvSpPr>
        <p:spPr>
          <a:xfrm>
            <a:off x="6660360" y="4005360"/>
            <a:ext cx="431280" cy="36864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13"/>
          <p:cNvSpPr/>
          <p:nvPr/>
        </p:nvSpPr>
        <p:spPr>
          <a:xfrm>
            <a:off x="6660360" y="4005360"/>
            <a:ext cx="431280" cy="3686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Major problem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Each image is divided into a grid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To compute  comparison of pixel value at the same position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Impossible to compare grid points of  and and  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AE8710-996C-420E-9AB0-CD2FF755272F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944840" y="5877360"/>
            <a:ext cx="5040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[1]</a:t>
            </a:r>
            <a:endParaRPr/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482868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12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000" y="4813560"/>
            <a:ext cx="1380240" cy="138024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00" y="4509000"/>
            <a:ext cx="2513880" cy="1904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Interpolation 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Construction of continuous version of discrete signal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Convolution with a kernel through all the observations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Interpolator with Nyquist frequency [2]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fe &gt; fs/2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0FC3FC-994B-4434-9078-E317840EFBA0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23960" y="4725000"/>
            <a:ext cx="3447360" cy="13327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3276000" y="6093360"/>
            <a:ext cx="403164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https://commons.wikimedia.org/wiki/File:Nyquist_Aliasing.svg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Example of aliased image (too low image resolution for the details)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3FACE7-6A97-482F-93B9-105D6FE76652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4140000" y="3541680"/>
            <a:ext cx="457128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https://commons.wikimedia.org/wiki/File:Nyquist_Aliasi http://forum.hardware.fr/hfr/VideoSon/Traitement-Video/unik-artefacts-videos-sujet_142007_1.htm ng.svg</a:t>
            </a:r>
            <a:endParaRPr/>
          </a:p>
        </p:txBody>
      </p:sp>
      <p:pic>
        <p:nvPicPr>
          <p:cNvPr id="131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3119400"/>
            <a:ext cx="3095640" cy="23216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Quadratic interpolation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81B8FA-ECB2-4D97-8BFD-95A634A41E5A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sp>
        <p:nvSpPr>
          <p:cNvPr id="135" name="Line 4"/>
          <p:cNvSpPr/>
          <p:nvPr/>
        </p:nvSpPr>
        <p:spPr>
          <a:xfrm>
            <a:off x="4549680" y="2619360"/>
            <a:ext cx="0" cy="248904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36" name="Line 5"/>
          <p:cNvSpPr/>
          <p:nvPr/>
        </p:nvSpPr>
        <p:spPr>
          <a:xfrm flipV="1">
            <a:off x="37274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7" name="CustomShape 6"/>
          <p:cNvSpPr/>
          <p:nvPr/>
        </p:nvSpPr>
        <p:spPr>
          <a:xfrm>
            <a:off x="94248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-2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258876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-1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60732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1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77544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43920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0</a:t>
            </a:r>
            <a:endParaRPr/>
          </a:p>
        </p:txBody>
      </p:sp>
      <p:sp>
        <p:nvSpPr>
          <p:cNvPr id="142" name="Line 11"/>
          <p:cNvSpPr/>
          <p:nvPr/>
        </p:nvSpPr>
        <p:spPr>
          <a:xfrm flipV="1">
            <a:off x="54100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3" name="Line 12"/>
          <p:cNvSpPr/>
          <p:nvPr/>
        </p:nvSpPr>
        <p:spPr>
          <a:xfrm flipV="1">
            <a:off x="62607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4" name="Line 13"/>
          <p:cNvSpPr/>
          <p:nvPr/>
        </p:nvSpPr>
        <p:spPr>
          <a:xfrm flipV="1">
            <a:off x="70610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5" name="Line 14"/>
          <p:cNvSpPr/>
          <p:nvPr/>
        </p:nvSpPr>
        <p:spPr>
          <a:xfrm flipV="1">
            <a:off x="7913520" y="4851360"/>
            <a:ext cx="0" cy="303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6" name="Line 15"/>
          <p:cNvSpPr/>
          <p:nvPr/>
        </p:nvSpPr>
        <p:spPr>
          <a:xfrm flipV="1">
            <a:off x="12236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7" name="Line 16"/>
          <p:cNvSpPr/>
          <p:nvPr/>
        </p:nvSpPr>
        <p:spPr>
          <a:xfrm flipV="1">
            <a:off x="20746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8" name="Line 17"/>
          <p:cNvSpPr/>
          <p:nvPr/>
        </p:nvSpPr>
        <p:spPr>
          <a:xfrm flipV="1">
            <a:off x="28749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9" name="Line 18"/>
          <p:cNvSpPr/>
          <p:nvPr/>
        </p:nvSpPr>
        <p:spPr>
          <a:xfrm flipH="1">
            <a:off x="6257880" y="3850920"/>
            <a:ext cx="2880" cy="113040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50" name="Line 19"/>
          <p:cNvSpPr/>
          <p:nvPr/>
        </p:nvSpPr>
        <p:spPr>
          <a:xfrm>
            <a:off x="7913520" y="3400200"/>
            <a:ext cx="0" cy="1581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51" name="Line 20"/>
          <p:cNvSpPr/>
          <p:nvPr/>
        </p:nvSpPr>
        <p:spPr>
          <a:xfrm>
            <a:off x="2874960" y="2095200"/>
            <a:ext cx="0" cy="2886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52" name="Line 21"/>
          <p:cNvSpPr/>
          <p:nvPr/>
        </p:nvSpPr>
        <p:spPr>
          <a:xfrm>
            <a:off x="1231560" y="2485800"/>
            <a:ext cx="0" cy="248616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53" name="Line 22"/>
          <p:cNvSpPr/>
          <p:nvPr/>
        </p:nvSpPr>
        <p:spPr>
          <a:xfrm flipV="1">
            <a:off x="653760" y="4971960"/>
            <a:ext cx="7975800" cy="7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4" name="CustomShape 23"/>
          <p:cNvSpPr/>
          <p:nvPr/>
        </p:nvSpPr>
        <p:spPr>
          <a:xfrm>
            <a:off x="3710160" y="351144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55" name="CustomShape 24"/>
          <p:cNvSpPr/>
          <p:nvPr/>
        </p:nvSpPr>
        <p:spPr>
          <a:xfrm>
            <a:off x="5403960" y="424872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56" name="CustomShape 25"/>
          <p:cNvSpPr/>
          <p:nvPr/>
        </p:nvSpPr>
        <p:spPr>
          <a:xfrm>
            <a:off x="2062080" y="42519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57" name="CustomShape 26"/>
          <p:cNvSpPr/>
          <p:nvPr/>
        </p:nvSpPr>
        <p:spPr>
          <a:xfrm>
            <a:off x="5388120" y="350820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58" name="CustomShape 27"/>
          <p:cNvSpPr/>
          <p:nvPr/>
        </p:nvSpPr>
        <p:spPr>
          <a:xfrm>
            <a:off x="7081920" y="424548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59" name="CustomShape 28"/>
          <p:cNvSpPr/>
          <p:nvPr/>
        </p:nvSpPr>
        <p:spPr>
          <a:xfrm>
            <a:off x="3740040" y="424908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0" name="CustomShape 29"/>
          <p:cNvSpPr/>
          <p:nvPr/>
        </p:nvSpPr>
        <p:spPr>
          <a:xfrm>
            <a:off x="7077240" y="351144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1" name="CustomShape 30"/>
          <p:cNvSpPr/>
          <p:nvPr/>
        </p:nvSpPr>
        <p:spPr>
          <a:xfrm>
            <a:off x="8771040" y="424872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2" name="CustomShape 31"/>
          <p:cNvSpPr/>
          <p:nvPr/>
        </p:nvSpPr>
        <p:spPr>
          <a:xfrm>
            <a:off x="5429160" y="42519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3" name="CustomShape 32"/>
          <p:cNvSpPr/>
          <p:nvPr/>
        </p:nvSpPr>
        <p:spPr>
          <a:xfrm>
            <a:off x="2022480" y="350028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4" name="CustomShape 33"/>
          <p:cNvSpPr/>
          <p:nvPr/>
        </p:nvSpPr>
        <p:spPr>
          <a:xfrm>
            <a:off x="3716280" y="42375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5" name="CustomShape 34"/>
          <p:cNvSpPr/>
          <p:nvPr/>
        </p:nvSpPr>
        <p:spPr>
          <a:xfrm>
            <a:off x="374760" y="42411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6" name="CustomShape 35"/>
          <p:cNvSpPr/>
          <p:nvPr/>
        </p:nvSpPr>
        <p:spPr>
          <a:xfrm>
            <a:off x="371520" y="350028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7" name="CustomShape 36"/>
          <p:cNvSpPr/>
          <p:nvPr/>
        </p:nvSpPr>
        <p:spPr>
          <a:xfrm>
            <a:off x="2065320" y="42375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68" name="CustomShape 37"/>
          <p:cNvSpPr/>
          <p:nvPr/>
        </p:nvSpPr>
        <p:spPr>
          <a:xfrm>
            <a:off x="-1276200" y="42411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Resampling of 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 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CD972B-5576-45A6-A051-3441D934CE45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sp>
        <p:nvSpPr>
          <p:cNvPr id="173" name="Line 5"/>
          <p:cNvSpPr/>
          <p:nvPr/>
        </p:nvSpPr>
        <p:spPr>
          <a:xfrm>
            <a:off x="4549680" y="2619360"/>
            <a:ext cx="0" cy="248904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74" name="Line 6"/>
          <p:cNvSpPr/>
          <p:nvPr/>
        </p:nvSpPr>
        <p:spPr>
          <a:xfrm flipV="1">
            <a:off x="37274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75" name="CustomShape 7"/>
          <p:cNvSpPr/>
          <p:nvPr/>
        </p:nvSpPr>
        <p:spPr>
          <a:xfrm>
            <a:off x="94248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-2</a:t>
            </a:r>
            <a:endParaRPr/>
          </a:p>
        </p:txBody>
      </p:sp>
      <p:sp>
        <p:nvSpPr>
          <p:cNvPr id="176" name="CustomShape 8"/>
          <p:cNvSpPr/>
          <p:nvPr/>
        </p:nvSpPr>
        <p:spPr>
          <a:xfrm>
            <a:off x="258876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-1</a:t>
            </a:r>
            <a:endParaRPr/>
          </a:p>
        </p:txBody>
      </p:sp>
      <p:sp>
        <p:nvSpPr>
          <p:cNvPr id="177" name="CustomShape 9"/>
          <p:cNvSpPr/>
          <p:nvPr/>
        </p:nvSpPr>
        <p:spPr>
          <a:xfrm>
            <a:off x="60732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1</a:t>
            </a:r>
            <a:endParaRPr/>
          </a:p>
        </p:txBody>
      </p:sp>
      <p:sp>
        <p:nvSpPr>
          <p:cNvPr id="178" name="CustomShape 10"/>
          <p:cNvSpPr/>
          <p:nvPr/>
        </p:nvSpPr>
        <p:spPr>
          <a:xfrm>
            <a:off x="77544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179" name="CustomShape 11"/>
          <p:cNvSpPr/>
          <p:nvPr/>
        </p:nvSpPr>
        <p:spPr>
          <a:xfrm>
            <a:off x="43920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0</a:t>
            </a:r>
            <a:endParaRPr/>
          </a:p>
        </p:txBody>
      </p:sp>
      <p:sp>
        <p:nvSpPr>
          <p:cNvPr id="180" name="Line 12"/>
          <p:cNvSpPr/>
          <p:nvPr/>
        </p:nvSpPr>
        <p:spPr>
          <a:xfrm flipV="1">
            <a:off x="54100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1" name="Line 13"/>
          <p:cNvSpPr/>
          <p:nvPr/>
        </p:nvSpPr>
        <p:spPr>
          <a:xfrm flipV="1">
            <a:off x="62607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2" name="Line 14"/>
          <p:cNvSpPr/>
          <p:nvPr/>
        </p:nvSpPr>
        <p:spPr>
          <a:xfrm flipV="1">
            <a:off x="70610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3" name="Line 15"/>
          <p:cNvSpPr/>
          <p:nvPr/>
        </p:nvSpPr>
        <p:spPr>
          <a:xfrm flipV="1">
            <a:off x="7913520" y="4851360"/>
            <a:ext cx="0" cy="303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4" name="Line 16"/>
          <p:cNvSpPr/>
          <p:nvPr/>
        </p:nvSpPr>
        <p:spPr>
          <a:xfrm flipV="1">
            <a:off x="12236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5" name="Line 17"/>
          <p:cNvSpPr/>
          <p:nvPr/>
        </p:nvSpPr>
        <p:spPr>
          <a:xfrm flipV="1">
            <a:off x="20746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6" name="Line 18"/>
          <p:cNvSpPr/>
          <p:nvPr/>
        </p:nvSpPr>
        <p:spPr>
          <a:xfrm flipV="1">
            <a:off x="28749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7" name="Line 19"/>
          <p:cNvSpPr/>
          <p:nvPr/>
        </p:nvSpPr>
        <p:spPr>
          <a:xfrm flipH="1">
            <a:off x="6257880" y="3850920"/>
            <a:ext cx="2880" cy="113040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88" name="Line 20"/>
          <p:cNvSpPr/>
          <p:nvPr/>
        </p:nvSpPr>
        <p:spPr>
          <a:xfrm>
            <a:off x="7913520" y="3400200"/>
            <a:ext cx="0" cy="1581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89" name="Line 21"/>
          <p:cNvSpPr/>
          <p:nvPr/>
        </p:nvSpPr>
        <p:spPr>
          <a:xfrm>
            <a:off x="2874960" y="2095200"/>
            <a:ext cx="0" cy="2886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90" name="Line 22"/>
          <p:cNvSpPr/>
          <p:nvPr/>
        </p:nvSpPr>
        <p:spPr>
          <a:xfrm>
            <a:off x="1231560" y="2485800"/>
            <a:ext cx="0" cy="248616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191" name="Line 23"/>
          <p:cNvSpPr/>
          <p:nvPr/>
        </p:nvSpPr>
        <p:spPr>
          <a:xfrm flipV="1">
            <a:off x="653760" y="4971960"/>
            <a:ext cx="7975800" cy="7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2" name="CustomShape 24"/>
          <p:cNvSpPr/>
          <p:nvPr/>
        </p:nvSpPr>
        <p:spPr>
          <a:xfrm>
            <a:off x="3710160" y="351144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3" name="CustomShape 25"/>
          <p:cNvSpPr/>
          <p:nvPr/>
        </p:nvSpPr>
        <p:spPr>
          <a:xfrm>
            <a:off x="5403960" y="424872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4" name="CustomShape 26"/>
          <p:cNvSpPr/>
          <p:nvPr/>
        </p:nvSpPr>
        <p:spPr>
          <a:xfrm>
            <a:off x="2062080" y="42519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5" name="CustomShape 27"/>
          <p:cNvSpPr/>
          <p:nvPr/>
        </p:nvSpPr>
        <p:spPr>
          <a:xfrm>
            <a:off x="5388120" y="350820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6" name="CustomShape 28"/>
          <p:cNvSpPr/>
          <p:nvPr/>
        </p:nvSpPr>
        <p:spPr>
          <a:xfrm>
            <a:off x="7081920" y="424548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7" name="CustomShape 29"/>
          <p:cNvSpPr/>
          <p:nvPr/>
        </p:nvSpPr>
        <p:spPr>
          <a:xfrm>
            <a:off x="3740040" y="424908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8" name="CustomShape 30"/>
          <p:cNvSpPr/>
          <p:nvPr/>
        </p:nvSpPr>
        <p:spPr>
          <a:xfrm>
            <a:off x="2022480" y="3500280"/>
            <a:ext cx="1693080" cy="7470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199" name="CustomShape 31"/>
          <p:cNvSpPr/>
          <p:nvPr/>
        </p:nvSpPr>
        <p:spPr>
          <a:xfrm>
            <a:off x="3716280" y="42375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200" name="CustomShape 32"/>
          <p:cNvSpPr/>
          <p:nvPr/>
        </p:nvSpPr>
        <p:spPr>
          <a:xfrm>
            <a:off x="374760" y="4241160"/>
            <a:ext cx="1650240" cy="725400"/>
          </a:xfrm>
          <a:prstGeom prst="rect">
            <a:avLst/>
          </a:prstGeom>
          <a:noFill/>
          <a:ln w="44280">
            <a:solidFill>
              <a:srgbClr val="000000"/>
            </a:solidFill>
            <a:round/>
          </a:ln>
        </p:spPr>
      </p:sp>
      <p:sp>
        <p:nvSpPr>
          <p:cNvPr id="201" name="Line 33"/>
          <p:cNvSpPr/>
          <p:nvPr/>
        </p:nvSpPr>
        <p:spPr>
          <a:xfrm>
            <a:off x="5054400" y="2996640"/>
            <a:ext cx="11160" cy="197208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arrow" w="med"/>
          </a:ln>
        </p:spPr>
      </p:sp>
      <p:sp>
        <p:nvSpPr>
          <p:cNvPr id="202" name="CustomShape 34"/>
          <p:cNvSpPr/>
          <p:nvPr/>
        </p:nvSpPr>
        <p:spPr>
          <a:xfrm>
            <a:off x="5211720" y="4237200"/>
            <a:ext cx="972360" cy="5817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  <a:tailEnd len="lg" type="arrow" w="lg"/>
          </a:ln>
        </p:spPr>
      </p:sp>
      <p:sp>
        <p:nvSpPr>
          <p:cNvPr id="203" name="CustomShape 35"/>
          <p:cNvSpPr/>
          <p:nvPr/>
        </p:nvSpPr>
        <p:spPr>
          <a:xfrm>
            <a:off x="4194000" y="3807000"/>
            <a:ext cx="1180440" cy="4741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  <a:tailEnd len="lg" type="arrow" w="lg"/>
          </a:ln>
        </p:spPr>
      </p:sp>
      <p:sp>
        <p:nvSpPr>
          <p:cNvPr id="204" name="CustomShape 36"/>
          <p:cNvSpPr/>
          <p:nvPr/>
        </p:nvSpPr>
        <p:spPr>
          <a:xfrm>
            <a:off x="2951280" y="3940200"/>
            <a:ext cx="1910520" cy="1002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  <a:tailEnd len="lg" type="arrow" w="lg"/>
          </a:ln>
        </p:spPr>
      </p:sp>
    </p:spTree>
  </p:cSld>
  <p:transition spd="slow">
    <p:fade/>
  </p:transition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14814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Interpolated values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8647200" y="6408000"/>
            <a:ext cx="365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99B66B-1297-4876-AF3D-05EA98DE53AD}" type="slidenum">
              <a:rPr lang="en-US" sz="10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Image registration</a:t>
            </a:r>
            <a:endParaRPr/>
          </a:p>
        </p:txBody>
      </p:sp>
      <p:sp>
        <p:nvSpPr>
          <p:cNvPr id="208" name="Line 4"/>
          <p:cNvSpPr/>
          <p:nvPr/>
        </p:nvSpPr>
        <p:spPr>
          <a:xfrm flipV="1">
            <a:off x="37274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9" name="CustomShape 5"/>
          <p:cNvSpPr/>
          <p:nvPr/>
        </p:nvSpPr>
        <p:spPr>
          <a:xfrm>
            <a:off x="94248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-2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2588760" y="5235480"/>
            <a:ext cx="40788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-1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>
            <a:off x="60732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1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>
            <a:off x="77544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4392000" y="5235480"/>
            <a:ext cx="325440" cy="36432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0</a:t>
            </a:r>
            <a:endParaRPr/>
          </a:p>
        </p:txBody>
      </p:sp>
      <p:sp>
        <p:nvSpPr>
          <p:cNvPr id="214" name="Line 10"/>
          <p:cNvSpPr/>
          <p:nvPr/>
        </p:nvSpPr>
        <p:spPr>
          <a:xfrm flipV="1">
            <a:off x="54100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15" name="Line 11"/>
          <p:cNvSpPr/>
          <p:nvPr/>
        </p:nvSpPr>
        <p:spPr>
          <a:xfrm flipV="1">
            <a:off x="62607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16" name="Line 12"/>
          <p:cNvSpPr/>
          <p:nvPr/>
        </p:nvSpPr>
        <p:spPr>
          <a:xfrm flipV="1">
            <a:off x="70610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17" name="Line 13"/>
          <p:cNvSpPr/>
          <p:nvPr/>
        </p:nvSpPr>
        <p:spPr>
          <a:xfrm flipV="1">
            <a:off x="7913520" y="4851360"/>
            <a:ext cx="0" cy="303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18" name="Line 14"/>
          <p:cNvSpPr/>
          <p:nvPr/>
        </p:nvSpPr>
        <p:spPr>
          <a:xfrm flipV="1">
            <a:off x="122364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19" name="Line 15"/>
          <p:cNvSpPr/>
          <p:nvPr/>
        </p:nvSpPr>
        <p:spPr>
          <a:xfrm flipV="1">
            <a:off x="207468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0" name="Line 16"/>
          <p:cNvSpPr/>
          <p:nvPr/>
        </p:nvSpPr>
        <p:spPr>
          <a:xfrm flipV="1">
            <a:off x="2874960" y="4803480"/>
            <a:ext cx="0" cy="303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1" name="Line 17"/>
          <p:cNvSpPr/>
          <p:nvPr/>
        </p:nvSpPr>
        <p:spPr>
          <a:xfrm flipV="1">
            <a:off x="653760" y="4971960"/>
            <a:ext cx="7975800" cy="7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2" name="CustomShape 18"/>
          <p:cNvSpPr/>
          <p:nvPr/>
        </p:nvSpPr>
        <p:spPr>
          <a:xfrm>
            <a:off x="208080" y="2076480"/>
            <a:ext cx="8630640" cy="189648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</p:sp>
      <p:sp>
        <p:nvSpPr>
          <p:cNvPr id="223" name="Line 19"/>
          <p:cNvSpPr/>
          <p:nvPr/>
        </p:nvSpPr>
        <p:spPr>
          <a:xfrm>
            <a:off x="4550040" y="2624400"/>
            <a:ext cx="0" cy="248904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224" name="Line 20"/>
          <p:cNvSpPr/>
          <p:nvPr/>
        </p:nvSpPr>
        <p:spPr>
          <a:xfrm flipH="1">
            <a:off x="6258240" y="3855960"/>
            <a:ext cx="2880" cy="113040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225" name="Line 21"/>
          <p:cNvSpPr/>
          <p:nvPr/>
        </p:nvSpPr>
        <p:spPr>
          <a:xfrm>
            <a:off x="7913880" y="3405240"/>
            <a:ext cx="0" cy="1581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226" name="Line 22"/>
          <p:cNvSpPr/>
          <p:nvPr/>
        </p:nvSpPr>
        <p:spPr>
          <a:xfrm>
            <a:off x="2875320" y="2100240"/>
            <a:ext cx="0" cy="288612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  <p:sp>
        <p:nvSpPr>
          <p:cNvPr id="227" name="Line 23"/>
          <p:cNvSpPr/>
          <p:nvPr/>
        </p:nvSpPr>
        <p:spPr>
          <a:xfrm>
            <a:off x="1231920" y="2490840"/>
            <a:ext cx="0" cy="2486160"/>
          </a:xfrm>
          <a:prstGeom prst="line">
            <a:avLst/>
          </a:prstGeom>
          <a:ln w="19080">
            <a:solidFill>
              <a:srgbClr val="0066cc"/>
            </a:solidFill>
            <a:round/>
            <a:headEnd len="med" type="arrow" w="med"/>
          </a:ln>
        </p:spPr>
      </p:sp>
    </p:spTree>
  </p:cSld>
  <p:transition spd="slow">
    <p:fade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"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