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style1.xml" ContentType="application/vnd.ms-office.chartstyl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3"/>
  </p:notesMasterIdLst>
  <p:handoutMasterIdLst>
    <p:handoutMasterId r:id="rId4"/>
  </p:handoutMasterIdLst>
  <p:sldIdLst>
    <p:sldId id="256" r:id="rId2"/>
  </p:sldIdLst>
  <p:sldSz cx="43895963" cy="32921575"/>
  <p:notesSz cx="6934200" cy="9232900"/>
  <p:defaultTextStyle>
    <a:defPPr>
      <a:defRPr lang="en-CA"/>
    </a:defPPr>
    <a:lvl1pPr algn="l" rtl="0" fontAlgn="base">
      <a:spcBef>
        <a:spcPct val="0"/>
      </a:spcBef>
      <a:spcAft>
        <a:spcPct val="0"/>
      </a:spcAft>
      <a:defRPr sz="10200" kern="1200">
        <a:solidFill>
          <a:schemeClr val="tx1"/>
        </a:solidFill>
        <a:latin typeface="Arial" charset="0"/>
        <a:ea typeface="+mn-ea"/>
        <a:cs typeface="+mn-cs"/>
      </a:defRPr>
    </a:lvl1pPr>
    <a:lvl2pPr marL="478191" algn="l" rtl="0" fontAlgn="base">
      <a:spcBef>
        <a:spcPct val="0"/>
      </a:spcBef>
      <a:spcAft>
        <a:spcPct val="0"/>
      </a:spcAft>
      <a:defRPr sz="10200" kern="1200">
        <a:solidFill>
          <a:schemeClr val="tx1"/>
        </a:solidFill>
        <a:latin typeface="Arial" charset="0"/>
        <a:ea typeface="+mn-ea"/>
        <a:cs typeface="+mn-cs"/>
      </a:defRPr>
    </a:lvl2pPr>
    <a:lvl3pPr marL="956380" algn="l" rtl="0" fontAlgn="base">
      <a:spcBef>
        <a:spcPct val="0"/>
      </a:spcBef>
      <a:spcAft>
        <a:spcPct val="0"/>
      </a:spcAft>
      <a:defRPr sz="10200" kern="1200">
        <a:solidFill>
          <a:schemeClr val="tx1"/>
        </a:solidFill>
        <a:latin typeface="Arial" charset="0"/>
        <a:ea typeface="+mn-ea"/>
        <a:cs typeface="+mn-cs"/>
      </a:defRPr>
    </a:lvl3pPr>
    <a:lvl4pPr marL="1434571" algn="l" rtl="0" fontAlgn="base">
      <a:spcBef>
        <a:spcPct val="0"/>
      </a:spcBef>
      <a:spcAft>
        <a:spcPct val="0"/>
      </a:spcAft>
      <a:defRPr sz="10200" kern="1200">
        <a:solidFill>
          <a:schemeClr val="tx1"/>
        </a:solidFill>
        <a:latin typeface="Arial" charset="0"/>
        <a:ea typeface="+mn-ea"/>
        <a:cs typeface="+mn-cs"/>
      </a:defRPr>
    </a:lvl4pPr>
    <a:lvl5pPr marL="1912761" algn="l" rtl="0" fontAlgn="base">
      <a:spcBef>
        <a:spcPct val="0"/>
      </a:spcBef>
      <a:spcAft>
        <a:spcPct val="0"/>
      </a:spcAft>
      <a:defRPr sz="10200" kern="1200">
        <a:solidFill>
          <a:schemeClr val="tx1"/>
        </a:solidFill>
        <a:latin typeface="Arial" charset="0"/>
        <a:ea typeface="+mn-ea"/>
        <a:cs typeface="+mn-cs"/>
      </a:defRPr>
    </a:lvl5pPr>
    <a:lvl6pPr marL="2390951" algn="l" defTabSz="956380" rtl="0" eaLnBrk="1" latinLnBrk="0" hangingPunct="1">
      <a:defRPr sz="10200" kern="1200">
        <a:solidFill>
          <a:schemeClr val="tx1"/>
        </a:solidFill>
        <a:latin typeface="Arial" charset="0"/>
        <a:ea typeface="+mn-ea"/>
        <a:cs typeface="+mn-cs"/>
      </a:defRPr>
    </a:lvl6pPr>
    <a:lvl7pPr marL="2869142" algn="l" defTabSz="956380" rtl="0" eaLnBrk="1" latinLnBrk="0" hangingPunct="1">
      <a:defRPr sz="10200" kern="1200">
        <a:solidFill>
          <a:schemeClr val="tx1"/>
        </a:solidFill>
        <a:latin typeface="Arial" charset="0"/>
        <a:ea typeface="+mn-ea"/>
        <a:cs typeface="+mn-cs"/>
      </a:defRPr>
    </a:lvl7pPr>
    <a:lvl8pPr marL="3347331" algn="l" defTabSz="956380" rtl="0" eaLnBrk="1" latinLnBrk="0" hangingPunct="1">
      <a:defRPr sz="10200" kern="1200">
        <a:solidFill>
          <a:schemeClr val="tx1"/>
        </a:solidFill>
        <a:latin typeface="Arial" charset="0"/>
        <a:ea typeface="+mn-ea"/>
        <a:cs typeface="+mn-cs"/>
      </a:defRPr>
    </a:lvl8pPr>
    <a:lvl9pPr marL="3825522" algn="l" defTabSz="956380" rtl="0" eaLnBrk="1" latinLnBrk="0" hangingPunct="1">
      <a:defRPr sz="10200"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4512">
          <p15:clr>
            <a:srgbClr val="A4A3A4"/>
          </p15:clr>
        </p15:guide>
        <p15:guide id="2" pos="142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B6B6"/>
    <a:srgbClr val="A9A9A9"/>
    <a:srgbClr val="F0F3FE"/>
    <a:srgbClr val="D9D6D1"/>
    <a:srgbClr val="0C2577"/>
    <a:srgbClr val="FEF8EC"/>
    <a:srgbClr val="F6C24D"/>
    <a:srgbClr val="DDDAD5"/>
    <a:srgbClr val="8C7430"/>
    <a:srgbClr val="9C81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1" autoAdjust="0"/>
    <p:restoredTop sz="99759" autoAdjust="0"/>
  </p:normalViewPr>
  <p:slideViewPr>
    <p:cSldViewPr snapToObjects="1">
      <p:cViewPr>
        <p:scale>
          <a:sx n="50" d="100"/>
          <a:sy n="50" d="100"/>
        </p:scale>
        <p:origin x="-72" y="3682"/>
      </p:cViewPr>
      <p:guideLst>
        <p:guide orient="horz" pos="4512"/>
        <p:guide pos="1421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Mes_documents\Etudes\ETS\Cours\Vision%20par%20ordinateur\Projet\Rapport\GPU_temps.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Mes_documents\Etudes\ETS\Cours\Vision%20par%20ordinateur\Projet\Rapport\GPU_therm.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LEO%20MILES\Desktop\plo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dirty="0"/>
              <a:t>Temps de </a:t>
            </a:r>
            <a:r>
              <a:rPr lang="en-US" sz="2800" dirty="0" err="1"/>
              <a:t>filtrage</a:t>
            </a:r>
            <a:r>
              <a:rPr lang="en-US" sz="2800" dirty="0"/>
              <a:t> </a:t>
            </a:r>
            <a:r>
              <a:rPr lang="en-US" sz="2800" dirty="0" smtClean="0"/>
              <a:t>de</a:t>
            </a:r>
            <a:r>
              <a:rPr lang="en-US" sz="2800" baseline="0" dirty="0" smtClean="0"/>
              <a:t> </a:t>
            </a:r>
            <a:r>
              <a:rPr lang="en-US" sz="2800" dirty="0" smtClean="0"/>
              <a:t>"</a:t>
            </a:r>
            <a:r>
              <a:rPr lang="en-US" sz="2800" dirty="0" err="1" smtClean="0"/>
              <a:t>Lena.pgm</a:t>
            </a:r>
            <a:r>
              <a:rPr lang="en-US" sz="2800" dirty="0"/>
              <a:t>"</a:t>
            </a:r>
          </a:p>
        </c:rich>
      </c:tx>
      <c:layout>
        <c:manualLayout>
          <c:xMode val="edge"/>
          <c:yMode val="edge"/>
          <c:x val="7.4276630752373729E-2"/>
          <c:y val="5.7258249583750555E-3"/>
        </c:manualLayout>
      </c:layout>
      <c:overlay val="0"/>
    </c:title>
    <c:autoTitleDeleted val="0"/>
    <c:plotArea>
      <c:layout>
        <c:manualLayout>
          <c:layoutTarget val="inner"/>
          <c:xMode val="edge"/>
          <c:yMode val="edge"/>
          <c:x val="0.17694605113320741"/>
          <c:y val="0.19542172955080228"/>
          <c:w val="0.67929659807249132"/>
          <c:h val="0.63592825904245021"/>
        </c:manualLayout>
      </c:layout>
      <c:scatterChart>
        <c:scatterStyle val="smoothMarker"/>
        <c:varyColors val="0"/>
        <c:ser>
          <c:idx val="0"/>
          <c:order val="0"/>
          <c:tx>
            <c:v>GPU</c:v>
          </c:tx>
          <c:spPr>
            <a:ln w="57150" cmpd="sng">
              <a:solidFill>
                <a:schemeClr val="bg1"/>
              </a:solidFill>
            </a:ln>
          </c:spPr>
          <c:marker>
            <c:symbol val="none"/>
          </c:marker>
          <c:xVal>
            <c:numRef>
              <c:f>Feuil1!$E$4:$E$9</c:f>
              <c:numCache>
                <c:formatCode>General</c:formatCode>
                <c:ptCount val="6"/>
                <c:pt idx="0">
                  <c:v>65536</c:v>
                </c:pt>
                <c:pt idx="1">
                  <c:v>262144</c:v>
                </c:pt>
                <c:pt idx="2">
                  <c:v>1048576</c:v>
                </c:pt>
                <c:pt idx="3">
                  <c:v>4194304</c:v>
                </c:pt>
                <c:pt idx="4">
                  <c:v>16777216</c:v>
                </c:pt>
                <c:pt idx="5">
                  <c:v>67108864</c:v>
                </c:pt>
              </c:numCache>
            </c:numRef>
          </c:xVal>
          <c:yVal>
            <c:numRef>
              <c:f>Feuil1!$C$4:$C$9</c:f>
              <c:numCache>
                <c:formatCode>General</c:formatCode>
                <c:ptCount val="6"/>
                <c:pt idx="0">
                  <c:v>0.10730000000000001</c:v>
                </c:pt>
                <c:pt idx="1">
                  <c:v>0.10730000000000001</c:v>
                </c:pt>
                <c:pt idx="2">
                  <c:v>0.10730000000000001</c:v>
                </c:pt>
                <c:pt idx="3">
                  <c:v>0.38040000000000002</c:v>
                </c:pt>
                <c:pt idx="4">
                  <c:v>1.4578</c:v>
                </c:pt>
                <c:pt idx="5">
                  <c:v>5.7462999999999997</c:v>
                </c:pt>
              </c:numCache>
            </c:numRef>
          </c:yVal>
          <c:smooth val="1"/>
        </c:ser>
        <c:ser>
          <c:idx val="1"/>
          <c:order val="1"/>
          <c:tx>
            <c:v>CPU</c:v>
          </c:tx>
          <c:spPr>
            <a:ln w="57150" cap="rnd" cmpd="sng">
              <a:solidFill>
                <a:schemeClr val="tx1"/>
              </a:solidFill>
              <a:prstDash val="solid"/>
            </a:ln>
          </c:spPr>
          <c:marker>
            <c:symbol val="none"/>
          </c:marker>
          <c:xVal>
            <c:numRef>
              <c:f>Feuil1!$E$4:$E$9</c:f>
              <c:numCache>
                <c:formatCode>General</c:formatCode>
                <c:ptCount val="6"/>
                <c:pt idx="0">
                  <c:v>65536</c:v>
                </c:pt>
                <c:pt idx="1">
                  <c:v>262144</c:v>
                </c:pt>
                <c:pt idx="2">
                  <c:v>1048576</c:v>
                </c:pt>
                <c:pt idx="3">
                  <c:v>4194304</c:v>
                </c:pt>
                <c:pt idx="4">
                  <c:v>16777216</c:v>
                </c:pt>
                <c:pt idx="5">
                  <c:v>67108864</c:v>
                </c:pt>
              </c:numCache>
            </c:numRef>
          </c:xVal>
          <c:yVal>
            <c:numRef>
              <c:f>Feuil1!$D$4:$D$9</c:f>
              <c:numCache>
                <c:formatCode>General</c:formatCode>
                <c:ptCount val="6"/>
                <c:pt idx="0">
                  <c:v>4.88</c:v>
                </c:pt>
                <c:pt idx="1">
                  <c:v>18.309999999999999</c:v>
                </c:pt>
                <c:pt idx="2">
                  <c:v>69.790000000000006</c:v>
                </c:pt>
                <c:pt idx="3">
                  <c:v>275.60000000000002</c:v>
                </c:pt>
                <c:pt idx="4">
                  <c:v>1039</c:v>
                </c:pt>
                <c:pt idx="5">
                  <c:v>4149.6000000000004</c:v>
                </c:pt>
              </c:numCache>
            </c:numRef>
          </c:yVal>
          <c:smooth val="1"/>
        </c:ser>
        <c:dLbls>
          <c:showLegendKey val="0"/>
          <c:showVal val="0"/>
          <c:showCatName val="0"/>
          <c:showSerName val="0"/>
          <c:showPercent val="0"/>
          <c:showBubbleSize val="0"/>
        </c:dLbls>
        <c:axId val="38849536"/>
        <c:axId val="38851712"/>
      </c:scatterChart>
      <c:valAx>
        <c:axId val="38849536"/>
        <c:scaling>
          <c:logBase val="10"/>
          <c:orientation val="minMax"/>
          <c:min val="10000"/>
        </c:scaling>
        <c:delete val="0"/>
        <c:axPos val="b"/>
        <c:majorGridlines/>
        <c:minorGridlines/>
        <c:title>
          <c:tx>
            <c:rich>
              <a:bodyPr/>
              <a:lstStyle/>
              <a:p>
                <a:pPr>
                  <a:defRPr sz="2200"/>
                </a:pPr>
                <a:r>
                  <a:rPr lang="en-US" sz="2200" b="0" dirty="0" err="1"/>
                  <a:t>Nombre</a:t>
                </a:r>
                <a:r>
                  <a:rPr lang="en-US" sz="2200" b="0" dirty="0"/>
                  <a:t> de pixels </a:t>
                </a:r>
              </a:p>
            </c:rich>
          </c:tx>
          <c:layout>
            <c:manualLayout>
              <c:xMode val="edge"/>
              <c:yMode val="edge"/>
              <c:x val="0.32190099551498197"/>
              <c:y val="0.92834564098546979"/>
            </c:manualLayout>
          </c:layout>
          <c:overlay val="0"/>
        </c:title>
        <c:numFmt formatCode="0.E+00" sourceLinked="0"/>
        <c:majorTickMark val="out"/>
        <c:minorTickMark val="out"/>
        <c:tickLblPos val="low"/>
        <c:txPr>
          <a:bodyPr/>
          <a:lstStyle/>
          <a:p>
            <a:pPr>
              <a:defRPr sz="2000"/>
            </a:pPr>
            <a:endParaRPr lang="fr-FR"/>
          </a:p>
        </c:txPr>
        <c:crossAx val="38851712"/>
        <c:crosses val="autoZero"/>
        <c:crossBetween val="midCat"/>
      </c:valAx>
      <c:valAx>
        <c:axId val="38851712"/>
        <c:scaling>
          <c:logBase val="10"/>
          <c:orientation val="minMax"/>
        </c:scaling>
        <c:delete val="0"/>
        <c:axPos val="l"/>
        <c:majorGridlines/>
        <c:title>
          <c:tx>
            <c:rich>
              <a:bodyPr rot="-5400000" vert="horz"/>
              <a:lstStyle/>
              <a:p>
                <a:pPr>
                  <a:defRPr sz="2200"/>
                </a:pPr>
                <a:r>
                  <a:rPr lang="fr-FR" sz="2200" b="0"/>
                  <a:t>temps d'execution (ms)</a:t>
                </a:r>
              </a:p>
            </c:rich>
          </c:tx>
          <c:layout/>
          <c:overlay val="0"/>
        </c:title>
        <c:numFmt formatCode="General" sourceLinked="1"/>
        <c:majorTickMark val="out"/>
        <c:minorTickMark val="none"/>
        <c:tickLblPos val="nextTo"/>
        <c:txPr>
          <a:bodyPr/>
          <a:lstStyle/>
          <a:p>
            <a:pPr>
              <a:defRPr sz="2000"/>
            </a:pPr>
            <a:endParaRPr lang="fr-FR"/>
          </a:p>
        </c:txPr>
        <c:crossAx val="38849536"/>
        <c:crosses val="autoZero"/>
        <c:crossBetween val="midCat"/>
      </c:valAx>
      <c:spPr>
        <a:gradFill flip="none" rotWithShape="1">
          <a:gsLst>
            <a:gs pos="0">
              <a:srgbClr val="5E9EFF"/>
            </a:gs>
            <a:gs pos="26000">
              <a:srgbClr val="85C2FF"/>
            </a:gs>
            <a:gs pos="49000">
              <a:srgbClr val="C4D6EB"/>
            </a:gs>
            <a:gs pos="80000">
              <a:srgbClr val="FFEBFA"/>
            </a:gs>
          </a:gsLst>
          <a:lin ang="16200000" scaled="0"/>
          <a:tileRect/>
        </a:gradFill>
        <a:scene3d>
          <a:camera prst="orthographicFront"/>
          <a:lightRig rig="threePt" dir="t">
            <a:rot lat="0" lon="0" rev="6000000"/>
          </a:lightRig>
        </a:scene3d>
      </c:spPr>
    </c:plotArea>
    <c:legend>
      <c:legendPos val="r"/>
      <c:layout>
        <c:manualLayout>
          <c:xMode val="edge"/>
          <c:yMode val="edge"/>
          <c:x val="0.8680108389317287"/>
          <c:y val="0.42407127795453703"/>
          <c:w val="0.13198916106827133"/>
          <c:h val="0.16101876402432619"/>
        </c:manualLayout>
      </c:layout>
      <c:overlay val="0"/>
      <c:txPr>
        <a:bodyPr/>
        <a:lstStyle/>
        <a:p>
          <a:pPr>
            <a:defRPr sz="2000"/>
          </a:pPr>
          <a:endParaRPr lang="fr-FR"/>
        </a:p>
      </c:txPr>
    </c:legend>
    <c:plotVisOnly val="1"/>
    <c:dispBlanksAs val="gap"/>
    <c:showDLblsOverMax val="0"/>
  </c:chart>
  <c:spPr>
    <a:solidFill>
      <a:srgbClr val="EAEAEA"/>
    </a:solidFill>
    <a:ln w="25400" cap="flat" cmpd="sng" algn="ctr">
      <a:solidFill>
        <a:srgbClr val="FF0000"/>
      </a:solidFill>
      <a:prstDash val="solid"/>
    </a:ln>
    <a:effectLst/>
  </c:spPr>
  <c:txPr>
    <a:bodyPr/>
    <a:lstStyle/>
    <a:p>
      <a:pPr>
        <a:defRPr>
          <a:solidFill>
            <a:schemeClr val="dk1"/>
          </a:solidFill>
          <a:latin typeface="+mn-lt"/>
          <a:ea typeface="+mn-ea"/>
          <a:cs typeface="+mn-cs"/>
        </a:defRPr>
      </a:pPr>
      <a:endParaRPr lang="fr-FR"/>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b="1"/>
              <a:t>Température du composant</a:t>
            </a:r>
          </a:p>
        </c:rich>
      </c:tx>
      <c:layout/>
      <c:overlay val="0"/>
    </c:title>
    <c:autoTitleDeleted val="0"/>
    <c:plotArea>
      <c:layout>
        <c:manualLayout>
          <c:layoutTarget val="inner"/>
          <c:xMode val="edge"/>
          <c:yMode val="edge"/>
          <c:x val="0.15395972860648569"/>
          <c:y val="0.17881529988534933"/>
          <c:w val="0.67929659807249132"/>
          <c:h val="0.63592825904245021"/>
        </c:manualLayout>
      </c:layout>
      <c:scatterChart>
        <c:scatterStyle val="smoothMarker"/>
        <c:varyColors val="0"/>
        <c:ser>
          <c:idx val="0"/>
          <c:order val="0"/>
          <c:tx>
            <c:v>GPU</c:v>
          </c:tx>
          <c:spPr>
            <a:ln w="57150" cmpd="sng">
              <a:solidFill>
                <a:schemeClr val="bg1"/>
              </a:solidFill>
            </a:ln>
          </c:spPr>
          <c:marker>
            <c:symbol val="none"/>
          </c:marker>
          <c:xVal>
            <c:numRef>
              <c:f>Feuil1!$H$4:$H$52</c:f>
              <c:numCache>
                <c:formatCode>0.00</c:formatCode>
                <c:ptCount val="49"/>
                <c:pt idx="0">
                  <c:v>3.24</c:v>
                </c:pt>
                <c:pt idx="1">
                  <c:v>3.73</c:v>
                </c:pt>
                <c:pt idx="2">
                  <c:v>4.38</c:v>
                </c:pt>
                <c:pt idx="3">
                  <c:v>4.79</c:v>
                </c:pt>
                <c:pt idx="4">
                  <c:v>5.35</c:v>
                </c:pt>
                <c:pt idx="5">
                  <c:v>6.09</c:v>
                </c:pt>
                <c:pt idx="6">
                  <c:v>7.46</c:v>
                </c:pt>
                <c:pt idx="7">
                  <c:v>10.050000000000001</c:v>
                </c:pt>
                <c:pt idx="8">
                  <c:v>12.61</c:v>
                </c:pt>
                <c:pt idx="9">
                  <c:v>16.59</c:v>
                </c:pt>
                <c:pt idx="10">
                  <c:v>20.77</c:v>
                </c:pt>
                <c:pt idx="11">
                  <c:v>23.83</c:v>
                </c:pt>
                <c:pt idx="12">
                  <c:v>28.37</c:v>
                </c:pt>
                <c:pt idx="13">
                  <c:v>32.94</c:v>
                </c:pt>
                <c:pt idx="14">
                  <c:v>38.020000000000003</c:v>
                </c:pt>
                <c:pt idx="15">
                  <c:v>42.08</c:v>
                </c:pt>
                <c:pt idx="16">
                  <c:v>47.66</c:v>
                </c:pt>
                <c:pt idx="17">
                  <c:v>54.36</c:v>
                </c:pt>
                <c:pt idx="18">
                  <c:v>59.94</c:v>
                </c:pt>
                <c:pt idx="19">
                  <c:v>65</c:v>
                </c:pt>
                <c:pt idx="20">
                  <c:v>71.94</c:v>
                </c:pt>
                <c:pt idx="21">
                  <c:v>78.819999999999993</c:v>
                </c:pt>
                <c:pt idx="22">
                  <c:v>87.49</c:v>
                </c:pt>
                <c:pt idx="23">
                  <c:v>97.6</c:v>
                </c:pt>
                <c:pt idx="24">
                  <c:v>106.68</c:v>
                </c:pt>
                <c:pt idx="25">
                  <c:v>114.9</c:v>
                </c:pt>
                <c:pt idx="26">
                  <c:v>128.66999999999999</c:v>
                </c:pt>
                <c:pt idx="27">
                  <c:v>160.19999999999999</c:v>
                </c:pt>
                <c:pt idx="28">
                  <c:v>162.56</c:v>
                </c:pt>
                <c:pt idx="29">
                  <c:v>165.99</c:v>
                </c:pt>
                <c:pt idx="30">
                  <c:v>167.65</c:v>
                </c:pt>
                <c:pt idx="31">
                  <c:v>171.17000000000002</c:v>
                </c:pt>
                <c:pt idx="32">
                  <c:v>173.7</c:v>
                </c:pt>
                <c:pt idx="33">
                  <c:v>174.69</c:v>
                </c:pt>
                <c:pt idx="34">
                  <c:v>177.13</c:v>
                </c:pt>
                <c:pt idx="35">
                  <c:v>180.75</c:v>
                </c:pt>
                <c:pt idx="36">
                  <c:v>186.8</c:v>
                </c:pt>
                <c:pt idx="37">
                  <c:v>191.96</c:v>
                </c:pt>
                <c:pt idx="38">
                  <c:v>198.61</c:v>
                </c:pt>
                <c:pt idx="39">
                  <c:v>204.69</c:v>
                </c:pt>
                <c:pt idx="40">
                  <c:v>211.76</c:v>
                </c:pt>
                <c:pt idx="41">
                  <c:v>219.17000000000002</c:v>
                </c:pt>
                <c:pt idx="42">
                  <c:v>228.19</c:v>
                </c:pt>
                <c:pt idx="43">
                  <c:v>238.27</c:v>
                </c:pt>
                <c:pt idx="44">
                  <c:v>247.84</c:v>
                </c:pt>
                <c:pt idx="45">
                  <c:v>260.2</c:v>
                </c:pt>
                <c:pt idx="46">
                  <c:v>273.15999999999997</c:v>
                </c:pt>
                <c:pt idx="47">
                  <c:v>289.01</c:v>
                </c:pt>
                <c:pt idx="48">
                  <c:v>303.99</c:v>
                </c:pt>
              </c:numCache>
            </c:numRef>
          </c:xVal>
          <c:yVal>
            <c:numRef>
              <c:f>Feuil1!$I$4:$I$52</c:f>
              <c:numCache>
                <c:formatCode>General</c:formatCode>
                <c:ptCount val="49"/>
                <c:pt idx="0">
                  <c:v>43</c:v>
                </c:pt>
                <c:pt idx="1">
                  <c:v>46</c:v>
                </c:pt>
                <c:pt idx="2">
                  <c:v>48</c:v>
                </c:pt>
                <c:pt idx="3">
                  <c:v>49</c:v>
                </c:pt>
                <c:pt idx="4">
                  <c:v>50</c:v>
                </c:pt>
                <c:pt idx="5">
                  <c:v>51</c:v>
                </c:pt>
                <c:pt idx="6">
                  <c:v>52</c:v>
                </c:pt>
                <c:pt idx="7">
                  <c:v>53</c:v>
                </c:pt>
                <c:pt idx="8">
                  <c:v>54</c:v>
                </c:pt>
                <c:pt idx="9">
                  <c:v>55</c:v>
                </c:pt>
                <c:pt idx="10">
                  <c:v>56</c:v>
                </c:pt>
                <c:pt idx="11">
                  <c:v>57</c:v>
                </c:pt>
                <c:pt idx="12">
                  <c:v>58</c:v>
                </c:pt>
                <c:pt idx="13">
                  <c:v>59</c:v>
                </c:pt>
                <c:pt idx="14">
                  <c:v>60</c:v>
                </c:pt>
                <c:pt idx="15">
                  <c:v>61</c:v>
                </c:pt>
                <c:pt idx="16">
                  <c:v>62</c:v>
                </c:pt>
                <c:pt idx="17">
                  <c:v>63</c:v>
                </c:pt>
                <c:pt idx="18">
                  <c:v>64</c:v>
                </c:pt>
                <c:pt idx="19">
                  <c:v>65</c:v>
                </c:pt>
                <c:pt idx="20">
                  <c:v>66</c:v>
                </c:pt>
                <c:pt idx="21">
                  <c:v>67</c:v>
                </c:pt>
                <c:pt idx="22">
                  <c:v>68</c:v>
                </c:pt>
                <c:pt idx="23">
                  <c:v>69</c:v>
                </c:pt>
                <c:pt idx="24">
                  <c:v>70</c:v>
                </c:pt>
                <c:pt idx="25">
                  <c:v>71</c:v>
                </c:pt>
                <c:pt idx="26">
                  <c:v>72</c:v>
                </c:pt>
                <c:pt idx="27">
                  <c:v>73</c:v>
                </c:pt>
                <c:pt idx="28">
                  <c:v>71</c:v>
                </c:pt>
                <c:pt idx="29">
                  <c:v>69</c:v>
                </c:pt>
                <c:pt idx="30">
                  <c:v>68</c:v>
                </c:pt>
                <c:pt idx="31">
                  <c:v>67</c:v>
                </c:pt>
                <c:pt idx="32">
                  <c:v>66</c:v>
                </c:pt>
                <c:pt idx="33">
                  <c:v>65</c:v>
                </c:pt>
                <c:pt idx="34">
                  <c:v>64</c:v>
                </c:pt>
                <c:pt idx="35">
                  <c:v>63</c:v>
                </c:pt>
                <c:pt idx="36">
                  <c:v>62</c:v>
                </c:pt>
                <c:pt idx="37">
                  <c:v>61</c:v>
                </c:pt>
                <c:pt idx="38">
                  <c:v>60</c:v>
                </c:pt>
                <c:pt idx="39">
                  <c:v>59</c:v>
                </c:pt>
                <c:pt idx="40">
                  <c:v>58</c:v>
                </c:pt>
                <c:pt idx="41">
                  <c:v>57</c:v>
                </c:pt>
                <c:pt idx="42">
                  <c:v>56</c:v>
                </c:pt>
                <c:pt idx="43">
                  <c:v>55</c:v>
                </c:pt>
                <c:pt idx="44">
                  <c:v>54</c:v>
                </c:pt>
                <c:pt idx="45">
                  <c:v>53</c:v>
                </c:pt>
                <c:pt idx="46">
                  <c:v>52</c:v>
                </c:pt>
                <c:pt idx="47">
                  <c:v>51</c:v>
                </c:pt>
                <c:pt idx="48">
                  <c:v>50</c:v>
                </c:pt>
              </c:numCache>
            </c:numRef>
          </c:yVal>
          <c:smooth val="1"/>
        </c:ser>
        <c:ser>
          <c:idx val="1"/>
          <c:order val="1"/>
          <c:tx>
            <c:v>CPU</c:v>
          </c:tx>
          <c:spPr>
            <a:ln w="57150" cap="rnd" cmpd="sng">
              <a:solidFill>
                <a:schemeClr val="tx1"/>
              </a:solidFill>
              <a:prstDash val="solid"/>
            </a:ln>
          </c:spPr>
          <c:marker>
            <c:symbol val="none"/>
          </c:marker>
          <c:xVal>
            <c:numRef>
              <c:f>Feuil1!$D$55:$D$78</c:f>
              <c:numCache>
                <c:formatCode>0.00</c:formatCode>
                <c:ptCount val="24"/>
                <c:pt idx="0">
                  <c:v>3.63</c:v>
                </c:pt>
                <c:pt idx="1">
                  <c:v>4.0999999999999996</c:v>
                </c:pt>
                <c:pt idx="2">
                  <c:v>5.14</c:v>
                </c:pt>
                <c:pt idx="3">
                  <c:v>5.69</c:v>
                </c:pt>
                <c:pt idx="4">
                  <c:v>7.23</c:v>
                </c:pt>
                <c:pt idx="5">
                  <c:v>9.4499999999999993</c:v>
                </c:pt>
                <c:pt idx="6">
                  <c:v>18.39</c:v>
                </c:pt>
                <c:pt idx="7">
                  <c:v>42.85</c:v>
                </c:pt>
                <c:pt idx="8">
                  <c:v>60.3</c:v>
                </c:pt>
                <c:pt idx="9">
                  <c:v>75.45</c:v>
                </c:pt>
                <c:pt idx="10">
                  <c:v>122.7</c:v>
                </c:pt>
                <c:pt idx="11">
                  <c:v>138.5</c:v>
                </c:pt>
                <c:pt idx="12">
                  <c:v>142.31</c:v>
                </c:pt>
                <c:pt idx="13">
                  <c:v>144.12</c:v>
                </c:pt>
                <c:pt idx="14">
                  <c:v>144.46</c:v>
                </c:pt>
                <c:pt idx="15">
                  <c:v>144.66</c:v>
                </c:pt>
                <c:pt idx="16">
                  <c:v>144.84</c:v>
                </c:pt>
                <c:pt idx="17">
                  <c:v>145.25</c:v>
                </c:pt>
                <c:pt idx="18">
                  <c:v>146.69</c:v>
                </c:pt>
                <c:pt idx="19">
                  <c:v>147.76</c:v>
                </c:pt>
                <c:pt idx="20">
                  <c:v>152.47999999999999</c:v>
                </c:pt>
                <c:pt idx="21">
                  <c:v>160.94</c:v>
                </c:pt>
                <c:pt idx="22">
                  <c:v>172.29</c:v>
                </c:pt>
                <c:pt idx="23">
                  <c:v>303.99</c:v>
                </c:pt>
              </c:numCache>
            </c:numRef>
          </c:xVal>
          <c:yVal>
            <c:numRef>
              <c:f>Feuil1!$C$55:$C$78</c:f>
              <c:numCache>
                <c:formatCode>General</c:formatCode>
                <c:ptCount val="24"/>
                <c:pt idx="0">
                  <c:v>51</c:v>
                </c:pt>
                <c:pt idx="1">
                  <c:v>52</c:v>
                </c:pt>
                <c:pt idx="2">
                  <c:v>53</c:v>
                </c:pt>
                <c:pt idx="3">
                  <c:v>54</c:v>
                </c:pt>
                <c:pt idx="4">
                  <c:v>55</c:v>
                </c:pt>
                <c:pt idx="5">
                  <c:v>56</c:v>
                </c:pt>
                <c:pt idx="6">
                  <c:v>57</c:v>
                </c:pt>
                <c:pt idx="7">
                  <c:v>58</c:v>
                </c:pt>
                <c:pt idx="8">
                  <c:v>59</c:v>
                </c:pt>
                <c:pt idx="9">
                  <c:v>60</c:v>
                </c:pt>
                <c:pt idx="10">
                  <c:v>61</c:v>
                </c:pt>
                <c:pt idx="11">
                  <c:v>61</c:v>
                </c:pt>
                <c:pt idx="12">
                  <c:v>61</c:v>
                </c:pt>
                <c:pt idx="13">
                  <c:v>60</c:v>
                </c:pt>
                <c:pt idx="14">
                  <c:v>59</c:v>
                </c:pt>
                <c:pt idx="15">
                  <c:v>58</c:v>
                </c:pt>
                <c:pt idx="16">
                  <c:v>57</c:v>
                </c:pt>
                <c:pt idx="17">
                  <c:v>56</c:v>
                </c:pt>
                <c:pt idx="18">
                  <c:v>55</c:v>
                </c:pt>
                <c:pt idx="19">
                  <c:v>54</c:v>
                </c:pt>
                <c:pt idx="20">
                  <c:v>53</c:v>
                </c:pt>
                <c:pt idx="21">
                  <c:v>52</c:v>
                </c:pt>
                <c:pt idx="22">
                  <c:v>51</c:v>
                </c:pt>
                <c:pt idx="23">
                  <c:v>51</c:v>
                </c:pt>
              </c:numCache>
            </c:numRef>
          </c:yVal>
          <c:smooth val="1"/>
        </c:ser>
        <c:dLbls>
          <c:showLegendKey val="0"/>
          <c:showVal val="0"/>
          <c:showCatName val="0"/>
          <c:showSerName val="0"/>
          <c:showPercent val="0"/>
          <c:showBubbleSize val="0"/>
        </c:dLbls>
        <c:axId val="38632064"/>
        <c:axId val="38638336"/>
      </c:scatterChart>
      <c:valAx>
        <c:axId val="38632064"/>
        <c:scaling>
          <c:orientation val="minMax"/>
          <c:max val="320"/>
          <c:min val="0"/>
        </c:scaling>
        <c:delete val="0"/>
        <c:axPos val="b"/>
        <c:majorGridlines/>
        <c:minorGridlines/>
        <c:title>
          <c:tx>
            <c:rich>
              <a:bodyPr/>
              <a:lstStyle/>
              <a:p>
                <a:pPr>
                  <a:defRPr sz="2200"/>
                </a:pPr>
                <a:r>
                  <a:rPr lang="fr-FR" sz="2200" b="0"/>
                  <a:t>Temps (s)</a:t>
                </a:r>
              </a:p>
            </c:rich>
          </c:tx>
          <c:layout/>
          <c:overlay val="0"/>
        </c:title>
        <c:numFmt formatCode="#,##0" sourceLinked="0"/>
        <c:majorTickMark val="out"/>
        <c:minorTickMark val="none"/>
        <c:tickLblPos val="nextTo"/>
        <c:txPr>
          <a:bodyPr/>
          <a:lstStyle/>
          <a:p>
            <a:pPr>
              <a:defRPr sz="2000"/>
            </a:pPr>
            <a:endParaRPr lang="fr-FR"/>
          </a:p>
        </c:txPr>
        <c:crossAx val="38638336"/>
        <c:crosses val="autoZero"/>
        <c:crossBetween val="midCat"/>
        <c:majorUnit val="50"/>
        <c:minorUnit val="25"/>
      </c:valAx>
      <c:valAx>
        <c:axId val="38638336"/>
        <c:scaling>
          <c:orientation val="minMax"/>
        </c:scaling>
        <c:delete val="0"/>
        <c:axPos val="l"/>
        <c:majorGridlines/>
        <c:title>
          <c:tx>
            <c:rich>
              <a:bodyPr rot="-5400000" vert="horz"/>
              <a:lstStyle/>
              <a:p>
                <a:pPr>
                  <a:defRPr sz="2200"/>
                </a:pPr>
                <a:r>
                  <a:rPr lang="fr-FR" sz="2200" b="0"/>
                  <a:t>Température (°C)</a:t>
                </a:r>
              </a:p>
            </c:rich>
          </c:tx>
          <c:layout/>
          <c:overlay val="0"/>
        </c:title>
        <c:numFmt formatCode="General" sourceLinked="1"/>
        <c:majorTickMark val="out"/>
        <c:minorTickMark val="none"/>
        <c:tickLblPos val="nextTo"/>
        <c:txPr>
          <a:bodyPr/>
          <a:lstStyle/>
          <a:p>
            <a:pPr>
              <a:defRPr sz="2000"/>
            </a:pPr>
            <a:endParaRPr lang="fr-FR"/>
          </a:p>
        </c:txPr>
        <c:crossAx val="38632064"/>
        <c:crosses val="autoZero"/>
        <c:crossBetween val="midCat"/>
      </c:valAx>
      <c:spPr>
        <a:gradFill flip="none" rotWithShape="1">
          <a:gsLst>
            <a:gs pos="35000">
              <a:schemeClr val="tx2">
                <a:lumMod val="50000"/>
              </a:schemeClr>
            </a:gs>
            <a:gs pos="76000">
              <a:srgbClr val="F27300"/>
            </a:gs>
            <a:gs pos="93000">
              <a:srgbClr val="FFBF00"/>
            </a:gs>
          </a:gsLst>
          <a:lin ang="16200000" scaled="1"/>
          <a:tileRect/>
        </a:gradFill>
        <a:scene3d>
          <a:camera prst="orthographicFront"/>
          <a:lightRig rig="threePt" dir="t">
            <a:rot lat="0" lon="0" rev="6000000"/>
          </a:lightRig>
        </a:scene3d>
      </c:spPr>
    </c:plotArea>
    <c:legend>
      <c:legendPos val="r"/>
      <c:layout/>
      <c:overlay val="0"/>
      <c:txPr>
        <a:bodyPr/>
        <a:lstStyle/>
        <a:p>
          <a:pPr>
            <a:defRPr sz="2000"/>
          </a:pPr>
          <a:endParaRPr lang="fr-FR"/>
        </a:p>
      </c:txPr>
    </c:legend>
    <c:plotVisOnly val="1"/>
    <c:dispBlanksAs val="gap"/>
    <c:showDLblsOverMax val="0"/>
  </c:chart>
  <c:spPr>
    <a:solidFill>
      <a:srgbClr val="EAEAEA"/>
    </a:solidFill>
    <a:ln w="25400" cap="flat" cmpd="sng" algn="ctr">
      <a:solidFill>
        <a:srgbClr val="FF0000"/>
      </a:solidFill>
      <a:prstDash val="solid"/>
    </a:ln>
    <a:effectLst/>
  </c:spPr>
  <c:txPr>
    <a:bodyPr/>
    <a:lstStyle/>
    <a:p>
      <a:pPr>
        <a:defRPr>
          <a:solidFill>
            <a:schemeClr val="dk1"/>
          </a:solidFill>
          <a:latin typeface="+mn-lt"/>
          <a:ea typeface="+mn-ea"/>
          <a:cs typeface="+mn-cs"/>
        </a:defRPr>
      </a:pPr>
      <a:endParaRPr lang="fr-FR"/>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fr-FR" sz="2800" b="1" dirty="0">
                <a:solidFill>
                  <a:schemeClr val="tx1"/>
                </a:solidFill>
              </a:rPr>
              <a:t>Temps</a:t>
            </a:r>
            <a:r>
              <a:rPr lang="fr-FR" sz="2800" b="1" baseline="0" dirty="0">
                <a:solidFill>
                  <a:schemeClr val="tx1"/>
                </a:solidFill>
              </a:rPr>
              <a:t> de calcul de la multiplication matricielle</a:t>
            </a:r>
            <a:endParaRPr lang="fr-FR" sz="2800" b="1" dirty="0">
              <a:solidFill>
                <a:schemeClr val="tx1"/>
              </a:solidFill>
            </a:endParaRPr>
          </a:p>
        </c:rich>
      </c:tx>
      <c:layout>
        <c:manualLayout>
          <c:xMode val="edge"/>
          <c:yMode val="edge"/>
          <c:x val="0.18222281670702589"/>
          <c:y val="2.6276290385962513E-2"/>
        </c:manualLayout>
      </c:layout>
      <c:overlay val="0"/>
      <c:spPr>
        <a:noFill/>
        <a:ln>
          <a:noFill/>
        </a:ln>
        <a:effectLst/>
      </c:spPr>
    </c:title>
    <c:autoTitleDeleted val="0"/>
    <c:plotArea>
      <c:layout>
        <c:manualLayout>
          <c:layoutTarget val="inner"/>
          <c:xMode val="edge"/>
          <c:yMode val="edge"/>
          <c:x val="0.16080656332682844"/>
          <c:y val="0.15404692545575699"/>
          <c:w val="0.5652216241855611"/>
          <c:h val="0.66012925125090671"/>
        </c:manualLayout>
      </c:layout>
      <c:scatterChart>
        <c:scatterStyle val="smoothMarker"/>
        <c:varyColors val="0"/>
        <c:ser>
          <c:idx val="0"/>
          <c:order val="0"/>
          <c:tx>
            <c:strRef>
              <c:f>Sheet1!$F$1</c:f>
              <c:strCache>
                <c:ptCount val="1"/>
                <c:pt idx="0">
                  <c:v>GPU</c:v>
                </c:pt>
              </c:strCache>
            </c:strRef>
          </c:tx>
          <c:spPr>
            <a:ln w="50800" cap="rnd">
              <a:solidFill>
                <a:schemeClr val="accent6">
                  <a:lumMod val="75000"/>
                </a:schemeClr>
              </a:solidFill>
              <a:round/>
            </a:ln>
            <a:effectLst/>
          </c:spPr>
          <c:marker>
            <c:symbol val="none"/>
          </c:marker>
          <c:xVal>
            <c:numRef>
              <c:f>Sheet1!$C$2:$C$11</c:f>
              <c:numCache>
                <c:formatCode>General</c:formatCode>
                <c:ptCount val="10"/>
                <c:pt idx="0">
                  <c:v>64</c:v>
                </c:pt>
                <c:pt idx="1">
                  <c:v>256</c:v>
                </c:pt>
                <c:pt idx="2">
                  <c:v>1024</c:v>
                </c:pt>
                <c:pt idx="3">
                  <c:v>4096</c:v>
                </c:pt>
                <c:pt idx="4">
                  <c:v>16384</c:v>
                </c:pt>
                <c:pt idx="5">
                  <c:v>65536</c:v>
                </c:pt>
                <c:pt idx="6">
                  <c:v>147456</c:v>
                </c:pt>
                <c:pt idx="7">
                  <c:v>262144</c:v>
                </c:pt>
                <c:pt idx="8">
                  <c:v>1048576</c:v>
                </c:pt>
                <c:pt idx="9">
                  <c:v>4194304</c:v>
                </c:pt>
              </c:numCache>
            </c:numRef>
          </c:xVal>
          <c:yVal>
            <c:numRef>
              <c:f>Sheet1!$F$2:$F$11</c:f>
              <c:numCache>
                <c:formatCode>0.00E+00</c:formatCode>
                <c:ptCount val="10"/>
                <c:pt idx="0">
                  <c:v>7.9000000000000006E-6</c:v>
                </c:pt>
                <c:pt idx="1">
                  <c:v>1.26E-5</c:v>
                </c:pt>
                <c:pt idx="2" formatCode="General">
                  <c:v>3.1999999999999999E-5</c:v>
                </c:pt>
                <c:pt idx="3" formatCode="General">
                  <c:v>1.15E-4</c:v>
                </c:pt>
                <c:pt idx="4" formatCode="General">
                  <c:v>7.0600000000000003E-4</c:v>
                </c:pt>
                <c:pt idx="5" formatCode="General">
                  <c:v>5.084E-3</c:v>
                </c:pt>
                <c:pt idx="6" formatCode="General">
                  <c:v>1.6598000000000002E-2</c:v>
                </c:pt>
                <c:pt idx="7" formatCode="General">
                  <c:v>3.9738000000000002E-2</c:v>
                </c:pt>
                <c:pt idx="8" formatCode="General">
                  <c:v>0.29268899999999998</c:v>
                </c:pt>
                <c:pt idx="9" formatCode="General">
                  <c:v>2.5226869999999999</c:v>
                </c:pt>
              </c:numCache>
            </c:numRef>
          </c:yVal>
          <c:smooth val="1"/>
        </c:ser>
        <c:ser>
          <c:idx val="1"/>
          <c:order val="1"/>
          <c:tx>
            <c:strRef>
              <c:f>Sheet1!$H$1</c:f>
              <c:strCache>
                <c:ptCount val="1"/>
                <c:pt idx="0">
                  <c:v>CPU</c:v>
                </c:pt>
              </c:strCache>
            </c:strRef>
          </c:tx>
          <c:spPr>
            <a:ln w="50800" cap="rnd">
              <a:solidFill>
                <a:schemeClr val="accent2"/>
              </a:solidFill>
              <a:round/>
            </a:ln>
            <a:effectLst/>
          </c:spPr>
          <c:marker>
            <c:symbol val="none"/>
          </c:marker>
          <c:xVal>
            <c:numRef>
              <c:f>Sheet1!$C$2:$C$11</c:f>
              <c:numCache>
                <c:formatCode>General</c:formatCode>
                <c:ptCount val="10"/>
                <c:pt idx="0">
                  <c:v>64</c:v>
                </c:pt>
                <c:pt idx="1">
                  <c:v>256</c:v>
                </c:pt>
                <c:pt idx="2">
                  <c:v>1024</c:v>
                </c:pt>
                <c:pt idx="3">
                  <c:v>4096</c:v>
                </c:pt>
                <c:pt idx="4">
                  <c:v>16384</c:v>
                </c:pt>
                <c:pt idx="5">
                  <c:v>65536</c:v>
                </c:pt>
                <c:pt idx="6">
                  <c:v>147456</c:v>
                </c:pt>
                <c:pt idx="7">
                  <c:v>262144</c:v>
                </c:pt>
                <c:pt idx="8">
                  <c:v>1048576</c:v>
                </c:pt>
                <c:pt idx="9">
                  <c:v>4194304</c:v>
                </c:pt>
              </c:numCache>
            </c:numRef>
          </c:xVal>
          <c:yVal>
            <c:numRef>
              <c:f>Sheet1!$H$2:$H$11</c:f>
              <c:numCache>
                <c:formatCode>0.00E+00</c:formatCode>
                <c:ptCount val="10"/>
                <c:pt idx="0">
                  <c:v>3.0199999999999999E-6</c:v>
                </c:pt>
                <c:pt idx="1">
                  <c:v>2.1500000000000001E-5</c:v>
                </c:pt>
                <c:pt idx="2" formatCode="General">
                  <c:v>2.03E-4</c:v>
                </c:pt>
                <c:pt idx="3" formatCode="General">
                  <c:v>1.441E-3</c:v>
                </c:pt>
                <c:pt idx="4" formatCode="General">
                  <c:v>1.0104E-2</c:v>
                </c:pt>
                <c:pt idx="5" formatCode="General">
                  <c:v>9.1365000000000002E-2</c:v>
                </c:pt>
                <c:pt idx="6" formatCode="General">
                  <c:v>0.28479500000000002</c:v>
                </c:pt>
                <c:pt idx="7" formatCode="General">
                  <c:v>1.0669999999999999</c:v>
                </c:pt>
                <c:pt idx="8" formatCode="General">
                  <c:v>17.355129999999999</c:v>
                </c:pt>
                <c:pt idx="9" formatCode="General">
                  <c:v>178.54849999999999</c:v>
                </c:pt>
              </c:numCache>
            </c:numRef>
          </c:yVal>
          <c:smooth val="1"/>
        </c:ser>
        <c:dLbls>
          <c:showLegendKey val="0"/>
          <c:showVal val="0"/>
          <c:showCatName val="0"/>
          <c:showSerName val="0"/>
          <c:showPercent val="0"/>
          <c:showBubbleSize val="0"/>
        </c:dLbls>
        <c:axId val="38829440"/>
        <c:axId val="38831616"/>
      </c:scatterChart>
      <c:scatterChart>
        <c:scatterStyle val="smoothMarker"/>
        <c:varyColors val="0"/>
        <c:ser>
          <c:idx val="2"/>
          <c:order val="2"/>
          <c:tx>
            <c:strRef>
              <c:f>Sheet1!$I$1</c:f>
              <c:strCache>
                <c:ptCount val="1"/>
                <c:pt idx="0">
                  <c:v>GPU/CPU %</c:v>
                </c:pt>
              </c:strCache>
            </c:strRef>
          </c:tx>
          <c:spPr>
            <a:ln w="38100" cap="rnd">
              <a:solidFill>
                <a:schemeClr val="accent1">
                  <a:lumMod val="50000"/>
                </a:schemeClr>
              </a:solidFill>
              <a:round/>
            </a:ln>
            <a:effectLst/>
          </c:spPr>
          <c:marker>
            <c:symbol val="none"/>
          </c:marker>
          <c:xVal>
            <c:numRef>
              <c:f>Sheet1!$C$2:$C$11</c:f>
              <c:numCache>
                <c:formatCode>General</c:formatCode>
                <c:ptCount val="10"/>
                <c:pt idx="0">
                  <c:v>64</c:v>
                </c:pt>
                <c:pt idx="1">
                  <c:v>256</c:v>
                </c:pt>
                <c:pt idx="2">
                  <c:v>1024</c:v>
                </c:pt>
                <c:pt idx="3">
                  <c:v>4096</c:v>
                </c:pt>
                <c:pt idx="4">
                  <c:v>16384</c:v>
                </c:pt>
                <c:pt idx="5">
                  <c:v>65536</c:v>
                </c:pt>
                <c:pt idx="6">
                  <c:v>147456</c:v>
                </c:pt>
                <c:pt idx="7">
                  <c:v>262144</c:v>
                </c:pt>
                <c:pt idx="8">
                  <c:v>1048576</c:v>
                </c:pt>
                <c:pt idx="9">
                  <c:v>4194304</c:v>
                </c:pt>
              </c:numCache>
            </c:numRef>
          </c:xVal>
          <c:yVal>
            <c:numRef>
              <c:f>Sheet1!$I$2:$I$11</c:f>
              <c:numCache>
                <c:formatCode>0%</c:formatCode>
                <c:ptCount val="10"/>
                <c:pt idx="0">
                  <c:v>2.6158940397350996</c:v>
                </c:pt>
                <c:pt idx="1">
                  <c:v>0.58604651162790689</c:v>
                </c:pt>
                <c:pt idx="2">
                  <c:v>0.15763546798029557</c:v>
                </c:pt>
                <c:pt idx="3">
                  <c:v>7.9805690492713396E-2</c:v>
                </c:pt>
                <c:pt idx="4">
                  <c:v>6.9873317498020587E-2</c:v>
                </c:pt>
                <c:pt idx="5">
                  <c:v>5.5644940622776771E-2</c:v>
                </c:pt>
                <c:pt idx="6">
                  <c:v>5.8280517565266247E-2</c:v>
                </c:pt>
                <c:pt idx="7">
                  <c:v>3.7242736644798505E-2</c:v>
                </c:pt>
                <c:pt idx="8">
                  <c:v>1.6864696490317271E-2</c:v>
                </c:pt>
                <c:pt idx="9">
                  <c:v>1.41288613457968E-2</c:v>
                </c:pt>
              </c:numCache>
            </c:numRef>
          </c:yVal>
          <c:smooth val="1"/>
        </c:ser>
        <c:dLbls>
          <c:showLegendKey val="0"/>
          <c:showVal val="0"/>
          <c:showCatName val="0"/>
          <c:showSerName val="0"/>
          <c:showPercent val="0"/>
          <c:showBubbleSize val="0"/>
        </c:dLbls>
        <c:axId val="40048128"/>
        <c:axId val="38833536"/>
      </c:scatterChart>
      <c:valAx>
        <c:axId val="38829440"/>
        <c:scaling>
          <c:logBase val="10"/>
          <c:orientation val="minMax"/>
          <c:min val="10"/>
        </c:scaling>
        <c:delete val="0"/>
        <c:axPos val="b"/>
        <c:majorGridlines>
          <c:spPr>
            <a:ln w="12700" cap="flat" cmpd="sng" algn="ctr">
              <a:solidFill>
                <a:schemeClr val="bg1">
                  <a:lumMod val="65000"/>
                </a:schemeClr>
              </a:solidFill>
              <a:round/>
            </a:ln>
            <a:effectLst/>
          </c:spPr>
        </c:majorGridlines>
        <c:minorGridlines>
          <c:spPr>
            <a:ln w="6350" cap="flat" cmpd="sng" algn="ctr">
              <a:solidFill>
                <a:schemeClr val="bg2">
                  <a:lumMod val="40000"/>
                  <a:lumOff val="60000"/>
                </a:schemeClr>
              </a:solidFill>
              <a:round/>
            </a:ln>
            <a:effectLst/>
          </c:spPr>
        </c:minorGridlines>
        <c:title>
          <c:tx>
            <c:rich>
              <a:bodyPr rot="0" spcFirstLastPara="1" vertOverflow="ellipsis" vert="horz" wrap="square" anchor="ctr" anchorCtr="1"/>
              <a:lstStyle/>
              <a:p>
                <a:pPr>
                  <a:defRPr sz="2200" b="0" i="0" u="none" strike="noStrike" kern="1200" baseline="0">
                    <a:solidFill>
                      <a:schemeClr val="tx1"/>
                    </a:solidFill>
                    <a:latin typeface="+mn-lt"/>
                    <a:ea typeface="+mn-ea"/>
                    <a:cs typeface="+mn-cs"/>
                  </a:defRPr>
                </a:pPr>
                <a:r>
                  <a:rPr lang="fr-FR" sz="2200" dirty="0">
                    <a:solidFill>
                      <a:schemeClr val="tx1"/>
                    </a:solidFill>
                  </a:rPr>
                  <a:t>N</a:t>
                </a:r>
                <a:r>
                  <a:rPr lang="fr-FR" sz="2200" dirty="0" smtClean="0">
                    <a:solidFill>
                      <a:schemeClr val="tx1"/>
                    </a:solidFill>
                  </a:rPr>
                  <a:t>ombre </a:t>
                </a:r>
                <a:r>
                  <a:rPr lang="fr-FR" sz="2200" dirty="0">
                    <a:solidFill>
                      <a:schemeClr val="tx1"/>
                    </a:solidFill>
                  </a:rPr>
                  <a:t>d'éléments dans les matrices</a:t>
                </a:r>
              </a:p>
            </c:rich>
          </c:tx>
          <c:layout/>
          <c:overlay val="0"/>
          <c:spPr>
            <a:noFill/>
            <a:ln>
              <a:noFill/>
            </a:ln>
            <a:effectLst/>
          </c:spPr>
        </c:title>
        <c:numFmt formatCode="General" sourceLinked="1"/>
        <c:majorTickMark val="none"/>
        <c:minorTickMark val="none"/>
        <c:tickLblPos val="low"/>
        <c:spPr>
          <a:noFill/>
          <a:ln w="9525" cap="flat" cmpd="sng" algn="ctr">
            <a:solidFill>
              <a:schemeClr val="accent3">
                <a:lumMod val="9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fr-FR"/>
          </a:p>
        </c:txPr>
        <c:crossAx val="38831616"/>
        <c:crosses val="autoZero"/>
        <c:crossBetween val="midCat"/>
      </c:valAx>
      <c:valAx>
        <c:axId val="38831616"/>
        <c:scaling>
          <c:logBase val="10"/>
          <c:orientation val="minMax"/>
          <c:min val="1.0000000000000004E-6"/>
        </c:scaling>
        <c:delete val="0"/>
        <c:axPos val="l"/>
        <c:majorGridlines>
          <c:spPr>
            <a:ln w="12700"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2200" b="0" i="0" u="none" strike="noStrike" kern="1200" baseline="0">
                    <a:solidFill>
                      <a:schemeClr val="tx1">
                        <a:lumMod val="65000"/>
                        <a:lumOff val="35000"/>
                      </a:schemeClr>
                    </a:solidFill>
                    <a:latin typeface="+mn-lt"/>
                    <a:ea typeface="+mn-ea"/>
                    <a:cs typeface="+mn-cs"/>
                  </a:defRPr>
                </a:pPr>
                <a:r>
                  <a:rPr lang="fr-FR" sz="2200" dirty="0" smtClean="0">
                    <a:solidFill>
                      <a:schemeClr val="tx1"/>
                    </a:solidFill>
                  </a:rPr>
                  <a:t>Temps d‘exécution </a:t>
                </a:r>
                <a:r>
                  <a:rPr lang="fr-FR" sz="2200" dirty="0">
                    <a:solidFill>
                      <a:schemeClr val="tx1"/>
                    </a:solidFill>
                  </a:rPr>
                  <a:t>(s)</a:t>
                </a:r>
              </a:p>
            </c:rich>
          </c:tx>
          <c:layout/>
          <c:overlay val="0"/>
          <c:spPr>
            <a:noFill/>
            <a:ln>
              <a:noFill/>
            </a:ln>
            <a:effectLst/>
          </c:sp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2000" b="0" i="0" u="none" strike="noStrike" kern="1200" baseline="0">
                <a:solidFill>
                  <a:schemeClr val="tx1"/>
                </a:solidFill>
                <a:latin typeface="+mn-lt"/>
                <a:ea typeface="+mn-ea"/>
                <a:cs typeface="+mn-cs"/>
              </a:defRPr>
            </a:pPr>
            <a:endParaRPr lang="fr-FR"/>
          </a:p>
        </c:txPr>
        <c:crossAx val="38829440"/>
        <c:crosses val="autoZero"/>
        <c:crossBetween val="midCat"/>
      </c:valAx>
      <c:valAx>
        <c:axId val="38833536"/>
        <c:scaling>
          <c:orientation val="minMax"/>
          <c:max val="1"/>
        </c:scaling>
        <c:delete val="0"/>
        <c:axPos val="r"/>
        <c:title>
          <c:tx>
            <c:rich>
              <a:bodyPr rot="-5400000" spcFirstLastPara="1" vertOverflow="ellipsis" vert="horz" wrap="square" anchor="ctr" anchorCtr="1"/>
              <a:lstStyle/>
              <a:p>
                <a:pPr>
                  <a:defRPr sz="2200" b="0" i="0" u="none" strike="noStrike" kern="1200" baseline="0">
                    <a:solidFill>
                      <a:schemeClr val="tx1"/>
                    </a:solidFill>
                    <a:latin typeface="+mn-lt"/>
                    <a:ea typeface="+mn-ea"/>
                    <a:cs typeface="+mn-cs"/>
                  </a:defRPr>
                </a:pPr>
                <a:r>
                  <a:rPr lang="fr-FR" sz="2200">
                    <a:solidFill>
                      <a:schemeClr val="tx1"/>
                    </a:solidFill>
                  </a:rPr>
                  <a:t>%</a:t>
                </a:r>
                <a:r>
                  <a:rPr lang="fr-FR" sz="2200" baseline="0">
                    <a:solidFill>
                      <a:schemeClr val="tx1"/>
                    </a:solidFill>
                  </a:rPr>
                  <a:t> du temps GPU / CPU</a:t>
                </a:r>
                <a:endParaRPr lang="fr-FR" sz="2200">
                  <a:solidFill>
                    <a:schemeClr val="tx1"/>
                  </a:solidFill>
                </a:endParaRPr>
              </a:p>
            </c:rich>
          </c:tx>
          <c:layout/>
          <c:overlay val="0"/>
          <c:spPr>
            <a:noFill/>
            <a:ln>
              <a:noFill/>
            </a:ln>
            <a:effectLst/>
          </c:spPr>
        </c:title>
        <c:numFmt formatCode="0%" sourceLinked="1"/>
        <c:majorTickMark val="out"/>
        <c:minorTickMark val="none"/>
        <c:tickLblPos val="nextTo"/>
        <c:spPr>
          <a:noFill/>
          <a:ln w="12700"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fr-FR"/>
          </a:p>
        </c:txPr>
        <c:crossAx val="40048128"/>
        <c:crosses val="max"/>
        <c:crossBetween val="midCat"/>
      </c:valAx>
      <c:valAx>
        <c:axId val="40048128"/>
        <c:scaling>
          <c:logBase val="10"/>
          <c:orientation val="minMax"/>
        </c:scaling>
        <c:delete val="1"/>
        <c:axPos val="b"/>
        <c:numFmt formatCode="General" sourceLinked="1"/>
        <c:majorTickMark val="out"/>
        <c:minorTickMark val="none"/>
        <c:tickLblPos val="nextTo"/>
        <c:crossAx val="38833536"/>
        <c:crosses val="autoZero"/>
        <c:crossBetween val="midCat"/>
      </c:valAx>
      <c:spPr>
        <a:gradFill flip="none" rotWithShape="1">
          <a:gsLst>
            <a:gs pos="53000">
              <a:srgbClr val="D6E6F5">
                <a:alpha val="69000"/>
                <a:lumMod val="100000"/>
              </a:srgbClr>
            </a:gs>
            <a:gs pos="0">
              <a:schemeClr val="accent1">
                <a:lumMod val="20000"/>
                <a:lumOff val="80000"/>
              </a:schemeClr>
            </a:gs>
            <a:gs pos="100000">
              <a:schemeClr val="accent1">
                <a:lumMod val="30000"/>
                <a:lumOff val="70000"/>
              </a:schemeClr>
            </a:gs>
          </a:gsLst>
          <a:lin ang="5400000" scaled="0"/>
          <a:tileRect/>
        </a:gradFill>
        <a:ln w="12700">
          <a:solidFill>
            <a:schemeClr val="bg1">
              <a:lumMod val="65000"/>
            </a:schemeClr>
          </a:solidFill>
        </a:ln>
        <a:effectLst/>
      </c:spPr>
    </c:plotArea>
    <c:legend>
      <c:legendPos val="r"/>
      <c:legendEntry>
        <c:idx val="0"/>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fr-FR"/>
          </a:p>
        </c:txPr>
      </c:legendEntry>
      <c:layout>
        <c:manualLayout>
          <c:xMode val="edge"/>
          <c:yMode val="edge"/>
          <c:x val="0.84371963772637282"/>
          <c:y val="0.28805171479587105"/>
          <c:w val="0.15513681461601317"/>
          <c:h val="0.3971674298211143"/>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fr-FR"/>
        </a:p>
      </c:txPr>
    </c:legend>
    <c:plotVisOnly val="1"/>
    <c:dispBlanksAs val="gap"/>
    <c:showDLblsOverMax val="0"/>
  </c:chart>
  <c:spPr>
    <a:solidFill>
      <a:srgbClr val="EAEAEA"/>
    </a:solidFill>
    <a:ln w="25400" cap="flat" cmpd="sng" algn="ctr">
      <a:solidFill>
        <a:srgbClr val="FF0000"/>
      </a:solidFill>
      <a:round/>
    </a:ln>
    <a:effectLst/>
  </c:spPr>
  <c:txPr>
    <a:bodyPr/>
    <a:lstStyle/>
    <a:p>
      <a:pPr>
        <a:defRPr/>
      </a:pPr>
      <a:endParaRPr lang="fr-F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0.74026</cdr:x>
      <cdr:y>0.48542</cdr:y>
    </cdr:from>
    <cdr:to>
      <cdr:x>0.81257</cdr:x>
      <cdr:y>0.55208</cdr:y>
    </cdr:to>
    <cdr:sp macro="" textlink="">
      <cdr:nvSpPr>
        <cdr:cNvPr id="2" name="ZoneTexte 1"/>
        <cdr:cNvSpPr txBox="1"/>
      </cdr:nvSpPr>
      <cdr:spPr>
        <a:xfrm xmlns:a="http://schemas.openxmlformats.org/drawingml/2006/main">
          <a:off x="3323646" y="1350894"/>
          <a:ext cx="324678" cy="1855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a:p>
      </cdr:txBody>
    </cdr:sp>
  </cdr:relSizeAnchor>
</c:userShapes>
</file>

<file path=ppt/drawings/drawing2.xml><?xml version="1.0" encoding="utf-8"?>
<c:userShapes xmlns:c="http://schemas.openxmlformats.org/drawingml/2006/chart">
  <cdr:relSizeAnchor xmlns:cdr="http://schemas.openxmlformats.org/drawingml/2006/chartDrawing">
    <cdr:from>
      <cdr:x>0.74026</cdr:x>
      <cdr:y>0.48542</cdr:y>
    </cdr:from>
    <cdr:to>
      <cdr:x>0.81257</cdr:x>
      <cdr:y>0.55208</cdr:y>
    </cdr:to>
    <cdr:sp macro="" textlink="">
      <cdr:nvSpPr>
        <cdr:cNvPr id="2" name="ZoneTexte 1"/>
        <cdr:cNvSpPr txBox="1"/>
      </cdr:nvSpPr>
      <cdr:spPr>
        <a:xfrm xmlns:a="http://schemas.openxmlformats.org/drawingml/2006/main">
          <a:off x="3323646" y="1350894"/>
          <a:ext cx="324678" cy="18553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fr-FR" sz="1100"/>
        </a:p>
      </cdr:txBody>
    </cdr:sp>
  </cdr:relSizeAnchor>
  <cdr:relSizeAnchor xmlns:cdr="http://schemas.openxmlformats.org/drawingml/2006/chartDrawing">
    <cdr:from>
      <cdr:x>0.22728</cdr:x>
      <cdr:y>0.35931</cdr:y>
    </cdr:from>
    <cdr:to>
      <cdr:x>0.40526</cdr:x>
      <cdr:y>0.4736</cdr:y>
    </cdr:to>
    <cdr:sp macro="" textlink="">
      <cdr:nvSpPr>
        <cdr:cNvPr id="3" name="ZoneTexte 2"/>
        <cdr:cNvSpPr txBox="1"/>
      </cdr:nvSpPr>
      <cdr:spPr>
        <a:xfrm xmlns:a="http://schemas.openxmlformats.org/drawingml/2006/main">
          <a:off x="1440161" y="1593931"/>
          <a:ext cx="1127822" cy="5069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fr-FR" sz="2000" b="1" dirty="0"/>
            <a:t>1.211 V</a:t>
          </a:r>
        </a:p>
      </cdr:txBody>
    </cdr:sp>
  </cdr:relSizeAnchor>
  <cdr:relSizeAnchor xmlns:cdr="http://schemas.openxmlformats.org/drawingml/2006/chartDrawing">
    <cdr:from>
      <cdr:x>0.54998</cdr:x>
      <cdr:y>0.19444</cdr:y>
    </cdr:from>
    <cdr:to>
      <cdr:x>0.6591</cdr:x>
      <cdr:y>0.30873</cdr:y>
    </cdr:to>
    <cdr:sp macro="" textlink="">
      <cdr:nvSpPr>
        <cdr:cNvPr id="4" name="ZoneTexte 1"/>
        <cdr:cNvSpPr txBox="1"/>
      </cdr:nvSpPr>
      <cdr:spPr>
        <a:xfrm xmlns:a="http://schemas.openxmlformats.org/drawingml/2006/main">
          <a:off x="3485009" y="862544"/>
          <a:ext cx="691456" cy="5069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a:solidFill>
                <a:schemeClr val="bg1"/>
              </a:solidFill>
            </a:rPr>
            <a:t>1 V</a:t>
          </a:r>
        </a:p>
      </cdr:txBody>
    </cdr:sp>
  </cdr:relSizeAnchor>
  <cdr:relSizeAnchor xmlns:cdr="http://schemas.openxmlformats.org/drawingml/2006/chartDrawing">
    <cdr:from>
      <cdr:x>0.15912</cdr:x>
      <cdr:y>0.19448</cdr:y>
    </cdr:from>
    <cdr:to>
      <cdr:x>0.34091</cdr:x>
      <cdr:y>0.2926</cdr:y>
    </cdr:to>
    <cdr:sp macro="" textlink="">
      <cdr:nvSpPr>
        <cdr:cNvPr id="5" name="ZoneTexte 1"/>
        <cdr:cNvSpPr txBox="1"/>
      </cdr:nvSpPr>
      <cdr:spPr>
        <a:xfrm xmlns:a="http://schemas.openxmlformats.org/drawingml/2006/main">
          <a:off x="1008255" y="862732"/>
          <a:ext cx="1151986" cy="43526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a:t>0.820 V</a:t>
          </a:r>
        </a:p>
      </cdr:txBody>
    </cdr:sp>
  </cdr:relSizeAnchor>
  <cdr:relSizeAnchor xmlns:cdr="http://schemas.openxmlformats.org/drawingml/2006/chartDrawing">
    <cdr:from>
      <cdr:x>0.18841</cdr:x>
      <cdr:y>0.49444</cdr:y>
    </cdr:from>
    <cdr:to>
      <cdr:x>0.36364</cdr:x>
      <cdr:y>0.60873</cdr:y>
    </cdr:to>
    <cdr:sp macro="" textlink="">
      <cdr:nvSpPr>
        <cdr:cNvPr id="6" name="ZoneTexte 1"/>
        <cdr:cNvSpPr txBox="1"/>
      </cdr:nvSpPr>
      <cdr:spPr>
        <a:xfrm xmlns:a="http://schemas.openxmlformats.org/drawingml/2006/main">
          <a:off x="1193881" y="2193357"/>
          <a:ext cx="1110376" cy="50699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fr-FR" sz="2000" b="1" dirty="0">
              <a:solidFill>
                <a:schemeClr val="bg1"/>
              </a:solidFill>
            </a:rPr>
            <a:t>0.781 V</a:t>
          </a:r>
        </a:p>
      </cdr:txBody>
    </cdr:sp>
  </cdr:relSizeAnchor>
  <cdr:relSizeAnchor xmlns:cdr="http://schemas.openxmlformats.org/drawingml/2006/chartDrawing">
    <cdr:from>
      <cdr:x>0.17046</cdr:x>
      <cdr:y>0.47557</cdr:y>
    </cdr:from>
    <cdr:to>
      <cdr:x>0.19864</cdr:x>
      <cdr:y>0.52351</cdr:y>
    </cdr:to>
    <cdr:cxnSp macro="">
      <cdr:nvCxnSpPr>
        <cdr:cNvPr id="8" name="Connecteur droit avec flèche 7"/>
        <cdr:cNvCxnSpPr/>
      </cdr:nvCxnSpPr>
      <cdr:spPr>
        <a:xfrm xmlns:a="http://schemas.openxmlformats.org/drawingml/2006/main" flipH="1" flipV="1">
          <a:off x="1080121" y="2109653"/>
          <a:ext cx="178583" cy="212660"/>
        </a:xfrm>
        <a:prstGeom xmlns:a="http://schemas.openxmlformats.org/drawingml/2006/main" prst="straightConnector1">
          <a:avLst/>
        </a:prstGeom>
        <a:ln xmlns:a="http://schemas.openxmlformats.org/drawingml/2006/main">
          <a:solidFill>
            <a:schemeClr val="bg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0.16913</cdr:x>
      <cdr:y>0.28542</cdr:y>
    </cdr:from>
    <cdr:to>
      <cdr:x>0.17046</cdr:x>
      <cdr:y>0.35507</cdr:y>
    </cdr:to>
    <cdr:cxnSp macro="">
      <cdr:nvCxnSpPr>
        <cdr:cNvPr id="10" name="Connecteur droit avec flèche 9"/>
        <cdr:cNvCxnSpPr/>
      </cdr:nvCxnSpPr>
      <cdr:spPr>
        <a:xfrm xmlns:a="http://schemas.openxmlformats.org/drawingml/2006/main">
          <a:off x="1071711" y="1266135"/>
          <a:ext cx="8410" cy="308991"/>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0.39773</cdr:x>
      <cdr:y>0.34244</cdr:y>
    </cdr:from>
    <cdr:to>
      <cdr:x>0.44319</cdr:x>
      <cdr:y>0.38958</cdr:y>
    </cdr:to>
    <cdr:cxnSp macro="">
      <cdr:nvCxnSpPr>
        <cdr:cNvPr id="15" name="Connecteur droit avec flèche 14"/>
        <cdr:cNvCxnSpPr/>
      </cdr:nvCxnSpPr>
      <cdr:spPr>
        <a:xfrm xmlns:a="http://schemas.openxmlformats.org/drawingml/2006/main" flipV="1">
          <a:off x="2520281" y="1519078"/>
          <a:ext cx="288032" cy="209115"/>
        </a:xfrm>
        <a:prstGeom xmlns:a="http://schemas.openxmlformats.org/drawingml/2006/main" prst="straightConnector1">
          <a:avLst/>
        </a:prstGeom>
        <a:ln xmlns:a="http://schemas.openxmlformats.org/drawingml/2006/main">
          <a:solidFill>
            <a:schemeClr val="tx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0.50001</cdr:x>
      <cdr:y>0.22725</cdr:y>
    </cdr:from>
    <cdr:to>
      <cdr:x>0.54841</cdr:x>
      <cdr:y>0.24494</cdr:y>
    </cdr:to>
    <cdr:cxnSp macro="">
      <cdr:nvCxnSpPr>
        <cdr:cNvPr id="20" name="Connecteur droit avec flèche 19"/>
        <cdr:cNvCxnSpPr/>
      </cdr:nvCxnSpPr>
      <cdr:spPr>
        <a:xfrm xmlns:a="http://schemas.openxmlformats.org/drawingml/2006/main" flipH="1" flipV="1">
          <a:off x="3168353" y="1008112"/>
          <a:ext cx="306708" cy="78452"/>
        </a:xfrm>
        <a:prstGeom xmlns:a="http://schemas.openxmlformats.org/drawingml/2006/main" prst="straightConnector1">
          <a:avLst/>
        </a:prstGeom>
        <a:ln xmlns:a="http://schemas.openxmlformats.org/drawingml/2006/main">
          <a:solidFill>
            <a:schemeClr val="bg1"/>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05017" cy="460959"/>
          </a:xfrm>
          <a:prstGeom prst="rect">
            <a:avLst/>
          </a:prstGeom>
          <a:noFill/>
          <a:ln w="9525">
            <a:noFill/>
            <a:miter lim="800000"/>
            <a:headEnd/>
            <a:tailEnd/>
          </a:ln>
          <a:effectLst/>
        </p:spPr>
        <p:txBody>
          <a:bodyPr vert="horz" wrap="square" lIns="102640" tIns="51321" rIns="102640" bIns="51321" numCol="1" anchor="t" anchorCtr="0" compatLnSpc="1">
            <a:prstTxWarp prst="textNoShape">
              <a:avLst/>
            </a:prstTxWarp>
          </a:bodyPr>
          <a:lstStyle>
            <a:lvl1pPr defTabSz="1026884">
              <a:defRPr sz="1400"/>
            </a:lvl1pPr>
          </a:lstStyle>
          <a:p>
            <a:endParaRPr lang="fr-CA"/>
          </a:p>
        </p:txBody>
      </p:sp>
      <p:sp>
        <p:nvSpPr>
          <p:cNvPr id="3075" name="Rectangle 3"/>
          <p:cNvSpPr>
            <a:spLocks noGrp="1" noChangeArrowheads="1"/>
          </p:cNvSpPr>
          <p:nvPr>
            <p:ph type="dt" sz="quarter" idx="1"/>
          </p:nvPr>
        </p:nvSpPr>
        <p:spPr bwMode="auto">
          <a:xfrm>
            <a:off x="3927704" y="0"/>
            <a:ext cx="3005017" cy="460959"/>
          </a:xfrm>
          <a:prstGeom prst="rect">
            <a:avLst/>
          </a:prstGeom>
          <a:noFill/>
          <a:ln w="9525">
            <a:noFill/>
            <a:miter lim="800000"/>
            <a:headEnd/>
            <a:tailEnd/>
          </a:ln>
          <a:effectLst/>
        </p:spPr>
        <p:txBody>
          <a:bodyPr vert="horz" wrap="square" lIns="102640" tIns="51321" rIns="102640" bIns="51321" numCol="1" anchor="t" anchorCtr="0" compatLnSpc="1">
            <a:prstTxWarp prst="textNoShape">
              <a:avLst/>
            </a:prstTxWarp>
          </a:bodyPr>
          <a:lstStyle>
            <a:lvl1pPr algn="r" defTabSz="1026884">
              <a:defRPr sz="1400"/>
            </a:lvl1pPr>
          </a:lstStyle>
          <a:p>
            <a:endParaRPr lang="fr-CA"/>
          </a:p>
        </p:txBody>
      </p:sp>
      <p:sp>
        <p:nvSpPr>
          <p:cNvPr id="3076" name="Rectangle 4"/>
          <p:cNvSpPr>
            <a:spLocks noGrp="1" noChangeArrowheads="1"/>
          </p:cNvSpPr>
          <p:nvPr>
            <p:ph type="ftr" sz="quarter" idx="2"/>
          </p:nvPr>
        </p:nvSpPr>
        <p:spPr bwMode="auto">
          <a:xfrm>
            <a:off x="0" y="8770226"/>
            <a:ext cx="3005017" cy="461302"/>
          </a:xfrm>
          <a:prstGeom prst="rect">
            <a:avLst/>
          </a:prstGeom>
          <a:noFill/>
          <a:ln w="9525">
            <a:noFill/>
            <a:miter lim="800000"/>
            <a:headEnd/>
            <a:tailEnd/>
          </a:ln>
          <a:effectLst/>
        </p:spPr>
        <p:txBody>
          <a:bodyPr vert="horz" wrap="square" lIns="102640" tIns="51321" rIns="102640" bIns="51321" numCol="1" anchor="b" anchorCtr="0" compatLnSpc="1">
            <a:prstTxWarp prst="textNoShape">
              <a:avLst/>
            </a:prstTxWarp>
          </a:bodyPr>
          <a:lstStyle>
            <a:lvl1pPr defTabSz="1026884">
              <a:defRPr sz="1400"/>
            </a:lvl1pPr>
          </a:lstStyle>
          <a:p>
            <a:endParaRPr lang="fr-CA"/>
          </a:p>
        </p:txBody>
      </p:sp>
      <p:sp>
        <p:nvSpPr>
          <p:cNvPr id="3077" name="Rectangle 5"/>
          <p:cNvSpPr>
            <a:spLocks noGrp="1" noChangeArrowheads="1"/>
          </p:cNvSpPr>
          <p:nvPr>
            <p:ph type="sldNum" sz="quarter" idx="3"/>
          </p:nvPr>
        </p:nvSpPr>
        <p:spPr bwMode="auto">
          <a:xfrm>
            <a:off x="3927704" y="8770226"/>
            <a:ext cx="3005017" cy="461302"/>
          </a:xfrm>
          <a:prstGeom prst="rect">
            <a:avLst/>
          </a:prstGeom>
          <a:noFill/>
          <a:ln w="9525">
            <a:noFill/>
            <a:miter lim="800000"/>
            <a:headEnd/>
            <a:tailEnd/>
          </a:ln>
          <a:effectLst/>
        </p:spPr>
        <p:txBody>
          <a:bodyPr vert="horz" wrap="square" lIns="102640" tIns="51321" rIns="102640" bIns="51321" numCol="1" anchor="b" anchorCtr="0" compatLnSpc="1">
            <a:prstTxWarp prst="textNoShape">
              <a:avLst/>
            </a:prstTxWarp>
          </a:bodyPr>
          <a:lstStyle>
            <a:lvl1pPr algn="r" defTabSz="1026884">
              <a:defRPr sz="1400"/>
            </a:lvl1pPr>
          </a:lstStyle>
          <a:p>
            <a:fld id="{6C0F95D0-79FE-491F-975C-D841EF0A5246}" type="slidenum">
              <a:rPr lang="fr-CA"/>
              <a:pPr/>
              <a:t>‹N°›</a:t>
            </a:fld>
            <a:endParaRPr lang="fr-CA"/>
          </a:p>
        </p:txBody>
      </p:sp>
    </p:spTree>
    <p:extLst>
      <p:ext uri="{BB962C8B-B14F-4D97-AF65-F5344CB8AC3E}">
        <p14:creationId xmlns:p14="http://schemas.microsoft.com/office/powerpoint/2010/main" val="1594149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05017" cy="460959"/>
          </a:xfrm>
          <a:prstGeom prst="rect">
            <a:avLst/>
          </a:prstGeom>
          <a:noFill/>
          <a:ln w="9525">
            <a:noFill/>
            <a:miter lim="800000"/>
            <a:headEnd/>
            <a:tailEnd/>
          </a:ln>
          <a:effectLst/>
        </p:spPr>
        <p:txBody>
          <a:bodyPr vert="horz" wrap="square" lIns="102640" tIns="51321" rIns="102640" bIns="51321" numCol="1" anchor="t" anchorCtr="0" compatLnSpc="1">
            <a:prstTxWarp prst="textNoShape">
              <a:avLst/>
            </a:prstTxWarp>
          </a:bodyPr>
          <a:lstStyle>
            <a:lvl1pPr defTabSz="1026884">
              <a:defRPr sz="1400"/>
            </a:lvl1pPr>
          </a:lstStyle>
          <a:p>
            <a:endParaRPr lang="fr-CA"/>
          </a:p>
        </p:txBody>
      </p:sp>
      <p:sp>
        <p:nvSpPr>
          <p:cNvPr id="4099" name="Rectangle 3"/>
          <p:cNvSpPr>
            <a:spLocks noGrp="1" noChangeArrowheads="1"/>
          </p:cNvSpPr>
          <p:nvPr>
            <p:ph type="dt" idx="1"/>
          </p:nvPr>
        </p:nvSpPr>
        <p:spPr bwMode="auto">
          <a:xfrm>
            <a:off x="3927704" y="0"/>
            <a:ext cx="3005017" cy="460959"/>
          </a:xfrm>
          <a:prstGeom prst="rect">
            <a:avLst/>
          </a:prstGeom>
          <a:noFill/>
          <a:ln w="9525">
            <a:noFill/>
            <a:miter lim="800000"/>
            <a:headEnd/>
            <a:tailEnd/>
          </a:ln>
          <a:effectLst/>
        </p:spPr>
        <p:txBody>
          <a:bodyPr vert="horz" wrap="square" lIns="102640" tIns="51321" rIns="102640" bIns="51321" numCol="1" anchor="t" anchorCtr="0" compatLnSpc="1">
            <a:prstTxWarp prst="textNoShape">
              <a:avLst/>
            </a:prstTxWarp>
          </a:bodyPr>
          <a:lstStyle>
            <a:lvl1pPr algn="r" defTabSz="1026884">
              <a:defRPr sz="1400"/>
            </a:lvl1pPr>
          </a:lstStyle>
          <a:p>
            <a:endParaRPr lang="fr-CA"/>
          </a:p>
        </p:txBody>
      </p:sp>
      <p:sp>
        <p:nvSpPr>
          <p:cNvPr id="4100" name="Rectangle 4"/>
          <p:cNvSpPr>
            <a:spLocks noGrp="1" noRot="1" noChangeAspect="1" noChangeArrowheads="1" noTextEdit="1"/>
          </p:cNvSpPr>
          <p:nvPr>
            <p:ph type="sldImg" idx="2"/>
          </p:nvPr>
        </p:nvSpPr>
        <p:spPr bwMode="auto">
          <a:xfrm>
            <a:off x="1158875" y="693738"/>
            <a:ext cx="4616450" cy="3462337"/>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93864" y="4385971"/>
            <a:ext cx="5546473" cy="4153776"/>
          </a:xfrm>
          <a:prstGeom prst="rect">
            <a:avLst/>
          </a:prstGeom>
          <a:noFill/>
          <a:ln w="9525">
            <a:noFill/>
            <a:miter lim="800000"/>
            <a:headEnd/>
            <a:tailEnd/>
          </a:ln>
          <a:effectLst/>
        </p:spPr>
        <p:txBody>
          <a:bodyPr vert="horz" wrap="square" lIns="102640" tIns="51321" rIns="102640" bIns="51321" numCol="1" anchor="t" anchorCtr="0" compatLnSpc="1">
            <a:prstTxWarp prst="textNoShape">
              <a:avLst/>
            </a:prstTxWarp>
          </a:bodyPr>
          <a:lstStyle/>
          <a:p>
            <a:pPr lvl="0"/>
            <a:r>
              <a:rPr lang="fr-CA" smtClean="0"/>
              <a:t>Click to edit Master text styles</a:t>
            </a:r>
          </a:p>
          <a:p>
            <a:pPr lvl="1"/>
            <a:r>
              <a:rPr lang="fr-CA" smtClean="0"/>
              <a:t>Second level</a:t>
            </a:r>
          </a:p>
          <a:p>
            <a:pPr lvl="2"/>
            <a:r>
              <a:rPr lang="fr-CA" smtClean="0"/>
              <a:t>Third level</a:t>
            </a:r>
          </a:p>
          <a:p>
            <a:pPr lvl="3"/>
            <a:r>
              <a:rPr lang="fr-CA" smtClean="0"/>
              <a:t>Fourth level</a:t>
            </a:r>
          </a:p>
          <a:p>
            <a:pPr lvl="4"/>
            <a:r>
              <a:rPr lang="fr-CA" smtClean="0"/>
              <a:t>Fifth level</a:t>
            </a:r>
          </a:p>
        </p:txBody>
      </p:sp>
      <p:sp>
        <p:nvSpPr>
          <p:cNvPr id="4102" name="Rectangle 6"/>
          <p:cNvSpPr>
            <a:spLocks noGrp="1" noChangeArrowheads="1"/>
          </p:cNvSpPr>
          <p:nvPr>
            <p:ph type="ftr" sz="quarter" idx="4"/>
          </p:nvPr>
        </p:nvSpPr>
        <p:spPr bwMode="auto">
          <a:xfrm>
            <a:off x="0" y="8770226"/>
            <a:ext cx="3005017" cy="461302"/>
          </a:xfrm>
          <a:prstGeom prst="rect">
            <a:avLst/>
          </a:prstGeom>
          <a:noFill/>
          <a:ln w="9525">
            <a:noFill/>
            <a:miter lim="800000"/>
            <a:headEnd/>
            <a:tailEnd/>
          </a:ln>
          <a:effectLst/>
        </p:spPr>
        <p:txBody>
          <a:bodyPr vert="horz" wrap="square" lIns="102640" tIns="51321" rIns="102640" bIns="51321" numCol="1" anchor="b" anchorCtr="0" compatLnSpc="1">
            <a:prstTxWarp prst="textNoShape">
              <a:avLst/>
            </a:prstTxWarp>
          </a:bodyPr>
          <a:lstStyle>
            <a:lvl1pPr defTabSz="1026884">
              <a:defRPr sz="1400"/>
            </a:lvl1pPr>
          </a:lstStyle>
          <a:p>
            <a:endParaRPr lang="fr-CA"/>
          </a:p>
        </p:txBody>
      </p:sp>
      <p:sp>
        <p:nvSpPr>
          <p:cNvPr id="4103" name="Rectangle 7"/>
          <p:cNvSpPr>
            <a:spLocks noGrp="1" noChangeArrowheads="1"/>
          </p:cNvSpPr>
          <p:nvPr>
            <p:ph type="sldNum" sz="quarter" idx="5"/>
          </p:nvPr>
        </p:nvSpPr>
        <p:spPr bwMode="auto">
          <a:xfrm>
            <a:off x="3927704" y="8770226"/>
            <a:ext cx="3005017" cy="461302"/>
          </a:xfrm>
          <a:prstGeom prst="rect">
            <a:avLst/>
          </a:prstGeom>
          <a:noFill/>
          <a:ln w="9525">
            <a:noFill/>
            <a:miter lim="800000"/>
            <a:headEnd/>
            <a:tailEnd/>
          </a:ln>
          <a:effectLst/>
        </p:spPr>
        <p:txBody>
          <a:bodyPr vert="horz" wrap="square" lIns="102640" tIns="51321" rIns="102640" bIns="51321" numCol="1" anchor="b" anchorCtr="0" compatLnSpc="1">
            <a:prstTxWarp prst="textNoShape">
              <a:avLst/>
            </a:prstTxWarp>
          </a:bodyPr>
          <a:lstStyle>
            <a:lvl1pPr algn="r" defTabSz="1026884">
              <a:defRPr sz="1400"/>
            </a:lvl1pPr>
          </a:lstStyle>
          <a:p>
            <a:fld id="{50696D18-7139-4C48-BB17-27F5A5012DE1}" type="slidenum">
              <a:rPr lang="fr-CA"/>
              <a:pPr/>
              <a:t>‹N°›</a:t>
            </a:fld>
            <a:endParaRPr lang="fr-CA"/>
          </a:p>
        </p:txBody>
      </p:sp>
    </p:spTree>
    <p:extLst>
      <p:ext uri="{BB962C8B-B14F-4D97-AF65-F5344CB8AC3E}">
        <p14:creationId xmlns:p14="http://schemas.microsoft.com/office/powerpoint/2010/main" val="365650009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300" kern="1200">
        <a:solidFill>
          <a:schemeClr val="tx1"/>
        </a:solidFill>
        <a:latin typeface="Arial" charset="0"/>
        <a:ea typeface="+mn-ea"/>
        <a:cs typeface="+mn-cs"/>
      </a:defRPr>
    </a:lvl1pPr>
    <a:lvl2pPr marL="478191" algn="l" rtl="0" fontAlgn="base">
      <a:spcBef>
        <a:spcPct val="30000"/>
      </a:spcBef>
      <a:spcAft>
        <a:spcPct val="0"/>
      </a:spcAft>
      <a:defRPr sz="1300" kern="1200">
        <a:solidFill>
          <a:schemeClr val="tx1"/>
        </a:solidFill>
        <a:latin typeface="Arial" charset="0"/>
        <a:ea typeface="+mn-ea"/>
        <a:cs typeface="+mn-cs"/>
      </a:defRPr>
    </a:lvl2pPr>
    <a:lvl3pPr marL="956380" algn="l" rtl="0" fontAlgn="base">
      <a:spcBef>
        <a:spcPct val="30000"/>
      </a:spcBef>
      <a:spcAft>
        <a:spcPct val="0"/>
      </a:spcAft>
      <a:defRPr sz="1300" kern="1200">
        <a:solidFill>
          <a:schemeClr val="tx1"/>
        </a:solidFill>
        <a:latin typeface="Arial" charset="0"/>
        <a:ea typeface="+mn-ea"/>
        <a:cs typeface="+mn-cs"/>
      </a:defRPr>
    </a:lvl3pPr>
    <a:lvl4pPr marL="1434571" algn="l" rtl="0" fontAlgn="base">
      <a:spcBef>
        <a:spcPct val="30000"/>
      </a:spcBef>
      <a:spcAft>
        <a:spcPct val="0"/>
      </a:spcAft>
      <a:defRPr sz="1300" kern="1200">
        <a:solidFill>
          <a:schemeClr val="tx1"/>
        </a:solidFill>
        <a:latin typeface="Arial" charset="0"/>
        <a:ea typeface="+mn-ea"/>
        <a:cs typeface="+mn-cs"/>
      </a:defRPr>
    </a:lvl4pPr>
    <a:lvl5pPr marL="1912761" algn="l" rtl="0" fontAlgn="base">
      <a:spcBef>
        <a:spcPct val="30000"/>
      </a:spcBef>
      <a:spcAft>
        <a:spcPct val="0"/>
      </a:spcAft>
      <a:defRPr sz="1300" kern="1200">
        <a:solidFill>
          <a:schemeClr val="tx1"/>
        </a:solidFill>
        <a:latin typeface="Arial" charset="0"/>
        <a:ea typeface="+mn-ea"/>
        <a:cs typeface="+mn-cs"/>
      </a:defRPr>
    </a:lvl5pPr>
    <a:lvl6pPr marL="2390951" algn="l" defTabSz="956380" rtl="0" eaLnBrk="1" latinLnBrk="0" hangingPunct="1">
      <a:defRPr sz="1300" kern="1200">
        <a:solidFill>
          <a:schemeClr val="tx1"/>
        </a:solidFill>
        <a:latin typeface="+mn-lt"/>
        <a:ea typeface="+mn-ea"/>
        <a:cs typeface="+mn-cs"/>
      </a:defRPr>
    </a:lvl6pPr>
    <a:lvl7pPr marL="2869142" algn="l" defTabSz="956380" rtl="0" eaLnBrk="1" latinLnBrk="0" hangingPunct="1">
      <a:defRPr sz="1300" kern="1200">
        <a:solidFill>
          <a:schemeClr val="tx1"/>
        </a:solidFill>
        <a:latin typeface="+mn-lt"/>
        <a:ea typeface="+mn-ea"/>
        <a:cs typeface="+mn-cs"/>
      </a:defRPr>
    </a:lvl7pPr>
    <a:lvl8pPr marL="3347331" algn="l" defTabSz="956380" rtl="0" eaLnBrk="1" latinLnBrk="0" hangingPunct="1">
      <a:defRPr sz="1300" kern="1200">
        <a:solidFill>
          <a:schemeClr val="tx1"/>
        </a:solidFill>
        <a:latin typeface="+mn-lt"/>
        <a:ea typeface="+mn-ea"/>
        <a:cs typeface="+mn-cs"/>
      </a:defRPr>
    </a:lvl8pPr>
    <a:lvl9pPr marL="3825522" algn="l" defTabSz="95638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4596B-0956-492B-939C-F5C8B92FCFAD}" type="slidenum">
              <a:rPr lang="fr-CA"/>
              <a:pPr/>
              <a:t>1</a:t>
            </a:fld>
            <a:endParaRPr lang="fr-CA"/>
          </a:p>
        </p:txBody>
      </p:sp>
      <p:sp>
        <p:nvSpPr>
          <p:cNvPr id="5122" name="Rectangle 2"/>
          <p:cNvSpPr>
            <a:spLocks noGrp="1" noRot="1" noChangeAspect="1" noChangeArrowheads="1" noTextEdit="1"/>
          </p:cNvSpPr>
          <p:nvPr>
            <p:ph type="sldImg"/>
          </p:nvPr>
        </p:nvSpPr>
        <p:spPr>
          <a:xfrm>
            <a:off x="1158875" y="693738"/>
            <a:ext cx="4616450" cy="3462337"/>
          </a:xfrm>
          <a:ln/>
        </p:spPr>
      </p:sp>
      <p:sp>
        <p:nvSpPr>
          <p:cNvPr id="5123" name="Rectangle 3"/>
          <p:cNvSpPr>
            <a:spLocks noGrp="1" noChangeArrowheads="1"/>
          </p:cNvSpPr>
          <p:nvPr>
            <p:ph type="body" idx="1"/>
          </p:nvPr>
        </p:nvSpPr>
        <p:spPr/>
        <p:txBody>
          <a:bodyPr/>
          <a:lstStyle/>
          <a:p>
            <a:endParaRPr lang="fr-CA"/>
          </a:p>
        </p:txBody>
      </p:sp>
    </p:spTree>
    <p:extLst>
      <p:ext uri="{BB962C8B-B14F-4D97-AF65-F5344CB8AC3E}">
        <p14:creationId xmlns:p14="http://schemas.microsoft.com/office/powerpoint/2010/main" val="2324166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FE_2_colonn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0925" y="813448"/>
            <a:ext cx="41742360" cy="2933229"/>
          </a:xfrm>
          <a:prstGeom prst="rect">
            <a:avLst/>
          </a:prstGeom>
        </p:spPr>
        <p:txBody>
          <a:bodyPr lIns="95639" tIns="47819" rIns="95639" bIns="47819" anchor="ctr" anchorCtr="0"/>
          <a:lstStyle>
            <a:lvl1pPr>
              <a:defRPr sz="10800"/>
            </a:lvl1pPr>
          </a:lstStyle>
          <a:p>
            <a:r>
              <a:rPr lang="en-US" dirty="0" err="1" smtClean="0"/>
              <a:t>Titre</a:t>
            </a:r>
            <a:endParaRPr lang="fr-CA" dirty="0"/>
          </a:p>
        </p:txBody>
      </p:sp>
      <p:sp>
        <p:nvSpPr>
          <p:cNvPr id="3" name="Content Placeholder 2"/>
          <p:cNvSpPr>
            <a:spLocks noGrp="1"/>
          </p:cNvSpPr>
          <p:nvPr>
            <p:ph sz="half" idx="1" hasCustomPrompt="1"/>
          </p:nvPr>
        </p:nvSpPr>
        <p:spPr>
          <a:xfrm>
            <a:off x="999369" y="7162800"/>
            <a:ext cx="20818987" cy="24932640"/>
          </a:xfrm>
          <a:prstGeom prst="rect">
            <a:avLst/>
          </a:prstGeom>
          <a:effectLst/>
        </p:spPr>
        <p:txBody>
          <a:bodyPr lIns="95639" tIns="47819" rIns="95639" bIns="47819"/>
          <a:lstStyle>
            <a:lvl1pPr marL="0" indent="0">
              <a:buNone/>
              <a:defRPr sz="3600"/>
            </a:lvl1pPr>
            <a:lvl2pPr marL="1508125" indent="-822325">
              <a:defRPr sz="18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err="1" smtClean="0"/>
              <a:t>Texte</a:t>
            </a:r>
            <a:r>
              <a:rPr lang="en-US" dirty="0" smtClean="0"/>
              <a:t> courant</a:t>
            </a:r>
          </a:p>
          <a:p>
            <a:pPr lvl="1"/>
            <a:r>
              <a:rPr lang="en-US" dirty="0" err="1" smtClean="0"/>
              <a:t>Texte</a:t>
            </a:r>
            <a:r>
              <a:rPr lang="en-US" dirty="0" smtClean="0"/>
              <a:t> </a:t>
            </a:r>
            <a:r>
              <a:rPr lang="en-US" dirty="0" err="1" smtClean="0"/>
              <a:t>secondaire</a:t>
            </a:r>
            <a:endParaRPr lang="en-US" dirty="0" smtClean="0"/>
          </a:p>
        </p:txBody>
      </p:sp>
      <p:sp>
        <p:nvSpPr>
          <p:cNvPr id="11" name="Text Placeholder 10"/>
          <p:cNvSpPr>
            <a:spLocks noGrp="1"/>
          </p:cNvSpPr>
          <p:nvPr>
            <p:ph type="body" sz="quarter" idx="10" hasCustomPrompt="1"/>
          </p:nvPr>
        </p:nvSpPr>
        <p:spPr>
          <a:xfrm>
            <a:off x="946857" y="4118805"/>
            <a:ext cx="41846427" cy="2606673"/>
          </a:xfrm>
          <a:prstGeom prst="rect">
            <a:avLst/>
          </a:prstGeom>
        </p:spPr>
        <p:txBody>
          <a:bodyPr anchor="ctr" anchorCtr="0"/>
          <a:lstStyle>
            <a:lvl1pPr marL="0" indent="0" algn="ctr">
              <a:buNone/>
              <a:defRPr sz="7200" strike="noStrike"/>
            </a:lvl1pPr>
          </a:lstStyle>
          <a:p>
            <a:pPr lvl="0"/>
            <a:r>
              <a:rPr lang="en-CA" dirty="0" smtClean="0"/>
              <a:t>Sous-titre</a:t>
            </a:r>
            <a:endParaRPr lang="fr-CA" dirty="0"/>
          </a:p>
        </p:txBody>
      </p:sp>
      <p:sp>
        <p:nvSpPr>
          <p:cNvPr id="12" name="Content Placeholder 2"/>
          <p:cNvSpPr>
            <a:spLocks noGrp="1"/>
          </p:cNvSpPr>
          <p:nvPr>
            <p:ph sz="half" idx="11" hasCustomPrompt="1"/>
          </p:nvPr>
        </p:nvSpPr>
        <p:spPr>
          <a:xfrm>
            <a:off x="22561549" y="7162800"/>
            <a:ext cx="20231735" cy="24932640"/>
          </a:xfrm>
          <a:prstGeom prst="rect">
            <a:avLst/>
          </a:prstGeom>
        </p:spPr>
        <p:txBody>
          <a:bodyPr lIns="95639" tIns="47819" rIns="95639" bIns="47819"/>
          <a:lstStyle>
            <a:lvl1pPr marL="0" indent="0">
              <a:buNone/>
              <a:defRPr sz="3600"/>
            </a:lvl1pPr>
            <a:lvl2pPr marL="1508125" indent="-822325">
              <a:defRPr sz="18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err="1" smtClean="0"/>
              <a:t>Texte</a:t>
            </a:r>
            <a:r>
              <a:rPr lang="en-US" dirty="0" smtClean="0"/>
              <a:t> courant</a:t>
            </a:r>
          </a:p>
          <a:p>
            <a:pPr lvl="1"/>
            <a:r>
              <a:rPr lang="en-US" dirty="0" err="1" smtClean="0"/>
              <a:t>Texte</a:t>
            </a:r>
            <a:r>
              <a:rPr lang="en-US" dirty="0" smtClean="0"/>
              <a:t> </a:t>
            </a:r>
            <a:r>
              <a:rPr lang="en-US" dirty="0" err="1" smtClean="0"/>
              <a:t>secondaire</a:t>
            </a:r>
            <a:endParaRPr lang="en-US" dirty="0" smtClean="0"/>
          </a:p>
        </p:txBody>
      </p:sp>
    </p:spTree>
    <p:extLst>
      <p:ext uri="{BB962C8B-B14F-4D97-AF65-F5344CB8AC3E}">
        <p14:creationId xmlns:p14="http://schemas.microsoft.com/office/powerpoint/2010/main" val="117657577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FE_3_colonnes">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051562" y="689398"/>
            <a:ext cx="41742360" cy="2933229"/>
          </a:xfrm>
          <a:prstGeom prst="rect">
            <a:avLst/>
          </a:prstGeom>
        </p:spPr>
        <p:txBody>
          <a:bodyPr lIns="95639" tIns="47819" rIns="95639" bIns="47819" anchor="ctr" anchorCtr="0"/>
          <a:lstStyle>
            <a:lvl1pPr>
              <a:defRPr sz="10800"/>
            </a:lvl1pPr>
          </a:lstStyle>
          <a:p>
            <a:r>
              <a:rPr lang="en-US" dirty="0" err="1" smtClean="0"/>
              <a:t>Titre</a:t>
            </a:r>
            <a:endParaRPr lang="fr-CA" dirty="0"/>
          </a:p>
        </p:txBody>
      </p:sp>
      <p:sp>
        <p:nvSpPr>
          <p:cNvPr id="4" name="Content Placeholder 2"/>
          <p:cNvSpPr>
            <a:spLocks noGrp="1"/>
          </p:cNvSpPr>
          <p:nvPr>
            <p:ph sz="half" idx="1" hasCustomPrompt="1"/>
          </p:nvPr>
        </p:nvSpPr>
        <p:spPr>
          <a:xfrm>
            <a:off x="1051562" y="7162800"/>
            <a:ext cx="13767627" cy="24932640"/>
          </a:xfrm>
          <a:prstGeom prst="rect">
            <a:avLst/>
          </a:prstGeom>
        </p:spPr>
        <p:txBody>
          <a:bodyPr lIns="95639" tIns="47819" rIns="95639" bIns="47819"/>
          <a:lstStyle>
            <a:lvl1pPr marL="0" indent="0">
              <a:buNone/>
              <a:defRPr sz="3600"/>
            </a:lvl1pPr>
            <a:lvl2pPr marL="1508125" indent="-822325">
              <a:defRPr sz="18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err="1" smtClean="0"/>
              <a:t>Texte</a:t>
            </a:r>
            <a:r>
              <a:rPr lang="en-US" dirty="0" smtClean="0"/>
              <a:t> courant</a:t>
            </a:r>
          </a:p>
          <a:p>
            <a:pPr lvl="1"/>
            <a:r>
              <a:rPr lang="en-US" dirty="0" err="1" smtClean="0"/>
              <a:t>Texte</a:t>
            </a:r>
            <a:r>
              <a:rPr lang="en-US" dirty="0" smtClean="0"/>
              <a:t> </a:t>
            </a:r>
            <a:r>
              <a:rPr lang="en-US" dirty="0" err="1" smtClean="0"/>
              <a:t>secondaire</a:t>
            </a:r>
            <a:endParaRPr lang="en-US" dirty="0" smtClean="0"/>
          </a:p>
        </p:txBody>
      </p:sp>
      <p:sp>
        <p:nvSpPr>
          <p:cNvPr id="5" name="Text Placeholder 10"/>
          <p:cNvSpPr>
            <a:spLocks noGrp="1"/>
          </p:cNvSpPr>
          <p:nvPr>
            <p:ph type="body" sz="quarter" idx="10" hasCustomPrompt="1"/>
          </p:nvPr>
        </p:nvSpPr>
        <p:spPr>
          <a:xfrm>
            <a:off x="1051562" y="4129439"/>
            <a:ext cx="41742996" cy="2466252"/>
          </a:xfrm>
          <a:prstGeom prst="rect">
            <a:avLst/>
          </a:prstGeom>
        </p:spPr>
        <p:txBody>
          <a:bodyPr anchor="ctr" anchorCtr="0"/>
          <a:lstStyle>
            <a:lvl1pPr marL="0" indent="0" algn="ctr">
              <a:buNone/>
              <a:defRPr sz="7200" strike="noStrike"/>
            </a:lvl1pPr>
          </a:lstStyle>
          <a:p>
            <a:pPr lvl="0"/>
            <a:r>
              <a:rPr lang="en-CA" dirty="0" smtClean="0"/>
              <a:t>Sous-titre</a:t>
            </a:r>
            <a:endParaRPr lang="fr-CA" dirty="0"/>
          </a:p>
        </p:txBody>
      </p:sp>
      <p:sp>
        <p:nvSpPr>
          <p:cNvPr id="6" name="Content Placeholder 2"/>
          <p:cNvSpPr>
            <a:spLocks noGrp="1"/>
          </p:cNvSpPr>
          <p:nvPr>
            <p:ph sz="half" idx="11" hasCustomPrompt="1"/>
          </p:nvPr>
        </p:nvSpPr>
        <p:spPr>
          <a:xfrm>
            <a:off x="29076773" y="7162800"/>
            <a:ext cx="13717148" cy="24932640"/>
          </a:xfrm>
          <a:prstGeom prst="rect">
            <a:avLst/>
          </a:prstGeom>
        </p:spPr>
        <p:txBody>
          <a:bodyPr lIns="95639" tIns="47819" rIns="95639" bIns="47819"/>
          <a:lstStyle>
            <a:lvl1pPr marL="0" indent="0">
              <a:buNone/>
              <a:defRPr sz="3600"/>
            </a:lvl1pPr>
            <a:lvl2pPr marL="1508125" indent="-822325">
              <a:defRPr sz="18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err="1" smtClean="0"/>
              <a:t>Texte</a:t>
            </a:r>
            <a:r>
              <a:rPr lang="en-US" dirty="0" smtClean="0"/>
              <a:t> courant</a:t>
            </a:r>
          </a:p>
          <a:p>
            <a:pPr lvl="1"/>
            <a:r>
              <a:rPr lang="en-US" dirty="0" err="1" smtClean="0"/>
              <a:t>Texte</a:t>
            </a:r>
            <a:r>
              <a:rPr lang="en-US" dirty="0" smtClean="0"/>
              <a:t> </a:t>
            </a:r>
            <a:r>
              <a:rPr lang="en-US" dirty="0" err="1" smtClean="0"/>
              <a:t>secondaire</a:t>
            </a:r>
            <a:endParaRPr lang="en-US" dirty="0" smtClean="0"/>
          </a:p>
        </p:txBody>
      </p:sp>
      <p:sp>
        <p:nvSpPr>
          <p:cNvPr id="7" name="Content Placeholder 2"/>
          <p:cNvSpPr>
            <a:spLocks noGrp="1"/>
          </p:cNvSpPr>
          <p:nvPr>
            <p:ph sz="half" idx="12" hasCustomPrompt="1"/>
          </p:nvPr>
        </p:nvSpPr>
        <p:spPr>
          <a:xfrm>
            <a:off x="15107221" y="7162800"/>
            <a:ext cx="13681520" cy="24932640"/>
          </a:xfrm>
          <a:prstGeom prst="rect">
            <a:avLst/>
          </a:prstGeom>
        </p:spPr>
        <p:txBody>
          <a:bodyPr lIns="95639" tIns="47819" rIns="95639" bIns="47819"/>
          <a:lstStyle>
            <a:lvl1pPr marL="0" indent="0">
              <a:buNone/>
              <a:defRPr sz="3600"/>
            </a:lvl1pPr>
            <a:lvl2pPr marL="1508125" indent="-822325">
              <a:defRPr sz="18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dirty="0" err="1" smtClean="0"/>
              <a:t>Texte</a:t>
            </a:r>
            <a:r>
              <a:rPr lang="en-US" dirty="0" smtClean="0"/>
              <a:t> courant</a:t>
            </a:r>
          </a:p>
          <a:p>
            <a:pPr lvl="1"/>
            <a:r>
              <a:rPr lang="en-US" dirty="0" err="1" smtClean="0"/>
              <a:t>Texte</a:t>
            </a:r>
            <a:r>
              <a:rPr lang="en-US" dirty="0" smtClean="0"/>
              <a:t> </a:t>
            </a:r>
            <a:r>
              <a:rPr lang="en-US" dirty="0" err="1" smtClean="0"/>
              <a:t>secondaire</a:t>
            </a:r>
            <a:endParaRPr lang="en-US" dirty="0" smtClean="0"/>
          </a:p>
        </p:txBody>
      </p:sp>
    </p:spTree>
    <p:extLst>
      <p:ext uri="{BB962C8B-B14F-4D97-AF65-F5344CB8AC3E}">
        <p14:creationId xmlns:p14="http://schemas.microsoft.com/office/powerpoint/2010/main" val="581179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623855"/>
      </p:ext>
    </p:extLst>
  </p:cSld>
  <p:clrMap bg1="lt1" tx1="dk1" bg2="lt2" tx2="dk2" accent1="accent1" accent2="accent2" accent3="accent3" accent4="accent4" accent5="accent5" accent6="accent6" hlink="hlink" folHlink="folHlink"/>
  <p:sldLayoutIdLst>
    <p:sldLayoutId id="2147483655" r:id="rId1"/>
    <p:sldLayoutId id="2147483656" r:id="rId2"/>
  </p:sldLayoutIdLst>
  <p:timing>
    <p:tnLst>
      <p:par>
        <p:cTn id="1" dur="indefinite" restart="never" nodeType="tmRoot"/>
      </p:par>
    </p:tnLst>
  </p:timing>
  <p:txStyles>
    <p:titleStyle>
      <a:lvl1pPr algn="ctr" defTabSz="5163790" rtl="0" eaLnBrk="1" fontAlgn="base" hangingPunct="1">
        <a:spcBef>
          <a:spcPct val="0"/>
        </a:spcBef>
        <a:spcAft>
          <a:spcPct val="0"/>
        </a:spcAft>
        <a:defRPr sz="24900">
          <a:solidFill>
            <a:schemeClr val="tx2"/>
          </a:solidFill>
          <a:latin typeface="+mj-lt"/>
          <a:ea typeface="+mj-ea"/>
          <a:cs typeface="+mj-cs"/>
        </a:defRPr>
      </a:lvl1pPr>
      <a:lvl2pPr algn="ctr" defTabSz="5163790" rtl="0" eaLnBrk="1" fontAlgn="base" hangingPunct="1">
        <a:spcBef>
          <a:spcPct val="0"/>
        </a:spcBef>
        <a:spcAft>
          <a:spcPct val="0"/>
        </a:spcAft>
        <a:defRPr sz="24900">
          <a:solidFill>
            <a:schemeClr val="tx2"/>
          </a:solidFill>
          <a:latin typeface="Arial" charset="0"/>
        </a:defRPr>
      </a:lvl2pPr>
      <a:lvl3pPr algn="ctr" defTabSz="5163790" rtl="0" eaLnBrk="1" fontAlgn="base" hangingPunct="1">
        <a:spcBef>
          <a:spcPct val="0"/>
        </a:spcBef>
        <a:spcAft>
          <a:spcPct val="0"/>
        </a:spcAft>
        <a:defRPr sz="24900">
          <a:solidFill>
            <a:schemeClr val="tx2"/>
          </a:solidFill>
          <a:latin typeface="Arial" charset="0"/>
        </a:defRPr>
      </a:lvl3pPr>
      <a:lvl4pPr algn="ctr" defTabSz="5163790" rtl="0" eaLnBrk="1" fontAlgn="base" hangingPunct="1">
        <a:spcBef>
          <a:spcPct val="0"/>
        </a:spcBef>
        <a:spcAft>
          <a:spcPct val="0"/>
        </a:spcAft>
        <a:defRPr sz="24900">
          <a:solidFill>
            <a:schemeClr val="tx2"/>
          </a:solidFill>
          <a:latin typeface="Arial" charset="0"/>
        </a:defRPr>
      </a:lvl4pPr>
      <a:lvl5pPr algn="ctr" defTabSz="5163790" rtl="0" eaLnBrk="1" fontAlgn="base" hangingPunct="1">
        <a:spcBef>
          <a:spcPct val="0"/>
        </a:spcBef>
        <a:spcAft>
          <a:spcPct val="0"/>
        </a:spcAft>
        <a:defRPr sz="24900">
          <a:solidFill>
            <a:schemeClr val="tx2"/>
          </a:solidFill>
          <a:latin typeface="Arial" charset="0"/>
        </a:defRPr>
      </a:lvl5pPr>
      <a:lvl6pPr marL="478191" algn="ctr" defTabSz="5163790" rtl="0" eaLnBrk="1" fontAlgn="base" hangingPunct="1">
        <a:spcBef>
          <a:spcPct val="0"/>
        </a:spcBef>
        <a:spcAft>
          <a:spcPct val="0"/>
        </a:spcAft>
        <a:defRPr sz="24900">
          <a:solidFill>
            <a:schemeClr val="tx2"/>
          </a:solidFill>
          <a:latin typeface="Arial" charset="0"/>
        </a:defRPr>
      </a:lvl6pPr>
      <a:lvl7pPr marL="956380" algn="ctr" defTabSz="5163790" rtl="0" eaLnBrk="1" fontAlgn="base" hangingPunct="1">
        <a:spcBef>
          <a:spcPct val="0"/>
        </a:spcBef>
        <a:spcAft>
          <a:spcPct val="0"/>
        </a:spcAft>
        <a:defRPr sz="24900">
          <a:solidFill>
            <a:schemeClr val="tx2"/>
          </a:solidFill>
          <a:latin typeface="Arial" charset="0"/>
        </a:defRPr>
      </a:lvl7pPr>
      <a:lvl8pPr marL="1434571" algn="ctr" defTabSz="5163790" rtl="0" eaLnBrk="1" fontAlgn="base" hangingPunct="1">
        <a:spcBef>
          <a:spcPct val="0"/>
        </a:spcBef>
        <a:spcAft>
          <a:spcPct val="0"/>
        </a:spcAft>
        <a:defRPr sz="24900">
          <a:solidFill>
            <a:schemeClr val="tx2"/>
          </a:solidFill>
          <a:latin typeface="Arial" charset="0"/>
        </a:defRPr>
      </a:lvl8pPr>
      <a:lvl9pPr marL="1912761" algn="ctr" defTabSz="5163790" rtl="0" eaLnBrk="1" fontAlgn="base" hangingPunct="1">
        <a:spcBef>
          <a:spcPct val="0"/>
        </a:spcBef>
        <a:spcAft>
          <a:spcPct val="0"/>
        </a:spcAft>
        <a:defRPr sz="24900">
          <a:solidFill>
            <a:schemeClr val="tx2"/>
          </a:solidFill>
          <a:latin typeface="Arial" charset="0"/>
        </a:defRPr>
      </a:lvl9pPr>
    </p:titleStyle>
    <p:bodyStyle>
      <a:lvl1pPr marL="1937667" indent="-1937667" algn="l" defTabSz="5163790" rtl="0" eaLnBrk="1" fontAlgn="base" hangingPunct="1">
        <a:spcBef>
          <a:spcPct val="20000"/>
        </a:spcBef>
        <a:spcAft>
          <a:spcPct val="0"/>
        </a:spcAft>
        <a:buChar char="•"/>
        <a:defRPr sz="18000">
          <a:solidFill>
            <a:schemeClr val="tx1"/>
          </a:solidFill>
          <a:latin typeface="+mn-lt"/>
          <a:ea typeface="+mn-ea"/>
          <a:cs typeface="+mn-cs"/>
        </a:defRPr>
      </a:lvl1pPr>
      <a:lvl2pPr marL="4195788" indent="-1612232" algn="l" defTabSz="5163790" rtl="0" eaLnBrk="1" fontAlgn="base" hangingPunct="1">
        <a:spcBef>
          <a:spcPct val="20000"/>
        </a:spcBef>
        <a:spcAft>
          <a:spcPct val="0"/>
        </a:spcAft>
        <a:buChar char="–"/>
        <a:defRPr sz="15700">
          <a:solidFill>
            <a:schemeClr val="tx1"/>
          </a:solidFill>
          <a:latin typeface="+mn-lt"/>
        </a:defRPr>
      </a:lvl2pPr>
      <a:lvl3pPr marL="6455568" indent="-1291778" algn="l" defTabSz="5163790" rtl="0" eaLnBrk="1" fontAlgn="base" hangingPunct="1">
        <a:spcBef>
          <a:spcPct val="20000"/>
        </a:spcBef>
        <a:spcAft>
          <a:spcPct val="0"/>
        </a:spcAft>
        <a:buChar char="•"/>
        <a:defRPr sz="13500">
          <a:solidFill>
            <a:schemeClr val="tx1"/>
          </a:solidFill>
          <a:latin typeface="+mn-lt"/>
        </a:defRPr>
      </a:lvl3pPr>
      <a:lvl4pPr marL="9037464" indent="-1293439" algn="l" defTabSz="5163790" rtl="0" eaLnBrk="1" fontAlgn="base" hangingPunct="1">
        <a:spcBef>
          <a:spcPct val="20000"/>
        </a:spcBef>
        <a:spcAft>
          <a:spcPct val="0"/>
        </a:spcAft>
        <a:buChar char="–"/>
        <a:defRPr sz="11200">
          <a:solidFill>
            <a:schemeClr val="tx1"/>
          </a:solidFill>
          <a:latin typeface="+mn-lt"/>
        </a:defRPr>
      </a:lvl4pPr>
      <a:lvl5pPr marL="11619359" indent="-1291778" algn="l" defTabSz="5163790" rtl="0" eaLnBrk="1" fontAlgn="base" hangingPunct="1">
        <a:spcBef>
          <a:spcPct val="20000"/>
        </a:spcBef>
        <a:spcAft>
          <a:spcPct val="0"/>
        </a:spcAft>
        <a:buChar char="»"/>
        <a:defRPr sz="11200">
          <a:solidFill>
            <a:schemeClr val="tx1"/>
          </a:solidFill>
          <a:latin typeface="+mn-lt"/>
        </a:defRPr>
      </a:lvl5pPr>
      <a:lvl6pPr marL="12097548" indent="-1291778" algn="l" defTabSz="5163790" rtl="0" eaLnBrk="1" fontAlgn="base" hangingPunct="1">
        <a:spcBef>
          <a:spcPct val="20000"/>
        </a:spcBef>
        <a:spcAft>
          <a:spcPct val="0"/>
        </a:spcAft>
        <a:buChar char="»"/>
        <a:defRPr sz="11200">
          <a:solidFill>
            <a:schemeClr val="tx1"/>
          </a:solidFill>
          <a:latin typeface="+mn-lt"/>
        </a:defRPr>
      </a:lvl6pPr>
      <a:lvl7pPr marL="12575739" indent="-1291778" algn="l" defTabSz="5163790" rtl="0" eaLnBrk="1" fontAlgn="base" hangingPunct="1">
        <a:spcBef>
          <a:spcPct val="20000"/>
        </a:spcBef>
        <a:spcAft>
          <a:spcPct val="0"/>
        </a:spcAft>
        <a:buChar char="»"/>
        <a:defRPr sz="11200">
          <a:solidFill>
            <a:schemeClr val="tx1"/>
          </a:solidFill>
          <a:latin typeface="+mn-lt"/>
        </a:defRPr>
      </a:lvl7pPr>
      <a:lvl8pPr marL="13053929" indent="-1291778" algn="l" defTabSz="5163790" rtl="0" eaLnBrk="1" fontAlgn="base" hangingPunct="1">
        <a:spcBef>
          <a:spcPct val="20000"/>
        </a:spcBef>
        <a:spcAft>
          <a:spcPct val="0"/>
        </a:spcAft>
        <a:buChar char="»"/>
        <a:defRPr sz="11200">
          <a:solidFill>
            <a:schemeClr val="tx1"/>
          </a:solidFill>
          <a:latin typeface="+mn-lt"/>
        </a:defRPr>
      </a:lvl8pPr>
      <a:lvl9pPr marL="13532119" indent="-1291778" algn="l" defTabSz="5163790" rtl="0" eaLnBrk="1" fontAlgn="base" hangingPunct="1">
        <a:spcBef>
          <a:spcPct val="20000"/>
        </a:spcBef>
        <a:spcAft>
          <a:spcPct val="0"/>
        </a:spcAft>
        <a:buChar char="»"/>
        <a:defRPr sz="11200">
          <a:solidFill>
            <a:schemeClr val="tx1"/>
          </a:solidFill>
          <a:latin typeface="+mn-lt"/>
        </a:defRPr>
      </a:lvl9pPr>
    </p:bodyStyle>
    <p:otherStyle>
      <a:defPPr>
        <a:defRPr lang="fr-FR"/>
      </a:defPPr>
      <a:lvl1pPr marL="0" algn="l" defTabSz="956380" rtl="0" eaLnBrk="1" latinLnBrk="0" hangingPunct="1">
        <a:defRPr sz="1900" kern="1200">
          <a:solidFill>
            <a:schemeClr val="tx1"/>
          </a:solidFill>
          <a:latin typeface="+mn-lt"/>
          <a:ea typeface="+mn-ea"/>
          <a:cs typeface="+mn-cs"/>
        </a:defRPr>
      </a:lvl1pPr>
      <a:lvl2pPr marL="478191" algn="l" defTabSz="956380" rtl="0" eaLnBrk="1" latinLnBrk="0" hangingPunct="1">
        <a:defRPr sz="1900" kern="1200">
          <a:solidFill>
            <a:schemeClr val="tx1"/>
          </a:solidFill>
          <a:latin typeface="+mn-lt"/>
          <a:ea typeface="+mn-ea"/>
          <a:cs typeface="+mn-cs"/>
        </a:defRPr>
      </a:lvl2pPr>
      <a:lvl3pPr marL="956380" algn="l" defTabSz="956380" rtl="0" eaLnBrk="1" latinLnBrk="0" hangingPunct="1">
        <a:defRPr sz="1900" kern="1200">
          <a:solidFill>
            <a:schemeClr val="tx1"/>
          </a:solidFill>
          <a:latin typeface="+mn-lt"/>
          <a:ea typeface="+mn-ea"/>
          <a:cs typeface="+mn-cs"/>
        </a:defRPr>
      </a:lvl3pPr>
      <a:lvl4pPr marL="1434571" algn="l" defTabSz="956380" rtl="0" eaLnBrk="1" latinLnBrk="0" hangingPunct="1">
        <a:defRPr sz="1900" kern="1200">
          <a:solidFill>
            <a:schemeClr val="tx1"/>
          </a:solidFill>
          <a:latin typeface="+mn-lt"/>
          <a:ea typeface="+mn-ea"/>
          <a:cs typeface="+mn-cs"/>
        </a:defRPr>
      </a:lvl4pPr>
      <a:lvl5pPr marL="1912761" algn="l" defTabSz="956380" rtl="0" eaLnBrk="1" latinLnBrk="0" hangingPunct="1">
        <a:defRPr sz="1900" kern="1200">
          <a:solidFill>
            <a:schemeClr val="tx1"/>
          </a:solidFill>
          <a:latin typeface="+mn-lt"/>
          <a:ea typeface="+mn-ea"/>
          <a:cs typeface="+mn-cs"/>
        </a:defRPr>
      </a:lvl5pPr>
      <a:lvl6pPr marL="2390951" algn="l" defTabSz="956380" rtl="0" eaLnBrk="1" latinLnBrk="0" hangingPunct="1">
        <a:defRPr sz="1900" kern="1200">
          <a:solidFill>
            <a:schemeClr val="tx1"/>
          </a:solidFill>
          <a:latin typeface="+mn-lt"/>
          <a:ea typeface="+mn-ea"/>
          <a:cs typeface="+mn-cs"/>
        </a:defRPr>
      </a:lvl6pPr>
      <a:lvl7pPr marL="2869142" algn="l" defTabSz="956380" rtl="0" eaLnBrk="1" latinLnBrk="0" hangingPunct="1">
        <a:defRPr sz="1900" kern="1200">
          <a:solidFill>
            <a:schemeClr val="tx1"/>
          </a:solidFill>
          <a:latin typeface="+mn-lt"/>
          <a:ea typeface="+mn-ea"/>
          <a:cs typeface="+mn-cs"/>
        </a:defRPr>
      </a:lvl7pPr>
      <a:lvl8pPr marL="3347331" algn="l" defTabSz="956380" rtl="0" eaLnBrk="1" latinLnBrk="0" hangingPunct="1">
        <a:defRPr sz="1900" kern="1200">
          <a:solidFill>
            <a:schemeClr val="tx1"/>
          </a:solidFill>
          <a:latin typeface="+mn-lt"/>
          <a:ea typeface="+mn-ea"/>
          <a:cs typeface="+mn-cs"/>
        </a:defRPr>
      </a:lvl8pPr>
      <a:lvl9pPr marL="3825522" algn="l" defTabSz="95638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g"/><Relationship Id="rId18" Type="http://schemas.openxmlformats.org/officeDocument/2006/relationships/hyperlink" Target="https://www.youtube.com/user/NVIDIADeveloper" TargetMode="External"/><Relationship Id="rId3" Type="http://schemas.openxmlformats.org/officeDocument/2006/relationships/image" Target="../media/image1.png"/><Relationship Id="rId21" Type="http://schemas.openxmlformats.org/officeDocument/2006/relationships/chart" Target="../charts/chart3.xm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developer.nvidia.com/cuda-zone" TargetMode="Externa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16.png"/><Relationship Id="rId10" Type="http://schemas.openxmlformats.org/officeDocument/2006/relationships/image" Target="../media/image8.png"/><Relationship Id="rId19" Type="http://schemas.openxmlformats.org/officeDocument/2006/relationships/chart" Target="../charts/chart1.xm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gif"/><Relationship Id="rId22"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40000"/>
                <a:satMod val="350000"/>
              </a:schemeClr>
            </a:gs>
            <a:gs pos="47000">
              <a:schemeClr val="bg1">
                <a:tint val="45000"/>
                <a:shade val="99000"/>
                <a:satMod val="350000"/>
              </a:schemeClr>
            </a:gs>
            <a:gs pos="100000">
              <a:schemeClr val="bg2">
                <a:lumMod val="40000"/>
                <a:lumOff val="6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0891" y="70494"/>
            <a:ext cx="42842933" cy="2161251"/>
          </a:xfrm>
        </p:spPr>
        <p:txBody>
          <a:bodyPr/>
          <a:lstStyle/>
          <a:p>
            <a:r>
              <a:rPr lang="en-CA" b="1" dirty="0" smtClean="0">
                <a:effectLst>
                  <a:outerShdw blurRad="38100" dist="38100" dir="2700000" algn="tl">
                    <a:srgbClr val="000000">
                      <a:alpha val="43137"/>
                    </a:srgbClr>
                  </a:outerShdw>
                </a:effectLst>
              </a:rPr>
              <a:t>Introduction au GPU Computing : Architecture et </a:t>
            </a:r>
            <a:r>
              <a:rPr lang="fr-FR" b="1" dirty="0" smtClean="0">
                <a:effectLst>
                  <a:outerShdw blurRad="38100" dist="38100" dir="2700000" algn="tl">
                    <a:srgbClr val="000000">
                      <a:alpha val="43137"/>
                    </a:srgbClr>
                  </a:outerShdw>
                </a:effectLst>
              </a:rPr>
              <a:t>Programmation</a:t>
            </a:r>
            <a:endParaRPr lang="fr-FR" b="1" dirty="0">
              <a:effectLst>
                <a:outerShdw blurRad="38100" dist="38100" dir="2700000" algn="tl">
                  <a:srgbClr val="000000">
                    <a:alpha val="43137"/>
                  </a:srgbClr>
                </a:outerShdw>
              </a:effectLst>
            </a:endParaRPr>
          </a:p>
        </p:txBody>
      </p:sp>
      <p:sp>
        <p:nvSpPr>
          <p:cNvPr id="3" name="Content Placeholder 2"/>
          <p:cNvSpPr>
            <a:spLocks noGrp="1"/>
          </p:cNvSpPr>
          <p:nvPr>
            <p:ph sz="half" idx="1"/>
          </p:nvPr>
        </p:nvSpPr>
        <p:spPr>
          <a:xfrm>
            <a:off x="273574" y="4600201"/>
            <a:ext cx="13702496" cy="15028938"/>
          </a:xfrm>
        </p:spPr>
        <p:txBody>
          <a:bodyPr/>
          <a:lstStyle/>
          <a:p>
            <a:endParaRPr lang="fr-FR" b="1" dirty="0" smtClean="0"/>
          </a:p>
          <a:p>
            <a:pPr algn="just"/>
            <a:r>
              <a:rPr lang="fr-FR" dirty="0" smtClean="0"/>
              <a:t>Ce </a:t>
            </a:r>
            <a:r>
              <a:rPr lang="fr-FR" dirty="0"/>
              <a:t>projet est une initiation à la programmation des cartes graphiques qui permettent d’effectuer de nombreux calculs en parallèle. La première partie de </a:t>
            </a:r>
            <a:r>
              <a:rPr lang="fr-FR" dirty="0" smtClean="0"/>
              <a:t>l’étude, </a:t>
            </a:r>
            <a:r>
              <a:rPr lang="fr-FR" dirty="0"/>
              <a:t>concentrée sur l’architecture </a:t>
            </a:r>
            <a:r>
              <a:rPr lang="fr-FR" dirty="0" smtClean="0"/>
              <a:t>matériel, </a:t>
            </a:r>
            <a:r>
              <a:rPr lang="fr-FR" dirty="0"/>
              <a:t>a permis d’appréhender les principes du parallélisme et de comprendre les avantages des GPU sur les CPU. Ensuite, l’apprentissage de la programmation CUDA et de la librairie </a:t>
            </a:r>
            <a:r>
              <a:rPr lang="fr-FR" dirty="0" smtClean="0"/>
              <a:t>NPP dans </a:t>
            </a:r>
            <a:r>
              <a:rPr lang="fr-FR" dirty="0"/>
              <a:t>le cadre d’application simple a donné lieu à des études de performances démontrant la rapidité des GPU à traiter de </a:t>
            </a:r>
            <a:r>
              <a:rPr lang="fr-FR" dirty="0" smtClean="0"/>
              <a:t>grande quantité </a:t>
            </a:r>
            <a:r>
              <a:rPr lang="fr-FR" dirty="0"/>
              <a:t>de </a:t>
            </a:r>
            <a:r>
              <a:rPr lang="fr-FR" dirty="0" smtClean="0"/>
              <a:t>données. Cette </a:t>
            </a:r>
            <a:r>
              <a:rPr lang="fr-FR" dirty="0"/>
              <a:t>initiation débouchera sur une utilisation plus avancée dans le laboratoire </a:t>
            </a:r>
            <a:r>
              <a:rPr lang="fr-FR" dirty="0" smtClean="0"/>
              <a:t>LATIS </a:t>
            </a:r>
            <a:r>
              <a:rPr lang="fr-FR" dirty="0"/>
              <a:t>de </a:t>
            </a:r>
            <a:r>
              <a:rPr lang="fr-FR" dirty="0" smtClean="0"/>
              <a:t>l’ETS.</a:t>
            </a:r>
            <a:endParaRPr lang="en-CA" dirty="0" smtClean="0"/>
          </a:p>
          <a:p>
            <a:endParaRPr lang="en-CA" b="1" dirty="0"/>
          </a:p>
          <a:p>
            <a:endParaRPr lang="fr-CA" b="1" dirty="0" smtClean="0"/>
          </a:p>
          <a:p>
            <a:pPr algn="just"/>
            <a:r>
              <a:rPr lang="fr-CA" dirty="0" smtClean="0"/>
              <a:t>Pour arriver au bout de nos travaux, nous nous sommes fixés deux objectifs : (i) Nous initier à la programmation par GPU avec un apprentissage en ligne. (ii) Étudier la viabilité du sujet en effectuant une analyse de performance (multiplication </a:t>
            </a:r>
            <a:r>
              <a:rPr lang="fr-CA" dirty="0"/>
              <a:t>matricielle et filtrage de Sobel </a:t>
            </a:r>
            <a:r>
              <a:rPr lang="fr-CA" dirty="0" smtClean="0"/>
              <a:t>horizontal).</a:t>
            </a:r>
          </a:p>
          <a:p>
            <a:endParaRPr lang="fr-CA" b="1" dirty="0" smtClean="0"/>
          </a:p>
          <a:p>
            <a:endParaRPr lang="fr-CA" b="1" dirty="0" smtClean="0"/>
          </a:p>
          <a:p>
            <a:pPr algn="just"/>
            <a:r>
              <a:rPr lang="fr-CA" dirty="0" smtClean="0"/>
              <a:t>Nous avons installés </a:t>
            </a:r>
            <a:r>
              <a:rPr lang="fr-CA" smtClean="0"/>
              <a:t>des </a:t>
            </a:r>
            <a:r>
              <a:rPr lang="fr-CA" smtClean="0"/>
              <a:t>outils </a:t>
            </a:r>
            <a:r>
              <a:rPr lang="fr-CA" dirty="0" smtClean="0"/>
              <a:t>liés à la programmation GPU (Visual Studio, OpenCV, CUDA et NPP) ainsi que divers outils d’analyse (HW Monitor, NSIGHT).</a:t>
            </a:r>
          </a:p>
        </p:txBody>
      </p:sp>
      <p:sp>
        <p:nvSpPr>
          <p:cNvPr id="4" name="Text Placeholder 3"/>
          <p:cNvSpPr>
            <a:spLocks noGrp="1"/>
          </p:cNvSpPr>
          <p:nvPr>
            <p:ph type="body" sz="quarter" idx="10"/>
          </p:nvPr>
        </p:nvSpPr>
        <p:spPr>
          <a:xfrm>
            <a:off x="946857" y="2231746"/>
            <a:ext cx="41846427" cy="1741874"/>
          </a:xfrm>
        </p:spPr>
        <p:txBody>
          <a:bodyPr/>
          <a:lstStyle/>
          <a:p>
            <a:r>
              <a:rPr lang="fr-CA" b="1" dirty="0" smtClean="0"/>
              <a:t>Mathias GUYON, Loïc TETREL</a:t>
            </a:r>
            <a:endParaRPr lang="fr-CA" baseline="30000" dirty="0"/>
          </a:p>
        </p:txBody>
      </p:sp>
      <p:sp>
        <p:nvSpPr>
          <p:cNvPr id="10" name="Content Placeholder 2"/>
          <p:cNvSpPr>
            <a:spLocks noGrp="1"/>
          </p:cNvSpPr>
          <p:nvPr>
            <p:ph sz="half" idx="1"/>
          </p:nvPr>
        </p:nvSpPr>
        <p:spPr>
          <a:xfrm>
            <a:off x="14611252" y="4895538"/>
            <a:ext cx="15121680" cy="2358838"/>
          </a:xfrm>
          <a:noFill/>
          <a:ln>
            <a:noFill/>
          </a:ln>
        </p:spPr>
        <p:style>
          <a:lnRef idx="2">
            <a:schemeClr val="accent6"/>
          </a:lnRef>
          <a:fillRef idx="1">
            <a:schemeClr val="lt1"/>
          </a:fillRef>
          <a:effectRef idx="0">
            <a:schemeClr val="accent6"/>
          </a:effectRef>
          <a:fontRef idx="minor">
            <a:schemeClr val="dk1"/>
          </a:fontRef>
        </p:style>
        <p:txBody>
          <a:bodyPr/>
          <a:lstStyle/>
          <a:p>
            <a:endParaRPr lang="fr-FR" b="1" dirty="0" smtClean="0"/>
          </a:p>
          <a:p>
            <a:r>
              <a:rPr lang="fr-FR" dirty="0" smtClean="0"/>
              <a:t>Il existe trois façons de programmer mais nous en avons expérimentés deux.</a:t>
            </a:r>
            <a:endParaRPr lang="fr-FR" b="1" dirty="0"/>
          </a:p>
        </p:txBody>
      </p:sp>
      <p:sp>
        <p:nvSpPr>
          <p:cNvPr id="11" name="Content Placeholder 2"/>
          <p:cNvSpPr>
            <a:spLocks noGrp="1"/>
          </p:cNvSpPr>
          <p:nvPr>
            <p:ph sz="half" idx="1"/>
          </p:nvPr>
        </p:nvSpPr>
        <p:spPr>
          <a:xfrm>
            <a:off x="30266180" y="21860807"/>
            <a:ext cx="13329463" cy="7777444"/>
          </a:xfrm>
        </p:spPr>
        <p:txBody>
          <a:bodyPr/>
          <a:lstStyle/>
          <a:p>
            <a:pPr algn="just"/>
            <a:endParaRPr lang="fr-FR" b="1" dirty="0" smtClean="0"/>
          </a:p>
          <a:p>
            <a:pPr algn="just"/>
            <a:r>
              <a:rPr lang="fr-FR" dirty="0" smtClean="0"/>
              <a:t>Les </a:t>
            </a:r>
            <a:r>
              <a:rPr lang="fr-FR" dirty="0"/>
              <a:t>GPU offrent des capacités de traitement rapide </a:t>
            </a:r>
            <a:r>
              <a:rPr lang="fr-FR" dirty="0" smtClean="0"/>
              <a:t>qui n’étaient pas exploitées dans l’industrie il y a quelques années. Aujourd’hui, Il existe des outils </a:t>
            </a:r>
            <a:r>
              <a:rPr lang="fr-FR" dirty="0"/>
              <a:t>comme </a:t>
            </a:r>
            <a:r>
              <a:rPr lang="fr-FR" dirty="0" smtClean="0"/>
              <a:t>CUDA qui </a:t>
            </a:r>
            <a:r>
              <a:rPr lang="fr-FR" dirty="0"/>
              <a:t>permettent une utilisation facile des ressources qu’elles offrent. L’accélération des applications est impressionnante et dans un futur </a:t>
            </a:r>
            <a:r>
              <a:rPr lang="fr-FR" dirty="0" smtClean="0"/>
              <a:t>proche, </a:t>
            </a:r>
            <a:r>
              <a:rPr lang="fr-FR" dirty="0"/>
              <a:t>où la rapidité des CPU n’augmentera plus, la maîtrise du GPU computing sera un atout précieux. Le domaine de l’imagerie et de la vision par ordinateur semble particulièrement propice à cette technique </a:t>
            </a:r>
            <a:r>
              <a:rPr lang="fr-FR" dirty="0" smtClean="0"/>
              <a:t>puisqu’elle nécessite </a:t>
            </a:r>
            <a:r>
              <a:rPr lang="fr-FR" dirty="0"/>
              <a:t>le traitement de grande quantité de données. </a:t>
            </a:r>
            <a:r>
              <a:rPr lang="fr-FR" dirty="0" smtClean="0"/>
              <a:t>C’est ce gain de temps qui permettra l’application temps réel de certains processus coûteux (SIFT, reconstruction 3D, imagerie satellitaire…). </a:t>
            </a:r>
            <a:endParaRPr lang="fr-FR" b="1" dirty="0"/>
          </a:p>
        </p:txBody>
      </p:sp>
      <p:sp>
        <p:nvSpPr>
          <p:cNvPr id="12" name="Content Placeholder 2"/>
          <p:cNvSpPr>
            <a:spLocks noGrp="1"/>
          </p:cNvSpPr>
          <p:nvPr>
            <p:ph sz="half" idx="1"/>
          </p:nvPr>
        </p:nvSpPr>
        <p:spPr>
          <a:xfrm>
            <a:off x="273573" y="21116931"/>
            <a:ext cx="7360825" cy="10916078"/>
          </a:xfrm>
        </p:spPr>
        <p:txBody>
          <a:bodyPr/>
          <a:lstStyle/>
          <a:p>
            <a:endParaRPr lang="fr-FR" b="1" dirty="0" smtClean="0"/>
          </a:p>
          <a:p>
            <a:endParaRPr lang="fr-CA" b="1" dirty="0" smtClean="0"/>
          </a:p>
          <a:p>
            <a:endParaRPr lang="fr-CA" b="1" dirty="0" smtClean="0"/>
          </a:p>
          <a:p>
            <a:endParaRPr lang="fr-CA" b="1" dirty="0"/>
          </a:p>
          <a:p>
            <a:endParaRPr lang="fr-CA" b="1" dirty="0" smtClean="0"/>
          </a:p>
          <a:p>
            <a:endParaRPr lang="fr-CA" b="1" dirty="0"/>
          </a:p>
          <a:p>
            <a:endParaRPr lang="fr-CA" b="1" dirty="0" smtClean="0"/>
          </a:p>
          <a:p>
            <a:endParaRPr lang="fr-CA" b="1" dirty="0" smtClean="0"/>
          </a:p>
          <a:p>
            <a:r>
              <a:rPr lang="fr-CA" b="1" dirty="0" smtClean="0"/>
              <a:t>Architectures GPU</a:t>
            </a:r>
            <a:endParaRPr lang="fr-CA" b="1" dirty="0"/>
          </a:p>
          <a:p>
            <a:pPr algn="just"/>
            <a:r>
              <a:rPr lang="fr-CA" dirty="0" smtClean="0"/>
              <a:t>En 2006, NVIDIA introduit le GPU computing avec l’architecture TESLA. Ils proposent les cœurs CUDA avec le GPU</a:t>
            </a:r>
            <a:r>
              <a:rPr lang="fr-CA" dirty="0"/>
              <a:t> </a:t>
            </a:r>
            <a:r>
              <a:rPr lang="fr-CA" dirty="0" smtClean="0"/>
              <a:t>« GeForce 8800 ».  Pour le projet, nous disposons des cartes :</a:t>
            </a:r>
          </a:p>
          <a:p>
            <a:pPr marL="571500" indent="-571500" algn="just">
              <a:buFont typeface="Arial" panose="020B0604020202020204" pitchFamily="34" charset="0"/>
              <a:buChar char="•"/>
            </a:pPr>
            <a:r>
              <a:rPr lang="fr-CA" dirty="0" smtClean="0"/>
              <a:t>GTX 560M : FERMI (2010)</a:t>
            </a:r>
          </a:p>
          <a:p>
            <a:pPr marL="571500" indent="-571500" algn="just">
              <a:buFont typeface="Arial" panose="020B0604020202020204" pitchFamily="34" charset="0"/>
              <a:buChar char="•"/>
            </a:pPr>
            <a:r>
              <a:rPr lang="fr-CA" dirty="0" smtClean="0"/>
              <a:t>GTX 840M : MAXWELL (2014)</a:t>
            </a:r>
            <a:endParaRPr lang="fr-CA" dirty="0"/>
          </a:p>
        </p:txBody>
      </p:sp>
      <mc:AlternateContent xmlns:mc="http://schemas.openxmlformats.org/markup-compatibility/2006">
        <mc:Choice xmlns:a14="http://schemas.microsoft.com/office/drawing/2010/main" Requires="a14">
          <p:sp>
            <p:nvSpPr>
              <p:cNvPr id="18" name="Content Placeholder 2"/>
              <p:cNvSpPr>
                <a:spLocks noGrp="1"/>
              </p:cNvSpPr>
              <p:nvPr>
                <p:ph sz="half" idx="1"/>
              </p:nvPr>
            </p:nvSpPr>
            <p:spPr>
              <a:xfrm>
                <a:off x="30367065" y="8953162"/>
                <a:ext cx="12535151" cy="3979234"/>
              </a:xfrm>
            </p:spPr>
            <p:txBody>
              <a:bodyPr/>
              <a:lstStyle/>
              <a:p>
                <a:r>
                  <a:rPr lang="en-CA" b="1" dirty="0" smtClean="0"/>
                  <a:t/>
                </a:r>
                <a:br>
                  <a:rPr lang="en-CA" b="1" dirty="0" smtClean="0"/>
                </a:br>
                <a:r>
                  <a:rPr lang="fr-FR" dirty="0" smtClean="0"/>
                  <a:t>L’opération a été effectuée sur des images codées sur 8 bits non signés. Nous avons effectuée l’analyse de performance en étudiant l’article de Lee et al </a:t>
                </a:r>
                <a:r>
                  <a:rPr lang="fr-FR" dirty="0" smtClean="0"/>
                  <a:t>[3]. </a:t>
                </a:r>
                <a:r>
                  <a:rPr lang="fr-FR" dirty="0" smtClean="0"/>
                  <a:t>La montée et descente du régime thermique a été étudié en arrêtant le programme au bout de 150</a:t>
                </a:r>
                <a14:m>
                  <m:oMath xmlns:m="http://schemas.openxmlformats.org/officeDocument/2006/math">
                    <m:r>
                      <a:rPr lang="fr-FR" b="0" i="1" smtClean="0">
                        <a:latin typeface="Cambria Math"/>
                      </a:rPr>
                      <m:t>𝑠</m:t>
                    </m:r>
                  </m:oMath>
                </a14:m>
                <a:r>
                  <a:rPr lang="fr-FR" dirty="0" smtClean="0"/>
                  <a:t>.</a:t>
                </a:r>
              </a:p>
              <a:p>
                <a:r>
                  <a:rPr lang="en-CA" dirty="0" smtClean="0"/>
                  <a:t>CPU : </a:t>
                </a:r>
                <a:r>
                  <a:rPr lang="en-CA" i="1" dirty="0" smtClean="0"/>
                  <a:t>OpenCV</a:t>
                </a:r>
                <a:r>
                  <a:rPr lang="en-CA" dirty="0" smtClean="0"/>
                  <a:t>	GPU : Librairie </a:t>
                </a:r>
                <a:r>
                  <a:rPr lang="en-CA" i="1" dirty="0" smtClean="0"/>
                  <a:t>CUDA NPP</a:t>
                </a:r>
              </a:p>
            </p:txBody>
          </p:sp>
        </mc:Choice>
        <mc:Fallback>
          <p:sp>
            <p:nvSpPr>
              <p:cNvPr id="18" name="Content Placeholder 2"/>
              <p:cNvSpPr>
                <a:spLocks noGrp="1" noRot="1" noChangeAspect="1" noMove="1" noResize="1" noEditPoints="1" noAdjustHandles="1" noChangeArrowheads="1" noChangeShapeType="1" noTextEdit="1"/>
              </p:cNvSpPr>
              <p:nvPr>
                <p:ph sz="half" idx="1"/>
              </p:nvPr>
            </p:nvSpPr>
            <p:spPr>
              <a:xfrm>
                <a:off x="30367065" y="8953162"/>
                <a:ext cx="12535151" cy="3979234"/>
              </a:xfrm>
              <a:blipFill rotWithShape="1">
                <a:blip r:embed="rId3"/>
                <a:stretch>
                  <a:fillRect l="-1410" r="-1458" b="-7515"/>
                </a:stretch>
              </a:blipFill>
            </p:spPr>
            <p:txBody>
              <a:bodyPr/>
              <a:lstStyle/>
              <a:p>
                <a:r>
                  <a:rPr lang="fr-FR">
                    <a:noFill/>
                  </a:rPr>
                  <a:t> </a:t>
                </a:r>
              </a:p>
            </p:txBody>
          </p:sp>
        </mc:Fallback>
      </mc:AlternateContent>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0859" y="13203478"/>
            <a:ext cx="3589521" cy="34532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88400" y="13203478"/>
            <a:ext cx="3567544" cy="34532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ZoneTexte 18"/>
          <p:cNvSpPr txBox="1"/>
          <p:nvPr/>
        </p:nvSpPr>
        <p:spPr>
          <a:xfrm>
            <a:off x="36925645" y="15882202"/>
            <a:ext cx="1224441" cy="646331"/>
          </a:xfrm>
          <a:prstGeom prst="rect">
            <a:avLst/>
          </a:prstGeom>
          <a:noFill/>
          <a:ln>
            <a:solidFill>
              <a:srgbClr val="FEF8EC"/>
            </a:solidFill>
          </a:ln>
        </p:spPr>
        <p:txBody>
          <a:bodyPr wrap="square" rtlCol="0">
            <a:spAutoFit/>
          </a:bodyPr>
          <a:lstStyle/>
          <a:p>
            <a:r>
              <a:rPr lang="fr-FR" sz="3600" dirty="0" smtClean="0">
                <a:solidFill>
                  <a:schemeClr val="bg1"/>
                </a:solidFill>
              </a:rPr>
              <a:t>CPU</a:t>
            </a:r>
            <a:endParaRPr lang="fr-FR" sz="3600" dirty="0">
              <a:solidFill>
                <a:schemeClr val="bg1"/>
              </a:solidFill>
            </a:endParaRPr>
          </a:p>
        </p:txBody>
      </p:sp>
      <p:pic>
        <p:nvPicPr>
          <p:cNvPr id="1031" name="Picture 7" descr="http://cdn.redmondpie.com/wp-content/uploads/2013/10/Visual-Studio-2013-log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2971" y="18483921"/>
            <a:ext cx="2638948" cy="50242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9" name="Picture 15" descr="OpenCV Logo"/>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321" y="19398175"/>
            <a:ext cx="1495888" cy="131825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1" name="Picture 17" descr="http://static.techarena.it/wp-content/uploads/2012/07/HWMonitor1.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67173" y="18471120"/>
            <a:ext cx="2351556" cy="13650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43"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21459" y="18471119"/>
            <a:ext cx="1385557" cy="138555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descr="http://www.etsmtl.ca/ETS/media/Prive/logo/ETS-rouge-devise-impr-fond_transparent.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385024" y="2314669"/>
            <a:ext cx="3591046" cy="2402680"/>
          </a:xfrm>
          <a:prstGeom prst="rect">
            <a:avLst/>
          </a:prstGeom>
          <a:noFill/>
          <a:extLst>
            <a:ext uri="{909E8E84-426E-40DD-AFC4-6F175D3DCCD1}">
              <a14:hiddenFill xmlns:a14="http://schemas.microsoft.com/office/drawing/2010/main">
                <a:solidFill>
                  <a:srgbClr val="FFFFFF"/>
                </a:solidFill>
              </a14:hiddenFill>
            </a:ext>
          </a:extLst>
        </p:spPr>
      </p:pic>
      <p:pic>
        <p:nvPicPr>
          <p:cNvPr id="204" name="Picture 6"/>
          <p:cNvPicPr>
            <a:picLocks noChangeAspect="1"/>
          </p:cNvPicPr>
          <p:nvPr/>
        </p:nvPicPr>
        <p:blipFill rotWithShape="1">
          <a:blip r:embed="rId11"/>
          <a:srcRect t="28237"/>
          <a:stretch/>
        </p:blipFill>
        <p:spPr>
          <a:xfrm>
            <a:off x="18183113" y="6300448"/>
            <a:ext cx="8762882" cy="2488541"/>
          </a:xfrm>
          <a:prstGeom prst="rect">
            <a:avLst/>
          </a:prstGeom>
        </p:spPr>
      </p:pic>
      <p:sp>
        <p:nvSpPr>
          <p:cNvPr id="206" name="Rectangle 205"/>
          <p:cNvSpPr/>
          <p:nvPr/>
        </p:nvSpPr>
        <p:spPr bwMode="auto">
          <a:xfrm>
            <a:off x="18575511" y="6878749"/>
            <a:ext cx="1918761" cy="63919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CA"/>
            </a:defPPr>
            <a:lvl1pPr algn="l" rtl="0" fontAlgn="base">
              <a:spcBef>
                <a:spcPct val="0"/>
              </a:spcBef>
              <a:spcAft>
                <a:spcPct val="0"/>
              </a:spcAft>
              <a:defRPr sz="10200" kern="1200">
                <a:solidFill>
                  <a:schemeClr val="tx1"/>
                </a:solidFill>
                <a:latin typeface="Arial" charset="0"/>
                <a:ea typeface="+mn-ea"/>
                <a:cs typeface="+mn-cs"/>
              </a:defRPr>
            </a:lvl1pPr>
            <a:lvl2pPr marL="478191" algn="l" rtl="0" fontAlgn="base">
              <a:spcBef>
                <a:spcPct val="0"/>
              </a:spcBef>
              <a:spcAft>
                <a:spcPct val="0"/>
              </a:spcAft>
              <a:defRPr sz="10200" kern="1200">
                <a:solidFill>
                  <a:schemeClr val="tx1"/>
                </a:solidFill>
                <a:latin typeface="Arial" charset="0"/>
                <a:ea typeface="+mn-ea"/>
                <a:cs typeface="+mn-cs"/>
              </a:defRPr>
            </a:lvl2pPr>
            <a:lvl3pPr marL="956380" algn="l" rtl="0" fontAlgn="base">
              <a:spcBef>
                <a:spcPct val="0"/>
              </a:spcBef>
              <a:spcAft>
                <a:spcPct val="0"/>
              </a:spcAft>
              <a:defRPr sz="10200" kern="1200">
                <a:solidFill>
                  <a:schemeClr val="tx1"/>
                </a:solidFill>
                <a:latin typeface="Arial" charset="0"/>
                <a:ea typeface="+mn-ea"/>
                <a:cs typeface="+mn-cs"/>
              </a:defRPr>
            </a:lvl3pPr>
            <a:lvl4pPr marL="1434571" algn="l" rtl="0" fontAlgn="base">
              <a:spcBef>
                <a:spcPct val="0"/>
              </a:spcBef>
              <a:spcAft>
                <a:spcPct val="0"/>
              </a:spcAft>
              <a:defRPr sz="10200" kern="1200">
                <a:solidFill>
                  <a:schemeClr val="tx1"/>
                </a:solidFill>
                <a:latin typeface="Arial" charset="0"/>
                <a:ea typeface="+mn-ea"/>
                <a:cs typeface="+mn-cs"/>
              </a:defRPr>
            </a:lvl4pPr>
            <a:lvl5pPr marL="1912761" algn="l" rtl="0" fontAlgn="base">
              <a:spcBef>
                <a:spcPct val="0"/>
              </a:spcBef>
              <a:spcAft>
                <a:spcPct val="0"/>
              </a:spcAft>
              <a:defRPr sz="10200" kern="1200">
                <a:solidFill>
                  <a:schemeClr val="tx1"/>
                </a:solidFill>
                <a:latin typeface="Arial" charset="0"/>
                <a:ea typeface="+mn-ea"/>
                <a:cs typeface="+mn-cs"/>
              </a:defRPr>
            </a:lvl5pPr>
            <a:lvl6pPr marL="2390951" algn="l" defTabSz="956380" rtl="0" eaLnBrk="1" latinLnBrk="0" hangingPunct="1">
              <a:defRPr sz="10200" kern="1200">
                <a:solidFill>
                  <a:schemeClr val="tx1"/>
                </a:solidFill>
                <a:latin typeface="Arial" charset="0"/>
                <a:ea typeface="+mn-ea"/>
                <a:cs typeface="+mn-cs"/>
              </a:defRPr>
            </a:lvl6pPr>
            <a:lvl7pPr marL="2869142" algn="l" defTabSz="956380" rtl="0" eaLnBrk="1" latinLnBrk="0" hangingPunct="1">
              <a:defRPr sz="10200" kern="1200">
                <a:solidFill>
                  <a:schemeClr val="tx1"/>
                </a:solidFill>
                <a:latin typeface="Arial" charset="0"/>
                <a:ea typeface="+mn-ea"/>
                <a:cs typeface="+mn-cs"/>
              </a:defRPr>
            </a:lvl7pPr>
            <a:lvl8pPr marL="3347331" algn="l" defTabSz="956380" rtl="0" eaLnBrk="1" latinLnBrk="0" hangingPunct="1">
              <a:defRPr sz="10200" kern="1200">
                <a:solidFill>
                  <a:schemeClr val="tx1"/>
                </a:solidFill>
                <a:latin typeface="Arial" charset="0"/>
                <a:ea typeface="+mn-ea"/>
                <a:cs typeface="+mn-cs"/>
              </a:defRPr>
            </a:lvl8pPr>
            <a:lvl9pPr marL="3825522" algn="l" defTabSz="956380" rtl="0" eaLnBrk="1" latinLnBrk="0" hangingPunct="1">
              <a:defRPr sz="10200" kern="1200">
                <a:solidFill>
                  <a:schemeClr val="tx1"/>
                </a:solidFill>
                <a:latin typeface="Arial" charset="0"/>
                <a:ea typeface="+mn-ea"/>
                <a:cs typeface="+mn-cs"/>
              </a:defRPr>
            </a:lvl9pPr>
          </a:lstStyle>
          <a:p>
            <a:pPr marL="0" marR="0" indent="0" algn="l" defTabSz="4937125" rtl="0" eaLnBrk="1" fontAlgn="base" latinLnBrk="0" hangingPunct="1">
              <a:lnSpc>
                <a:spcPct val="100000"/>
              </a:lnSpc>
              <a:spcBef>
                <a:spcPct val="0"/>
              </a:spcBef>
              <a:spcAft>
                <a:spcPct val="0"/>
              </a:spcAft>
              <a:buClrTx/>
              <a:buSzTx/>
              <a:buFontTx/>
              <a:buNone/>
              <a:tabLst/>
            </a:pPr>
            <a:endParaRPr kumimoji="0" lang="fr-FR" sz="9700" b="0" i="0" u="none" strike="noStrike" cap="none" normalizeH="0" baseline="0" smtClean="0">
              <a:ln>
                <a:noFill/>
              </a:ln>
              <a:solidFill>
                <a:schemeClr val="tx1"/>
              </a:solidFill>
              <a:effectLst/>
              <a:latin typeface="Arial" charset="0"/>
            </a:endParaRPr>
          </a:p>
        </p:txBody>
      </p:sp>
      <p:sp>
        <p:nvSpPr>
          <p:cNvPr id="207" name="Rectangle 206"/>
          <p:cNvSpPr/>
          <p:nvPr/>
        </p:nvSpPr>
        <p:spPr bwMode="auto">
          <a:xfrm>
            <a:off x="24111715" y="6593954"/>
            <a:ext cx="2623555" cy="1091558"/>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CA"/>
            </a:defPPr>
            <a:lvl1pPr algn="l" rtl="0" fontAlgn="base">
              <a:spcBef>
                <a:spcPct val="0"/>
              </a:spcBef>
              <a:spcAft>
                <a:spcPct val="0"/>
              </a:spcAft>
              <a:defRPr sz="10200" kern="1200">
                <a:solidFill>
                  <a:schemeClr val="tx1"/>
                </a:solidFill>
                <a:latin typeface="Arial" charset="0"/>
                <a:ea typeface="+mn-ea"/>
                <a:cs typeface="+mn-cs"/>
              </a:defRPr>
            </a:lvl1pPr>
            <a:lvl2pPr marL="478191" algn="l" rtl="0" fontAlgn="base">
              <a:spcBef>
                <a:spcPct val="0"/>
              </a:spcBef>
              <a:spcAft>
                <a:spcPct val="0"/>
              </a:spcAft>
              <a:defRPr sz="10200" kern="1200">
                <a:solidFill>
                  <a:schemeClr val="tx1"/>
                </a:solidFill>
                <a:latin typeface="Arial" charset="0"/>
                <a:ea typeface="+mn-ea"/>
                <a:cs typeface="+mn-cs"/>
              </a:defRPr>
            </a:lvl2pPr>
            <a:lvl3pPr marL="956380" algn="l" rtl="0" fontAlgn="base">
              <a:spcBef>
                <a:spcPct val="0"/>
              </a:spcBef>
              <a:spcAft>
                <a:spcPct val="0"/>
              </a:spcAft>
              <a:defRPr sz="10200" kern="1200">
                <a:solidFill>
                  <a:schemeClr val="tx1"/>
                </a:solidFill>
                <a:latin typeface="Arial" charset="0"/>
                <a:ea typeface="+mn-ea"/>
                <a:cs typeface="+mn-cs"/>
              </a:defRPr>
            </a:lvl3pPr>
            <a:lvl4pPr marL="1434571" algn="l" rtl="0" fontAlgn="base">
              <a:spcBef>
                <a:spcPct val="0"/>
              </a:spcBef>
              <a:spcAft>
                <a:spcPct val="0"/>
              </a:spcAft>
              <a:defRPr sz="10200" kern="1200">
                <a:solidFill>
                  <a:schemeClr val="tx1"/>
                </a:solidFill>
                <a:latin typeface="Arial" charset="0"/>
                <a:ea typeface="+mn-ea"/>
                <a:cs typeface="+mn-cs"/>
              </a:defRPr>
            </a:lvl4pPr>
            <a:lvl5pPr marL="1912761" algn="l" rtl="0" fontAlgn="base">
              <a:spcBef>
                <a:spcPct val="0"/>
              </a:spcBef>
              <a:spcAft>
                <a:spcPct val="0"/>
              </a:spcAft>
              <a:defRPr sz="10200" kern="1200">
                <a:solidFill>
                  <a:schemeClr val="tx1"/>
                </a:solidFill>
                <a:latin typeface="Arial" charset="0"/>
                <a:ea typeface="+mn-ea"/>
                <a:cs typeface="+mn-cs"/>
              </a:defRPr>
            </a:lvl5pPr>
            <a:lvl6pPr marL="2390951" algn="l" defTabSz="956380" rtl="0" eaLnBrk="1" latinLnBrk="0" hangingPunct="1">
              <a:defRPr sz="10200" kern="1200">
                <a:solidFill>
                  <a:schemeClr val="tx1"/>
                </a:solidFill>
                <a:latin typeface="Arial" charset="0"/>
                <a:ea typeface="+mn-ea"/>
                <a:cs typeface="+mn-cs"/>
              </a:defRPr>
            </a:lvl6pPr>
            <a:lvl7pPr marL="2869142" algn="l" defTabSz="956380" rtl="0" eaLnBrk="1" latinLnBrk="0" hangingPunct="1">
              <a:defRPr sz="10200" kern="1200">
                <a:solidFill>
                  <a:schemeClr val="tx1"/>
                </a:solidFill>
                <a:latin typeface="Arial" charset="0"/>
                <a:ea typeface="+mn-ea"/>
                <a:cs typeface="+mn-cs"/>
              </a:defRPr>
            </a:lvl7pPr>
            <a:lvl8pPr marL="3347331" algn="l" defTabSz="956380" rtl="0" eaLnBrk="1" latinLnBrk="0" hangingPunct="1">
              <a:defRPr sz="10200" kern="1200">
                <a:solidFill>
                  <a:schemeClr val="tx1"/>
                </a:solidFill>
                <a:latin typeface="Arial" charset="0"/>
                <a:ea typeface="+mn-ea"/>
                <a:cs typeface="+mn-cs"/>
              </a:defRPr>
            </a:lvl8pPr>
            <a:lvl9pPr marL="3825522" algn="l" defTabSz="956380" rtl="0" eaLnBrk="1" latinLnBrk="0" hangingPunct="1">
              <a:defRPr sz="10200" kern="1200">
                <a:solidFill>
                  <a:schemeClr val="tx1"/>
                </a:solidFill>
                <a:latin typeface="Arial" charset="0"/>
                <a:ea typeface="+mn-ea"/>
                <a:cs typeface="+mn-cs"/>
              </a:defRPr>
            </a:lvl9pPr>
          </a:lstStyle>
          <a:p>
            <a:pPr marL="0" marR="0" indent="0" algn="l" defTabSz="4937125" rtl="0" eaLnBrk="1" fontAlgn="base" latinLnBrk="0" hangingPunct="1">
              <a:lnSpc>
                <a:spcPct val="100000"/>
              </a:lnSpc>
              <a:spcBef>
                <a:spcPct val="0"/>
              </a:spcBef>
              <a:spcAft>
                <a:spcPct val="0"/>
              </a:spcAft>
              <a:buClrTx/>
              <a:buSzTx/>
              <a:buFontTx/>
              <a:buNone/>
              <a:tabLst/>
            </a:pPr>
            <a:endParaRPr kumimoji="0" lang="fr-FR" sz="9700" b="0" i="0" u="none" strike="noStrike" cap="none" normalizeH="0" baseline="0" smtClean="0">
              <a:ln>
                <a:noFill/>
              </a:ln>
              <a:solidFill>
                <a:schemeClr val="tx1"/>
              </a:solidFill>
              <a:effectLst/>
              <a:latin typeface="Arial" charset="0"/>
            </a:endParaRPr>
          </a:p>
        </p:txBody>
      </p:sp>
      <p:sp>
        <p:nvSpPr>
          <p:cNvPr id="255" name="Content Placeholder 2"/>
          <p:cNvSpPr>
            <a:spLocks noGrp="1"/>
          </p:cNvSpPr>
          <p:nvPr>
            <p:ph sz="half" idx="1"/>
          </p:nvPr>
        </p:nvSpPr>
        <p:spPr>
          <a:xfrm>
            <a:off x="14638069" y="8788990"/>
            <a:ext cx="14510711" cy="4143406"/>
          </a:xfrm>
          <a:noFill/>
          <a:ln>
            <a:noFill/>
          </a:ln>
        </p:spPr>
        <p:style>
          <a:lnRef idx="2">
            <a:schemeClr val="accent6"/>
          </a:lnRef>
          <a:fillRef idx="1">
            <a:schemeClr val="lt1"/>
          </a:fillRef>
          <a:effectRef idx="0">
            <a:schemeClr val="accent6"/>
          </a:effectRef>
          <a:fontRef idx="minor">
            <a:schemeClr val="dk1"/>
          </a:fontRef>
        </p:style>
        <p:txBody>
          <a:bodyPr/>
          <a:lstStyle/>
          <a:p>
            <a:pPr algn="just"/>
            <a:r>
              <a:rPr lang="fr-FR" b="1" dirty="0" smtClean="0"/>
              <a:t>Librairies</a:t>
            </a:r>
          </a:p>
          <a:p>
            <a:pPr algn="just"/>
            <a:r>
              <a:rPr lang="fr-FR" dirty="0" smtClean="0"/>
              <a:t>L’utilisation de librairies permet d’effectuer des opérations courantes dans l’industrie (algèbre linéaire, transformation de Fourier…). Elles sont faciles d’utilisation et bénéficient de la puissance de nos cartes graphiques. Dans le cadre de notre projet, nous avons utilisé la librairie « CUDA NPP » proposant des milliers de fonctions de traitement d’images.</a:t>
            </a:r>
          </a:p>
        </p:txBody>
      </p:sp>
      <p:pic>
        <p:nvPicPr>
          <p:cNvPr id="257" name="Picture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91770" y="20607939"/>
            <a:ext cx="7011395" cy="11425070"/>
          </a:xfrm>
          <a:prstGeom prst="rect">
            <a:avLst/>
          </a:prstGeom>
        </p:spPr>
      </p:pic>
      <p:pic>
        <p:nvPicPr>
          <p:cNvPr id="258" name="Picture 12"/>
          <p:cNvPicPr>
            <a:picLocks noChangeAspect="1"/>
          </p:cNvPicPr>
          <p:nvPr/>
        </p:nvPicPr>
        <p:blipFill rotWithShape="1">
          <a:blip r:embed="rId13">
            <a:extLst>
              <a:ext uri="{28A0092B-C50C-407E-A947-70E740481C1C}">
                <a14:useLocalDpi xmlns:a14="http://schemas.microsoft.com/office/drawing/2010/main" val="0"/>
              </a:ext>
            </a:extLst>
          </a:blip>
          <a:srcRect l="8062" t="13768" r="8198" b="15474"/>
          <a:stretch/>
        </p:blipFill>
        <p:spPr>
          <a:xfrm>
            <a:off x="401430" y="22149419"/>
            <a:ext cx="7067829" cy="3730242"/>
          </a:xfrm>
          <a:prstGeom prst="rect">
            <a:avLst/>
          </a:prstGeom>
        </p:spPr>
      </p:pic>
      <p:sp>
        <p:nvSpPr>
          <p:cNvPr id="43" name="ZoneTexte 42"/>
          <p:cNvSpPr txBox="1"/>
          <p:nvPr/>
        </p:nvSpPr>
        <p:spPr>
          <a:xfrm>
            <a:off x="8146303" y="32030798"/>
            <a:ext cx="6552728" cy="646331"/>
          </a:xfrm>
          <a:prstGeom prst="rect">
            <a:avLst/>
          </a:prstGeom>
          <a:noFill/>
        </p:spPr>
        <p:txBody>
          <a:bodyPr wrap="square" rtlCol="0">
            <a:spAutoFit/>
          </a:bodyPr>
          <a:lstStyle/>
          <a:p>
            <a:r>
              <a:rPr lang="fr-FR" sz="3600" dirty="0" smtClean="0"/>
              <a:t>Un Streaming multiprocessor</a:t>
            </a:r>
            <a:endParaRPr lang="fr-FR" sz="3600" dirty="0"/>
          </a:p>
        </p:txBody>
      </p:sp>
      <p:pic>
        <p:nvPicPr>
          <p:cNvPr id="262" name="Picture 1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103044" y="13823284"/>
            <a:ext cx="7099052" cy="7859227"/>
          </a:xfrm>
          <a:prstGeom prst="rect">
            <a:avLst/>
          </a:prstGeom>
        </p:spPr>
      </p:pic>
      <p:sp>
        <p:nvSpPr>
          <p:cNvPr id="263" name="Content Placeholder 2"/>
          <p:cNvSpPr>
            <a:spLocks noGrp="1"/>
          </p:cNvSpPr>
          <p:nvPr>
            <p:ph sz="half" idx="1"/>
          </p:nvPr>
        </p:nvSpPr>
        <p:spPr>
          <a:xfrm>
            <a:off x="14638070" y="13219011"/>
            <a:ext cx="8462039" cy="5905575"/>
          </a:xfrm>
          <a:noFill/>
          <a:ln>
            <a:noFill/>
          </a:ln>
        </p:spPr>
        <p:style>
          <a:lnRef idx="2">
            <a:schemeClr val="accent6"/>
          </a:lnRef>
          <a:fillRef idx="1">
            <a:schemeClr val="lt1"/>
          </a:fillRef>
          <a:effectRef idx="0">
            <a:schemeClr val="accent6"/>
          </a:effectRef>
          <a:fontRef idx="minor">
            <a:schemeClr val="dk1"/>
          </a:fontRef>
        </p:style>
        <p:txBody>
          <a:bodyPr/>
          <a:lstStyle/>
          <a:p>
            <a:r>
              <a:rPr lang="fr-FR" b="1" dirty="0" smtClean="0"/>
              <a:t>CUDA C/C++</a:t>
            </a:r>
          </a:p>
          <a:p>
            <a:pPr algn="just"/>
            <a:r>
              <a:rPr lang="fr-FR" dirty="0" smtClean="0"/>
              <a:t>CUDA </a:t>
            </a:r>
            <a:r>
              <a:rPr lang="fr-FR" dirty="0"/>
              <a:t>est une architecture de traitement parallèle. Elle permet </a:t>
            </a:r>
            <a:r>
              <a:rPr lang="fr-FR" dirty="0" smtClean="0"/>
              <a:t>de développer </a:t>
            </a:r>
            <a:r>
              <a:rPr lang="fr-FR" dirty="0"/>
              <a:t>des applications pour GPU en C, C++, </a:t>
            </a:r>
            <a:r>
              <a:rPr lang="fr-FR" dirty="0" smtClean="0"/>
              <a:t>Python… Les instructions </a:t>
            </a:r>
            <a:r>
              <a:rPr lang="fr-FR" dirty="0"/>
              <a:t>pour le GPU sont </a:t>
            </a:r>
            <a:r>
              <a:rPr lang="fr-FR" dirty="0" smtClean="0"/>
              <a:t>codées </a:t>
            </a:r>
            <a:r>
              <a:rPr lang="fr-FR" dirty="0"/>
              <a:t>dans des « kernel » et </a:t>
            </a:r>
            <a:r>
              <a:rPr lang="fr-FR" dirty="0" smtClean="0"/>
              <a:t>sont organisées </a:t>
            </a:r>
            <a:r>
              <a:rPr lang="fr-FR" dirty="0"/>
              <a:t>en « threads » </a:t>
            </a:r>
            <a:r>
              <a:rPr lang="fr-FR" dirty="0" smtClean="0"/>
              <a:t>s’exécutant en </a:t>
            </a:r>
            <a:r>
              <a:rPr lang="fr-FR" dirty="0"/>
              <a:t>parallèle. Les </a:t>
            </a:r>
            <a:r>
              <a:rPr lang="fr-FR" dirty="0" smtClean="0"/>
              <a:t>threads forment des « blocks » </a:t>
            </a:r>
            <a:r>
              <a:rPr lang="fr-FR" dirty="0"/>
              <a:t>au sein desquels la mémoire </a:t>
            </a:r>
            <a:r>
              <a:rPr lang="fr-FR" dirty="0" smtClean="0"/>
              <a:t>est partagée</a:t>
            </a:r>
            <a:r>
              <a:rPr lang="fr-FR" dirty="0"/>
              <a:t>.</a:t>
            </a:r>
            <a:r>
              <a:rPr lang="fr-FR" b="1" dirty="0"/>
              <a:t> </a:t>
            </a:r>
            <a:endParaRPr lang="fr-FR" dirty="0"/>
          </a:p>
        </p:txBody>
      </p:sp>
      <p:sp>
        <p:nvSpPr>
          <p:cNvPr id="46" name="Rectangle 45"/>
          <p:cNvSpPr/>
          <p:nvPr/>
        </p:nvSpPr>
        <p:spPr>
          <a:xfrm>
            <a:off x="14638069" y="18987823"/>
            <a:ext cx="7087685" cy="2862322"/>
          </a:xfrm>
          <a:prstGeom prst="rect">
            <a:avLst/>
          </a:prstGeom>
        </p:spPr>
        <p:txBody>
          <a:bodyPr wrap="square">
            <a:spAutoFit/>
          </a:bodyPr>
          <a:lstStyle/>
          <a:p>
            <a:pPr algn="just"/>
            <a:r>
              <a:rPr lang="fr-FR" sz="3600" dirty="0"/>
              <a:t>Les blocs se répartissent en « grid », on attribue une grid à chaque kernel. Dans un kernel, on utilise les ID des  threads et des blocs pour coder en parallèle.</a:t>
            </a:r>
          </a:p>
        </p:txBody>
      </p:sp>
      <p:pic>
        <p:nvPicPr>
          <p:cNvPr id="47"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96019" y="18483921"/>
            <a:ext cx="2582796" cy="13522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47940" y="18452120"/>
            <a:ext cx="2376264" cy="140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Rectangle 47"/>
          <p:cNvSpPr/>
          <p:nvPr/>
        </p:nvSpPr>
        <p:spPr>
          <a:xfrm>
            <a:off x="14796199" y="22354771"/>
            <a:ext cx="14405897" cy="11726287"/>
          </a:xfrm>
          <a:prstGeom prst="rect">
            <a:avLst/>
          </a:prstGeom>
        </p:spPr>
        <p:txBody>
          <a:bodyPr wrap="square">
            <a:spAutoFit/>
          </a:bodyPr>
          <a:lstStyle/>
          <a:p>
            <a:pPr algn="just"/>
            <a:endParaRPr lang="fr-FR" sz="3600" b="1" dirty="0" smtClean="0"/>
          </a:p>
          <a:p>
            <a:pPr algn="just"/>
            <a:r>
              <a:rPr lang="fr-FR" sz="3600" dirty="0" smtClean="0"/>
              <a:t>La </a:t>
            </a:r>
            <a:r>
              <a:rPr lang="fr-FR" sz="3600" dirty="0"/>
              <a:t>multiplication de </a:t>
            </a:r>
            <a:r>
              <a:rPr lang="fr-FR" sz="3600" dirty="0" smtClean="0"/>
              <a:t>matrice fait </a:t>
            </a:r>
            <a:r>
              <a:rPr lang="fr-FR" sz="3600" dirty="0"/>
              <a:t>appel aux principes de </a:t>
            </a:r>
            <a:r>
              <a:rPr lang="fr-FR" sz="3600" dirty="0" smtClean="0"/>
              <a:t>base</a:t>
            </a:r>
            <a:r>
              <a:rPr lang="fr-FR" sz="3600" dirty="0"/>
              <a:t> </a:t>
            </a:r>
            <a:r>
              <a:rPr lang="fr-FR" sz="3600" dirty="0" smtClean="0"/>
              <a:t>de la programmation CUDA et permet d’en expérimenter plusieurs aspects:</a:t>
            </a:r>
          </a:p>
          <a:p>
            <a:pPr marL="571500" indent="-571500" algn="just">
              <a:buFontTx/>
              <a:buChar char="-"/>
            </a:pPr>
            <a:r>
              <a:rPr lang="fr-FR" sz="3600" dirty="0" smtClean="0"/>
              <a:t>Allocation de mémoire GPU</a:t>
            </a:r>
          </a:p>
          <a:p>
            <a:pPr marL="571500" indent="-571500" algn="just">
              <a:buFontTx/>
              <a:buChar char="-"/>
            </a:pPr>
            <a:r>
              <a:rPr lang="fr-FR" sz="3600" dirty="0" smtClean="0"/>
              <a:t>Organisation des blocks et des threads</a:t>
            </a:r>
          </a:p>
          <a:p>
            <a:pPr marL="571500" indent="-571500" algn="just">
              <a:buFontTx/>
              <a:buChar char="-"/>
            </a:pPr>
            <a:r>
              <a:rPr lang="fr-FR" sz="3600" dirty="0" smtClean="0"/>
              <a:t>Utilisation de la mémoire partagée</a:t>
            </a:r>
          </a:p>
          <a:p>
            <a:pPr algn="just"/>
            <a:endParaRPr lang="fr-FR" sz="3600" dirty="0" smtClean="0"/>
          </a:p>
          <a:p>
            <a:pPr algn="just"/>
            <a:r>
              <a:rPr lang="fr-FR" sz="3600" dirty="0" smtClean="0"/>
              <a:t>Les codes ci-dessous multiplient deux matrices de taille </a:t>
            </a:r>
            <a:r>
              <a:rPr lang="fr-FR" sz="3600" dirty="0" err="1" smtClean="0"/>
              <a:t>width</a:t>
            </a:r>
            <a:r>
              <a:rPr lang="fr-FR" sz="3600" dirty="0" smtClean="0"/>
              <a:t>*</a:t>
            </a:r>
            <a:r>
              <a:rPr lang="fr-FR" sz="3600" dirty="0" err="1" smtClean="0"/>
              <a:t>width</a:t>
            </a:r>
            <a:r>
              <a:rPr lang="fr-FR" sz="3600" dirty="0" smtClean="0"/>
              <a:t> stockées ligne par ligne dans deux tableaux A et B. Le résultat est stocké dans le tableau M. </a:t>
            </a:r>
          </a:p>
          <a:p>
            <a:pPr marL="571500" indent="-571500" algn="just">
              <a:buFontTx/>
              <a:buChar char="-"/>
            </a:pPr>
            <a:endParaRPr lang="fr-FR" sz="3600" dirty="0" smtClean="0"/>
          </a:p>
          <a:p>
            <a:pPr algn="just"/>
            <a:endParaRPr lang="fr-FR" sz="3600" dirty="0" smtClean="0"/>
          </a:p>
          <a:p>
            <a:pPr marL="571500" indent="-571500" algn="just">
              <a:buFontTx/>
              <a:buChar char="-"/>
            </a:pPr>
            <a:endParaRPr lang="fr-FR" sz="3600" dirty="0"/>
          </a:p>
          <a:p>
            <a:pPr algn="just"/>
            <a:endParaRPr lang="fr-FR" sz="3600" dirty="0"/>
          </a:p>
          <a:p>
            <a:pPr algn="just"/>
            <a:endParaRPr lang="fr-FR" sz="3600" dirty="0" smtClean="0"/>
          </a:p>
          <a:p>
            <a:pPr algn="just"/>
            <a:endParaRPr lang="fr-FR" sz="3600" dirty="0"/>
          </a:p>
          <a:p>
            <a:pPr algn="just"/>
            <a:endParaRPr lang="fr-FR" sz="3600" dirty="0" smtClean="0"/>
          </a:p>
          <a:p>
            <a:pPr algn="just"/>
            <a:endParaRPr lang="fr-FR" sz="3600" dirty="0"/>
          </a:p>
          <a:p>
            <a:pPr algn="just"/>
            <a:endParaRPr lang="fr-FR" sz="3600" dirty="0" smtClean="0"/>
          </a:p>
          <a:p>
            <a:pPr algn="just"/>
            <a:endParaRPr lang="fr-FR" sz="3600" dirty="0"/>
          </a:p>
          <a:p>
            <a:pPr algn="just"/>
            <a:endParaRPr lang="fr-FR" sz="3600" dirty="0" smtClean="0"/>
          </a:p>
        </p:txBody>
      </p:sp>
      <p:sp>
        <p:nvSpPr>
          <p:cNvPr id="271" name="Content Placeholder 2"/>
          <p:cNvSpPr>
            <a:spLocks noGrp="1"/>
          </p:cNvSpPr>
          <p:nvPr>
            <p:ph sz="half" idx="1"/>
          </p:nvPr>
        </p:nvSpPr>
        <p:spPr>
          <a:xfrm>
            <a:off x="30367065" y="29638251"/>
            <a:ext cx="13400408" cy="3977467"/>
          </a:xfrm>
        </p:spPr>
        <p:txBody>
          <a:bodyPr/>
          <a:lstStyle/>
          <a:p>
            <a:pPr algn="just"/>
            <a:endParaRPr lang="fr-FR" sz="3200" b="1" dirty="0" smtClean="0"/>
          </a:p>
          <a:p>
            <a:pPr algn="just"/>
            <a:r>
              <a:rPr lang="fr-FR" sz="2400" dirty="0" smtClean="0"/>
              <a:t>Edgar </a:t>
            </a:r>
            <a:r>
              <a:rPr lang="fr-FR" sz="2400" dirty="0"/>
              <a:t>GARCIA CANO  </a:t>
            </a:r>
          </a:p>
          <a:p>
            <a:pPr algn="just"/>
            <a:r>
              <a:rPr lang="fr-FR" sz="2400" dirty="0"/>
              <a:t>[1] </a:t>
            </a:r>
            <a:r>
              <a:rPr lang="fr-FR" sz="2400" dirty="0">
                <a:hlinkClick r:id="rId17"/>
              </a:rPr>
              <a:t>https://</a:t>
            </a:r>
            <a:r>
              <a:rPr lang="fr-FR" sz="2400" dirty="0" smtClean="0">
                <a:hlinkClick r:id="rId17"/>
              </a:rPr>
              <a:t>developer.nvidia.com/cuda-zone</a:t>
            </a:r>
            <a:endParaRPr lang="fr-FR" sz="2400" dirty="0" smtClean="0"/>
          </a:p>
          <a:p>
            <a:pPr algn="just"/>
            <a:r>
              <a:rPr lang="fr-FR" sz="2400" dirty="0" smtClean="0"/>
              <a:t>[2] </a:t>
            </a:r>
            <a:r>
              <a:rPr lang="en-CA" sz="2400" dirty="0">
                <a:hlinkClick r:id="rId18"/>
              </a:rPr>
              <a:t>https://</a:t>
            </a:r>
            <a:r>
              <a:rPr lang="en-CA" sz="2400" dirty="0" smtClean="0">
                <a:hlinkClick r:id="rId18"/>
              </a:rPr>
              <a:t>www.youtube.com/user/NVIDIADeveloper</a:t>
            </a:r>
            <a:endParaRPr lang="fr-FR" sz="2400" dirty="0"/>
          </a:p>
          <a:p>
            <a:pPr algn="just"/>
            <a:r>
              <a:rPr lang="fr-FR" sz="2400" dirty="0" smtClean="0"/>
              <a:t>[3] </a:t>
            </a:r>
            <a:r>
              <a:rPr lang="fr-FR" sz="2400" dirty="0"/>
              <a:t>Lee, V et al</a:t>
            </a:r>
            <a:r>
              <a:rPr lang="en-US" sz="2400" dirty="0"/>
              <a:t>. (2010). </a:t>
            </a:r>
            <a:r>
              <a:rPr lang="en-US" sz="2400" i="1" dirty="0"/>
              <a:t>Debunking the 100X GPU vs. CPU myth: an evaluation of throughput computing on CPU and GPU. </a:t>
            </a:r>
            <a:r>
              <a:rPr lang="en-US" sz="2400" dirty="0"/>
              <a:t>ACM SIGARCH Computer Architecture News 38(3): 451-460</a:t>
            </a:r>
            <a:r>
              <a:rPr lang="en-US" sz="2800" dirty="0"/>
              <a:t>. </a:t>
            </a:r>
            <a:endParaRPr lang="fr-FR" sz="2800" dirty="0"/>
          </a:p>
        </p:txBody>
      </p:sp>
      <p:graphicFrame>
        <p:nvGraphicFramePr>
          <p:cNvPr id="273" name="Graphique 272"/>
          <p:cNvGraphicFramePr>
            <a:graphicFrameLocks/>
          </p:cNvGraphicFramePr>
          <p:nvPr>
            <p:extLst>
              <p:ext uri="{D42A27DB-BD31-4B8C-83A1-F6EECF244321}">
                <p14:modId xmlns:p14="http://schemas.microsoft.com/office/powerpoint/2010/main" val="1544823536"/>
              </p:ext>
            </p:extLst>
          </p:nvPr>
        </p:nvGraphicFramePr>
        <p:xfrm>
          <a:off x="29983210" y="17141138"/>
          <a:ext cx="7056784" cy="4436042"/>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274" name="Graphique 273"/>
          <p:cNvGraphicFramePr>
            <a:graphicFrameLocks/>
          </p:cNvGraphicFramePr>
          <p:nvPr>
            <p:extLst>
              <p:ext uri="{D42A27DB-BD31-4B8C-83A1-F6EECF244321}">
                <p14:modId xmlns:p14="http://schemas.microsoft.com/office/powerpoint/2010/main" val="2194943999"/>
              </p:ext>
            </p:extLst>
          </p:nvPr>
        </p:nvGraphicFramePr>
        <p:xfrm>
          <a:off x="37259032" y="17124318"/>
          <a:ext cx="6336611" cy="4436042"/>
        </p:xfrm>
        <a:graphic>
          <a:graphicData uri="http://schemas.openxmlformats.org/drawingml/2006/chart">
            <c:chart xmlns:c="http://schemas.openxmlformats.org/drawingml/2006/chart" xmlns:r="http://schemas.openxmlformats.org/officeDocument/2006/relationships" r:id="rId20"/>
          </a:graphicData>
        </a:graphic>
      </p:graphicFrame>
      <p:sp>
        <p:nvSpPr>
          <p:cNvPr id="276" name="Rounded Rectangle 2"/>
          <p:cNvSpPr/>
          <p:nvPr/>
        </p:nvSpPr>
        <p:spPr>
          <a:xfrm>
            <a:off x="360964" y="4534440"/>
            <a:ext cx="3482880"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b="1" dirty="0" smtClean="0"/>
              <a:t>Résumé</a:t>
            </a:r>
            <a:endParaRPr lang="en-US" sz="3600" b="1" dirty="0"/>
          </a:p>
        </p:txBody>
      </p:sp>
      <p:sp>
        <p:nvSpPr>
          <p:cNvPr id="277" name="Rounded Rectangle 2"/>
          <p:cNvSpPr/>
          <p:nvPr/>
        </p:nvSpPr>
        <p:spPr>
          <a:xfrm>
            <a:off x="401430" y="11213862"/>
            <a:ext cx="5356937"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lvl="0" defTabSz="5163790">
              <a:spcBef>
                <a:spcPct val="20000"/>
              </a:spcBef>
            </a:pPr>
            <a:r>
              <a:rPr lang="fr-CA" sz="3600" b="1" kern="0" dirty="0">
                <a:solidFill>
                  <a:srgbClr val="000000"/>
                </a:solidFill>
              </a:rPr>
              <a:t>Objectifs et méthodes</a:t>
            </a:r>
          </a:p>
        </p:txBody>
      </p:sp>
      <p:sp>
        <p:nvSpPr>
          <p:cNvPr id="279" name="Rounded Rectangle 2"/>
          <p:cNvSpPr/>
          <p:nvPr/>
        </p:nvSpPr>
        <p:spPr>
          <a:xfrm>
            <a:off x="401430" y="15487061"/>
            <a:ext cx="1608947"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lvl="0" defTabSz="5163790">
              <a:spcBef>
                <a:spcPct val="20000"/>
              </a:spcBef>
            </a:pPr>
            <a:r>
              <a:rPr lang="fr-CA" sz="3600" b="1" kern="0" dirty="0" smtClean="0">
                <a:solidFill>
                  <a:srgbClr val="000000"/>
                </a:solidFill>
              </a:rPr>
              <a:t>Outils</a:t>
            </a:r>
            <a:endParaRPr lang="fr-CA" sz="3600" b="1" kern="0" dirty="0">
              <a:solidFill>
                <a:srgbClr val="000000"/>
              </a:solidFill>
            </a:endParaRPr>
          </a:p>
        </p:txBody>
      </p:sp>
      <p:sp>
        <p:nvSpPr>
          <p:cNvPr id="280" name="Rounded Rectangle 2"/>
          <p:cNvSpPr/>
          <p:nvPr/>
        </p:nvSpPr>
        <p:spPr>
          <a:xfrm>
            <a:off x="273574" y="21187469"/>
            <a:ext cx="3032111"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lvl="0" defTabSz="5163790">
              <a:spcBef>
                <a:spcPct val="20000"/>
              </a:spcBef>
            </a:pPr>
            <a:r>
              <a:rPr lang="fr-CA" sz="3600" b="1" kern="0" dirty="0" smtClean="0">
                <a:solidFill>
                  <a:srgbClr val="000000"/>
                </a:solidFill>
              </a:rPr>
              <a:t>CPU et GPU</a:t>
            </a:r>
            <a:endParaRPr lang="fr-CA" sz="3600" b="1" kern="0" dirty="0">
              <a:solidFill>
                <a:srgbClr val="000000"/>
              </a:solidFill>
            </a:endParaRPr>
          </a:p>
        </p:txBody>
      </p:sp>
      <p:sp>
        <p:nvSpPr>
          <p:cNvPr id="281" name="Rounded Rectangle 2"/>
          <p:cNvSpPr/>
          <p:nvPr/>
        </p:nvSpPr>
        <p:spPr>
          <a:xfrm>
            <a:off x="14542204" y="4628159"/>
            <a:ext cx="5356937"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lvl="0" defTabSz="5163790">
              <a:spcBef>
                <a:spcPct val="20000"/>
              </a:spcBef>
            </a:pPr>
            <a:r>
              <a:rPr lang="fr-FR" sz="3600" b="1" kern="0" dirty="0">
                <a:solidFill>
                  <a:srgbClr val="000000"/>
                </a:solidFill>
              </a:rPr>
              <a:t>Programmation GPU</a:t>
            </a:r>
          </a:p>
        </p:txBody>
      </p:sp>
      <p:sp>
        <p:nvSpPr>
          <p:cNvPr id="283" name="Rounded Rectangle 2"/>
          <p:cNvSpPr/>
          <p:nvPr/>
        </p:nvSpPr>
        <p:spPr>
          <a:xfrm>
            <a:off x="14779071" y="22105979"/>
            <a:ext cx="6154716" cy="741424"/>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b="1" dirty="0" smtClean="0"/>
              <a:t>Multiplication de matrices</a:t>
            </a:r>
            <a:endParaRPr lang="en-US" sz="3600" b="1" dirty="0"/>
          </a:p>
        </p:txBody>
      </p:sp>
      <p:sp>
        <p:nvSpPr>
          <p:cNvPr id="284" name="Rounded Rectangle 2"/>
          <p:cNvSpPr/>
          <p:nvPr/>
        </p:nvSpPr>
        <p:spPr>
          <a:xfrm>
            <a:off x="30348494" y="8612795"/>
            <a:ext cx="6785751"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b="1" dirty="0" smtClean="0"/>
              <a:t>Filtrage de Sobel horizontal</a:t>
            </a:r>
            <a:endParaRPr lang="en-US" sz="3600" b="1" dirty="0"/>
          </a:p>
        </p:txBody>
      </p:sp>
      <p:sp>
        <p:nvSpPr>
          <p:cNvPr id="285" name="Rounded Rectangle 2"/>
          <p:cNvSpPr/>
          <p:nvPr/>
        </p:nvSpPr>
        <p:spPr>
          <a:xfrm>
            <a:off x="30266180" y="21786041"/>
            <a:ext cx="3069440" cy="72675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b="1" dirty="0" smtClean="0"/>
              <a:t>Conclusion</a:t>
            </a:r>
            <a:endParaRPr lang="en-US" sz="3600" b="1" dirty="0"/>
          </a:p>
        </p:txBody>
      </p:sp>
      <p:graphicFrame>
        <p:nvGraphicFramePr>
          <p:cNvPr id="49" name="Chart 48"/>
          <p:cNvGraphicFramePr>
            <a:graphicFrameLocks/>
          </p:cNvGraphicFramePr>
          <p:nvPr>
            <p:extLst>
              <p:ext uri="{D42A27DB-BD31-4B8C-83A1-F6EECF244321}">
                <p14:modId xmlns:p14="http://schemas.microsoft.com/office/powerpoint/2010/main" val="2415363225"/>
              </p:ext>
            </p:extLst>
          </p:nvPr>
        </p:nvGraphicFramePr>
        <p:xfrm>
          <a:off x="30688995" y="3283323"/>
          <a:ext cx="12366949" cy="5036547"/>
        </p:xfrm>
        <a:graphic>
          <a:graphicData uri="http://schemas.openxmlformats.org/drawingml/2006/chart">
            <c:chart xmlns:c="http://schemas.openxmlformats.org/drawingml/2006/chart" xmlns:r="http://schemas.openxmlformats.org/officeDocument/2006/relationships" r:id="rId21"/>
          </a:graphicData>
        </a:graphic>
      </p:graphicFrame>
      <p:pic>
        <p:nvPicPr>
          <p:cNvPr id="8" name="Picture 7"/>
          <p:cNvPicPr>
            <a:picLocks noChangeAspect="1"/>
          </p:cNvPicPr>
          <p:nvPr/>
        </p:nvPicPr>
        <p:blipFill>
          <a:blip r:embed="rId22"/>
          <a:stretch>
            <a:fillRect/>
          </a:stretch>
        </p:blipFill>
        <p:spPr>
          <a:xfrm>
            <a:off x="21597699" y="28968835"/>
            <a:ext cx="8176334" cy="3459774"/>
          </a:xfrm>
          <a:prstGeom prst="rect">
            <a:avLst/>
          </a:prstGeom>
          <a:solidFill>
            <a:schemeClr val="bg1"/>
          </a:solidFill>
          <a:ln w="25400">
            <a:solidFill>
              <a:srgbClr val="FF0000"/>
            </a:solidFill>
          </a:ln>
        </p:spPr>
      </p:pic>
      <p:pic>
        <p:nvPicPr>
          <p:cNvPr id="13" name="Picture 12"/>
          <p:cNvPicPr>
            <a:picLocks noChangeAspect="1"/>
          </p:cNvPicPr>
          <p:nvPr/>
        </p:nvPicPr>
        <p:blipFill>
          <a:blip r:embed="rId23"/>
          <a:stretch>
            <a:fillRect/>
          </a:stretch>
        </p:blipFill>
        <p:spPr>
          <a:xfrm>
            <a:off x="15052745" y="28972384"/>
            <a:ext cx="6205873" cy="3459774"/>
          </a:xfrm>
          <a:prstGeom prst="rect">
            <a:avLst/>
          </a:prstGeom>
          <a:solidFill>
            <a:schemeClr val="bg1"/>
          </a:solidFill>
          <a:ln w="25400">
            <a:solidFill>
              <a:srgbClr val="FF0000"/>
            </a:solidFill>
          </a:ln>
        </p:spPr>
      </p:pic>
      <p:sp>
        <p:nvSpPr>
          <p:cNvPr id="14" name="Rectangle 13"/>
          <p:cNvSpPr/>
          <p:nvPr/>
        </p:nvSpPr>
        <p:spPr bwMode="auto">
          <a:xfrm>
            <a:off x="15052745" y="28126083"/>
            <a:ext cx="6205873" cy="639045"/>
          </a:xfrm>
          <a:prstGeom prst="rect">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937125" rtl="0" eaLnBrk="1" fontAlgn="base" latinLnBrk="0" hangingPunct="1">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Arial" charset="0"/>
              </a:rPr>
              <a:t>Calcul séquentiel (CPU)</a:t>
            </a:r>
          </a:p>
        </p:txBody>
      </p:sp>
      <p:sp>
        <p:nvSpPr>
          <p:cNvPr id="53" name="Rectangle 52"/>
          <p:cNvSpPr/>
          <p:nvPr/>
        </p:nvSpPr>
        <p:spPr bwMode="auto">
          <a:xfrm>
            <a:off x="21597699" y="28126083"/>
            <a:ext cx="8197429" cy="639045"/>
          </a:xfrm>
          <a:prstGeom prst="rect">
            <a:avLst/>
          </a:prstGeom>
          <a:solidFill>
            <a:schemeClr val="bg1"/>
          </a:solid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4937125" rtl="0" eaLnBrk="1" fontAlgn="base" latinLnBrk="0" hangingPunct="1">
              <a:lnSpc>
                <a:spcPct val="100000"/>
              </a:lnSpc>
              <a:spcBef>
                <a:spcPct val="0"/>
              </a:spcBef>
              <a:spcAft>
                <a:spcPct val="0"/>
              </a:spcAft>
              <a:buClrTx/>
              <a:buSzTx/>
              <a:buFontTx/>
              <a:buNone/>
              <a:tabLst/>
            </a:pPr>
            <a:r>
              <a:rPr kumimoji="0" lang="fr-FR" sz="3600" b="0" i="0" u="none" strike="noStrike" cap="none" normalizeH="0" baseline="0" dirty="0" smtClean="0">
                <a:ln>
                  <a:noFill/>
                </a:ln>
                <a:solidFill>
                  <a:schemeClr val="tx1"/>
                </a:solidFill>
                <a:effectLst/>
                <a:latin typeface="Arial" charset="0"/>
              </a:rPr>
              <a:t>Calcul parallèle CUDA</a:t>
            </a:r>
            <a:r>
              <a:rPr kumimoji="0" lang="fr-FR" sz="3600" b="0" i="0" u="none" strike="noStrike" cap="none" normalizeH="0" dirty="0" smtClean="0">
                <a:ln>
                  <a:noFill/>
                </a:ln>
                <a:solidFill>
                  <a:schemeClr val="tx1"/>
                </a:solidFill>
                <a:effectLst/>
                <a:latin typeface="Arial" charset="0"/>
              </a:rPr>
              <a:t> </a:t>
            </a:r>
            <a:endParaRPr kumimoji="0" lang="fr-FR" sz="3600" b="0" i="0" u="none" strike="noStrike" cap="none" normalizeH="0" baseline="0" dirty="0" smtClean="0">
              <a:ln>
                <a:noFill/>
              </a:ln>
              <a:solidFill>
                <a:schemeClr val="tx1"/>
              </a:solidFill>
              <a:effectLst/>
              <a:latin typeface="Arial" charset="0"/>
            </a:endParaRPr>
          </a:p>
        </p:txBody>
      </p:sp>
      <p:sp>
        <p:nvSpPr>
          <p:cNvPr id="50" name="Rounded Rectangle 2"/>
          <p:cNvSpPr/>
          <p:nvPr/>
        </p:nvSpPr>
        <p:spPr>
          <a:xfrm>
            <a:off x="30367066" y="29274873"/>
            <a:ext cx="7170800" cy="795425"/>
          </a:xfrm>
          <a:prstGeom prst="roundRect">
            <a:avLst/>
          </a:prstGeom>
          <a:solidFill>
            <a:schemeClr val="bg1">
              <a:lumMod val="75000"/>
              <a:lumOff val="25000"/>
            </a:schemeClr>
          </a:solidFill>
          <a:ln w="38100">
            <a:solidFill>
              <a:srgbClr val="73B9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r>
              <a:rPr lang="en-US" sz="3600" b="1" dirty="0" smtClean="0"/>
              <a:t>Remerciements et références</a:t>
            </a:r>
            <a:endParaRPr lang="en-US" sz="3600" b="1" dirty="0"/>
          </a:p>
        </p:txBody>
      </p:sp>
      <p:pic>
        <p:nvPicPr>
          <p:cNvPr id="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71911" y="13203477"/>
            <a:ext cx="3589521" cy="345324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 name="ZoneTexte 51"/>
          <p:cNvSpPr txBox="1"/>
          <p:nvPr/>
        </p:nvSpPr>
        <p:spPr>
          <a:xfrm>
            <a:off x="32396697" y="15882201"/>
            <a:ext cx="1224441" cy="646331"/>
          </a:xfrm>
          <a:prstGeom prst="rect">
            <a:avLst/>
          </a:prstGeom>
          <a:noFill/>
          <a:ln>
            <a:solidFill>
              <a:srgbClr val="FEF8EC"/>
            </a:solidFill>
          </a:ln>
        </p:spPr>
        <p:txBody>
          <a:bodyPr wrap="square" rtlCol="0">
            <a:spAutoFit/>
          </a:bodyPr>
          <a:lstStyle/>
          <a:p>
            <a:r>
              <a:rPr lang="fr-FR" sz="3600" dirty="0" smtClean="0">
                <a:solidFill>
                  <a:schemeClr val="bg1"/>
                </a:solidFill>
              </a:rPr>
              <a:t>GPU</a:t>
            </a:r>
            <a:endParaRPr lang="fr-FR" sz="360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ffiche_PFE">
  <a:themeElements>
    <a:clrScheme name="200-300_hor_42x36_f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300_hor_42x36_fr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37125" rtl="0" eaLnBrk="1" fontAlgn="base" latinLnBrk="0" hangingPunct="1">
          <a:lnSpc>
            <a:spcPct val="100000"/>
          </a:lnSpc>
          <a:spcBef>
            <a:spcPct val="0"/>
          </a:spcBef>
          <a:spcAft>
            <a:spcPct val="0"/>
          </a:spcAft>
          <a:buClrTx/>
          <a:buSzTx/>
          <a:buFontTx/>
          <a:buNone/>
          <a:tabLst/>
          <a:defRPr kumimoji="0" lang="en-CA" sz="97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937125" rtl="0" eaLnBrk="1" fontAlgn="base" latinLnBrk="0" hangingPunct="1">
          <a:lnSpc>
            <a:spcPct val="100000"/>
          </a:lnSpc>
          <a:spcBef>
            <a:spcPct val="0"/>
          </a:spcBef>
          <a:spcAft>
            <a:spcPct val="0"/>
          </a:spcAft>
          <a:buClrTx/>
          <a:buSzTx/>
          <a:buFontTx/>
          <a:buNone/>
          <a:tabLst/>
          <a:defRPr kumimoji="0" lang="en-CA" sz="9700" b="0" i="0" u="none" strike="noStrike" cap="none" normalizeH="0" baseline="0" smtClean="0">
            <a:ln>
              <a:noFill/>
            </a:ln>
            <a:solidFill>
              <a:schemeClr val="tx1"/>
            </a:solidFill>
            <a:effectLst/>
            <a:latin typeface="Arial" charset="0"/>
          </a:defRPr>
        </a:defPPr>
      </a:lstStyle>
    </a:lnDef>
  </a:objectDefaults>
  <a:extraClrSchemeLst>
    <a:extraClrScheme>
      <a:clrScheme name="200-300_hor_42x36_fr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300_hor_42x36_fr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300_hor_42x36_fr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300_hor_42x36_fr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300_hor_42x36_fr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300_hor_42x36_fr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300_hor_42x36_fr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300_hor_42x36_fr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300_hor_42x36_fr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300_hor_42x36_fr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300_hor_42x36_fr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300_hor_42x36_fr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GabaritsPowerPoint</Template>
  <TotalTime>623</TotalTime>
  <Words>652</Words>
  <Application>Microsoft Office PowerPoint</Application>
  <PresentationFormat>Personnalisé</PresentationFormat>
  <Paragraphs>83</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Affiche_PFE</vt:lpstr>
      <vt:lpstr>Introduction au GPU Computing : Architecture et Programmation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au GPU Computing: Architecture et Programmation</dc:title>
  <dc:creator>LEO MILES</dc:creator>
  <dc:description>Département de génie de la production automatisée
Présentation orale des PFE
Deux exemples d'affiche</dc:description>
  <cp:lastModifiedBy>Lo</cp:lastModifiedBy>
  <cp:revision>86</cp:revision>
  <cp:lastPrinted>2010-10-01T02:50:03Z</cp:lastPrinted>
  <dcterms:created xsi:type="dcterms:W3CDTF">2015-04-09T06:27:05Z</dcterms:created>
  <dcterms:modified xsi:type="dcterms:W3CDTF">2015-04-22T19:31:30Z</dcterms:modified>
</cp:coreProperties>
</file>