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5" r:id="rId17"/>
    <p:sldId id="274" r:id="rId18"/>
    <p:sldId id="269" r:id="rId19"/>
    <p:sldId id="270" r:id="rId20"/>
    <p:sldId id="271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1"/>
    <p:restoredTop sz="93598"/>
  </p:normalViewPr>
  <p:slideViewPr>
    <p:cSldViewPr snapToGrid="0" snapToObjects="1">
      <p:cViewPr varScale="1">
        <p:scale>
          <a:sx n="69" d="100"/>
          <a:sy n="69" d="100"/>
        </p:scale>
        <p:origin x="3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3942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nction Chain CP Model Proposa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Chain CP Model Proposal</a:t>
            </a:r>
          </a:p>
        </p:txBody>
      </p:sp>
      <p:sp>
        <p:nvSpPr>
          <p:cNvPr id="120" name="22.11.2017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41900"/>
            <a:ext cx="10464800" cy="164509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lang="it-IT" dirty="0" smtClean="0"/>
              <a:t>01</a:t>
            </a:r>
            <a:r>
              <a:rPr dirty="0" smtClean="0"/>
              <a:t>.1</a:t>
            </a:r>
            <a:r>
              <a:rPr lang="it-IT" dirty="0" smtClean="0"/>
              <a:t>2</a:t>
            </a:r>
            <a:r>
              <a:rPr dirty="0" smtClean="0"/>
              <a:t>.2017</a:t>
            </a:r>
            <a:endParaRPr lang="it-IT" dirty="0" smtClean="0"/>
          </a:p>
          <a:p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comments</a:t>
            </a:r>
            <a:r>
              <a:rPr lang="it-IT" dirty="0" smtClean="0"/>
              <a:t> by Franco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e propose constraints on “Resulting domains”, namel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2200"/>
            </a:pPr>
            <a:r>
              <a:rPr dirty="0"/>
              <a:t>We propose constraints on “Resulting domains”, namely:</a:t>
            </a:r>
          </a:p>
          <a:p>
            <a:pPr lvl="1">
              <a:defRPr sz="2200"/>
            </a:pPr>
            <a:r>
              <a:rPr dirty="0"/>
              <a:t>acc_request: SERVICEs -&gt; RANGE, i.e., total number of VNF of service_x belongs to the RANGE.</a:t>
            </a:r>
          </a:p>
          <a:p>
            <a:pPr lvl="1">
              <a:defRPr sz="2200"/>
            </a:pPr>
            <a:r>
              <a:rPr dirty="0"/>
              <a:t>dis_request: SERVICEs -&gt; RANGE, i.e., in each ‘Resulting Domain’, the number of VNF of service_x belongs to the RANGE.</a:t>
            </a:r>
          </a:p>
          <a:p>
            <a:pPr marL="444499" indent="-444499">
              <a:defRPr sz="2200"/>
            </a:pPr>
            <a:r>
              <a:rPr dirty="0"/>
              <a:t>e.g. given services=[dpi,wana,shaper], acc_request[dpi] = [5,10] means that the total number of DPI in the result should be in [5,10]</a:t>
            </a:r>
          </a:p>
        </p:txBody>
      </p:sp>
      <p:sp>
        <p:nvSpPr>
          <p:cNvPr id="212" name="Proposed Constra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Proposed Constraints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quest_bound: SERVICEs -&gt; [0,1]  limits the validity of acc_request and dis_request. i.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2200"/>
            </a:pPr>
            <a:r>
              <a:rPr dirty="0"/>
              <a:t>request_bound: SERVICEs -&gt; [0,1]  limits the validity of acc_request and dis_request. i.e. </a:t>
            </a:r>
          </a:p>
          <a:p>
            <a:pPr lvl="1">
              <a:defRPr sz="2200"/>
            </a:pPr>
            <a:r>
              <a:rPr dirty="0"/>
              <a:t>request_bound[</a:t>
            </a:r>
            <a:r>
              <a:rPr i="1" dirty="0"/>
              <a:t>service_x</a:t>
            </a:r>
            <a:r>
              <a:rPr dirty="0"/>
              <a:t>] = 1, acc_request &amp; dis_request of </a:t>
            </a:r>
            <a:r>
              <a:rPr i="1" dirty="0"/>
              <a:t>service_x</a:t>
            </a:r>
            <a:r>
              <a:rPr dirty="0"/>
              <a:t> are only valid for start &amp; target domains, and there is no presence of </a:t>
            </a:r>
            <a:r>
              <a:rPr i="1" dirty="0"/>
              <a:t>service_x</a:t>
            </a:r>
            <a:r>
              <a:rPr dirty="0"/>
              <a:t> in other domains.</a:t>
            </a:r>
          </a:p>
          <a:p>
            <a:pPr lvl="1">
              <a:defRPr sz="2200"/>
            </a:pPr>
            <a:r>
              <a:rPr dirty="0"/>
              <a:t>request_bound[</a:t>
            </a:r>
            <a:r>
              <a:rPr i="1" dirty="0"/>
              <a:t>service_x</a:t>
            </a:r>
            <a:r>
              <a:rPr dirty="0"/>
              <a:t>] = 0, acc_request &amp; dis_request of </a:t>
            </a:r>
            <a:r>
              <a:rPr i="1" dirty="0"/>
              <a:t>service_x</a:t>
            </a:r>
            <a:r>
              <a:rPr dirty="0"/>
              <a:t> are valid for all </a:t>
            </a:r>
            <a:r>
              <a:rPr i="1" dirty="0"/>
              <a:t>resulting</a:t>
            </a:r>
            <a:r>
              <a:rPr dirty="0"/>
              <a:t> domains.</a:t>
            </a:r>
          </a:p>
        </p:txBody>
      </p:sp>
      <p:sp>
        <p:nvSpPr>
          <p:cNvPr id="215" name="Constraints Refin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12597" defTabSz="543305">
              <a:defRPr sz="7440"/>
            </a:pPr>
            <a:r>
              <a:t>Constraints Refinements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wo steps for the solution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Two steps for the solutions:</a:t>
            </a:r>
          </a:p>
          <a:p>
            <a:pPr marL="1270000" lvl="1" indent="-635000">
              <a:buSzPct val="100000"/>
              <a:buAutoNum type="arabicPeriod"/>
            </a:pPr>
            <a:r>
              <a:rPr dirty="0"/>
              <a:t>generate Domain Connection Graph (DC graph) - optimization problem</a:t>
            </a:r>
          </a:p>
          <a:p>
            <a:pPr marL="1270000" lvl="1" indent="-635000">
              <a:buSzPct val="100000"/>
              <a:buAutoNum type="arabicPeriod"/>
            </a:pPr>
            <a:r>
              <a:rPr dirty="0"/>
              <a:t>VNF connection - SAT problem</a:t>
            </a:r>
          </a:p>
        </p:txBody>
      </p:sp>
      <p:sp>
        <p:nvSpPr>
          <p:cNvPr id="218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SOLUTION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</a:t>
            </a:r>
          </a:p>
        </p:txBody>
      </p:sp>
      <p:pic>
        <p:nvPicPr>
          <p:cNvPr id="221" name="Screen Shot 2017-11-24 at 14.08.22.png" descr="Screen Shot 2017-11-24 at 14.08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78" y="1863369"/>
            <a:ext cx="6272495" cy="483306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  <p:pic>
        <p:nvPicPr>
          <p:cNvPr id="222" name="Screen Shot 2017-11-24 at 14.14.09.png" descr="Screen Shot 2017-11-24 at 14.14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3783" y="4476750"/>
            <a:ext cx="6417645" cy="48387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27303" y="489040"/>
            <a:ext cx="984885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Our</a:t>
            </a:r>
            <a:r>
              <a:rPr kumimoji="0" lang="it-IT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proposal</a:t>
            </a:r>
            <a:r>
              <a:rPr kumimoji="0" lang="it-IT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for a test scenario of the </a:t>
            </a:r>
            <a:r>
              <a:rPr kumimoji="0" lang="it-IT" sz="2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proposed</a:t>
            </a:r>
            <a:r>
              <a:rPr kumimoji="0" lang="it-IT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8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 kumimoji="0" lang="it-IT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7303" y="1571283"/>
            <a:ext cx="1060091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Take</a:t>
            </a:r>
            <a:r>
              <a:rPr kumimoji="0" lang="it-IT" sz="2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it-IT" sz="2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=10 </a:t>
            </a:r>
            <a:r>
              <a:rPr kumimoji="0" lang="it-IT" sz="24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domains</a:t>
            </a:r>
            <a:endParaRPr kumimoji="0" lang="it-IT" sz="24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baseline="0" dirty="0" err="1" smtClean="0"/>
              <a:t>What</a:t>
            </a:r>
            <a:r>
              <a:rPr lang="it-IT" b="0" baseline="0" dirty="0" smtClean="0"/>
              <a:t> are </a:t>
            </a:r>
            <a:r>
              <a:rPr lang="it-IT" b="0" baseline="0" dirty="0" err="1" smtClean="0"/>
              <a:t>domains</a:t>
            </a:r>
            <a:r>
              <a:rPr lang="it-IT" b="0" baseline="0" dirty="0" smtClean="0"/>
              <a:t>?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baseline="0" dirty="0" smtClean="0"/>
              <a:t>The </a:t>
            </a:r>
            <a:r>
              <a:rPr lang="it-IT" b="0" baseline="0" dirty="0" err="1" smtClean="0"/>
              <a:t>different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domains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may</a:t>
            </a:r>
            <a:r>
              <a:rPr lang="it-IT" b="0" baseline="0" dirty="0" smtClean="0"/>
              <a:t> be </a:t>
            </a:r>
            <a:r>
              <a:rPr lang="it-IT" b="0" baseline="0" dirty="0" err="1" smtClean="0"/>
              <a:t>different</a:t>
            </a:r>
            <a:r>
              <a:rPr lang="it-IT" b="0" baseline="0" dirty="0" smtClean="0"/>
              <a:t> data</a:t>
            </a:r>
            <a:r>
              <a:rPr lang="it-IT" b="0" dirty="0" smtClean="0"/>
              <a:t> centers </a:t>
            </a:r>
            <a:r>
              <a:rPr lang="it-IT" b="0" dirty="0" err="1" smtClean="0"/>
              <a:t>deploying</a:t>
            </a:r>
            <a:r>
              <a:rPr lang="it-IT" b="0" dirty="0" smtClean="0"/>
              <a:t> </a:t>
            </a:r>
            <a:r>
              <a:rPr lang="it-IT" b="0" dirty="0" err="1" smtClean="0"/>
              <a:t>NFVs</a:t>
            </a:r>
            <a:r>
              <a:rPr lang="it-IT" b="0" dirty="0" smtClean="0"/>
              <a:t> for the </a:t>
            </a:r>
            <a:r>
              <a:rPr lang="it-IT" b="0" dirty="0" err="1" smtClean="0"/>
              <a:t>same</a:t>
            </a:r>
            <a:r>
              <a:rPr lang="it-IT" b="0" dirty="0" smtClean="0"/>
              <a:t> service provider or </a:t>
            </a:r>
            <a:r>
              <a:rPr lang="it-IT" b="0" dirty="0" err="1" smtClean="0"/>
              <a:t>different</a:t>
            </a:r>
            <a:r>
              <a:rPr lang="it-IT" b="0" dirty="0" smtClean="0"/>
              <a:t> network </a:t>
            </a:r>
            <a:r>
              <a:rPr lang="it-IT" b="0" dirty="0" err="1" smtClean="0"/>
              <a:t>domains</a:t>
            </a:r>
            <a:r>
              <a:rPr lang="it-IT" b="0" dirty="0" smtClean="0"/>
              <a:t> of </a:t>
            </a:r>
            <a:r>
              <a:rPr lang="it-IT" b="0" dirty="0" err="1" smtClean="0"/>
              <a:t>different</a:t>
            </a:r>
            <a:r>
              <a:rPr lang="it-IT" b="0" dirty="0" smtClean="0"/>
              <a:t> providers</a:t>
            </a:r>
            <a:endParaRPr kumimoji="0" lang="it-IT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7303" y="3180749"/>
            <a:ext cx="1060091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every</a:t>
            </a: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domain allocate a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certain</a:t>
            </a: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of VNF of the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various</a:t>
            </a:r>
            <a:r>
              <a:rPr kumimoji="0" lang="it-IT" sz="2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kinds</a:t>
            </a:r>
            <a:endParaRPr kumimoji="0" lang="it-IT" sz="24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dirty="0" smtClean="0"/>
              <a:t>In </a:t>
            </a:r>
            <a:r>
              <a:rPr lang="it-IT" b="0" dirty="0" err="1" smtClean="0"/>
              <a:t>real</a:t>
            </a:r>
            <a:r>
              <a:rPr lang="it-IT" b="0" dirty="0" smtClean="0"/>
              <a:t> life the </a:t>
            </a:r>
            <a:r>
              <a:rPr lang="it-IT" b="0" dirty="0" err="1" smtClean="0"/>
              <a:t>NFVs</a:t>
            </a:r>
            <a:r>
              <a:rPr lang="it-IT" b="0" dirty="0" smtClean="0"/>
              <a:t> are </a:t>
            </a:r>
            <a:r>
              <a:rPr lang="it-IT" b="0" dirty="0" err="1" smtClean="0"/>
              <a:t>virtual</a:t>
            </a:r>
            <a:r>
              <a:rPr lang="it-IT" b="0" dirty="0" smtClean="0"/>
              <a:t> </a:t>
            </a:r>
            <a:r>
              <a:rPr lang="it-IT" b="0" dirty="0" err="1" smtClean="0"/>
              <a:t>machines</a:t>
            </a:r>
            <a:r>
              <a:rPr lang="it-IT" b="0" dirty="0" smtClean="0"/>
              <a:t> </a:t>
            </a:r>
            <a:r>
              <a:rPr lang="it-IT" b="0" dirty="0" err="1" smtClean="0"/>
              <a:t>running</a:t>
            </a:r>
            <a:r>
              <a:rPr lang="it-IT" b="0" dirty="0" smtClean="0"/>
              <a:t> </a:t>
            </a:r>
            <a:r>
              <a:rPr lang="it-IT" b="0" dirty="0" err="1" smtClean="0"/>
              <a:t>specific</a:t>
            </a:r>
            <a:r>
              <a:rPr lang="it-IT" b="0" dirty="0" smtClean="0"/>
              <a:t> </a:t>
            </a:r>
            <a:r>
              <a:rPr lang="it-IT" b="0" dirty="0" err="1" smtClean="0"/>
              <a:t>softwares</a:t>
            </a:r>
            <a:endParaRPr lang="it-IT" b="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machine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 finite processing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power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and can serve a finite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traffic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flows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services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i="1" dirty="0" err="1" smtClean="0"/>
              <a:t>Therefore</a:t>
            </a:r>
            <a:r>
              <a:rPr lang="it-IT" b="0" i="1" dirty="0" smtClean="0"/>
              <a:t> </a:t>
            </a:r>
            <a:r>
              <a:rPr lang="it-IT" b="0" i="1" dirty="0" err="1" smtClean="0"/>
              <a:t>any</a:t>
            </a:r>
            <a:r>
              <a:rPr lang="it-IT" b="0" i="1" dirty="0" smtClean="0"/>
              <a:t> domain </a:t>
            </a:r>
            <a:r>
              <a:rPr lang="it-IT" b="0" i="1" dirty="0" err="1" smtClean="0"/>
              <a:t>may</a:t>
            </a:r>
            <a:r>
              <a:rPr lang="it-IT" b="0" i="1" dirty="0" smtClean="0"/>
              <a:t> </a:t>
            </a:r>
            <a:r>
              <a:rPr lang="it-IT" b="0" i="1" dirty="0" err="1" smtClean="0"/>
              <a:t>sustain</a:t>
            </a:r>
            <a:r>
              <a:rPr lang="it-IT" b="0" i="1" dirty="0" smtClean="0"/>
              <a:t> a finite </a:t>
            </a:r>
            <a:r>
              <a:rPr lang="it-IT" b="0" i="1" dirty="0" err="1" smtClean="0"/>
              <a:t>number</a:t>
            </a:r>
            <a:r>
              <a:rPr lang="it-IT" b="0" i="1" dirty="0" smtClean="0"/>
              <a:t> of service </a:t>
            </a:r>
            <a:r>
              <a:rPr lang="it-IT" b="0" i="1" dirty="0" err="1" smtClean="0"/>
              <a:t>instances</a:t>
            </a:r>
            <a:r>
              <a:rPr lang="it-IT" b="0" i="1" dirty="0" smtClean="0"/>
              <a:t> for a </a:t>
            </a:r>
            <a:r>
              <a:rPr lang="it-IT" b="0" i="1" dirty="0" err="1" smtClean="0"/>
              <a:t>given</a:t>
            </a:r>
            <a:r>
              <a:rPr lang="it-IT" b="0" i="1" dirty="0" smtClean="0"/>
              <a:t> VNF. </a:t>
            </a:r>
            <a:r>
              <a:rPr lang="it-IT" b="0" i="1" dirty="0" err="1" smtClean="0"/>
              <a:t>Let’s</a:t>
            </a:r>
            <a:r>
              <a:rPr lang="it-IT" b="0" i="1" dirty="0" smtClean="0"/>
              <a:t> </a:t>
            </a:r>
            <a:r>
              <a:rPr lang="it-IT" b="0" i="1" dirty="0" err="1" smtClean="0"/>
              <a:t>say</a:t>
            </a:r>
            <a:r>
              <a:rPr lang="it-IT" b="0" i="1" dirty="0" smtClean="0"/>
              <a:t> </a:t>
            </a:r>
            <a:r>
              <a:rPr lang="it-IT" b="0" i="1" dirty="0" err="1" smtClean="0"/>
              <a:t>we</a:t>
            </a:r>
            <a:r>
              <a:rPr lang="it-IT" b="0" i="1" dirty="0" smtClean="0"/>
              <a:t> </a:t>
            </a:r>
            <a:r>
              <a:rPr lang="it-IT" b="0" i="1" dirty="0" err="1" smtClean="0"/>
              <a:t>represent</a:t>
            </a:r>
            <a:r>
              <a:rPr lang="it-IT" b="0" i="1" dirty="0" smtClean="0"/>
              <a:t> </a:t>
            </a:r>
            <a:r>
              <a:rPr lang="it-IT" b="0" i="1" dirty="0" err="1" smtClean="0"/>
              <a:t>this</a:t>
            </a:r>
            <a:r>
              <a:rPr lang="it-IT" b="0" i="1" dirty="0" smtClean="0"/>
              <a:t> </a:t>
            </a:r>
            <a:r>
              <a:rPr lang="it-IT" b="0" i="1" dirty="0" err="1" smtClean="0"/>
              <a:t>as</a:t>
            </a:r>
            <a:r>
              <a:rPr lang="it-IT" b="0" i="1" dirty="0" smtClean="0"/>
              <a:t> a finite </a:t>
            </a:r>
            <a:r>
              <a:rPr lang="it-IT" b="0" i="1" dirty="0" err="1" smtClean="0"/>
              <a:t>number</a:t>
            </a:r>
            <a:r>
              <a:rPr lang="it-IT" b="0" i="1" dirty="0" smtClean="0"/>
              <a:t> of </a:t>
            </a:r>
            <a:r>
              <a:rPr lang="it-IT" b="0" i="1" dirty="0" err="1" smtClean="0"/>
              <a:t>VNFs</a:t>
            </a:r>
            <a:r>
              <a:rPr lang="it-IT" b="0" i="1" dirty="0" smtClean="0"/>
              <a:t> and, </a:t>
            </a:r>
            <a:r>
              <a:rPr lang="it-IT" b="0" i="1" dirty="0" err="1" smtClean="0"/>
              <a:t>when</a:t>
            </a:r>
            <a:r>
              <a:rPr lang="it-IT" b="0" i="1" dirty="0" smtClean="0"/>
              <a:t> a VNF </a:t>
            </a:r>
            <a:r>
              <a:rPr lang="it-IT" b="0" i="1" dirty="0" err="1" smtClean="0"/>
              <a:t>is</a:t>
            </a:r>
            <a:r>
              <a:rPr lang="it-IT" b="0" i="1" dirty="0" smtClean="0"/>
              <a:t> </a:t>
            </a:r>
            <a:r>
              <a:rPr lang="it-IT" b="0" i="1" dirty="0" err="1" smtClean="0"/>
              <a:t>allocated</a:t>
            </a:r>
            <a:r>
              <a:rPr lang="it-IT" b="0" i="1" dirty="0" smtClean="0"/>
              <a:t> to a service </a:t>
            </a:r>
            <a:r>
              <a:rPr lang="it-IT" b="0" i="1" dirty="0" err="1" smtClean="0"/>
              <a:t>it</a:t>
            </a:r>
            <a:r>
              <a:rPr lang="it-IT" b="0" i="1" dirty="0" smtClean="0"/>
              <a:t> </a:t>
            </a:r>
            <a:r>
              <a:rPr lang="it-IT" b="0" i="1" dirty="0" err="1" smtClean="0"/>
              <a:t>can’t</a:t>
            </a:r>
            <a:r>
              <a:rPr lang="it-IT" b="0" i="1" dirty="0" smtClean="0"/>
              <a:t> be </a:t>
            </a:r>
            <a:r>
              <a:rPr lang="it-IT" b="0" i="1" dirty="0" err="1" smtClean="0"/>
              <a:t>used</a:t>
            </a:r>
            <a:r>
              <a:rPr lang="it-IT" b="0" i="1" dirty="0" smtClean="0"/>
              <a:t> by </a:t>
            </a:r>
            <a:r>
              <a:rPr lang="it-IT" b="0" i="1" dirty="0" err="1" smtClean="0"/>
              <a:t>other</a:t>
            </a:r>
            <a:r>
              <a:rPr lang="it-IT" b="0" i="1" dirty="0" smtClean="0"/>
              <a:t> </a:t>
            </a:r>
            <a:r>
              <a:rPr lang="it-IT" b="0" i="1" dirty="0" err="1" smtClean="0"/>
              <a:t>services</a:t>
            </a:r>
            <a:r>
              <a:rPr lang="it-IT" b="0" i="1" dirty="0" smtClean="0"/>
              <a:t> (</a:t>
            </a:r>
            <a:r>
              <a:rPr lang="it-IT" b="0" i="1" dirty="0" err="1" smtClean="0"/>
              <a:t>fully</a:t>
            </a:r>
            <a:r>
              <a:rPr lang="it-IT" b="0" i="1" dirty="0" smtClean="0"/>
              <a:t> </a:t>
            </a:r>
            <a:r>
              <a:rPr lang="it-IT" b="0" i="1" dirty="0" err="1" smtClean="0"/>
              <a:t>booked</a:t>
            </a:r>
            <a:r>
              <a:rPr lang="it-IT" b="0" i="1" dirty="0" smtClean="0"/>
              <a:t>).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27303" y="6267542"/>
            <a:ext cx="1060091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every</a:t>
            </a: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domain allocate an infinite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number</a:t>
            </a: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sources</a:t>
            </a: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kumimoji="0" lang="it-IT" sz="24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destinations</a:t>
            </a:r>
            <a:r>
              <a:rPr kumimoji="0" lang="it-IT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may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always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be a new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source in a domain and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there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may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always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be a new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destination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of s</a:t>
            </a:r>
            <a:r>
              <a:rPr lang="it-IT" b="0" dirty="0" smtClean="0"/>
              <a:t>ervice </a:t>
            </a:r>
            <a:r>
              <a:rPr lang="it-IT" b="0" dirty="0" err="1" smtClean="0"/>
              <a:t>request</a:t>
            </a:r>
            <a:r>
              <a:rPr lang="it-IT" b="0" dirty="0" smtClean="0"/>
              <a:t> in a domain</a:t>
            </a:r>
          </a:p>
        </p:txBody>
      </p:sp>
    </p:spTree>
    <p:extLst>
      <p:ext uri="{BB962C8B-B14F-4D97-AF65-F5344CB8AC3E}">
        <p14:creationId xmlns:p14="http://schemas.microsoft.com/office/powerpoint/2010/main" val="6366056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20608" y="965469"/>
            <a:ext cx="11427848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Test the SFC </a:t>
            </a:r>
            <a:r>
              <a:rPr lang="it-IT" dirty="0" err="1" smtClean="0"/>
              <a:t>allocation</a:t>
            </a:r>
            <a:r>
              <a:rPr lang="it-IT" dirty="0" smtClean="0"/>
              <a:t>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dirty="0" err="1" smtClean="0"/>
              <a:t>Lets</a:t>
            </a:r>
            <a:r>
              <a:rPr lang="it-IT" b="0" dirty="0" smtClean="0"/>
              <a:t>’ take 5 </a:t>
            </a:r>
            <a:r>
              <a:rPr lang="it-IT" b="0" dirty="0" err="1" smtClean="0"/>
              <a:t>different</a:t>
            </a:r>
            <a:r>
              <a:rPr lang="it-IT" b="0" dirty="0" smtClean="0"/>
              <a:t> service </a:t>
            </a:r>
            <a:r>
              <a:rPr lang="it-IT" b="0" dirty="0" err="1" smtClean="0"/>
              <a:t>instances</a:t>
            </a:r>
            <a:endParaRPr lang="it-IT" b="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b="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u="sng" dirty="0" smtClean="0"/>
              <a:t>Source </a:t>
            </a:r>
            <a:r>
              <a:rPr lang="mr-IN" u="sng" dirty="0" smtClean="0"/>
              <a:t>–</a:t>
            </a:r>
            <a:r>
              <a:rPr lang="it-IT" u="sng" dirty="0" smtClean="0"/>
              <a:t> DPI </a:t>
            </a:r>
            <a:r>
              <a:rPr lang="mr-IN" u="sng" dirty="0" smtClean="0"/>
              <a:t>–</a:t>
            </a:r>
            <a:r>
              <a:rPr lang="it-IT" u="sng" dirty="0" smtClean="0"/>
              <a:t> DPI </a:t>
            </a:r>
            <a:r>
              <a:rPr lang="mr-IN" u="sng" dirty="0" smtClean="0"/>
              <a:t>–</a:t>
            </a:r>
            <a:r>
              <a:rPr lang="it-IT" u="sng" dirty="0" smtClean="0"/>
              <a:t> </a:t>
            </a:r>
            <a:r>
              <a:rPr lang="it-IT" u="sng" dirty="0" err="1" smtClean="0"/>
              <a:t>destination</a:t>
            </a:r>
            <a:endParaRPr lang="it-IT" u="sng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dirty="0" err="1" smtClean="0"/>
              <a:t>This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a </a:t>
            </a:r>
            <a:r>
              <a:rPr lang="it-IT" b="0" dirty="0" err="1" smtClean="0"/>
              <a:t>simple</a:t>
            </a:r>
            <a:r>
              <a:rPr lang="it-IT" b="0" dirty="0" smtClean="0"/>
              <a:t> </a:t>
            </a:r>
            <a:r>
              <a:rPr lang="it-IT" b="0" dirty="0" err="1" smtClean="0"/>
              <a:t>traffic</a:t>
            </a:r>
            <a:r>
              <a:rPr lang="it-IT" b="0" dirty="0" smtClean="0"/>
              <a:t> flow </a:t>
            </a:r>
            <a:r>
              <a:rPr lang="it-IT" b="0" dirty="0" err="1" smtClean="0"/>
              <a:t>that</a:t>
            </a:r>
            <a:r>
              <a:rPr lang="it-IT" b="0" dirty="0" smtClean="0"/>
              <a:t> </a:t>
            </a:r>
            <a:r>
              <a:rPr lang="it-IT" b="0" dirty="0" err="1" smtClean="0"/>
              <a:t>we</a:t>
            </a:r>
            <a:r>
              <a:rPr lang="it-IT" b="0" dirty="0" smtClean="0"/>
              <a:t> </a:t>
            </a:r>
            <a:r>
              <a:rPr lang="it-IT" b="0" dirty="0" err="1" smtClean="0"/>
              <a:t>want</a:t>
            </a:r>
            <a:r>
              <a:rPr lang="it-IT" b="0" dirty="0" smtClean="0"/>
              <a:t> to take a look </a:t>
            </a:r>
            <a:r>
              <a:rPr lang="it-IT" b="0" dirty="0" err="1" smtClean="0"/>
              <a:t>at</a:t>
            </a:r>
            <a:endParaRPr lang="it-IT" b="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dirty="0" err="1" smtClean="0"/>
              <a:t>One</a:t>
            </a:r>
            <a:r>
              <a:rPr lang="it-IT" b="0" dirty="0" smtClean="0"/>
              <a:t> DPI in source domain and 1 DPI in </a:t>
            </a:r>
            <a:r>
              <a:rPr lang="it-IT" b="0" dirty="0" err="1" smtClean="0"/>
              <a:t>destination</a:t>
            </a:r>
            <a:r>
              <a:rPr lang="it-IT" b="0" dirty="0" smtClean="0"/>
              <a:t> domain</a:t>
            </a:r>
          </a:p>
          <a:p>
            <a:pPr algn="l"/>
            <a:r>
              <a:rPr lang="it-IT" b="0" dirty="0" err="1" smtClean="0"/>
              <a:t>request_bound</a:t>
            </a:r>
            <a:r>
              <a:rPr lang="it-IT" b="0" dirty="0" smtClean="0"/>
              <a:t>[</a:t>
            </a:r>
            <a:r>
              <a:rPr lang="it-IT" b="0" i="1" dirty="0" smtClean="0"/>
              <a:t>DPI</a:t>
            </a:r>
            <a:r>
              <a:rPr lang="it-IT" b="0" dirty="0" smtClean="0"/>
              <a:t>] </a:t>
            </a:r>
            <a:r>
              <a:rPr lang="it-IT" b="0" dirty="0"/>
              <a:t>= </a:t>
            </a:r>
            <a:r>
              <a:rPr lang="it-IT" b="0" dirty="0" smtClean="0"/>
              <a:t>1</a:t>
            </a:r>
          </a:p>
          <a:p>
            <a:pPr algn="l"/>
            <a:r>
              <a:rPr lang="it-IT" b="0" dirty="0" err="1" smtClean="0"/>
              <a:t>acc_request</a:t>
            </a:r>
            <a:r>
              <a:rPr lang="it-IT" b="0" dirty="0" smtClean="0"/>
              <a:t>[DPI] = [2, 2]</a:t>
            </a:r>
          </a:p>
          <a:p>
            <a:pPr algn="l"/>
            <a:r>
              <a:rPr lang="it-IT" b="0" dirty="0" err="1"/>
              <a:t>d</a:t>
            </a:r>
            <a:r>
              <a:rPr lang="it-IT" b="0" dirty="0" err="1" smtClean="0"/>
              <a:t>ist_request</a:t>
            </a:r>
            <a:r>
              <a:rPr lang="it-IT" b="0" dirty="0" smtClean="0"/>
              <a:t>[DPI] = [0, 1]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b="0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u="sng" dirty="0" smtClean="0"/>
              <a:t>Source </a:t>
            </a:r>
            <a:r>
              <a:rPr lang="mr-IN" u="sng" dirty="0" smtClean="0"/>
              <a:t>–</a:t>
            </a:r>
            <a:r>
              <a:rPr lang="it-IT" u="sng" dirty="0" smtClean="0"/>
              <a:t> DPI </a:t>
            </a:r>
            <a:r>
              <a:rPr lang="mr-IN" u="sng" dirty="0" smtClean="0"/>
              <a:t>–</a:t>
            </a:r>
            <a:r>
              <a:rPr lang="it-IT" u="sng" dirty="0" smtClean="0"/>
              <a:t> WANA </a:t>
            </a:r>
            <a:r>
              <a:rPr lang="mr-IN" u="sng" dirty="0" smtClean="0"/>
              <a:t>–</a:t>
            </a:r>
            <a:r>
              <a:rPr lang="it-IT" u="sng" dirty="0" smtClean="0"/>
              <a:t> </a:t>
            </a:r>
            <a:r>
              <a:rPr lang="it-IT" u="sng" dirty="0" err="1" smtClean="0"/>
              <a:t>destination</a:t>
            </a:r>
            <a:endParaRPr lang="it-IT" u="sng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dirty="0" err="1" smtClean="0"/>
              <a:t>This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the case </a:t>
            </a:r>
            <a:r>
              <a:rPr lang="it-IT" b="0" dirty="0" err="1" smtClean="0"/>
              <a:t>we</a:t>
            </a:r>
            <a:r>
              <a:rPr lang="it-IT" b="0" dirty="0" smtClean="0"/>
              <a:t> </a:t>
            </a:r>
            <a:r>
              <a:rPr lang="it-IT" b="0" dirty="0" err="1" smtClean="0"/>
              <a:t>have</a:t>
            </a:r>
            <a:r>
              <a:rPr lang="it-IT" b="0" dirty="0" smtClean="0"/>
              <a:t> </a:t>
            </a:r>
            <a:r>
              <a:rPr lang="it-IT" b="0" dirty="0" err="1" smtClean="0"/>
              <a:t>already</a:t>
            </a:r>
            <a:r>
              <a:rPr lang="it-IT" b="0" dirty="0" smtClean="0"/>
              <a:t> </a:t>
            </a:r>
            <a:r>
              <a:rPr lang="it-IT" b="0" dirty="0" err="1" smtClean="0"/>
              <a:t>discussed</a:t>
            </a:r>
            <a:r>
              <a:rPr lang="it-IT" b="0" dirty="0" smtClean="0"/>
              <a:t>. The DPI </a:t>
            </a:r>
            <a:r>
              <a:rPr lang="it-IT" b="0" dirty="0" err="1" smtClean="0"/>
              <a:t>is</a:t>
            </a:r>
            <a:r>
              <a:rPr lang="it-IT" b="0" dirty="0" smtClean="0"/>
              <a:t> 1 in the source domain, the WANA </a:t>
            </a:r>
            <a:r>
              <a:rPr lang="it-IT" b="0" dirty="0" err="1" smtClean="0"/>
              <a:t>is</a:t>
            </a:r>
            <a:r>
              <a:rPr lang="it-IT" b="0" dirty="0" smtClean="0"/>
              <a:t> in source and </a:t>
            </a:r>
            <a:r>
              <a:rPr lang="it-IT" b="0" dirty="0" err="1" smtClean="0"/>
              <a:t>destination</a:t>
            </a:r>
            <a:r>
              <a:rPr lang="it-IT" b="0" dirty="0" smtClean="0"/>
              <a:t> domain</a:t>
            </a:r>
          </a:p>
          <a:p>
            <a:pPr algn="l"/>
            <a:r>
              <a:rPr lang="it-IT" b="0" dirty="0" err="1"/>
              <a:t>request_bound</a:t>
            </a:r>
            <a:r>
              <a:rPr lang="it-IT" b="0" dirty="0"/>
              <a:t>[</a:t>
            </a:r>
            <a:r>
              <a:rPr lang="it-IT" b="0" i="1" dirty="0"/>
              <a:t>DPI</a:t>
            </a:r>
            <a:r>
              <a:rPr lang="it-IT" b="0" dirty="0"/>
              <a:t>] = </a:t>
            </a:r>
            <a:r>
              <a:rPr lang="it-IT" b="0" dirty="0" smtClean="0"/>
              <a:t>1</a:t>
            </a:r>
          </a:p>
          <a:p>
            <a:pPr algn="l"/>
            <a:r>
              <a:rPr lang="it-IT" b="0" dirty="0" err="1"/>
              <a:t>request_bound</a:t>
            </a:r>
            <a:r>
              <a:rPr lang="it-IT" b="0" dirty="0"/>
              <a:t>[</a:t>
            </a:r>
            <a:r>
              <a:rPr lang="it-IT" b="0" i="1" dirty="0"/>
              <a:t>WANA</a:t>
            </a:r>
            <a:r>
              <a:rPr lang="it-IT" b="0" dirty="0"/>
              <a:t>] = 1</a:t>
            </a:r>
          </a:p>
          <a:p>
            <a:pPr algn="l"/>
            <a:endParaRPr lang="it-IT" b="0" dirty="0" smtClean="0"/>
          </a:p>
          <a:p>
            <a:pPr algn="l"/>
            <a:r>
              <a:rPr lang="it-IT" b="0" u="sng" dirty="0" err="1" smtClean="0"/>
              <a:t>Novel</a:t>
            </a:r>
            <a:r>
              <a:rPr lang="it-IT" b="0" u="sng" dirty="0" smtClean="0"/>
              <a:t> </a:t>
            </a:r>
            <a:r>
              <a:rPr lang="it-IT" b="0" u="sng" dirty="0" err="1" smtClean="0"/>
              <a:t>issue</a:t>
            </a:r>
            <a:r>
              <a:rPr lang="it-IT" b="0" u="sng" dirty="0" smtClean="0"/>
              <a:t> </a:t>
            </a:r>
            <a:r>
              <a:rPr lang="it-IT" b="0" dirty="0" err="1" smtClean="0"/>
              <a:t>If</a:t>
            </a:r>
            <a:r>
              <a:rPr lang="it-IT" b="0" dirty="0" smtClean="0"/>
              <a:t> </a:t>
            </a:r>
            <a:r>
              <a:rPr lang="it-IT" b="0" dirty="0" err="1" smtClean="0"/>
              <a:t>there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just 1 DPI in the </a:t>
            </a:r>
            <a:r>
              <a:rPr lang="it-IT" b="0" dirty="0" err="1" smtClean="0"/>
              <a:t>chain</a:t>
            </a:r>
            <a:r>
              <a:rPr lang="it-IT" b="0" dirty="0" smtClean="0"/>
              <a:t> and the </a:t>
            </a:r>
            <a:r>
              <a:rPr lang="it-IT" b="0" dirty="0" err="1" smtClean="0"/>
              <a:t>bound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1 </a:t>
            </a:r>
            <a:r>
              <a:rPr lang="it-IT" b="0" dirty="0" err="1" smtClean="0"/>
              <a:t>has</a:t>
            </a:r>
            <a:r>
              <a:rPr lang="it-IT" b="0" dirty="0" smtClean="0"/>
              <a:t> </a:t>
            </a:r>
            <a:r>
              <a:rPr lang="it-IT" b="0" dirty="0" err="1" smtClean="0"/>
              <a:t>it</a:t>
            </a:r>
            <a:r>
              <a:rPr lang="it-IT" b="0" dirty="0" smtClean="0"/>
              <a:t> to be </a:t>
            </a:r>
            <a:r>
              <a:rPr lang="it-IT" b="0" dirty="0" err="1" smtClean="0"/>
              <a:t>mandatorly</a:t>
            </a:r>
            <a:r>
              <a:rPr lang="it-IT" b="0" dirty="0" smtClean="0"/>
              <a:t> in the source domain, in the </a:t>
            </a:r>
            <a:r>
              <a:rPr lang="it-IT" b="0" dirty="0" err="1" smtClean="0"/>
              <a:t>destination</a:t>
            </a:r>
            <a:r>
              <a:rPr lang="it-IT" b="0" dirty="0" smtClean="0"/>
              <a:t> domain or in </a:t>
            </a:r>
            <a:r>
              <a:rPr lang="it-IT" b="0" dirty="0" err="1" smtClean="0"/>
              <a:t>either</a:t>
            </a:r>
            <a:r>
              <a:rPr lang="it-IT" b="0" dirty="0" smtClean="0"/>
              <a:t> the </a:t>
            </a:r>
            <a:r>
              <a:rPr lang="it-IT" b="0" dirty="0" err="1" smtClean="0"/>
              <a:t>former</a:t>
            </a:r>
            <a:r>
              <a:rPr lang="it-IT" b="0" dirty="0" smtClean="0"/>
              <a:t> or the </a:t>
            </a:r>
            <a:r>
              <a:rPr lang="it-IT" b="0" dirty="0" err="1" smtClean="0"/>
              <a:t>latter</a:t>
            </a:r>
            <a:r>
              <a:rPr lang="it-IT" b="0" dirty="0" smtClean="0"/>
              <a:t> by chance? My </a:t>
            </a:r>
            <a:r>
              <a:rPr lang="it-IT" b="0" dirty="0" err="1" smtClean="0"/>
              <a:t>proposal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</a:t>
            </a:r>
            <a:r>
              <a:rPr lang="it-IT" b="0" dirty="0" err="1" smtClean="0"/>
              <a:t>if</a:t>
            </a:r>
            <a:r>
              <a:rPr lang="it-IT" b="0" dirty="0" smtClean="0"/>
              <a:t> </a:t>
            </a:r>
            <a:r>
              <a:rPr lang="it-IT" b="0" dirty="0" err="1" smtClean="0"/>
              <a:t>this</a:t>
            </a:r>
            <a:r>
              <a:rPr lang="it-IT" b="0" dirty="0" smtClean="0"/>
              <a:t> </a:t>
            </a:r>
            <a:r>
              <a:rPr lang="it-IT" b="0" dirty="0" err="1" smtClean="0"/>
              <a:t>bound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1 and the VNF </a:t>
            </a:r>
            <a:r>
              <a:rPr lang="it-IT" b="0" dirty="0" err="1" smtClean="0"/>
              <a:t>is</a:t>
            </a:r>
            <a:r>
              <a:rPr lang="it-IT" b="0" dirty="0" smtClean="0"/>
              <a:t> 1 </a:t>
            </a:r>
            <a:r>
              <a:rPr lang="it-IT" b="0" dirty="0" err="1" smtClean="0"/>
              <a:t>then</a:t>
            </a:r>
            <a:r>
              <a:rPr lang="it-IT" b="0" dirty="0" smtClean="0"/>
              <a:t> </a:t>
            </a:r>
            <a:r>
              <a:rPr lang="it-IT" b="0" dirty="0" err="1" smtClean="0"/>
              <a:t>it</a:t>
            </a:r>
            <a:r>
              <a:rPr lang="it-IT" b="0" dirty="0" smtClean="0"/>
              <a:t> </a:t>
            </a:r>
            <a:r>
              <a:rPr lang="it-IT" b="0" dirty="0" err="1" smtClean="0"/>
              <a:t>has</a:t>
            </a:r>
            <a:r>
              <a:rPr lang="it-IT" b="0" dirty="0" smtClean="0"/>
              <a:t> to be in the source domain</a:t>
            </a:r>
            <a:endParaRPr lang="it-IT" b="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it-IT" b="0" dirty="0" smtClean="0"/>
          </a:p>
        </p:txBody>
      </p:sp>
    </p:spTree>
    <p:extLst>
      <p:ext uri="{BB962C8B-B14F-4D97-AF65-F5344CB8AC3E}">
        <p14:creationId xmlns:p14="http://schemas.microsoft.com/office/powerpoint/2010/main" val="19164897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41772" y="44042"/>
            <a:ext cx="11537313" cy="9705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t-IT" u="sng" dirty="0"/>
              <a:t>Source </a:t>
            </a:r>
            <a:r>
              <a:rPr lang="mr-IN" u="sng" dirty="0"/>
              <a:t>–</a:t>
            </a:r>
            <a:r>
              <a:rPr lang="it-IT" u="sng" dirty="0"/>
              <a:t> NAT </a:t>
            </a:r>
            <a:r>
              <a:rPr lang="mr-IN" u="sng" dirty="0"/>
              <a:t>–</a:t>
            </a:r>
            <a:r>
              <a:rPr lang="it-IT" u="sng" dirty="0"/>
              <a:t> WANA </a:t>
            </a:r>
            <a:r>
              <a:rPr lang="mr-IN" u="sng" dirty="0"/>
              <a:t>–</a:t>
            </a:r>
            <a:r>
              <a:rPr lang="it-IT" u="sng" dirty="0"/>
              <a:t> </a:t>
            </a:r>
            <a:r>
              <a:rPr lang="it-IT" u="sng" dirty="0" err="1"/>
              <a:t>destination</a:t>
            </a:r>
            <a:r>
              <a:rPr lang="it-IT" u="sng" dirty="0"/>
              <a:t> </a:t>
            </a:r>
          </a:p>
          <a:p>
            <a:pPr algn="l"/>
            <a:r>
              <a:rPr lang="it-IT" b="0" dirty="0" err="1"/>
              <a:t>request_bound</a:t>
            </a:r>
            <a:r>
              <a:rPr lang="it-IT" b="0" dirty="0"/>
              <a:t>[</a:t>
            </a:r>
            <a:r>
              <a:rPr lang="it-IT" b="0" i="1" dirty="0"/>
              <a:t>NAT</a:t>
            </a:r>
            <a:r>
              <a:rPr lang="it-IT" b="0" dirty="0"/>
              <a:t>] = </a:t>
            </a:r>
            <a:r>
              <a:rPr lang="it-IT" b="0" dirty="0" smtClean="0"/>
              <a:t>1</a:t>
            </a:r>
          </a:p>
          <a:p>
            <a:pPr algn="l"/>
            <a:r>
              <a:rPr lang="it-IT" b="0" dirty="0" err="1" smtClean="0"/>
              <a:t>acc_request</a:t>
            </a:r>
            <a:r>
              <a:rPr lang="it-IT" b="0" dirty="0" smtClean="0"/>
              <a:t>[NAT] </a:t>
            </a:r>
            <a:r>
              <a:rPr lang="it-IT" b="0" dirty="0"/>
              <a:t>= </a:t>
            </a:r>
            <a:r>
              <a:rPr lang="it-IT" b="0" dirty="0" smtClean="0"/>
              <a:t>[1, 1]</a:t>
            </a:r>
            <a:endParaRPr lang="it-IT" b="0" dirty="0"/>
          </a:p>
          <a:p>
            <a:pPr algn="l"/>
            <a:r>
              <a:rPr lang="it-IT" b="0" dirty="0" err="1" smtClean="0"/>
              <a:t>dist_request</a:t>
            </a:r>
            <a:r>
              <a:rPr lang="it-IT" b="0" dirty="0" smtClean="0"/>
              <a:t>[NAT] </a:t>
            </a:r>
            <a:r>
              <a:rPr lang="it-IT" b="0" dirty="0"/>
              <a:t>= </a:t>
            </a:r>
            <a:r>
              <a:rPr lang="it-IT" b="0" dirty="0" smtClean="0"/>
              <a:t>[0, </a:t>
            </a:r>
            <a:r>
              <a:rPr lang="it-IT" b="0" dirty="0"/>
              <a:t>1</a:t>
            </a:r>
            <a:r>
              <a:rPr lang="it-IT" b="0" dirty="0" smtClean="0"/>
              <a:t>]</a:t>
            </a:r>
            <a:endParaRPr lang="it-IT" b="0" dirty="0"/>
          </a:p>
          <a:p>
            <a:pPr algn="l"/>
            <a:r>
              <a:rPr lang="it-IT" b="0" dirty="0" err="1"/>
              <a:t>Request_bound</a:t>
            </a:r>
            <a:r>
              <a:rPr lang="it-IT" b="0" dirty="0"/>
              <a:t>[WANA] = 1</a:t>
            </a:r>
          </a:p>
          <a:p>
            <a:pPr algn="l"/>
            <a:r>
              <a:rPr lang="it-IT" b="0" dirty="0" err="1" smtClean="0"/>
              <a:t>acc_request</a:t>
            </a:r>
            <a:r>
              <a:rPr lang="it-IT" b="0" dirty="0" smtClean="0"/>
              <a:t>[WANA] </a:t>
            </a:r>
            <a:r>
              <a:rPr lang="it-IT" b="0" dirty="0"/>
              <a:t>= </a:t>
            </a:r>
            <a:r>
              <a:rPr lang="it-IT" b="0" dirty="0" smtClean="0"/>
              <a:t>[2, 2]</a:t>
            </a:r>
            <a:endParaRPr lang="it-IT" b="0" dirty="0"/>
          </a:p>
          <a:p>
            <a:pPr algn="l"/>
            <a:r>
              <a:rPr lang="it-IT" b="0" dirty="0" err="1" smtClean="0"/>
              <a:t>dist_request</a:t>
            </a:r>
            <a:r>
              <a:rPr lang="it-IT" b="0" dirty="0" smtClean="0"/>
              <a:t>[WANA] </a:t>
            </a:r>
            <a:r>
              <a:rPr lang="it-IT" b="0" dirty="0"/>
              <a:t>= </a:t>
            </a:r>
            <a:r>
              <a:rPr lang="it-IT" b="0" dirty="0" smtClean="0"/>
              <a:t>[0, </a:t>
            </a:r>
            <a:r>
              <a:rPr lang="it-IT" b="0" dirty="0"/>
              <a:t>1</a:t>
            </a:r>
            <a:r>
              <a:rPr lang="it-IT" b="0" dirty="0" smtClean="0"/>
              <a:t>]</a:t>
            </a:r>
            <a:endParaRPr lang="it-IT" u="sng" dirty="0"/>
          </a:p>
          <a:p>
            <a:pPr algn="l"/>
            <a:endParaRPr lang="it-IT" b="0" dirty="0"/>
          </a:p>
          <a:p>
            <a:pPr algn="l"/>
            <a:r>
              <a:rPr lang="it-IT" u="sng" dirty="0"/>
              <a:t>Source </a:t>
            </a:r>
            <a:r>
              <a:rPr lang="mr-IN" u="sng" dirty="0"/>
              <a:t>–</a:t>
            </a:r>
            <a:r>
              <a:rPr lang="it-IT" u="sng" dirty="0"/>
              <a:t> VPN </a:t>
            </a:r>
            <a:r>
              <a:rPr lang="mr-IN" u="sng" dirty="0"/>
              <a:t>–</a:t>
            </a:r>
            <a:r>
              <a:rPr lang="it-IT" u="sng" dirty="0"/>
              <a:t> WANA </a:t>
            </a:r>
            <a:r>
              <a:rPr lang="mr-IN" u="sng" dirty="0"/>
              <a:t>–</a:t>
            </a:r>
            <a:r>
              <a:rPr lang="it-IT" u="sng" dirty="0"/>
              <a:t> </a:t>
            </a:r>
            <a:r>
              <a:rPr lang="it-IT" u="sng" dirty="0" err="1"/>
              <a:t>destination</a:t>
            </a:r>
            <a:r>
              <a:rPr lang="it-IT" b="0" dirty="0"/>
              <a:t> </a:t>
            </a:r>
            <a:endParaRPr lang="it-IT" b="0" dirty="0" smtClean="0"/>
          </a:p>
          <a:p>
            <a:pPr algn="l"/>
            <a:r>
              <a:rPr lang="it-IT" b="0" dirty="0" err="1" smtClean="0"/>
              <a:t>request_bound</a:t>
            </a:r>
            <a:r>
              <a:rPr lang="it-IT" b="0" dirty="0" smtClean="0"/>
              <a:t>[</a:t>
            </a:r>
            <a:r>
              <a:rPr lang="it-IT" b="0" i="1" dirty="0" smtClean="0"/>
              <a:t>VPN</a:t>
            </a:r>
            <a:r>
              <a:rPr lang="it-IT" b="0" dirty="0" smtClean="0"/>
              <a:t>] </a:t>
            </a:r>
            <a:r>
              <a:rPr lang="it-IT" b="0" dirty="0"/>
              <a:t>= 1</a:t>
            </a:r>
          </a:p>
          <a:p>
            <a:pPr algn="l"/>
            <a:r>
              <a:rPr lang="it-IT" b="0" dirty="0" err="1"/>
              <a:t>acc_request</a:t>
            </a:r>
            <a:r>
              <a:rPr lang="it-IT" b="0" dirty="0"/>
              <a:t>[NAT] = [1, 1]</a:t>
            </a:r>
          </a:p>
          <a:p>
            <a:pPr algn="l"/>
            <a:r>
              <a:rPr lang="it-IT" b="0" dirty="0" err="1"/>
              <a:t>dist_request</a:t>
            </a:r>
            <a:r>
              <a:rPr lang="it-IT" b="0" dirty="0"/>
              <a:t>[NAT] = </a:t>
            </a:r>
            <a:r>
              <a:rPr lang="it-IT" b="0" dirty="0" smtClean="0"/>
              <a:t>[0, </a:t>
            </a:r>
            <a:r>
              <a:rPr lang="it-IT" b="0" dirty="0"/>
              <a:t>1]</a:t>
            </a:r>
          </a:p>
          <a:p>
            <a:pPr algn="l"/>
            <a:r>
              <a:rPr lang="it-IT" b="0" dirty="0" err="1"/>
              <a:t>Request_bound</a:t>
            </a:r>
            <a:r>
              <a:rPr lang="it-IT" b="0" dirty="0"/>
              <a:t>[WANA] = </a:t>
            </a:r>
            <a:r>
              <a:rPr lang="it-IT" b="0" dirty="0" smtClean="0"/>
              <a:t>0</a:t>
            </a:r>
            <a:endParaRPr lang="it-IT" b="0" dirty="0"/>
          </a:p>
          <a:p>
            <a:pPr algn="l"/>
            <a:r>
              <a:rPr lang="it-IT" b="0" dirty="0" err="1"/>
              <a:t>acc_request</a:t>
            </a:r>
            <a:r>
              <a:rPr lang="it-IT" b="0" dirty="0"/>
              <a:t>[WANA] = </a:t>
            </a:r>
            <a:r>
              <a:rPr lang="it-IT" b="0" dirty="0" smtClean="0"/>
              <a:t>[2, 2]</a:t>
            </a:r>
            <a:endParaRPr lang="it-IT" b="0" dirty="0"/>
          </a:p>
          <a:p>
            <a:pPr algn="l"/>
            <a:r>
              <a:rPr lang="it-IT" b="0" dirty="0" err="1"/>
              <a:t>dist_request</a:t>
            </a:r>
            <a:r>
              <a:rPr lang="it-IT" b="0" dirty="0"/>
              <a:t>[WANA] = </a:t>
            </a:r>
            <a:r>
              <a:rPr lang="it-IT" b="0" dirty="0" smtClean="0"/>
              <a:t>[0, </a:t>
            </a:r>
            <a:r>
              <a:rPr lang="it-IT" b="0" dirty="0"/>
              <a:t>1]</a:t>
            </a:r>
            <a:endParaRPr lang="it-IT" u="sng" dirty="0"/>
          </a:p>
          <a:p>
            <a:pPr algn="l"/>
            <a:endParaRPr lang="it-IT" b="0" dirty="0"/>
          </a:p>
          <a:p>
            <a:pPr algn="l"/>
            <a:r>
              <a:rPr lang="it-IT" u="sng" dirty="0"/>
              <a:t>Source </a:t>
            </a:r>
            <a:r>
              <a:rPr lang="mr-IN" u="sng" dirty="0"/>
              <a:t>–</a:t>
            </a:r>
            <a:r>
              <a:rPr lang="it-IT" u="sng" dirty="0"/>
              <a:t> DPI </a:t>
            </a:r>
            <a:r>
              <a:rPr lang="mr-IN" u="sng" dirty="0"/>
              <a:t>–</a:t>
            </a:r>
            <a:r>
              <a:rPr lang="it-IT" u="sng" dirty="0"/>
              <a:t> NAT </a:t>
            </a:r>
            <a:r>
              <a:rPr lang="mr-IN" u="sng" dirty="0"/>
              <a:t>– </a:t>
            </a:r>
            <a:r>
              <a:rPr lang="it-IT" u="sng" dirty="0"/>
              <a:t> SHAPER </a:t>
            </a:r>
            <a:r>
              <a:rPr lang="mr-IN" u="sng" dirty="0"/>
              <a:t>–</a:t>
            </a:r>
            <a:r>
              <a:rPr lang="it-IT" u="sng" dirty="0"/>
              <a:t> </a:t>
            </a:r>
            <a:r>
              <a:rPr lang="it-IT" u="sng" dirty="0" err="1" smtClean="0"/>
              <a:t>destination</a:t>
            </a:r>
            <a:endParaRPr lang="it-IT" u="sng" dirty="0" smtClean="0"/>
          </a:p>
          <a:p>
            <a:pPr algn="l"/>
            <a:r>
              <a:rPr lang="it-IT" b="0" dirty="0" err="1" smtClean="0"/>
              <a:t>request_bound</a:t>
            </a:r>
            <a:r>
              <a:rPr lang="it-IT" b="0" dirty="0" smtClean="0"/>
              <a:t>[</a:t>
            </a:r>
            <a:r>
              <a:rPr lang="it-IT" b="0" i="1" dirty="0" smtClean="0"/>
              <a:t>DPI</a:t>
            </a:r>
            <a:r>
              <a:rPr lang="it-IT" b="0" dirty="0" smtClean="0"/>
              <a:t>] </a:t>
            </a:r>
            <a:r>
              <a:rPr lang="it-IT" b="0" dirty="0"/>
              <a:t>= </a:t>
            </a:r>
            <a:r>
              <a:rPr lang="it-IT" b="0" dirty="0" smtClean="0"/>
              <a:t>0</a:t>
            </a:r>
            <a:endParaRPr lang="it-IT" b="0" dirty="0"/>
          </a:p>
          <a:p>
            <a:pPr algn="l"/>
            <a:r>
              <a:rPr lang="it-IT" b="0" dirty="0" err="1" smtClean="0"/>
              <a:t>acc_request</a:t>
            </a:r>
            <a:r>
              <a:rPr lang="it-IT" b="0" dirty="0" smtClean="0"/>
              <a:t>[DPI] </a:t>
            </a:r>
            <a:r>
              <a:rPr lang="it-IT" b="0" dirty="0"/>
              <a:t>= </a:t>
            </a:r>
            <a:r>
              <a:rPr lang="it-IT" b="0" dirty="0" smtClean="0"/>
              <a:t>[1, 2]</a:t>
            </a:r>
            <a:endParaRPr lang="it-IT" b="0" dirty="0"/>
          </a:p>
          <a:p>
            <a:pPr algn="l"/>
            <a:r>
              <a:rPr lang="it-IT" b="0" dirty="0" err="1" smtClean="0"/>
              <a:t>dist_request</a:t>
            </a:r>
            <a:r>
              <a:rPr lang="it-IT" b="0" dirty="0" smtClean="0"/>
              <a:t>[DPI] </a:t>
            </a:r>
            <a:r>
              <a:rPr lang="it-IT" b="0" dirty="0"/>
              <a:t>= </a:t>
            </a:r>
            <a:r>
              <a:rPr lang="it-IT" b="0" dirty="0" smtClean="0"/>
              <a:t>[0, </a:t>
            </a:r>
            <a:r>
              <a:rPr lang="it-IT" b="0" dirty="0"/>
              <a:t>1]</a:t>
            </a:r>
          </a:p>
          <a:p>
            <a:pPr algn="l"/>
            <a:r>
              <a:rPr lang="it-IT" b="0" dirty="0" err="1"/>
              <a:t>r</a:t>
            </a:r>
            <a:r>
              <a:rPr lang="it-IT" b="0" dirty="0" err="1" smtClean="0"/>
              <a:t>equest_bound</a:t>
            </a:r>
            <a:r>
              <a:rPr lang="it-IT" b="0" dirty="0" smtClean="0"/>
              <a:t>[NAT] </a:t>
            </a:r>
            <a:r>
              <a:rPr lang="it-IT" b="0" dirty="0"/>
              <a:t>= 1</a:t>
            </a:r>
          </a:p>
          <a:p>
            <a:pPr algn="l"/>
            <a:r>
              <a:rPr lang="it-IT" b="0" dirty="0" err="1" smtClean="0"/>
              <a:t>acc_request</a:t>
            </a:r>
            <a:r>
              <a:rPr lang="it-IT" b="0" dirty="0" smtClean="0"/>
              <a:t>[NAT] </a:t>
            </a:r>
            <a:r>
              <a:rPr lang="it-IT" b="0" dirty="0"/>
              <a:t>= [1, 1]</a:t>
            </a:r>
          </a:p>
          <a:p>
            <a:pPr algn="l"/>
            <a:r>
              <a:rPr lang="it-IT" b="0" dirty="0" err="1" smtClean="0"/>
              <a:t>dist_request</a:t>
            </a:r>
            <a:r>
              <a:rPr lang="it-IT" b="0" dirty="0" smtClean="0"/>
              <a:t>[NAT] </a:t>
            </a:r>
            <a:r>
              <a:rPr lang="it-IT" b="0" dirty="0"/>
              <a:t>= </a:t>
            </a:r>
            <a:r>
              <a:rPr lang="it-IT" b="0" dirty="0" smtClean="0"/>
              <a:t>[0, </a:t>
            </a:r>
            <a:r>
              <a:rPr lang="it-IT" b="0" dirty="0"/>
              <a:t>1</a:t>
            </a:r>
            <a:r>
              <a:rPr lang="it-IT" b="0" dirty="0" smtClean="0"/>
              <a:t>]</a:t>
            </a:r>
          </a:p>
          <a:p>
            <a:pPr algn="l"/>
            <a:r>
              <a:rPr lang="it-IT" b="0" dirty="0" err="1" smtClean="0"/>
              <a:t>request_bound</a:t>
            </a:r>
            <a:r>
              <a:rPr lang="it-IT" b="0" smtClean="0"/>
              <a:t>[SHAPER] </a:t>
            </a:r>
            <a:r>
              <a:rPr lang="it-IT" b="0"/>
              <a:t>= </a:t>
            </a:r>
            <a:r>
              <a:rPr lang="it-IT" b="0" smtClean="0"/>
              <a:t>0</a:t>
            </a:r>
            <a:endParaRPr lang="it-IT" b="0" dirty="0"/>
          </a:p>
          <a:p>
            <a:pPr algn="l"/>
            <a:r>
              <a:rPr lang="it-IT" b="0" dirty="0" err="1"/>
              <a:t>acc_request</a:t>
            </a:r>
            <a:r>
              <a:rPr lang="it-IT" b="0" dirty="0"/>
              <a:t>[NAT] = [1, 1]</a:t>
            </a:r>
          </a:p>
          <a:p>
            <a:pPr algn="l"/>
            <a:r>
              <a:rPr lang="it-IT" b="0" dirty="0" err="1"/>
              <a:t>dist_request</a:t>
            </a:r>
            <a:r>
              <a:rPr lang="it-IT" b="0" dirty="0"/>
              <a:t>[NAT] = [0, 1</a:t>
            </a:r>
            <a:r>
              <a:rPr lang="it-IT" b="0" dirty="0" smtClean="0"/>
              <a:t>]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10717025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720608" y="780804"/>
            <a:ext cx="11427848" cy="8227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dirty="0" smtClean="0"/>
              <a:t>My </a:t>
            </a:r>
            <a:r>
              <a:rPr lang="it-IT" b="0" dirty="0" err="1" smtClean="0"/>
              <a:t>proposal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to </a:t>
            </a:r>
            <a:r>
              <a:rPr lang="it-IT" b="0" dirty="0" err="1" smtClean="0"/>
              <a:t>execute</a:t>
            </a:r>
            <a:r>
              <a:rPr lang="it-IT" b="0" dirty="0" smtClean="0"/>
              <a:t> a </a:t>
            </a:r>
            <a:r>
              <a:rPr lang="it-IT" b="0" dirty="0" err="1" smtClean="0"/>
              <a:t>loop</a:t>
            </a:r>
            <a:r>
              <a:rPr lang="it-IT" b="0" dirty="0" smtClean="0"/>
              <a:t> </a:t>
            </a:r>
            <a:r>
              <a:rPr lang="it-IT" b="0" dirty="0" err="1" smtClean="0"/>
              <a:t>as</a:t>
            </a:r>
            <a:r>
              <a:rPr lang="it-IT" b="0" dirty="0" smtClean="0"/>
              <a:t> </a:t>
            </a:r>
            <a:r>
              <a:rPr lang="it-IT" b="0" dirty="0" err="1" smtClean="0"/>
              <a:t>follows</a:t>
            </a:r>
            <a:r>
              <a:rPr lang="it-IT" b="0" dirty="0" smtClean="0"/>
              <a:t>: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b="0" dirty="0" err="1" smtClean="0"/>
              <a:t>Pick</a:t>
            </a:r>
            <a:r>
              <a:rPr lang="it-IT" b="0" dirty="0" smtClean="0"/>
              <a:t> </a:t>
            </a:r>
            <a:r>
              <a:rPr lang="it-IT" b="0" dirty="0" err="1" smtClean="0"/>
              <a:t>at</a:t>
            </a:r>
            <a:r>
              <a:rPr lang="it-IT" b="0" dirty="0" smtClean="0"/>
              <a:t> random: source, </a:t>
            </a:r>
            <a:r>
              <a:rPr lang="it-IT" b="0" dirty="0" err="1" smtClean="0"/>
              <a:t>destination</a:t>
            </a:r>
            <a:r>
              <a:rPr lang="it-IT" b="0" dirty="0" smtClean="0"/>
              <a:t>, service </a:t>
            </a:r>
            <a:r>
              <a:rPr lang="it-IT" b="0" dirty="0" err="1" smtClean="0"/>
              <a:t>instance</a:t>
            </a:r>
            <a:endParaRPr lang="it-IT" b="0" dirty="0" smtClean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b="0" dirty="0" err="1" smtClean="0"/>
              <a:t>Execute</a:t>
            </a:r>
            <a:r>
              <a:rPr lang="it-IT" b="0" dirty="0" smtClean="0"/>
              <a:t> </a:t>
            </a:r>
            <a:r>
              <a:rPr lang="it-IT" b="0" dirty="0" err="1" smtClean="0"/>
              <a:t>algorithm</a:t>
            </a:r>
            <a:r>
              <a:rPr lang="it-IT" b="0" dirty="0" smtClean="0"/>
              <a:t> to </a:t>
            </a:r>
            <a:r>
              <a:rPr lang="it-IT" b="0" dirty="0" err="1" smtClean="0"/>
              <a:t>find</a:t>
            </a:r>
            <a:r>
              <a:rPr lang="it-IT" b="0" dirty="0" smtClean="0"/>
              <a:t> SFC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b="0" dirty="0" smtClean="0"/>
              <a:t>Take off </a:t>
            </a:r>
            <a:r>
              <a:rPr lang="it-IT" b="0" dirty="0" err="1" smtClean="0"/>
              <a:t>all</a:t>
            </a:r>
            <a:r>
              <a:rPr lang="it-IT" b="0" dirty="0" smtClean="0"/>
              <a:t> </a:t>
            </a:r>
            <a:r>
              <a:rPr lang="it-IT" b="0" dirty="0" err="1" smtClean="0"/>
              <a:t>NFVs</a:t>
            </a:r>
            <a:r>
              <a:rPr lang="it-IT" b="0" dirty="0" smtClean="0"/>
              <a:t> </a:t>
            </a:r>
            <a:r>
              <a:rPr lang="it-IT" b="0" dirty="0" err="1" smtClean="0"/>
              <a:t>used</a:t>
            </a:r>
            <a:r>
              <a:rPr lang="it-IT" b="0" dirty="0" smtClean="0"/>
              <a:t> for the </a:t>
            </a:r>
            <a:r>
              <a:rPr lang="it-IT" b="0" dirty="0" err="1" smtClean="0"/>
              <a:t>current</a:t>
            </a:r>
            <a:r>
              <a:rPr lang="it-IT" b="0" dirty="0" smtClean="0"/>
              <a:t> service </a:t>
            </a:r>
            <a:r>
              <a:rPr lang="it-IT" b="0" dirty="0" err="1" smtClean="0"/>
              <a:t>instance</a:t>
            </a:r>
            <a:endParaRPr lang="it-IT" b="0" dirty="0" smtClean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b="0" dirty="0" smtClean="0"/>
              <a:t>Go back to </a:t>
            </a:r>
            <a:r>
              <a:rPr lang="it-IT" b="0" dirty="0" err="1" smtClean="0"/>
              <a:t>point</a:t>
            </a:r>
            <a:r>
              <a:rPr lang="it-IT" b="0" dirty="0" smtClean="0"/>
              <a:t> 1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it-IT" b="0" dirty="0" smtClean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it-IT" b="0" dirty="0" smtClean="0"/>
              <a:t>Note </a:t>
            </a:r>
            <a:r>
              <a:rPr lang="it-IT" b="0" dirty="0" err="1" smtClean="0"/>
              <a:t>that</a:t>
            </a:r>
            <a:r>
              <a:rPr lang="it-IT" b="0" dirty="0" smtClean="0"/>
              <a:t> </a:t>
            </a:r>
            <a:r>
              <a:rPr lang="it-IT" b="0" i="1" u="sng" dirty="0" smtClean="0"/>
              <a:t>source and/or </a:t>
            </a:r>
            <a:r>
              <a:rPr lang="it-IT" b="0" i="1" u="sng" dirty="0" err="1" smtClean="0"/>
              <a:t>destination</a:t>
            </a:r>
            <a:r>
              <a:rPr lang="it-IT" b="0" i="1" u="sng" dirty="0" smtClean="0"/>
              <a:t> </a:t>
            </a:r>
            <a:r>
              <a:rPr lang="it-IT" b="0" i="1" u="sng" dirty="0" err="1" smtClean="0"/>
              <a:t>may</a:t>
            </a:r>
            <a:r>
              <a:rPr lang="it-IT" b="0" i="1" u="sng" dirty="0" smtClean="0"/>
              <a:t> be </a:t>
            </a:r>
            <a:r>
              <a:rPr lang="it-IT" b="0" i="1" u="sng" dirty="0" err="1" smtClean="0"/>
              <a:t>selected</a:t>
            </a:r>
            <a:r>
              <a:rPr lang="it-IT" b="0" i="1" u="sng" dirty="0" smtClean="0"/>
              <a:t> more </a:t>
            </a:r>
            <a:r>
              <a:rPr lang="it-IT" b="0" i="1" u="sng" dirty="0" err="1" smtClean="0"/>
              <a:t>than</a:t>
            </a:r>
            <a:r>
              <a:rPr lang="it-IT" b="0" i="1" u="sng" dirty="0" smtClean="0"/>
              <a:t> once</a:t>
            </a:r>
            <a:r>
              <a:rPr lang="it-IT" b="0" dirty="0" smtClean="0"/>
              <a:t>, </a:t>
            </a:r>
            <a:r>
              <a:rPr lang="it-IT" b="0" dirty="0" err="1" smtClean="0"/>
              <a:t>while</a:t>
            </a:r>
            <a:r>
              <a:rPr lang="it-IT" b="0" dirty="0" smtClean="0"/>
              <a:t> </a:t>
            </a:r>
            <a:r>
              <a:rPr lang="it-IT" b="0" i="1" u="sng" dirty="0" smtClean="0"/>
              <a:t>the </a:t>
            </a:r>
            <a:r>
              <a:rPr lang="it-IT" b="0" i="1" u="sng" dirty="0" err="1" smtClean="0"/>
              <a:t>VNFs</a:t>
            </a:r>
            <a:r>
              <a:rPr lang="it-IT" b="0" i="1" u="sng" dirty="0" smtClean="0"/>
              <a:t> can be </a:t>
            </a:r>
            <a:r>
              <a:rPr lang="it-IT" b="0" i="1" u="sng" dirty="0" err="1" smtClean="0"/>
              <a:t>selected</a:t>
            </a:r>
            <a:r>
              <a:rPr lang="it-IT" b="0" i="1" u="sng" dirty="0" smtClean="0"/>
              <a:t> </a:t>
            </a:r>
            <a:r>
              <a:rPr lang="it-IT" b="0" i="1" u="sng" dirty="0" err="1" smtClean="0"/>
              <a:t>only</a:t>
            </a:r>
            <a:r>
              <a:rPr lang="it-IT" b="0" i="1" u="sng" dirty="0" smtClean="0"/>
              <a:t> once</a:t>
            </a:r>
            <a:r>
              <a:rPr lang="it-IT" b="0" dirty="0" smtClean="0"/>
              <a:t>. </a:t>
            </a:r>
            <a:r>
              <a:rPr lang="it-IT" b="0" dirty="0" err="1" smtClean="0"/>
              <a:t>This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</a:t>
            </a:r>
            <a:r>
              <a:rPr lang="it-IT" b="0" dirty="0" err="1" smtClean="0"/>
              <a:t>logically</a:t>
            </a:r>
            <a:r>
              <a:rPr lang="it-IT" b="0" dirty="0" smtClean="0"/>
              <a:t> </a:t>
            </a:r>
            <a:r>
              <a:rPr lang="it-IT" b="0" dirty="0" err="1" smtClean="0"/>
              <a:t>consistent</a:t>
            </a:r>
            <a:r>
              <a:rPr lang="it-IT" b="0" dirty="0" smtClean="0"/>
              <a:t> </a:t>
            </a:r>
            <a:r>
              <a:rPr lang="it-IT" b="0" dirty="0" err="1" smtClean="0"/>
              <a:t>because</a:t>
            </a:r>
            <a:r>
              <a:rPr lang="it-IT" b="0" dirty="0" smtClean="0"/>
              <a:t> the </a:t>
            </a:r>
            <a:r>
              <a:rPr lang="it-IT" b="0" dirty="0" err="1" smtClean="0"/>
              <a:t>same</a:t>
            </a:r>
            <a:r>
              <a:rPr lang="it-IT" b="0" dirty="0" smtClean="0"/>
              <a:t> source </a:t>
            </a:r>
            <a:r>
              <a:rPr lang="it-IT" b="0" dirty="0" err="1" smtClean="0"/>
              <a:t>may</a:t>
            </a:r>
            <a:r>
              <a:rPr lang="it-IT" b="0" dirty="0" smtClean="0"/>
              <a:t> </a:t>
            </a:r>
            <a:r>
              <a:rPr lang="it-IT" b="0" dirty="0" err="1" smtClean="0"/>
              <a:t>have</a:t>
            </a:r>
            <a:r>
              <a:rPr lang="it-IT" b="0" dirty="0" smtClean="0"/>
              <a:t> more </a:t>
            </a:r>
            <a:r>
              <a:rPr lang="it-IT" b="0" dirty="0" err="1" smtClean="0"/>
              <a:t>than</a:t>
            </a:r>
            <a:r>
              <a:rPr lang="it-IT" b="0" dirty="0" smtClean="0"/>
              <a:t> </a:t>
            </a:r>
            <a:r>
              <a:rPr lang="it-IT" b="0" dirty="0" err="1" smtClean="0"/>
              <a:t>one</a:t>
            </a:r>
            <a:r>
              <a:rPr lang="it-IT" b="0" dirty="0" smtClean="0"/>
              <a:t> call </a:t>
            </a:r>
            <a:r>
              <a:rPr lang="it-IT" b="0" dirty="0" err="1" smtClean="0"/>
              <a:t>acgive</a:t>
            </a:r>
            <a:r>
              <a:rPr lang="it-IT" b="0" dirty="0" smtClean="0"/>
              <a:t> in </a:t>
            </a:r>
            <a:r>
              <a:rPr lang="it-IT" b="0" dirty="0" err="1" smtClean="0"/>
              <a:t>principle</a:t>
            </a:r>
            <a:r>
              <a:rPr lang="it-IT" b="0" dirty="0" smtClean="0"/>
              <a:t>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it-IT" b="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it-IT" b="0" dirty="0" err="1" smtClean="0"/>
              <a:t>During</a:t>
            </a:r>
            <a:r>
              <a:rPr lang="it-IT" b="0" dirty="0" smtClean="0"/>
              <a:t> </a:t>
            </a:r>
            <a:r>
              <a:rPr lang="it-IT" b="0" dirty="0" err="1" smtClean="0"/>
              <a:t>this</a:t>
            </a:r>
            <a:r>
              <a:rPr lang="it-IT" b="0" dirty="0" smtClean="0"/>
              <a:t> procedure </a:t>
            </a:r>
            <a:r>
              <a:rPr lang="it-IT" b="0" dirty="0" err="1" smtClean="0"/>
              <a:t>we</a:t>
            </a:r>
            <a:r>
              <a:rPr lang="it-IT" b="0" dirty="0" smtClean="0"/>
              <a:t> </a:t>
            </a:r>
            <a:r>
              <a:rPr lang="it-IT" b="0" dirty="0" err="1" smtClean="0"/>
              <a:t>measure</a:t>
            </a:r>
            <a:r>
              <a:rPr lang="it-IT" b="0" dirty="0" smtClean="0"/>
              <a:t>:</a:t>
            </a:r>
          </a:p>
          <a:p>
            <a:pPr marL="342900" indent="-342900" algn="l">
              <a:buFont typeface="Arial" charset="0"/>
              <a:buChar char="•"/>
            </a:pPr>
            <a:r>
              <a:rPr lang="it-IT" b="0" dirty="0" err="1"/>
              <a:t>whether</a:t>
            </a:r>
            <a:r>
              <a:rPr lang="it-IT" b="0" dirty="0"/>
              <a:t> a </a:t>
            </a:r>
            <a:r>
              <a:rPr lang="it-IT" b="0" dirty="0" err="1"/>
              <a:t>solution</a:t>
            </a:r>
            <a:r>
              <a:rPr lang="it-IT" b="0" dirty="0"/>
              <a:t> can be </a:t>
            </a:r>
            <a:r>
              <a:rPr lang="it-IT" b="0" dirty="0" err="1"/>
              <a:t>found</a:t>
            </a:r>
            <a:r>
              <a:rPr lang="it-IT" b="0" dirty="0"/>
              <a:t> or </a:t>
            </a:r>
            <a:r>
              <a:rPr lang="it-IT" b="0" dirty="0" err="1"/>
              <a:t>not</a:t>
            </a:r>
            <a:endParaRPr lang="it-IT" b="0" dirty="0"/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it-IT" b="0" dirty="0" smtClean="0"/>
              <a:t>the time </a:t>
            </a:r>
            <a:r>
              <a:rPr lang="it-IT" b="0" dirty="0" err="1" smtClean="0"/>
              <a:t>needed</a:t>
            </a:r>
            <a:r>
              <a:rPr lang="it-IT" b="0" dirty="0" smtClean="0"/>
              <a:t> to </a:t>
            </a:r>
            <a:r>
              <a:rPr lang="it-IT" b="0" dirty="0" err="1" smtClean="0"/>
              <a:t>get</a:t>
            </a:r>
            <a:r>
              <a:rPr lang="it-IT" b="0" dirty="0" smtClean="0"/>
              <a:t> an </a:t>
            </a:r>
            <a:r>
              <a:rPr lang="it-IT" b="0" dirty="0" err="1" smtClean="0"/>
              <a:t>answer</a:t>
            </a:r>
            <a:r>
              <a:rPr lang="it-IT" b="0" dirty="0" smtClean="0"/>
              <a:t> from the </a:t>
            </a:r>
            <a:r>
              <a:rPr lang="it-IT" b="0" dirty="0" err="1" smtClean="0"/>
              <a:t>algorithm</a:t>
            </a:r>
            <a:r>
              <a:rPr lang="it-IT" b="0" dirty="0" smtClean="0"/>
              <a:t> (</a:t>
            </a:r>
            <a:r>
              <a:rPr lang="it-IT" b="0" dirty="0" err="1" smtClean="0"/>
              <a:t>either</a:t>
            </a:r>
            <a:r>
              <a:rPr lang="it-IT" b="0" dirty="0" smtClean="0"/>
              <a:t> positive, </a:t>
            </a:r>
            <a:r>
              <a:rPr lang="it-IT" b="0" dirty="0" err="1" smtClean="0"/>
              <a:t>there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a </a:t>
            </a:r>
            <a:r>
              <a:rPr lang="it-IT" b="0" dirty="0" err="1" smtClean="0"/>
              <a:t>solution</a:t>
            </a:r>
            <a:r>
              <a:rPr lang="it-IT" b="0" dirty="0" smtClean="0"/>
              <a:t> to the service </a:t>
            </a:r>
            <a:r>
              <a:rPr lang="it-IT" b="0" dirty="0" err="1" smtClean="0"/>
              <a:t>request</a:t>
            </a:r>
            <a:r>
              <a:rPr lang="it-IT" b="0" dirty="0" smtClean="0"/>
              <a:t>, or negative, the service </a:t>
            </a:r>
            <a:r>
              <a:rPr lang="it-IT" b="0" dirty="0" err="1" smtClean="0"/>
              <a:t>instance</a:t>
            </a:r>
            <a:r>
              <a:rPr lang="it-IT" b="0" dirty="0" smtClean="0"/>
              <a:t> can </a:t>
            </a:r>
            <a:r>
              <a:rPr lang="it-IT" b="0" dirty="0" err="1" smtClean="0"/>
              <a:t>not</a:t>
            </a:r>
            <a:r>
              <a:rPr lang="it-IT" b="0" dirty="0" smtClean="0"/>
              <a:t> be </a:t>
            </a:r>
            <a:r>
              <a:rPr lang="it-IT" b="0" dirty="0" err="1" smtClean="0"/>
              <a:t>satisfied</a:t>
            </a:r>
            <a:r>
              <a:rPr lang="it-IT" b="0" dirty="0" smtClean="0"/>
              <a:t> </a:t>
            </a:r>
            <a:r>
              <a:rPr lang="it-IT" b="0" dirty="0" err="1" smtClean="0"/>
              <a:t>because</a:t>
            </a:r>
            <a:r>
              <a:rPr lang="it-IT" b="0" dirty="0" smtClean="0"/>
              <a:t> of </a:t>
            </a:r>
            <a:r>
              <a:rPr lang="it-IT" b="0" dirty="0" err="1" smtClean="0"/>
              <a:t>lack</a:t>
            </a:r>
            <a:r>
              <a:rPr lang="it-IT" b="0" dirty="0" smtClean="0"/>
              <a:t> of </a:t>
            </a:r>
            <a:r>
              <a:rPr lang="it-IT" b="0" dirty="0" err="1" smtClean="0"/>
              <a:t>VNFs</a:t>
            </a:r>
            <a:r>
              <a:rPr lang="it-IT" b="0" dirty="0" smtClean="0"/>
              <a:t>)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it-IT" b="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it-IT" b="0" dirty="0" smtClean="0"/>
              <a:t>How </a:t>
            </a:r>
            <a:r>
              <a:rPr lang="it-IT" b="0" dirty="0" err="1" smtClean="0"/>
              <a:t>many</a:t>
            </a:r>
            <a:r>
              <a:rPr lang="it-IT" b="0" dirty="0" smtClean="0"/>
              <a:t> </a:t>
            </a:r>
            <a:r>
              <a:rPr lang="it-IT" b="0" dirty="0" err="1" smtClean="0"/>
              <a:t>tries</a:t>
            </a:r>
            <a:r>
              <a:rPr lang="it-IT" b="0" dirty="0" smtClean="0"/>
              <a:t>? </a:t>
            </a:r>
            <a:r>
              <a:rPr lang="it-IT" b="0" dirty="0" err="1" smtClean="0"/>
              <a:t>Honestly</a:t>
            </a:r>
            <a:r>
              <a:rPr lang="it-IT" b="0" dirty="0" smtClean="0"/>
              <a:t> I do </a:t>
            </a:r>
            <a:r>
              <a:rPr lang="it-IT" b="0" dirty="0" err="1" smtClean="0"/>
              <a:t>not</a:t>
            </a:r>
            <a:r>
              <a:rPr lang="it-IT" b="0" dirty="0" smtClean="0"/>
              <a:t> </a:t>
            </a:r>
            <a:r>
              <a:rPr lang="it-IT" b="0" dirty="0" err="1" smtClean="0"/>
              <a:t>know</a:t>
            </a:r>
            <a:r>
              <a:rPr lang="it-IT" b="0" dirty="0" smtClean="0"/>
              <a:t>, </a:t>
            </a:r>
            <a:r>
              <a:rPr lang="it-IT" b="0" dirty="0" err="1" smtClean="0"/>
              <a:t>it</a:t>
            </a:r>
            <a:r>
              <a:rPr lang="it-IT" b="0" dirty="0" smtClean="0"/>
              <a:t> </a:t>
            </a:r>
            <a:r>
              <a:rPr lang="it-IT" b="0" dirty="0" err="1" smtClean="0"/>
              <a:t>all</a:t>
            </a:r>
            <a:r>
              <a:rPr lang="it-IT" b="0" dirty="0" smtClean="0"/>
              <a:t> </a:t>
            </a:r>
            <a:r>
              <a:rPr lang="it-IT" b="0" dirty="0" err="1" smtClean="0"/>
              <a:t>depends</a:t>
            </a:r>
            <a:r>
              <a:rPr lang="it-IT" b="0" dirty="0" smtClean="0"/>
              <a:t> on the </a:t>
            </a:r>
            <a:r>
              <a:rPr lang="it-IT" b="0" dirty="0" err="1" smtClean="0"/>
              <a:t>overall</a:t>
            </a:r>
            <a:r>
              <a:rPr lang="it-IT" b="0" dirty="0" smtClean="0"/>
              <a:t> time </a:t>
            </a:r>
            <a:r>
              <a:rPr lang="it-IT" b="0" dirty="0" err="1" smtClean="0"/>
              <a:t>requested</a:t>
            </a:r>
            <a:r>
              <a:rPr lang="it-IT" b="0" dirty="0" smtClean="0"/>
              <a:t> by the </a:t>
            </a:r>
            <a:r>
              <a:rPr lang="it-IT" b="0" dirty="0" err="1" smtClean="0"/>
              <a:t>process</a:t>
            </a:r>
            <a:r>
              <a:rPr lang="it-IT" b="0" dirty="0" smtClean="0"/>
              <a:t>. Ideal </a:t>
            </a:r>
            <a:r>
              <a:rPr lang="it-IT" b="0" dirty="0" err="1" smtClean="0"/>
              <a:t>would</a:t>
            </a:r>
            <a:r>
              <a:rPr lang="it-IT" b="0" dirty="0" smtClean="0"/>
              <a:t> be </a:t>
            </a:r>
            <a:r>
              <a:rPr lang="it-IT" b="0" dirty="0" err="1" smtClean="0"/>
              <a:t>that</a:t>
            </a:r>
            <a:r>
              <a:rPr lang="it-IT" b="0" dirty="0" smtClean="0"/>
              <a:t> </a:t>
            </a:r>
            <a:r>
              <a:rPr lang="it-IT" b="0" dirty="0" err="1" smtClean="0"/>
              <a:t>we</a:t>
            </a:r>
            <a:r>
              <a:rPr lang="it-IT" b="0" dirty="0" smtClean="0"/>
              <a:t> can </a:t>
            </a:r>
            <a:r>
              <a:rPr lang="it-IT" b="0" dirty="0" err="1" smtClean="0"/>
              <a:t>execute</a:t>
            </a:r>
            <a:r>
              <a:rPr lang="it-IT" b="0" dirty="0" smtClean="0"/>
              <a:t> a high </a:t>
            </a:r>
            <a:r>
              <a:rPr lang="it-IT" b="0" dirty="0" err="1" smtClean="0"/>
              <a:t>number</a:t>
            </a:r>
            <a:r>
              <a:rPr lang="it-IT" b="0" dirty="0" smtClean="0"/>
              <a:t> of </a:t>
            </a:r>
            <a:r>
              <a:rPr lang="it-IT" b="0" dirty="0" err="1" smtClean="0"/>
              <a:t>requests</a:t>
            </a:r>
            <a:r>
              <a:rPr lang="it-IT" b="0" dirty="0" smtClean="0"/>
              <a:t>, to </a:t>
            </a:r>
            <a:r>
              <a:rPr lang="it-IT" b="0" dirty="0" err="1" smtClean="0"/>
              <a:t>get</a:t>
            </a:r>
            <a:r>
              <a:rPr lang="it-IT" b="0" dirty="0" smtClean="0"/>
              <a:t> more </a:t>
            </a:r>
            <a:r>
              <a:rPr lang="it-IT" b="0" dirty="0" err="1" smtClean="0"/>
              <a:t>reliable</a:t>
            </a:r>
            <a:r>
              <a:rPr lang="it-IT" b="0" dirty="0" smtClean="0"/>
              <a:t> </a:t>
            </a:r>
            <a:r>
              <a:rPr lang="it-IT" b="0" dirty="0" err="1" smtClean="0"/>
              <a:t>results</a:t>
            </a:r>
            <a:r>
              <a:rPr lang="it-IT" b="0" dirty="0" smtClean="0"/>
              <a:t> </a:t>
            </a:r>
            <a:r>
              <a:rPr lang="it-IT" b="0" dirty="0" err="1" smtClean="0"/>
              <a:t>regarding</a:t>
            </a:r>
            <a:r>
              <a:rPr lang="it-IT" b="0" dirty="0" smtClean="0"/>
              <a:t> the time to </a:t>
            </a:r>
            <a:r>
              <a:rPr lang="it-IT" b="0" dirty="0" err="1" smtClean="0"/>
              <a:t>find</a:t>
            </a:r>
            <a:r>
              <a:rPr lang="it-IT" b="0" dirty="0" smtClean="0"/>
              <a:t> a </a:t>
            </a:r>
            <a:r>
              <a:rPr lang="it-IT" b="0" dirty="0" err="1" smtClean="0"/>
              <a:t>solution</a:t>
            </a:r>
            <a:r>
              <a:rPr lang="it-IT" b="0" dirty="0" smtClean="0"/>
              <a:t>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it-IT" b="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it-IT" b="0" dirty="0" err="1" smtClean="0"/>
              <a:t>It</a:t>
            </a:r>
            <a:r>
              <a:rPr lang="it-IT" b="0" dirty="0" smtClean="0"/>
              <a:t> </a:t>
            </a:r>
            <a:r>
              <a:rPr lang="it-IT" b="0" dirty="0" err="1" smtClean="0"/>
              <a:t>is</a:t>
            </a:r>
            <a:r>
              <a:rPr lang="it-IT" b="0" dirty="0" smtClean="0"/>
              <a:t> </a:t>
            </a:r>
            <a:r>
              <a:rPr lang="it-IT" b="0" dirty="0" err="1" smtClean="0"/>
              <a:t>also</a:t>
            </a:r>
            <a:r>
              <a:rPr lang="it-IT" b="0" dirty="0" smtClean="0"/>
              <a:t> </a:t>
            </a:r>
            <a:r>
              <a:rPr lang="it-IT" b="0" dirty="0" err="1" smtClean="0"/>
              <a:t>important</a:t>
            </a:r>
            <a:r>
              <a:rPr lang="it-IT" b="0" dirty="0" smtClean="0"/>
              <a:t> to </a:t>
            </a:r>
            <a:r>
              <a:rPr lang="it-IT" b="0" dirty="0" err="1" smtClean="0"/>
              <a:t>understand</a:t>
            </a:r>
            <a:r>
              <a:rPr lang="it-IT" b="0" dirty="0" smtClean="0"/>
              <a:t> </a:t>
            </a:r>
            <a:r>
              <a:rPr lang="it-IT" b="0" dirty="0" err="1" smtClean="0"/>
              <a:t>whether</a:t>
            </a:r>
            <a:r>
              <a:rPr lang="it-IT" b="0" dirty="0" smtClean="0"/>
              <a:t> the time to </a:t>
            </a:r>
            <a:r>
              <a:rPr lang="it-IT" b="0" dirty="0" err="1" smtClean="0"/>
              <a:t>find</a:t>
            </a:r>
            <a:r>
              <a:rPr lang="it-IT" b="0" dirty="0" smtClean="0"/>
              <a:t> the SFC </a:t>
            </a:r>
            <a:r>
              <a:rPr lang="it-IT" b="0" dirty="0" err="1" smtClean="0"/>
              <a:t>is</a:t>
            </a:r>
            <a:r>
              <a:rPr lang="it-IT" b="0" dirty="0" smtClean="0"/>
              <a:t> </a:t>
            </a:r>
            <a:r>
              <a:rPr lang="it-IT" b="0" dirty="0" err="1" smtClean="0"/>
              <a:t>correlated</a:t>
            </a:r>
            <a:r>
              <a:rPr lang="it-IT" b="0" dirty="0" smtClean="0"/>
              <a:t> with the </a:t>
            </a:r>
            <a:r>
              <a:rPr lang="it-IT" b="0" dirty="0" err="1" smtClean="0"/>
              <a:t>type</a:t>
            </a:r>
            <a:r>
              <a:rPr lang="it-IT" b="0" dirty="0" smtClean="0"/>
              <a:t> of </a:t>
            </a:r>
            <a:r>
              <a:rPr lang="it-IT" b="0" dirty="0" err="1" smtClean="0"/>
              <a:t>request</a:t>
            </a:r>
            <a:r>
              <a:rPr lang="it-IT" b="0" dirty="0" smtClean="0"/>
              <a:t> or </a:t>
            </a:r>
            <a:r>
              <a:rPr lang="it-IT" b="0" dirty="0" err="1" smtClean="0"/>
              <a:t>not</a:t>
            </a:r>
            <a:r>
              <a:rPr lang="it-IT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035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uture 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Works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VNFs serve not only other VNFs of the same domain, they assist also other domai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VNFs serve not only other VNFs of the same domain, they assist also other domains.</a:t>
            </a:r>
          </a:p>
          <a:p>
            <a:pPr marL="782319" lvl="1" indent="-391159" defTabSz="514095">
              <a:spcBef>
                <a:spcPts val="3600"/>
              </a:spcBef>
              <a:buChar char="➡"/>
              <a:defRPr sz="2816"/>
            </a:pPr>
            <a:r>
              <a:t> e.g. target domain does not have any WANA, then, the packet travels trough a WANA in other domain (close to target domain)</a:t>
            </a:r>
          </a:p>
          <a:p>
            <a:pPr marL="782319" lvl="1" indent="-391159" defTabSz="514095">
              <a:spcBef>
                <a:spcPts val="3600"/>
              </a:spcBef>
              <a:buChar char="➡"/>
              <a:defRPr sz="2816"/>
            </a:pPr>
            <a:r>
              <a:t>e.g. shaper shapes the traffic also for other domains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Type of Function Chain:</a:t>
            </a:r>
          </a:p>
          <a:p>
            <a:pPr marL="782319" lvl="1" indent="-391159" defTabSz="514095">
              <a:spcBef>
                <a:spcPts val="3600"/>
              </a:spcBef>
              <a:defRPr sz="2816"/>
            </a:pPr>
            <a:r>
              <a:t>restrict: each VNF works only for its own domain.</a:t>
            </a:r>
          </a:p>
          <a:p>
            <a:pPr marL="782319" lvl="1" indent="-391159" defTabSz="514095">
              <a:spcBef>
                <a:spcPts val="3600"/>
              </a:spcBef>
              <a:defRPr sz="2816"/>
            </a:pPr>
            <a:r>
              <a:t>best effort: inter-assistance model</a:t>
            </a:r>
          </a:p>
        </p:txBody>
      </p:sp>
      <p:sp>
        <p:nvSpPr>
          <p:cNvPr id="227" name="Domain inter-assistance 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Domain inter-assistance  model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mpon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Components</a:t>
            </a:r>
          </a:p>
        </p:txBody>
      </p:sp>
      <p:sp>
        <p:nvSpPr>
          <p:cNvPr id="123" name="r"/>
          <p:cNvSpPr/>
          <p:nvPr/>
        </p:nvSpPr>
        <p:spPr>
          <a:xfrm>
            <a:off x="7569200" y="8010310"/>
            <a:ext cx="675216" cy="662618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</a:t>
            </a:r>
          </a:p>
        </p:txBody>
      </p:sp>
      <p:sp>
        <p:nvSpPr>
          <p:cNvPr id="124" name="w"/>
          <p:cNvSpPr/>
          <p:nvPr/>
        </p:nvSpPr>
        <p:spPr>
          <a:xfrm>
            <a:off x="2757859" y="5159441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w</a:t>
            </a:r>
          </a:p>
        </p:txBody>
      </p:sp>
      <p:sp>
        <p:nvSpPr>
          <p:cNvPr id="125" name="s"/>
          <p:cNvSpPr/>
          <p:nvPr/>
        </p:nvSpPr>
        <p:spPr>
          <a:xfrm>
            <a:off x="8714808" y="5159441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 smtClean="0"/>
              <a:t>s</a:t>
            </a:r>
            <a:endParaRPr dirty="0"/>
          </a:p>
        </p:txBody>
      </p:sp>
      <p:sp>
        <p:nvSpPr>
          <p:cNvPr id="126" name="inactive domain"/>
          <p:cNvSpPr txBox="1"/>
          <p:nvPr/>
        </p:nvSpPr>
        <p:spPr>
          <a:xfrm>
            <a:off x="4725568" y="2908852"/>
            <a:ext cx="24106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inactive domain</a:t>
            </a:r>
          </a:p>
        </p:txBody>
      </p:sp>
      <p:sp>
        <p:nvSpPr>
          <p:cNvPr id="127" name="active domain"/>
          <p:cNvSpPr txBox="1"/>
          <p:nvPr/>
        </p:nvSpPr>
        <p:spPr>
          <a:xfrm>
            <a:off x="4664760" y="3960470"/>
            <a:ext cx="21512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active domain</a:t>
            </a:r>
          </a:p>
        </p:txBody>
      </p:sp>
      <p:sp>
        <p:nvSpPr>
          <p:cNvPr id="128" name="End VNF"/>
          <p:cNvSpPr txBox="1"/>
          <p:nvPr/>
        </p:nvSpPr>
        <p:spPr>
          <a:xfrm>
            <a:off x="9390024" y="8111089"/>
            <a:ext cx="1362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End VNF</a:t>
            </a:r>
          </a:p>
        </p:txBody>
      </p:sp>
      <p:sp>
        <p:nvSpPr>
          <p:cNvPr id="129" name="WANA VNF"/>
          <p:cNvSpPr txBox="1"/>
          <p:nvPr/>
        </p:nvSpPr>
        <p:spPr>
          <a:xfrm>
            <a:off x="4447844" y="5260220"/>
            <a:ext cx="17215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WANA VNF</a:t>
            </a:r>
          </a:p>
        </p:txBody>
      </p:sp>
      <p:sp>
        <p:nvSpPr>
          <p:cNvPr id="130" name="d"/>
          <p:cNvSpPr/>
          <p:nvPr/>
        </p:nvSpPr>
        <p:spPr>
          <a:xfrm>
            <a:off x="2769003" y="7021266"/>
            <a:ext cx="675217" cy="66261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</a:t>
            </a:r>
          </a:p>
        </p:txBody>
      </p:sp>
      <p:sp>
        <p:nvSpPr>
          <p:cNvPr id="131" name="SHAPER VNF"/>
          <p:cNvSpPr txBox="1"/>
          <p:nvPr/>
        </p:nvSpPr>
        <p:spPr>
          <a:xfrm>
            <a:off x="10001300" y="5260220"/>
            <a:ext cx="20510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SHAPER VNF</a:t>
            </a:r>
          </a:p>
        </p:txBody>
      </p:sp>
      <p:sp>
        <p:nvSpPr>
          <p:cNvPr id="132" name="DPI VNF"/>
          <p:cNvSpPr txBox="1"/>
          <p:nvPr/>
        </p:nvSpPr>
        <p:spPr>
          <a:xfrm>
            <a:off x="4432775" y="7122045"/>
            <a:ext cx="13167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DPI VNF</a:t>
            </a:r>
          </a:p>
        </p:txBody>
      </p:sp>
      <p:sp>
        <p:nvSpPr>
          <p:cNvPr id="133" name="Oval"/>
          <p:cNvSpPr/>
          <p:nvPr/>
        </p:nvSpPr>
        <p:spPr>
          <a:xfrm>
            <a:off x="2526476" y="3841644"/>
            <a:ext cx="1554526" cy="871303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Oval"/>
          <p:cNvSpPr/>
          <p:nvPr/>
        </p:nvSpPr>
        <p:spPr>
          <a:xfrm>
            <a:off x="2501412" y="2590542"/>
            <a:ext cx="1554526" cy="871303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b"/>
          <p:cNvSpPr/>
          <p:nvPr/>
        </p:nvSpPr>
        <p:spPr>
          <a:xfrm>
            <a:off x="2707059" y="8173968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136" name="BODER VNF"/>
          <p:cNvSpPr txBox="1"/>
          <p:nvPr/>
        </p:nvSpPr>
        <p:spPr>
          <a:xfrm>
            <a:off x="4362196" y="8274747"/>
            <a:ext cx="189280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BODER VNF</a:t>
            </a:r>
          </a:p>
        </p:txBody>
      </p:sp>
      <p:sp>
        <p:nvSpPr>
          <p:cNvPr id="17" name="s"/>
          <p:cNvSpPr/>
          <p:nvPr/>
        </p:nvSpPr>
        <p:spPr>
          <a:xfrm>
            <a:off x="8714808" y="6004086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it-IT" dirty="0" err="1" smtClean="0"/>
              <a:t>n</a:t>
            </a:r>
            <a:endParaRPr dirty="0"/>
          </a:p>
        </p:txBody>
      </p:sp>
      <p:sp>
        <p:nvSpPr>
          <p:cNvPr id="18" name="SHAPER VNF"/>
          <p:cNvSpPr txBox="1"/>
          <p:nvPr/>
        </p:nvSpPr>
        <p:spPr>
          <a:xfrm>
            <a:off x="10317472" y="6077649"/>
            <a:ext cx="14186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it-IT" dirty="0" smtClean="0"/>
              <a:t>NAT </a:t>
            </a:r>
            <a:r>
              <a:rPr dirty="0" smtClean="0"/>
              <a:t>VNF</a:t>
            </a:r>
            <a:endParaRPr dirty="0"/>
          </a:p>
        </p:txBody>
      </p:sp>
      <p:sp>
        <p:nvSpPr>
          <p:cNvPr id="19" name="w"/>
          <p:cNvSpPr/>
          <p:nvPr/>
        </p:nvSpPr>
        <p:spPr>
          <a:xfrm>
            <a:off x="2762453" y="5886955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it-IT" dirty="0" smtClean="0"/>
              <a:t>v</a:t>
            </a:r>
            <a:endParaRPr dirty="0"/>
          </a:p>
        </p:txBody>
      </p:sp>
      <p:sp>
        <p:nvSpPr>
          <p:cNvPr id="20" name="WANA VNF"/>
          <p:cNvSpPr txBox="1"/>
          <p:nvPr/>
        </p:nvSpPr>
        <p:spPr>
          <a:xfrm>
            <a:off x="4599272" y="5963568"/>
            <a:ext cx="14186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it-IT" dirty="0" smtClean="0"/>
              <a:t>VPN </a:t>
            </a:r>
            <a:r>
              <a:rPr dirty="0" smtClean="0"/>
              <a:t>VNF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399798" y="1973956"/>
            <a:ext cx="523626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Let’s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think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 more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general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environment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the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types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VNFs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larger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but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can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still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be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classified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in the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three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sets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originally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identified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baseline="0" dirty="0" err="1" smtClean="0">
                <a:solidFill>
                  <a:srgbClr val="FF0000"/>
                </a:solidFill>
              </a:rPr>
              <a:t>We</a:t>
            </a:r>
            <a:r>
              <a:rPr lang="it-IT" b="0" baseline="0" dirty="0" smtClean="0">
                <a:solidFill>
                  <a:srgbClr val="FF0000"/>
                </a:solidFill>
              </a:rPr>
              <a:t> </a:t>
            </a:r>
            <a:r>
              <a:rPr lang="it-IT" b="0" baseline="0" dirty="0" err="1" smtClean="0">
                <a:solidFill>
                  <a:srgbClr val="FF0000"/>
                </a:solidFill>
              </a:rPr>
              <a:t>have</a:t>
            </a:r>
            <a:r>
              <a:rPr lang="it-IT" b="0" baseline="0" dirty="0" smtClean="0">
                <a:solidFill>
                  <a:srgbClr val="FF0000"/>
                </a:solidFill>
              </a:rPr>
              <a:t> </a:t>
            </a:r>
            <a:r>
              <a:rPr lang="it-IT" b="0" baseline="0" dirty="0" err="1" smtClean="0">
                <a:solidFill>
                  <a:srgbClr val="FF0000"/>
                </a:solidFill>
              </a:rPr>
              <a:t>two</a:t>
            </a:r>
            <a:r>
              <a:rPr lang="it-IT" b="0" baseline="0" dirty="0" smtClean="0">
                <a:solidFill>
                  <a:srgbClr val="FF0000"/>
                </a:solidFill>
              </a:rPr>
              <a:t> </a:t>
            </a:r>
            <a:r>
              <a:rPr lang="it-IT" b="0" baseline="0" dirty="0" err="1" smtClean="0">
                <a:solidFill>
                  <a:srgbClr val="FF0000"/>
                </a:solidFill>
              </a:rPr>
              <a:t>type</a:t>
            </a:r>
            <a:r>
              <a:rPr lang="it-IT" b="0" dirty="0" smtClean="0">
                <a:solidFill>
                  <a:srgbClr val="FF0000"/>
                </a:solidFill>
              </a:rPr>
              <a:t> of </a:t>
            </a:r>
            <a:r>
              <a:rPr lang="it-IT" b="0" dirty="0" err="1" smtClean="0">
                <a:solidFill>
                  <a:srgbClr val="FF0000"/>
                </a:solidFill>
              </a:rPr>
              <a:t>VNFs</a:t>
            </a:r>
            <a:r>
              <a:rPr lang="it-IT" b="0" dirty="0" smtClean="0">
                <a:solidFill>
                  <a:srgbClr val="FF0000"/>
                </a:solidFill>
              </a:rPr>
              <a:t> </a:t>
            </a:r>
            <a:r>
              <a:rPr lang="it-IT" b="0" dirty="0" err="1" smtClean="0">
                <a:solidFill>
                  <a:srgbClr val="FF0000"/>
                </a:solidFill>
              </a:rPr>
              <a:t>like</a:t>
            </a:r>
            <a:r>
              <a:rPr lang="it-IT" b="0" dirty="0" smtClean="0">
                <a:solidFill>
                  <a:srgbClr val="FF0000"/>
                </a:solidFill>
              </a:rPr>
              <a:t> the WANA and </a:t>
            </a:r>
            <a:r>
              <a:rPr lang="it-IT" b="0" dirty="0" err="1" smtClean="0">
                <a:solidFill>
                  <a:srgbClr val="FF0000"/>
                </a:solidFill>
              </a:rPr>
              <a:t>two</a:t>
            </a:r>
            <a:r>
              <a:rPr lang="it-IT" b="0" dirty="0" smtClean="0">
                <a:solidFill>
                  <a:srgbClr val="FF0000"/>
                </a:solidFill>
              </a:rPr>
              <a:t> </a:t>
            </a:r>
            <a:r>
              <a:rPr lang="it-IT" b="0" dirty="0" err="1" smtClean="0">
                <a:solidFill>
                  <a:srgbClr val="FF0000"/>
                </a:solidFill>
              </a:rPr>
              <a:t>types</a:t>
            </a:r>
            <a:r>
              <a:rPr lang="it-IT" b="0" dirty="0" smtClean="0">
                <a:solidFill>
                  <a:srgbClr val="FF0000"/>
                </a:solidFill>
              </a:rPr>
              <a:t> of VNF </a:t>
            </a:r>
            <a:r>
              <a:rPr lang="it-IT" b="0" dirty="0" err="1" smtClean="0">
                <a:solidFill>
                  <a:srgbClr val="FF0000"/>
                </a:solidFill>
              </a:rPr>
              <a:t>like</a:t>
            </a:r>
            <a:r>
              <a:rPr lang="it-IT" b="0" dirty="0" smtClean="0">
                <a:solidFill>
                  <a:srgbClr val="FF0000"/>
                </a:solidFill>
              </a:rPr>
              <a:t> the </a:t>
            </a:r>
            <a:r>
              <a:rPr lang="it-IT" b="0" dirty="0" err="1" smtClean="0">
                <a:solidFill>
                  <a:srgbClr val="FF0000"/>
                </a:solidFill>
              </a:rPr>
              <a:t>shaper</a:t>
            </a:r>
            <a:endParaRPr kumimoji="0" lang="it-IT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053900" y="5532162"/>
            <a:ext cx="14475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Blue VNF</a:t>
            </a:r>
            <a:endParaRPr kumimoji="0" lang="it-IT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886694" y="7140788"/>
            <a:ext cx="17713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Yellow VNF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881831" y="5650993"/>
            <a:ext cx="16815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Green VNF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WANA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WANA cases</a:t>
            </a:r>
          </a:p>
        </p:txBody>
      </p:sp>
      <p:sp>
        <p:nvSpPr>
          <p:cNvPr id="230" name="s"/>
          <p:cNvSpPr/>
          <p:nvPr/>
        </p:nvSpPr>
        <p:spPr>
          <a:xfrm>
            <a:off x="942259" y="2832279"/>
            <a:ext cx="997777" cy="88665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</a:t>
            </a:r>
          </a:p>
        </p:txBody>
      </p:sp>
      <p:sp>
        <p:nvSpPr>
          <p:cNvPr id="231" name="e"/>
          <p:cNvSpPr/>
          <p:nvPr/>
        </p:nvSpPr>
        <p:spPr>
          <a:xfrm>
            <a:off x="1701221" y="5831582"/>
            <a:ext cx="860558" cy="88665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</a:t>
            </a:r>
          </a:p>
        </p:txBody>
      </p:sp>
      <p:sp>
        <p:nvSpPr>
          <p:cNvPr id="232" name="Oval"/>
          <p:cNvSpPr/>
          <p:nvPr/>
        </p:nvSpPr>
        <p:spPr>
          <a:xfrm>
            <a:off x="728806" y="2704771"/>
            <a:ext cx="2124173" cy="1739537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3" name="Oval"/>
          <p:cNvSpPr/>
          <p:nvPr/>
        </p:nvSpPr>
        <p:spPr>
          <a:xfrm>
            <a:off x="1356477" y="5478959"/>
            <a:ext cx="1550046" cy="1591899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4" name="2"/>
          <p:cNvSpPr/>
          <p:nvPr/>
        </p:nvSpPr>
        <p:spPr>
          <a:xfrm>
            <a:off x="2289192" y="4590332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35" name="16"/>
          <p:cNvSpPr/>
          <p:nvPr/>
        </p:nvSpPr>
        <p:spPr>
          <a:xfrm>
            <a:off x="1793892" y="3714405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16</a:t>
            </a:r>
          </a:p>
        </p:txBody>
      </p:sp>
      <p:sp>
        <p:nvSpPr>
          <p:cNvPr id="236" name="Oval"/>
          <p:cNvSpPr/>
          <p:nvPr/>
        </p:nvSpPr>
        <p:spPr>
          <a:xfrm>
            <a:off x="2034826" y="4410301"/>
            <a:ext cx="1183948" cy="1022681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7" name="s"/>
          <p:cNvSpPr/>
          <p:nvPr/>
        </p:nvSpPr>
        <p:spPr>
          <a:xfrm>
            <a:off x="6787616" y="4711879"/>
            <a:ext cx="997777" cy="88665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</a:t>
            </a:r>
          </a:p>
        </p:txBody>
      </p:sp>
      <p:sp>
        <p:nvSpPr>
          <p:cNvPr id="238" name="Oval"/>
          <p:cNvSpPr/>
          <p:nvPr/>
        </p:nvSpPr>
        <p:spPr>
          <a:xfrm>
            <a:off x="6600756" y="4577475"/>
            <a:ext cx="1371499" cy="1155461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16"/>
          <p:cNvSpPr/>
          <p:nvPr/>
        </p:nvSpPr>
        <p:spPr>
          <a:xfrm>
            <a:off x="5458760" y="5231664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16</a:t>
            </a:r>
          </a:p>
        </p:txBody>
      </p:sp>
      <p:sp>
        <p:nvSpPr>
          <p:cNvPr id="240" name="e"/>
          <p:cNvSpPr/>
          <p:nvPr/>
        </p:nvSpPr>
        <p:spPr>
          <a:xfrm>
            <a:off x="4944154" y="6785289"/>
            <a:ext cx="860558" cy="88665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</a:t>
            </a:r>
          </a:p>
        </p:txBody>
      </p:sp>
      <p:sp>
        <p:nvSpPr>
          <p:cNvPr id="241" name="Oval"/>
          <p:cNvSpPr/>
          <p:nvPr/>
        </p:nvSpPr>
        <p:spPr>
          <a:xfrm>
            <a:off x="4668442" y="6557723"/>
            <a:ext cx="1411981" cy="1341786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2" name="2"/>
          <p:cNvSpPr/>
          <p:nvPr/>
        </p:nvSpPr>
        <p:spPr>
          <a:xfrm>
            <a:off x="6787616" y="6324467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43" name="Oval"/>
          <p:cNvSpPr/>
          <p:nvPr/>
        </p:nvSpPr>
        <p:spPr>
          <a:xfrm>
            <a:off x="6350202" y="5954775"/>
            <a:ext cx="1550046" cy="1591899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4" name="Oval"/>
          <p:cNvSpPr/>
          <p:nvPr/>
        </p:nvSpPr>
        <p:spPr>
          <a:xfrm>
            <a:off x="4892509" y="4767023"/>
            <a:ext cx="1550046" cy="1591899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5" name="s"/>
          <p:cNvSpPr/>
          <p:nvPr/>
        </p:nvSpPr>
        <p:spPr>
          <a:xfrm>
            <a:off x="9393229" y="6351546"/>
            <a:ext cx="997778" cy="88665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</a:t>
            </a:r>
          </a:p>
        </p:txBody>
      </p:sp>
      <p:sp>
        <p:nvSpPr>
          <p:cNvPr id="246" name="Oval"/>
          <p:cNvSpPr/>
          <p:nvPr/>
        </p:nvSpPr>
        <p:spPr>
          <a:xfrm>
            <a:off x="9186127" y="6123980"/>
            <a:ext cx="1411981" cy="1341786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7" name="16"/>
          <p:cNvSpPr/>
          <p:nvPr/>
        </p:nvSpPr>
        <p:spPr>
          <a:xfrm>
            <a:off x="11035089" y="6588620"/>
            <a:ext cx="675216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16</a:t>
            </a:r>
          </a:p>
        </p:txBody>
      </p:sp>
      <p:sp>
        <p:nvSpPr>
          <p:cNvPr id="248" name="e"/>
          <p:cNvSpPr/>
          <p:nvPr/>
        </p:nvSpPr>
        <p:spPr>
          <a:xfrm>
            <a:off x="9938969" y="7863582"/>
            <a:ext cx="860557" cy="88665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</a:t>
            </a:r>
          </a:p>
        </p:txBody>
      </p:sp>
      <p:sp>
        <p:nvSpPr>
          <p:cNvPr id="249" name="Oval"/>
          <p:cNvSpPr/>
          <p:nvPr/>
        </p:nvSpPr>
        <p:spPr>
          <a:xfrm>
            <a:off x="9426931" y="7510223"/>
            <a:ext cx="2124173" cy="1591899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2"/>
          <p:cNvSpPr/>
          <p:nvPr/>
        </p:nvSpPr>
        <p:spPr>
          <a:xfrm>
            <a:off x="10798192" y="7975599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51" name="Oval"/>
          <p:cNvSpPr/>
          <p:nvPr/>
        </p:nvSpPr>
        <p:spPr>
          <a:xfrm>
            <a:off x="10686947" y="6249036"/>
            <a:ext cx="1371500" cy="1341786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Oval"/>
          <p:cNvSpPr/>
          <p:nvPr/>
        </p:nvSpPr>
        <p:spPr>
          <a:xfrm>
            <a:off x="-107410" y="2470387"/>
            <a:ext cx="4194025" cy="4812826"/>
          </a:xfrm>
          <a:prstGeom prst="ellips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Oval"/>
          <p:cNvSpPr/>
          <p:nvPr/>
        </p:nvSpPr>
        <p:spPr>
          <a:xfrm>
            <a:off x="4262588" y="3938856"/>
            <a:ext cx="4194025" cy="4672105"/>
          </a:xfrm>
          <a:prstGeom prst="ellips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4" name="Oval"/>
          <p:cNvSpPr/>
          <p:nvPr/>
        </p:nvSpPr>
        <p:spPr>
          <a:xfrm>
            <a:off x="8785985" y="5702466"/>
            <a:ext cx="3594860" cy="3774992"/>
          </a:xfrm>
          <a:prstGeom prst="ellips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5" name="which is acceptable?…"/>
          <p:cNvSpPr txBox="1"/>
          <p:nvPr/>
        </p:nvSpPr>
        <p:spPr>
          <a:xfrm>
            <a:off x="7679489" y="1940176"/>
            <a:ext cx="4515918" cy="2670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is acceptable?</a:t>
            </a:r>
          </a:p>
          <a:p>
            <a:r>
              <a:t>shall we propose a parameter</a:t>
            </a:r>
          </a:p>
          <a:p>
            <a:r>
              <a:t>in input, e.g. 0,1,2</a:t>
            </a:r>
          </a:p>
          <a:p>
            <a:r>
              <a:t>0 - no WANA</a:t>
            </a:r>
          </a:p>
          <a:p>
            <a:r>
              <a:t>1 - restrict WANA </a:t>
            </a:r>
          </a:p>
          <a:p>
            <a:r>
              <a:t>(must in Start Target domain)</a:t>
            </a:r>
          </a:p>
          <a:p>
            <a:r>
              <a:t>2 - WANA best effort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omain Character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Domain Characteristics</a:t>
            </a:r>
          </a:p>
        </p:txBody>
      </p:sp>
      <p:sp>
        <p:nvSpPr>
          <p:cNvPr id="139" name="8"/>
          <p:cNvSpPr/>
          <p:nvPr/>
        </p:nvSpPr>
        <p:spPr>
          <a:xfrm>
            <a:off x="7543800" y="4247715"/>
            <a:ext cx="675216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140" name="Line"/>
          <p:cNvSpPr/>
          <p:nvPr/>
        </p:nvSpPr>
        <p:spPr>
          <a:xfrm flipH="1">
            <a:off x="8088511" y="3916708"/>
            <a:ext cx="1849739" cy="693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target"/>
          <p:cNvSpPr/>
          <p:nvPr/>
        </p:nvSpPr>
        <p:spPr>
          <a:xfrm>
            <a:off x="10655300" y="7597477"/>
            <a:ext cx="1273009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target</a:t>
            </a:r>
          </a:p>
        </p:txBody>
      </p:sp>
      <p:sp>
        <p:nvSpPr>
          <p:cNvPr id="142" name="Oval"/>
          <p:cNvSpPr/>
          <p:nvPr/>
        </p:nvSpPr>
        <p:spPr>
          <a:xfrm>
            <a:off x="9680603" y="2257857"/>
            <a:ext cx="3105002" cy="2023617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Oval"/>
          <p:cNvSpPr/>
          <p:nvPr/>
        </p:nvSpPr>
        <p:spPr>
          <a:xfrm>
            <a:off x="9414647" y="6139102"/>
            <a:ext cx="2710558" cy="2658220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1"/>
          <p:cNvSpPr/>
          <p:nvPr/>
        </p:nvSpPr>
        <p:spPr>
          <a:xfrm>
            <a:off x="11970196" y="293835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45" name="2"/>
          <p:cNvSpPr/>
          <p:nvPr/>
        </p:nvSpPr>
        <p:spPr>
          <a:xfrm>
            <a:off x="11297096" y="344635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46" name="3"/>
          <p:cNvSpPr/>
          <p:nvPr/>
        </p:nvSpPr>
        <p:spPr>
          <a:xfrm>
            <a:off x="9709596" y="7759700"/>
            <a:ext cx="675217" cy="662617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47" name="Oval"/>
          <p:cNvSpPr/>
          <p:nvPr/>
        </p:nvSpPr>
        <p:spPr>
          <a:xfrm>
            <a:off x="6340503" y="3997139"/>
            <a:ext cx="3105002" cy="237787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10"/>
          <p:cNvSpPr/>
          <p:nvPr/>
        </p:nvSpPr>
        <p:spPr>
          <a:xfrm>
            <a:off x="8287196" y="513671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10</a:t>
            </a:r>
          </a:p>
        </p:txBody>
      </p:sp>
      <p:sp>
        <p:nvSpPr>
          <p:cNvPr id="149" name="Line"/>
          <p:cNvSpPr/>
          <p:nvPr/>
        </p:nvSpPr>
        <p:spPr>
          <a:xfrm>
            <a:off x="8028640" y="4807442"/>
            <a:ext cx="363597" cy="363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11055796" y="3350904"/>
            <a:ext cx="363597" cy="363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7"/>
          <p:cNvSpPr/>
          <p:nvPr/>
        </p:nvSpPr>
        <p:spPr>
          <a:xfrm>
            <a:off x="10432318" y="6228915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152" name="Line"/>
          <p:cNvSpPr/>
          <p:nvPr/>
        </p:nvSpPr>
        <p:spPr>
          <a:xfrm>
            <a:off x="10075744" y="3990313"/>
            <a:ext cx="711346" cy="2195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 flipH="1">
            <a:off x="10222897" y="6757860"/>
            <a:ext cx="422126" cy="9820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10885272" y="6769390"/>
            <a:ext cx="263229" cy="8303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start"/>
          <p:cNvSpPr/>
          <p:nvPr/>
        </p:nvSpPr>
        <p:spPr>
          <a:xfrm>
            <a:off x="10180600" y="2485348"/>
            <a:ext cx="1273010" cy="987064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start</a:t>
            </a:r>
          </a:p>
        </p:txBody>
      </p:sp>
      <p:sp>
        <p:nvSpPr>
          <p:cNvPr id="156" name="6"/>
          <p:cNvSpPr/>
          <p:nvPr/>
        </p:nvSpPr>
        <p:spPr>
          <a:xfrm>
            <a:off x="9702800" y="3446356"/>
            <a:ext cx="675216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57" name="Line"/>
          <p:cNvSpPr/>
          <p:nvPr/>
        </p:nvSpPr>
        <p:spPr>
          <a:xfrm flipH="1">
            <a:off x="10353407" y="3382889"/>
            <a:ext cx="394777" cy="3947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Each domain has only ONE gateway node…"/>
          <p:cNvSpPr txBox="1">
            <a:spLocks noGrp="1"/>
          </p:cNvSpPr>
          <p:nvPr>
            <p:ph type="body" sz="half" idx="1"/>
          </p:nvPr>
        </p:nvSpPr>
        <p:spPr>
          <a:xfrm>
            <a:off x="734681" y="2495550"/>
            <a:ext cx="5548981" cy="29721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Each domain has only ONE gateway node</a:t>
            </a:r>
          </a:p>
          <a:p>
            <a:r>
              <a:rPr dirty="0"/>
              <a:t>A pair of domains have at most two domain links (directed)</a:t>
            </a:r>
          </a:p>
        </p:txBody>
      </p:sp>
      <p:sp>
        <p:nvSpPr>
          <p:cNvPr id="159" name="Line"/>
          <p:cNvSpPr/>
          <p:nvPr/>
        </p:nvSpPr>
        <p:spPr>
          <a:xfrm>
            <a:off x="8100024" y="4753004"/>
            <a:ext cx="2340171" cy="1440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H="1" flipV="1">
            <a:off x="8300787" y="4684345"/>
            <a:ext cx="2196249" cy="14826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 flipH="1" flipV="1">
            <a:off x="9887805" y="4142897"/>
            <a:ext cx="636967" cy="20312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8095667" y="3772142"/>
            <a:ext cx="1598929" cy="5112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CasellaDiTesto 26"/>
          <p:cNvSpPr txBox="1"/>
          <p:nvPr/>
        </p:nvSpPr>
        <p:spPr>
          <a:xfrm>
            <a:off x="501900" y="6635288"/>
            <a:ext cx="8190026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 networking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terms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this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means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each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domain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has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just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borger</a:t>
            </a:r>
            <a:r>
              <a:rPr kumimoji="0" lang="it-IT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gateway and the inter-domain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connectivity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a full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mesh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it-IT" sz="24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topology</a:t>
            </a:r>
            <a:r>
              <a:rPr kumimoji="0" lang="it-IT" sz="24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0" baseline="0" dirty="0" err="1" smtClean="0">
                <a:solidFill>
                  <a:srgbClr val="FF0000"/>
                </a:solidFill>
              </a:rPr>
              <a:t>This</a:t>
            </a:r>
            <a:r>
              <a:rPr lang="it-IT" b="0" dirty="0" smtClean="0">
                <a:solidFill>
                  <a:srgbClr val="FF0000"/>
                </a:solidFill>
              </a:rPr>
              <a:t> </a:t>
            </a:r>
            <a:r>
              <a:rPr lang="it-IT" b="0" dirty="0" err="1" smtClean="0">
                <a:solidFill>
                  <a:srgbClr val="FF0000"/>
                </a:solidFill>
              </a:rPr>
              <a:t>is</a:t>
            </a:r>
            <a:r>
              <a:rPr lang="it-IT" b="0" dirty="0" smtClean="0">
                <a:solidFill>
                  <a:srgbClr val="FF0000"/>
                </a:solidFill>
              </a:rPr>
              <a:t> </a:t>
            </a:r>
            <a:r>
              <a:rPr lang="it-IT" b="0" dirty="0" err="1" smtClean="0">
                <a:solidFill>
                  <a:srgbClr val="FF0000"/>
                </a:solidFill>
              </a:rPr>
              <a:t>not</a:t>
            </a:r>
            <a:r>
              <a:rPr lang="it-IT" b="0" dirty="0" smtClean="0">
                <a:solidFill>
                  <a:srgbClr val="FF0000"/>
                </a:solidFill>
              </a:rPr>
              <a:t> </a:t>
            </a:r>
            <a:r>
              <a:rPr lang="it-IT" b="0" dirty="0" err="1" smtClean="0">
                <a:solidFill>
                  <a:srgbClr val="FF0000"/>
                </a:solidFill>
              </a:rPr>
              <a:t>fully</a:t>
            </a:r>
            <a:r>
              <a:rPr lang="it-IT" b="0" dirty="0" smtClean="0">
                <a:solidFill>
                  <a:srgbClr val="FF0000"/>
                </a:solidFill>
              </a:rPr>
              <a:t> general </a:t>
            </a:r>
            <a:r>
              <a:rPr lang="it-IT" b="0" dirty="0" err="1" smtClean="0">
                <a:solidFill>
                  <a:srgbClr val="FF0000"/>
                </a:solidFill>
              </a:rPr>
              <a:t>but</a:t>
            </a:r>
            <a:r>
              <a:rPr lang="it-IT" b="0" dirty="0" smtClean="0">
                <a:solidFill>
                  <a:srgbClr val="FF0000"/>
                </a:solidFill>
              </a:rPr>
              <a:t> </a:t>
            </a:r>
            <a:r>
              <a:rPr lang="it-IT" b="0" dirty="0" err="1" smtClean="0">
                <a:solidFill>
                  <a:srgbClr val="FF0000"/>
                </a:solidFill>
              </a:rPr>
              <a:t>is</a:t>
            </a:r>
            <a:r>
              <a:rPr lang="it-IT" b="0" dirty="0" smtClean="0">
                <a:solidFill>
                  <a:srgbClr val="FF0000"/>
                </a:solidFill>
              </a:rPr>
              <a:t> a </a:t>
            </a:r>
            <a:r>
              <a:rPr lang="it-IT" b="0" dirty="0" err="1" smtClean="0">
                <a:solidFill>
                  <a:srgbClr val="FF0000"/>
                </a:solidFill>
              </a:rPr>
              <a:t>resonable</a:t>
            </a:r>
            <a:r>
              <a:rPr lang="it-IT" b="0" dirty="0" smtClean="0">
                <a:solidFill>
                  <a:srgbClr val="FF0000"/>
                </a:solidFill>
              </a:rPr>
              <a:t> </a:t>
            </a:r>
            <a:r>
              <a:rPr lang="it-IT" b="0" dirty="0" err="1" smtClean="0">
                <a:solidFill>
                  <a:srgbClr val="FF0000"/>
                </a:solidFill>
              </a:rPr>
              <a:t>assumptions</a:t>
            </a:r>
            <a:r>
              <a:rPr lang="it-IT" b="0" dirty="0" smtClean="0">
                <a:solidFill>
                  <a:srgbClr val="FF0000"/>
                </a:solidFill>
              </a:rPr>
              <a:t> for the time </a:t>
            </a:r>
            <a:r>
              <a:rPr lang="it-IT" b="0" dirty="0" err="1" smtClean="0">
                <a:solidFill>
                  <a:srgbClr val="FF0000"/>
                </a:solidFill>
              </a:rPr>
              <a:t>being</a:t>
            </a:r>
            <a:r>
              <a:rPr lang="it-IT" b="0" dirty="0" smtClean="0">
                <a:solidFill>
                  <a:srgbClr val="FF0000"/>
                </a:solidFill>
              </a:rPr>
              <a:t>.</a:t>
            </a:r>
            <a:endParaRPr kumimoji="0" lang="it-IT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low Property: at most ONE inflow, NO outflo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Flow Property</a:t>
            </a:r>
            <a:r>
              <a:rPr dirty="0"/>
              <a:t>: at most ONE inflow, NO outflow</a:t>
            </a:r>
          </a:p>
          <a:p>
            <a:r>
              <a:rPr b="1" dirty="0" smtClean="0"/>
              <a:t>Function</a:t>
            </a:r>
            <a:r>
              <a:rPr dirty="0" smtClean="0"/>
              <a:t>:</a:t>
            </a:r>
            <a:r>
              <a:rPr lang="it-IT" dirty="0" smtClean="0"/>
              <a:t> </a:t>
            </a:r>
            <a:r>
              <a:rPr dirty="0" smtClean="0"/>
              <a:t>traffic log</a:t>
            </a:r>
            <a:r>
              <a:rPr lang="it-IT" dirty="0" err="1" smtClean="0"/>
              <a:t>ging</a:t>
            </a:r>
            <a:r>
              <a:rPr lang="it-IT" dirty="0" smtClean="0"/>
              <a:t> (</a:t>
            </a:r>
            <a:r>
              <a:rPr lang="it-IT" dirty="0" err="1" smtClean="0"/>
              <a:t>analyze</a:t>
            </a:r>
            <a:r>
              <a:rPr lang="it-IT" dirty="0" smtClean="0"/>
              <a:t> </a:t>
            </a:r>
            <a:r>
              <a:rPr lang="it-IT" dirty="0" err="1" smtClean="0"/>
              <a:t>traffic</a:t>
            </a:r>
            <a:r>
              <a:rPr lang="it-IT" dirty="0" smtClean="0"/>
              <a:t> by </a:t>
            </a:r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packets</a:t>
            </a:r>
            <a:r>
              <a:rPr lang="it-IT" dirty="0" smtClean="0"/>
              <a:t>), </a:t>
            </a:r>
            <a:r>
              <a:rPr lang="it-IT" dirty="0" err="1" smtClean="0"/>
              <a:t>may</a:t>
            </a:r>
            <a:r>
              <a:rPr lang="it-IT" dirty="0" smtClean="0"/>
              <a:t> be </a:t>
            </a:r>
            <a:r>
              <a:rPr lang="it-IT" dirty="0" err="1" smtClean="0"/>
              <a:t>disabled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some time from </a:t>
            </a:r>
            <a:r>
              <a:rPr lang="it-IT" dirty="0" err="1" smtClean="0"/>
              <a:t>traffic</a:t>
            </a:r>
            <a:r>
              <a:rPr lang="it-IT" dirty="0" smtClean="0"/>
              <a:t> flow start-up</a:t>
            </a:r>
            <a:endParaRPr dirty="0"/>
          </a:p>
          <a:p>
            <a:r>
              <a:rPr lang="it-IT" b="1" dirty="0" smtClean="0"/>
              <a:t>Predicate</a:t>
            </a:r>
            <a:r>
              <a:rPr lang="it-IT" dirty="0" smtClean="0"/>
              <a:t>: </a:t>
            </a:r>
            <a:r>
              <a:rPr dirty="0" smtClean="0"/>
              <a:t>message </a:t>
            </a:r>
            <a:r>
              <a:rPr dirty="0"/>
              <a:t>received must be clear (no WANA, or after 2 WANA)</a:t>
            </a:r>
          </a:p>
        </p:txBody>
      </p:sp>
      <p:sp>
        <p:nvSpPr>
          <p:cNvPr id="165" name="D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 smtClean="0"/>
              <a:t>Yellow (</a:t>
            </a:r>
            <a:r>
              <a:rPr dirty="0" smtClean="0"/>
              <a:t>DPI</a:t>
            </a:r>
            <a:r>
              <a:rPr lang="it-IT" dirty="0" smtClean="0"/>
              <a:t>)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66" name="Oval"/>
          <p:cNvSpPr/>
          <p:nvPr/>
        </p:nvSpPr>
        <p:spPr>
          <a:xfrm>
            <a:off x="9685320" y="1002191"/>
            <a:ext cx="675217" cy="66261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low Property: at most ONE inflow, at least ONE outflo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Flow Property</a:t>
            </a:r>
            <a:r>
              <a:rPr dirty="0"/>
              <a:t>: at most ONE inflow, at least ONE outflow</a:t>
            </a:r>
          </a:p>
          <a:p>
            <a:r>
              <a:rPr b="1" dirty="0"/>
              <a:t>Function</a:t>
            </a:r>
            <a:r>
              <a:rPr dirty="0"/>
              <a:t>: VPN, encryption, decryption, etc …</a:t>
            </a:r>
          </a:p>
          <a:p>
            <a:r>
              <a:rPr dirty="0"/>
              <a:t>When more WANAs exist, pick </a:t>
            </a:r>
            <a:r>
              <a:rPr strike="sngStrike" dirty="0"/>
              <a:t>at most </a:t>
            </a:r>
            <a:r>
              <a:rPr dirty="0"/>
              <a:t>ONE WANA at random</a:t>
            </a:r>
          </a:p>
          <a:p>
            <a:r>
              <a:rPr strike="sngStrike" dirty="0" smtClean="0"/>
              <a:t>WANA </a:t>
            </a:r>
            <a:r>
              <a:rPr strike="sngStrike" dirty="0"/>
              <a:t>and SHAPER can have arbitrary order</a:t>
            </a:r>
          </a:p>
        </p:txBody>
      </p:sp>
      <p:sp>
        <p:nvSpPr>
          <p:cNvPr id="169" name="WA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 smtClean="0"/>
              <a:t>Blue (</a:t>
            </a:r>
            <a:r>
              <a:rPr dirty="0" smtClean="0"/>
              <a:t>WANA</a:t>
            </a:r>
            <a:r>
              <a:rPr lang="it-IT" dirty="0" smtClean="0"/>
              <a:t>, VPN)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70" name="Oval"/>
          <p:cNvSpPr/>
          <p:nvPr/>
        </p:nvSpPr>
        <p:spPr>
          <a:xfrm>
            <a:off x="11227981" y="1002191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low Property: at most ONE inflow, at least ONE outflo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Flow Property</a:t>
            </a:r>
            <a:r>
              <a:rPr dirty="0"/>
              <a:t>: at most ONE inflow, at least ONE outflow</a:t>
            </a:r>
          </a:p>
          <a:p>
            <a:r>
              <a:rPr b="1" dirty="0"/>
              <a:t>Function</a:t>
            </a:r>
            <a:r>
              <a:rPr dirty="0"/>
              <a:t>: shape </a:t>
            </a:r>
            <a:r>
              <a:rPr dirty="0" smtClean="0"/>
              <a:t>frequency</a:t>
            </a:r>
            <a:r>
              <a:rPr lang="it-IT" dirty="0" smtClean="0"/>
              <a:t>, </a:t>
            </a:r>
            <a:r>
              <a:rPr lang="it-IT" dirty="0" err="1" smtClean="0"/>
              <a:t>address</a:t>
            </a:r>
            <a:r>
              <a:rPr lang="it-IT" dirty="0" smtClean="0"/>
              <a:t> </a:t>
            </a:r>
            <a:r>
              <a:rPr lang="it-IT" dirty="0" err="1" smtClean="0"/>
              <a:t>adjustment</a:t>
            </a:r>
            <a:r>
              <a:rPr lang="it-IT" dirty="0" smtClean="0"/>
              <a:t> (NAT)</a:t>
            </a:r>
            <a:endParaRPr dirty="0"/>
          </a:p>
          <a:p>
            <a:r>
              <a:rPr strike="sngStrike" dirty="0" smtClean="0"/>
              <a:t>When </a:t>
            </a:r>
            <a:r>
              <a:rPr strike="sngStrike" dirty="0"/>
              <a:t>shaper service is required, each domain can utilize at most ONE shaper at random</a:t>
            </a:r>
          </a:p>
        </p:txBody>
      </p:sp>
      <p:sp>
        <p:nvSpPr>
          <p:cNvPr id="173" name="SHAP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SHAPER </a:t>
            </a:r>
          </a:p>
        </p:txBody>
      </p:sp>
      <p:sp>
        <p:nvSpPr>
          <p:cNvPr id="174" name="Oval"/>
          <p:cNvSpPr/>
          <p:nvPr/>
        </p:nvSpPr>
        <p:spPr>
          <a:xfrm>
            <a:off x="8851900" y="1002191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</a:t>
            </a:r>
          </a:p>
        </p:txBody>
      </p:sp>
      <p:sp>
        <p:nvSpPr>
          <p:cNvPr id="177" name="6"/>
          <p:cNvSpPr/>
          <p:nvPr/>
        </p:nvSpPr>
        <p:spPr>
          <a:xfrm>
            <a:off x="3771900" y="4336615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78" name="Line"/>
          <p:cNvSpPr/>
          <p:nvPr/>
        </p:nvSpPr>
        <p:spPr>
          <a:xfrm flipH="1">
            <a:off x="5455245" y="4349046"/>
            <a:ext cx="1525673" cy="3014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start"/>
          <p:cNvSpPr/>
          <p:nvPr/>
        </p:nvSpPr>
        <p:spPr>
          <a:xfrm>
            <a:off x="7672895" y="2204256"/>
            <a:ext cx="1113715" cy="987063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start</a:t>
            </a:r>
          </a:p>
        </p:txBody>
      </p:sp>
      <p:sp>
        <p:nvSpPr>
          <p:cNvPr id="180" name="target"/>
          <p:cNvSpPr/>
          <p:nvPr/>
        </p:nvSpPr>
        <p:spPr>
          <a:xfrm>
            <a:off x="8559800" y="8220273"/>
            <a:ext cx="1113714" cy="88452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target</a:t>
            </a:r>
          </a:p>
        </p:txBody>
      </p:sp>
      <p:sp>
        <p:nvSpPr>
          <p:cNvPr id="181" name="Oval"/>
          <p:cNvSpPr/>
          <p:nvPr/>
        </p:nvSpPr>
        <p:spPr>
          <a:xfrm>
            <a:off x="6931662" y="1941104"/>
            <a:ext cx="3128963" cy="287565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Oval"/>
          <p:cNvSpPr/>
          <p:nvPr/>
        </p:nvSpPr>
        <p:spPr>
          <a:xfrm>
            <a:off x="7319147" y="6761898"/>
            <a:ext cx="2710558" cy="2658221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2"/>
          <p:cNvSpPr/>
          <p:nvPr/>
        </p:nvSpPr>
        <p:spPr>
          <a:xfrm>
            <a:off x="8109396" y="3597064"/>
            <a:ext cx="675217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84" name="3"/>
          <p:cNvSpPr/>
          <p:nvPr/>
        </p:nvSpPr>
        <p:spPr>
          <a:xfrm>
            <a:off x="7614096" y="8382496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85" name="Oval"/>
          <p:cNvSpPr/>
          <p:nvPr/>
        </p:nvSpPr>
        <p:spPr>
          <a:xfrm>
            <a:off x="2037039" y="4086039"/>
            <a:ext cx="3636566" cy="3451524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4"/>
          <p:cNvSpPr/>
          <p:nvPr/>
        </p:nvSpPr>
        <p:spPr>
          <a:xfrm>
            <a:off x="4324796" y="5588650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87" name="5"/>
          <p:cNvSpPr/>
          <p:nvPr/>
        </p:nvSpPr>
        <p:spPr>
          <a:xfrm>
            <a:off x="2952303" y="5339915"/>
            <a:ext cx="675217" cy="662618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3512145" y="4896342"/>
            <a:ext cx="490597" cy="4905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4256740" y="4896342"/>
            <a:ext cx="241239" cy="7606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>
            <a:off x="7357810" y="4506077"/>
            <a:ext cx="446462" cy="20379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7802713" y="7186350"/>
            <a:ext cx="324686" cy="11764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7948266" y="7117814"/>
            <a:ext cx="1104734" cy="11047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11"/>
          <p:cNvSpPr/>
          <p:nvPr/>
        </p:nvSpPr>
        <p:spPr>
          <a:xfrm>
            <a:off x="8779048" y="7108834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11</a:t>
            </a:r>
          </a:p>
        </p:txBody>
      </p:sp>
      <p:sp>
        <p:nvSpPr>
          <p:cNvPr id="194" name="Line"/>
          <p:cNvSpPr/>
          <p:nvPr/>
        </p:nvSpPr>
        <p:spPr>
          <a:xfrm>
            <a:off x="8414549" y="3138220"/>
            <a:ext cx="1" cy="4814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31"/>
          <p:cNvSpPr/>
          <p:nvPr/>
        </p:nvSpPr>
        <p:spPr>
          <a:xfrm>
            <a:off x="6979096" y="384617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31</a:t>
            </a:r>
          </a:p>
        </p:txBody>
      </p:sp>
      <p:sp>
        <p:nvSpPr>
          <p:cNvPr id="196" name="Line"/>
          <p:cNvSpPr/>
          <p:nvPr/>
        </p:nvSpPr>
        <p:spPr>
          <a:xfrm flipH="1">
            <a:off x="7569589" y="3926976"/>
            <a:ext cx="559579" cy="23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32"/>
          <p:cNvSpPr/>
          <p:nvPr/>
        </p:nvSpPr>
        <p:spPr>
          <a:xfrm>
            <a:off x="4756596" y="4336615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32</a:t>
            </a:r>
          </a:p>
        </p:txBody>
      </p:sp>
      <p:sp>
        <p:nvSpPr>
          <p:cNvPr id="198" name="Line"/>
          <p:cNvSpPr/>
          <p:nvPr/>
        </p:nvSpPr>
        <p:spPr>
          <a:xfrm flipH="1">
            <a:off x="4380481" y="4760362"/>
            <a:ext cx="3668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33"/>
          <p:cNvSpPr/>
          <p:nvPr/>
        </p:nvSpPr>
        <p:spPr>
          <a:xfrm>
            <a:off x="7514212" y="6538574"/>
            <a:ext cx="675217" cy="662618"/>
          </a:xfrm>
          <a:prstGeom prst="ellipse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33</a:t>
            </a:r>
          </a:p>
        </p:txBody>
      </p:sp>
      <p:sp>
        <p:nvSpPr>
          <p:cNvPr id="200" name="12"/>
          <p:cNvSpPr/>
          <p:nvPr/>
        </p:nvSpPr>
        <p:spPr>
          <a:xfrm>
            <a:off x="2952303" y="4511628"/>
            <a:ext cx="675217" cy="66261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12</a:t>
            </a:r>
          </a:p>
        </p:txBody>
      </p:sp>
      <p:sp>
        <p:nvSpPr>
          <p:cNvPr id="201" name="36"/>
          <p:cNvSpPr/>
          <p:nvPr/>
        </p:nvSpPr>
        <p:spPr>
          <a:xfrm>
            <a:off x="2438400" y="6267015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36</a:t>
            </a:r>
          </a:p>
        </p:txBody>
      </p:sp>
      <p:sp>
        <p:nvSpPr>
          <p:cNvPr id="202" name="46"/>
          <p:cNvSpPr/>
          <p:nvPr/>
        </p:nvSpPr>
        <p:spPr>
          <a:xfrm>
            <a:off x="9017000" y="3047624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46</a:t>
            </a:r>
          </a:p>
        </p:txBody>
      </p:sp>
      <p:sp>
        <p:nvSpPr>
          <p:cNvPr id="203" name="26"/>
          <p:cNvSpPr/>
          <p:nvPr/>
        </p:nvSpPr>
        <p:spPr>
          <a:xfrm>
            <a:off x="9309100" y="7657724"/>
            <a:ext cx="675216" cy="662618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26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User demands a desired function cha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dirty="0"/>
              <a:t>User demands a desired function </a:t>
            </a:r>
            <a:r>
              <a:rPr dirty="0" smtClean="0"/>
              <a:t>chain</a:t>
            </a:r>
            <a:endParaRPr lang="it-IT" dirty="0" smtClean="0"/>
          </a:p>
          <a:p>
            <a:r>
              <a:rPr lang="it-IT" dirty="0" smtClean="0"/>
              <a:t>The Service </a:t>
            </a:r>
            <a:r>
              <a:rPr lang="it-IT" dirty="0" err="1" smtClean="0"/>
              <a:t>Function</a:t>
            </a:r>
            <a:r>
              <a:rPr lang="it-IT" dirty="0" smtClean="0"/>
              <a:t> Chain (SFC)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ordered</a:t>
            </a:r>
            <a:r>
              <a:rPr lang="it-IT" dirty="0" smtClean="0"/>
              <a:t> list of NFV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traffic</a:t>
            </a:r>
            <a:r>
              <a:rPr lang="it-IT" dirty="0" smtClean="0"/>
              <a:t> flow </a:t>
            </a:r>
            <a:r>
              <a:rPr lang="it-IT" dirty="0" err="1" smtClean="0"/>
              <a:t>will</a:t>
            </a:r>
            <a:r>
              <a:rPr lang="it-IT" dirty="0" smtClean="0"/>
              <a:t> traverse</a:t>
            </a:r>
          </a:p>
          <a:p>
            <a:r>
              <a:rPr lang="it-IT" dirty="0"/>
              <a:t>User </a:t>
            </a:r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smtClean="0"/>
              <a:t>Source and </a:t>
            </a:r>
            <a:r>
              <a:rPr lang="it-IT" dirty="0" err="1" smtClean="0"/>
              <a:t>Destination</a:t>
            </a:r>
            <a:r>
              <a:rPr lang="it-IT" dirty="0" smtClean="0"/>
              <a:t> and the </a:t>
            </a:r>
            <a:r>
              <a:rPr lang="it-IT" dirty="0"/>
              <a:t>start &amp; target </a:t>
            </a:r>
            <a:r>
              <a:rPr lang="it-IT" dirty="0" smtClean="0"/>
              <a:t>domain</a:t>
            </a:r>
          </a:p>
          <a:p>
            <a:pPr>
              <a:buFont typeface="Arial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demand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the NFV </a:t>
            </a:r>
            <a:r>
              <a:rPr lang="it-IT" dirty="0" err="1" smtClean="0"/>
              <a:t>lists</a:t>
            </a:r>
            <a:r>
              <a:rPr lang="it-IT" dirty="0" smtClean="0"/>
              <a:t>, the </a:t>
            </a:r>
            <a:r>
              <a:rPr lang="it-IT" dirty="0" err="1" smtClean="0"/>
              <a:t>system</a:t>
            </a:r>
            <a:r>
              <a:rPr lang="it-IT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MUST </a:t>
            </a:r>
            <a:r>
              <a:rPr lang="it-IT" dirty="0" err="1" smtClean="0"/>
              <a:t>keep</a:t>
            </a:r>
            <a:r>
              <a:rPr lang="it-IT" dirty="0" smtClean="0"/>
              <a:t> the </a:t>
            </a:r>
            <a:r>
              <a:rPr lang="it-IT" dirty="0" err="1" smtClean="0"/>
              <a:t>requested</a:t>
            </a:r>
            <a:r>
              <a:rPr lang="it-IT" dirty="0" smtClean="0"/>
              <a:t> </a:t>
            </a:r>
            <a:r>
              <a:rPr lang="it-IT" dirty="0" err="1" smtClean="0"/>
              <a:t>order</a:t>
            </a:r>
            <a:r>
              <a:rPr lang="it-IT" dirty="0" smtClean="0"/>
              <a:t>,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MAY </a:t>
            </a:r>
            <a:r>
              <a:rPr lang="it-IT" dirty="0" err="1" smtClean="0"/>
              <a:t>choose</a:t>
            </a:r>
            <a:r>
              <a:rPr lang="it-IT" dirty="0" smtClean="0"/>
              <a:t> the domain </a:t>
            </a:r>
            <a:r>
              <a:rPr lang="it-IT" dirty="0" err="1" smtClean="0"/>
              <a:t>where</a:t>
            </a:r>
            <a:r>
              <a:rPr lang="it-IT" dirty="0" smtClean="0"/>
              <a:t> to </a:t>
            </a:r>
            <a:r>
              <a:rPr lang="it-IT" dirty="0" err="1" smtClean="0"/>
              <a:t>pick</a:t>
            </a:r>
            <a:r>
              <a:rPr lang="it-IT" dirty="0" smtClean="0"/>
              <a:t> a </a:t>
            </a:r>
            <a:r>
              <a:rPr lang="it-IT" dirty="0" err="1" smtClean="0"/>
              <a:t>requested</a:t>
            </a:r>
            <a:r>
              <a:rPr lang="it-IT" dirty="0" smtClean="0"/>
              <a:t> VNF, </a:t>
            </a:r>
          </a:p>
          <a:p>
            <a:pPr lvl="1">
              <a:buFont typeface="Arial" charset="0"/>
              <a:buChar char="•"/>
            </a:pPr>
            <a:r>
              <a:rPr lang="it-IT" dirty="0" smtClean="0"/>
              <a:t>MAY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NFVs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requested</a:t>
            </a:r>
            <a:r>
              <a:rPr lang="it-IT" dirty="0" smtClean="0"/>
              <a:t> by the </a:t>
            </a:r>
            <a:r>
              <a:rPr lang="it-IT" dirty="0" err="1" smtClean="0"/>
              <a:t>user</a:t>
            </a:r>
            <a:r>
              <a:rPr lang="it-IT" dirty="0" smtClean="0"/>
              <a:t> for </a:t>
            </a:r>
            <a:r>
              <a:rPr lang="it-IT" dirty="0" err="1" smtClean="0"/>
              <a:t>specific</a:t>
            </a:r>
            <a:r>
              <a:rPr lang="it-IT" dirty="0" smtClean="0"/>
              <a:t> network </a:t>
            </a:r>
            <a:r>
              <a:rPr lang="it-IT" dirty="0" err="1" smtClean="0"/>
              <a:t>needs</a:t>
            </a:r>
            <a:r>
              <a:rPr lang="it-IT" dirty="0" smtClean="0"/>
              <a:t> (for the time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)</a:t>
            </a:r>
            <a:endParaRPr dirty="0"/>
          </a:p>
        </p:txBody>
      </p:sp>
      <p:sp>
        <p:nvSpPr>
          <p:cNvPr id="206" name="Assum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Assumptions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o capture the idea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To capture the ideas:</a:t>
            </a:r>
          </a:p>
          <a:p>
            <a:pPr marL="711200" lvl="1" indent="-355600" defTabSz="467359">
              <a:spcBef>
                <a:spcPts val="3300"/>
              </a:spcBef>
              <a:buChar char="-"/>
              <a:defRPr sz="2560"/>
            </a:pPr>
            <a:r>
              <a:t>WANA manipulates msg before delivering to other domains, msg must be manipulated again before reading by the target -&gt; each resulting domain has 1 WANA</a:t>
            </a:r>
          </a:p>
          <a:p>
            <a:pPr marL="711200" lvl="1" indent="-355600" defTabSz="467359">
              <a:spcBef>
                <a:spcPts val="3300"/>
              </a:spcBef>
              <a:buChar char="-"/>
              <a:defRPr sz="2560"/>
            </a:pPr>
            <a:r>
              <a:t>Shaper  shapes the traffic -&gt; each resulting domain has at most 1 shaper</a:t>
            </a:r>
          </a:p>
          <a:p>
            <a:pPr marL="711200" lvl="1" indent="-355600" defTabSz="467359">
              <a:spcBef>
                <a:spcPts val="3300"/>
              </a:spcBef>
              <a:buChar char="-"/>
              <a:defRPr sz="2560"/>
            </a:pPr>
            <a:r>
              <a:t>Users are interested in the total number of DPIs in the solution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To bring (interprete) VNF functions to VNF mapping in domains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Given the condition that users do not know which domains should be included</a:t>
            </a:r>
          </a:p>
        </p:txBody>
      </p:sp>
      <p:sp>
        <p:nvSpPr>
          <p:cNvPr id="209" name="Aims of Proposed Constra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Aims of Proposed Constraints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1489</Words>
  <Application>Microsoft Macintosh PowerPoint</Application>
  <PresentationFormat>Personalizzato</PresentationFormat>
  <Paragraphs>192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Helvetica Light</vt:lpstr>
      <vt:lpstr>Helvetica Neue</vt:lpstr>
      <vt:lpstr>Helvetica Neue Light</vt:lpstr>
      <vt:lpstr>Helvetica Neue Medium</vt:lpstr>
      <vt:lpstr>Helvetica Neue Thin</vt:lpstr>
      <vt:lpstr>Arial</vt:lpstr>
      <vt:lpstr>White</vt:lpstr>
      <vt:lpstr>Function Chain CP Model Proposal</vt:lpstr>
      <vt:lpstr>Components</vt:lpstr>
      <vt:lpstr>Domain Characteristics</vt:lpstr>
      <vt:lpstr>Yellow (DPI) </vt:lpstr>
      <vt:lpstr>Blue (WANA, VPN) </vt:lpstr>
      <vt:lpstr>SHAPER </vt:lpstr>
      <vt:lpstr>Example </vt:lpstr>
      <vt:lpstr>Assumptions</vt:lpstr>
      <vt:lpstr>Aims of Proposed Constraints</vt:lpstr>
      <vt:lpstr>Proposed Constraints</vt:lpstr>
      <vt:lpstr>Constraints Refinements</vt:lpstr>
      <vt:lpstr>SOLUTION </vt:lpstr>
      <vt:lpstr>Examples</vt:lpstr>
      <vt:lpstr>Presentazione di PowerPoint</vt:lpstr>
      <vt:lpstr>Presentazione di PowerPoint</vt:lpstr>
      <vt:lpstr>Presentazione di PowerPoint</vt:lpstr>
      <vt:lpstr>Presentazione di PowerPoint</vt:lpstr>
      <vt:lpstr>Future Works</vt:lpstr>
      <vt:lpstr>Domain inter-assistance  model</vt:lpstr>
      <vt:lpstr>WANA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Chain CP Model Proposal</dc:title>
  <cp:lastModifiedBy>Utente di Microsoft Office</cp:lastModifiedBy>
  <cp:revision>12</cp:revision>
  <dcterms:modified xsi:type="dcterms:W3CDTF">2017-12-02T15:32:52Z</dcterms:modified>
</cp:coreProperties>
</file>