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nction Chain Component defini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Chain Component definition</a:t>
            </a:r>
          </a:p>
        </p:txBody>
      </p:sp>
      <p:sp>
        <p:nvSpPr>
          <p:cNvPr id="120" name="20.10.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20.10.2017</a:t>
            </a:r>
          </a:p>
        </p:txBody>
      </p:sp>
      <p:sp>
        <p:nvSpPr>
          <p:cNvPr id="121" name="Prof. Franco Callegati…"/>
          <p:cNvSpPr txBox="1"/>
          <p:nvPr/>
        </p:nvSpPr>
        <p:spPr>
          <a:xfrm>
            <a:off x="8546642" y="7497420"/>
            <a:ext cx="33537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Prof. Franco Callegati</a:t>
            </a:r>
          </a:p>
          <a:p>
            <a:pPr/>
            <a:r>
              <a:t>Scribe: Tong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R Examp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SHAPER Example 2</a:t>
            </a:r>
          </a:p>
        </p:txBody>
      </p:sp>
      <p:sp>
        <p:nvSpPr>
          <p:cNvPr id="269" name="6"/>
          <p:cNvSpPr/>
          <p:nvPr/>
        </p:nvSpPr>
        <p:spPr>
          <a:xfrm>
            <a:off x="3771900" y="4336615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0" name="Line"/>
          <p:cNvSpPr/>
          <p:nvPr/>
        </p:nvSpPr>
        <p:spPr>
          <a:xfrm flipH="1">
            <a:off x="5455245" y="4349046"/>
            <a:ext cx="1525673" cy="3014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start"/>
          <p:cNvSpPr/>
          <p:nvPr/>
        </p:nvSpPr>
        <p:spPr>
          <a:xfrm>
            <a:off x="7672895" y="2204256"/>
            <a:ext cx="1113715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72" name="target"/>
          <p:cNvSpPr/>
          <p:nvPr/>
        </p:nvSpPr>
        <p:spPr>
          <a:xfrm>
            <a:off x="8559800" y="8220273"/>
            <a:ext cx="1113714" cy="88452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273" name="Oval"/>
          <p:cNvSpPr/>
          <p:nvPr/>
        </p:nvSpPr>
        <p:spPr>
          <a:xfrm>
            <a:off x="6931662" y="1941104"/>
            <a:ext cx="3128963" cy="287565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Oval"/>
          <p:cNvSpPr/>
          <p:nvPr/>
        </p:nvSpPr>
        <p:spPr>
          <a:xfrm>
            <a:off x="7319147" y="6761898"/>
            <a:ext cx="2710558" cy="2658221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2"/>
          <p:cNvSpPr/>
          <p:nvPr/>
        </p:nvSpPr>
        <p:spPr>
          <a:xfrm>
            <a:off x="8109396" y="3597064"/>
            <a:ext cx="675217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3"/>
          <p:cNvSpPr/>
          <p:nvPr/>
        </p:nvSpPr>
        <p:spPr>
          <a:xfrm>
            <a:off x="7614096" y="838249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Oval"/>
          <p:cNvSpPr/>
          <p:nvPr/>
        </p:nvSpPr>
        <p:spPr>
          <a:xfrm>
            <a:off x="2037039" y="4086039"/>
            <a:ext cx="3636566" cy="3451524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4"/>
          <p:cNvSpPr/>
          <p:nvPr/>
        </p:nvSpPr>
        <p:spPr>
          <a:xfrm>
            <a:off x="4324796" y="5588650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9" name="5"/>
          <p:cNvSpPr/>
          <p:nvPr/>
        </p:nvSpPr>
        <p:spPr>
          <a:xfrm>
            <a:off x="2952303" y="53399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0" name="Line"/>
          <p:cNvSpPr/>
          <p:nvPr/>
        </p:nvSpPr>
        <p:spPr>
          <a:xfrm flipH="1">
            <a:off x="3512145" y="4896342"/>
            <a:ext cx="490597" cy="490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4256740" y="4896342"/>
            <a:ext cx="241239" cy="760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7357810" y="4506077"/>
            <a:ext cx="446462" cy="20379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7802713" y="7186350"/>
            <a:ext cx="324686" cy="1176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7948266" y="7117814"/>
            <a:ext cx="1104734" cy="11047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11"/>
          <p:cNvSpPr/>
          <p:nvPr/>
        </p:nvSpPr>
        <p:spPr>
          <a:xfrm>
            <a:off x="8779048" y="7108834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86" name="Line"/>
          <p:cNvSpPr/>
          <p:nvPr/>
        </p:nvSpPr>
        <p:spPr>
          <a:xfrm>
            <a:off x="8414549" y="3138220"/>
            <a:ext cx="1" cy="4814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31"/>
          <p:cNvSpPr/>
          <p:nvPr/>
        </p:nvSpPr>
        <p:spPr>
          <a:xfrm>
            <a:off x="6979096" y="38461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288" name="Line"/>
          <p:cNvSpPr/>
          <p:nvPr/>
        </p:nvSpPr>
        <p:spPr>
          <a:xfrm flipH="1">
            <a:off x="7569589" y="3926976"/>
            <a:ext cx="559579" cy="23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32"/>
          <p:cNvSpPr/>
          <p:nvPr/>
        </p:nvSpPr>
        <p:spPr>
          <a:xfrm>
            <a:off x="4756596" y="43366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90" name="Line"/>
          <p:cNvSpPr/>
          <p:nvPr/>
        </p:nvSpPr>
        <p:spPr>
          <a:xfrm flipH="1">
            <a:off x="4380481" y="4760362"/>
            <a:ext cx="3668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33"/>
          <p:cNvSpPr/>
          <p:nvPr/>
        </p:nvSpPr>
        <p:spPr>
          <a:xfrm>
            <a:off x="7514212" y="65385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92" name="12"/>
          <p:cNvSpPr/>
          <p:nvPr/>
        </p:nvSpPr>
        <p:spPr>
          <a:xfrm>
            <a:off x="2952303" y="4511628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93" name="36"/>
          <p:cNvSpPr/>
          <p:nvPr/>
        </p:nvSpPr>
        <p:spPr>
          <a:xfrm>
            <a:off x="2438400" y="6267015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36</a:t>
            </a:r>
          </a:p>
        </p:txBody>
      </p:sp>
      <p:sp>
        <p:nvSpPr>
          <p:cNvPr id="294" name="46"/>
          <p:cNvSpPr/>
          <p:nvPr/>
        </p:nvSpPr>
        <p:spPr>
          <a:xfrm>
            <a:off x="9017000" y="3047624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46</a:t>
            </a:r>
          </a:p>
        </p:txBody>
      </p:sp>
      <p:sp>
        <p:nvSpPr>
          <p:cNvPr id="295" name="26"/>
          <p:cNvSpPr/>
          <p:nvPr/>
        </p:nvSpPr>
        <p:spPr>
          <a:xfrm>
            <a:off x="9309100" y="7657724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96" name="Required Shaper [1,1,0]"/>
          <p:cNvSpPr txBox="1"/>
          <p:nvPr/>
        </p:nvSpPr>
        <p:spPr>
          <a:xfrm>
            <a:off x="885189" y="8710270"/>
            <a:ext cx="3512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Required Shaper [1,1,0]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4" name="z"/>
          <p:cNvSpPr/>
          <p:nvPr/>
        </p:nvSpPr>
        <p:spPr>
          <a:xfrm>
            <a:off x="7531100" y="6878568"/>
            <a:ext cx="675216" cy="66261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25" name="x"/>
          <p:cNvSpPr/>
          <p:nvPr/>
        </p:nvSpPr>
        <p:spPr>
          <a:xfrm>
            <a:off x="2757859" y="5159441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26" name="y"/>
          <p:cNvSpPr/>
          <p:nvPr/>
        </p:nvSpPr>
        <p:spPr>
          <a:xfrm>
            <a:off x="7531100" y="5159441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27" name="inactive domain"/>
          <p:cNvSpPr txBox="1"/>
          <p:nvPr/>
        </p:nvSpPr>
        <p:spPr>
          <a:xfrm>
            <a:off x="4725568" y="2908852"/>
            <a:ext cx="24106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inactive domain</a:t>
            </a:r>
          </a:p>
        </p:txBody>
      </p:sp>
      <p:sp>
        <p:nvSpPr>
          <p:cNvPr id="128" name="active domain"/>
          <p:cNvSpPr txBox="1"/>
          <p:nvPr/>
        </p:nvSpPr>
        <p:spPr>
          <a:xfrm>
            <a:off x="4664760" y="3960470"/>
            <a:ext cx="21512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active domain</a:t>
            </a:r>
          </a:p>
        </p:txBody>
      </p:sp>
      <p:sp>
        <p:nvSpPr>
          <p:cNvPr id="129" name="End VNF"/>
          <p:cNvSpPr txBox="1"/>
          <p:nvPr/>
        </p:nvSpPr>
        <p:spPr>
          <a:xfrm>
            <a:off x="9351924" y="6979347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End VNF</a:t>
            </a:r>
          </a:p>
        </p:txBody>
      </p:sp>
      <p:sp>
        <p:nvSpPr>
          <p:cNvPr id="130" name="WANA VNF"/>
          <p:cNvSpPr txBox="1"/>
          <p:nvPr/>
        </p:nvSpPr>
        <p:spPr>
          <a:xfrm>
            <a:off x="4447844" y="5260220"/>
            <a:ext cx="17215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WANA VNF</a:t>
            </a:r>
          </a:p>
        </p:txBody>
      </p:sp>
      <p:sp>
        <p:nvSpPr>
          <p:cNvPr id="131" name="t"/>
          <p:cNvSpPr/>
          <p:nvPr/>
        </p:nvSpPr>
        <p:spPr>
          <a:xfrm>
            <a:off x="2757859" y="6878568"/>
            <a:ext cx="675217" cy="66261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32" name="SHAPER VNF"/>
          <p:cNvSpPr txBox="1"/>
          <p:nvPr/>
        </p:nvSpPr>
        <p:spPr>
          <a:xfrm>
            <a:off x="9172600" y="5260220"/>
            <a:ext cx="20510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SHAPER VNF</a:t>
            </a:r>
          </a:p>
        </p:txBody>
      </p:sp>
      <p:sp>
        <p:nvSpPr>
          <p:cNvPr id="133" name="DPI VNF"/>
          <p:cNvSpPr txBox="1"/>
          <p:nvPr/>
        </p:nvSpPr>
        <p:spPr>
          <a:xfrm>
            <a:off x="4421631" y="6979347"/>
            <a:ext cx="13167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DPI VNF</a:t>
            </a:r>
          </a:p>
        </p:txBody>
      </p:sp>
      <p:sp>
        <p:nvSpPr>
          <p:cNvPr id="134" name="Oval"/>
          <p:cNvSpPr/>
          <p:nvPr/>
        </p:nvSpPr>
        <p:spPr>
          <a:xfrm>
            <a:off x="2526476" y="3841644"/>
            <a:ext cx="1554526" cy="871303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Oval"/>
          <p:cNvSpPr/>
          <p:nvPr/>
        </p:nvSpPr>
        <p:spPr>
          <a:xfrm>
            <a:off x="2501412" y="2590542"/>
            <a:ext cx="1554526" cy="87130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ma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Structure</a:t>
            </a:r>
          </a:p>
        </p:txBody>
      </p:sp>
      <p:sp>
        <p:nvSpPr>
          <p:cNvPr id="138" name="8"/>
          <p:cNvSpPr/>
          <p:nvPr/>
        </p:nvSpPr>
        <p:spPr>
          <a:xfrm>
            <a:off x="7543800" y="4247715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9" name="Line"/>
          <p:cNvSpPr/>
          <p:nvPr/>
        </p:nvSpPr>
        <p:spPr>
          <a:xfrm flipH="1">
            <a:off x="8088511" y="3916708"/>
            <a:ext cx="1849740" cy="6930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target"/>
          <p:cNvSpPr/>
          <p:nvPr/>
        </p:nvSpPr>
        <p:spPr>
          <a:xfrm>
            <a:off x="10655300" y="7597477"/>
            <a:ext cx="1273009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41" name="Oval"/>
          <p:cNvSpPr/>
          <p:nvPr/>
        </p:nvSpPr>
        <p:spPr>
          <a:xfrm>
            <a:off x="9680603" y="2257857"/>
            <a:ext cx="3105002" cy="2023617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Oval"/>
          <p:cNvSpPr/>
          <p:nvPr/>
        </p:nvSpPr>
        <p:spPr>
          <a:xfrm>
            <a:off x="9414647" y="6139102"/>
            <a:ext cx="2710558" cy="2658220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1"/>
          <p:cNvSpPr/>
          <p:nvPr/>
        </p:nvSpPr>
        <p:spPr>
          <a:xfrm>
            <a:off x="11970196" y="2938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" name="2"/>
          <p:cNvSpPr/>
          <p:nvPr/>
        </p:nvSpPr>
        <p:spPr>
          <a:xfrm>
            <a:off x="11297096" y="3446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" name="3"/>
          <p:cNvSpPr/>
          <p:nvPr/>
        </p:nvSpPr>
        <p:spPr>
          <a:xfrm>
            <a:off x="9709596" y="7759700"/>
            <a:ext cx="675217" cy="66261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6" name="Oval"/>
          <p:cNvSpPr/>
          <p:nvPr/>
        </p:nvSpPr>
        <p:spPr>
          <a:xfrm>
            <a:off x="6340503" y="3997139"/>
            <a:ext cx="3105002" cy="237787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10"/>
          <p:cNvSpPr/>
          <p:nvPr/>
        </p:nvSpPr>
        <p:spPr>
          <a:xfrm>
            <a:off x="8287196" y="51367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48" name="Line"/>
          <p:cNvSpPr/>
          <p:nvPr/>
        </p:nvSpPr>
        <p:spPr>
          <a:xfrm>
            <a:off x="8028640" y="4807442"/>
            <a:ext cx="363597" cy="363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11055796" y="3350904"/>
            <a:ext cx="363597" cy="3635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7"/>
          <p:cNvSpPr/>
          <p:nvPr/>
        </p:nvSpPr>
        <p:spPr>
          <a:xfrm>
            <a:off x="10432318" y="62289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1" name="Line"/>
          <p:cNvSpPr/>
          <p:nvPr/>
        </p:nvSpPr>
        <p:spPr>
          <a:xfrm>
            <a:off x="10075744" y="3990313"/>
            <a:ext cx="711346" cy="2195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H="1">
            <a:off x="10222897" y="6757860"/>
            <a:ext cx="422126" cy="982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10885272" y="6769390"/>
            <a:ext cx="263228" cy="8303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Oval"/>
          <p:cNvSpPr/>
          <p:nvPr/>
        </p:nvSpPr>
        <p:spPr>
          <a:xfrm>
            <a:off x="6683403" y="6757748"/>
            <a:ext cx="2177994" cy="202361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9"/>
          <p:cNvSpPr/>
          <p:nvPr/>
        </p:nvSpPr>
        <p:spPr>
          <a:xfrm>
            <a:off x="7728396" y="7198197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6" name="start"/>
          <p:cNvSpPr/>
          <p:nvPr/>
        </p:nvSpPr>
        <p:spPr>
          <a:xfrm>
            <a:off x="10180600" y="2485348"/>
            <a:ext cx="1273010" cy="98706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57" name="6"/>
          <p:cNvSpPr/>
          <p:nvPr/>
        </p:nvSpPr>
        <p:spPr>
          <a:xfrm>
            <a:off x="9702800" y="3446356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10353407" y="3382889"/>
            <a:ext cx="394777" cy="3947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Each domain has only ONE gateway node…"/>
          <p:cNvSpPr txBox="1"/>
          <p:nvPr>
            <p:ph type="body" sz="half" idx="1"/>
          </p:nvPr>
        </p:nvSpPr>
        <p:spPr>
          <a:xfrm>
            <a:off x="952500" y="2590800"/>
            <a:ext cx="4964472" cy="6286500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Each domain has only ONE gateway node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A pair of domains have at most ONE domain link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If a domain does not have gateway node, there will be no connection with it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Results are represented as a tree structure path graph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Results contain: A solution from start to target, another solution from target to 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low Property: at most ONE inflow, NO out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Property: at most ONE inflow, NO outflow</a:t>
            </a:r>
          </a:p>
          <a:p>
            <a:pPr/>
            <a:r>
              <a:t>Function: traffic backup (log)</a:t>
            </a:r>
          </a:p>
          <a:p>
            <a:pPr/>
            <a:r>
              <a:t>Instance Input:</a:t>
            </a:r>
          </a:p>
          <a:p>
            <a:pPr lvl="1">
              <a:buChar char="-"/>
            </a:pPr>
            <a:r>
              <a:t>require DPI, at most, N dpi</a:t>
            </a:r>
          </a:p>
          <a:p>
            <a:pPr lvl="1">
              <a:buChar char="-"/>
            </a:pPr>
            <a:r>
              <a:t>array[domain_ids] of int: domain_dpi_requirements</a:t>
            </a:r>
          </a:p>
          <a:p>
            <a:pPr lvl="2">
              <a:buChar char="‣"/>
            </a:pPr>
            <a:r>
              <a:t>e.g. [2,0,1] domain 1 requires [1,2] dpi, domain 2 requires 0 dpi, domain 3 requires 1 dpi, </a:t>
            </a:r>
          </a:p>
        </p:txBody>
      </p:sp>
      <p:sp>
        <p:nvSpPr>
          <p:cNvPr id="162" name="D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DPI </a:t>
            </a:r>
          </a:p>
        </p:txBody>
      </p:sp>
      <p:sp>
        <p:nvSpPr>
          <p:cNvPr id="163" name="Oval"/>
          <p:cNvSpPr/>
          <p:nvPr/>
        </p:nvSpPr>
        <p:spPr>
          <a:xfrm>
            <a:off x="7837859" y="1002191"/>
            <a:ext cx="675217" cy="66261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PI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DPI example</a:t>
            </a:r>
          </a:p>
        </p:txBody>
      </p:sp>
      <p:sp>
        <p:nvSpPr>
          <p:cNvPr id="166" name="5"/>
          <p:cNvSpPr/>
          <p:nvPr/>
        </p:nvSpPr>
        <p:spPr>
          <a:xfrm>
            <a:off x="7543800" y="4247715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" name="Line"/>
          <p:cNvSpPr/>
          <p:nvPr/>
        </p:nvSpPr>
        <p:spPr>
          <a:xfrm flipH="1">
            <a:off x="8088511" y="3916708"/>
            <a:ext cx="1849739" cy="69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target"/>
          <p:cNvSpPr/>
          <p:nvPr/>
        </p:nvSpPr>
        <p:spPr>
          <a:xfrm>
            <a:off x="10655300" y="7597477"/>
            <a:ext cx="1273009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69" name="Oval"/>
          <p:cNvSpPr/>
          <p:nvPr/>
        </p:nvSpPr>
        <p:spPr>
          <a:xfrm>
            <a:off x="9680603" y="2257857"/>
            <a:ext cx="3105002" cy="2023617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Oval"/>
          <p:cNvSpPr/>
          <p:nvPr/>
        </p:nvSpPr>
        <p:spPr>
          <a:xfrm>
            <a:off x="9414647" y="6139102"/>
            <a:ext cx="2710558" cy="2658220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1"/>
          <p:cNvSpPr/>
          <p:nvPr/>
        </p:nvSpPr>
        <p:spPr>
          <a:xfrm>
            <a:off x="11970196" y="2938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2"/>
          <p:cNvSpPr/>
          <p:nvPr/>
        </p:nvSpPr>
        <p:spPr>
          <a:xfrm>
            <a:off x="11297096" y="3446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7"/>
          <p:cNvSpPr/>
          <p:nvPr/>
        </p:nvSpPr>
        <p:spPr>
          <a:xfrm>
            <a:off x="9709596" y="7759700"/>
            <a:ext cx="675217" cy="66261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4" name="Oval"/>
          <p:cNvSpPr/>
          <p:nvPr/>
        </p:nvSpPr>
        <p:spPr>
          <a:xfrm>
            <a:off x="6340503" y="3997139"/>
            <a:ext cx="3105002" cy="237787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4"/>
          <p:cNvSpPr/>
          <p:nvPr/>
        </p:nvSpPr>
        <p:spPr>
          <a:xfrm>
            <a:off x="8287196" y="51367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Line"/>
          <p:cNvSpPr/>
          <p:nvPr/>
        </p:nvSpPr>
        <p:spPr>
          <a:xfrm>
            <a:off x="8028640" y="4807442"/>
            <a:ext cx="363597" cy="363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11055796" y="3350904"/>
            <a:ext cx="363597" cy="363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6"/>
          <p:cNvSpPr/>
          <p:nvPr/>
        </p:nvSpPr>
        <p:spPr>
          <a:xfrm>
            <a:off x="10432318" y="62289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" name="Line"/>
          <p:cNvSpPr/>
          <p:nvPr/>
        </p:nvSpPr>
        <p:spPr>
          <a:xfrm>
            <a:off x="10075744" y="3990313"/>
            <a:ext cx="711346" cy="2195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>
            <a:off x="10222897" y="6757860"/>
            <a:ext cx="422126" cy="982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10885272" y="6769390"/>
            <a:ext cx="263229" cy="8303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tart"/>
          <p:cNvSpPr/>
          <p:nvPr/>
        </p:nvSpPr>
        <p:spPr>
          <a:xfrm>
            <a:off x="10180600" y="2485348"/>
            <a:ext cx="1273010" cy="98706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83" name="3"/>
          <p:cNvSpPr/>
          <p:nvPr/>
        </p:nvSpPr>
        <p:spPr>
          <a:xfrm>
            <a:off x="9702800" y="3446356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10353407" y="3382889"/>
            <a:ext cx="394777" cy="3947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Required DPI [2,1,5]"/>
          <p:cNvSpPr txBox="1"/>
          <p:nvPr/>
        </p:nvSpPr>
        <p:spPr>
          <a:xfrm>
            <a:off x="1142288" y="8710270"/>
            <a:ext cx="29986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Required DPI [2,1,5]</a:t>
            </a:r>
          </a:p>
        </p:txBody>
      </p:sp>
      <p:sp>
        <p:nvSpPr>
          <p:cNvPr id="186" name="Line"/>
          <p:cNvSpPr/>
          <p:nvPr/>
        </p:nvSpPr>
        <p:spPr>
          <a:xfrm>
            <a:off x="11457396" y="2957204"/>
            <a:ext cx="670273" cy="2702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ow Property: at most ONE inflow, at least ONE out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Property: at most ONE inflow, at least ONE outflow</a:t>
            </a:r>
          </a:p>
          <a:p>
            <a:pPr/>
            <a:r>
              <a:t>Function: VPN, encryption, decryption, etc …</a:t>
            </a:r>
          </a:p>
          <a:p>
            <a:pPr/>
            <a:r>
              <a:t>When more WANAs exist, pick at most ONE WANA at random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WANA always has a direct connection with a gateway node</a:t>
            </a:r>
          </a:p>
        </p:txBody>
      </p:sp>
      <p:sp>
        <p:nvSpPr>
          <p:cNvPr id="189" name="W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WANA </a:t>
            </a:r>
          </a:p>
        </p:txBody>
      </p:sp>
      <p:sp>
        <p:nvSpPr>
          <p:cNvPr id="190" name="Oval"/>
          <p:cNvSpPr/>
          <p:nvPr/>
        </p:nvSpPr>
        <p:spPr>
          <a:xfrm>
            <a:off x="8447459" y="1002191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AN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WANA example</a:t>
            </a:r>
          </a:p>
        </p:txBody>
      </p:sp>
      <p:sp>
        <p:nvSpPr>
          <p:cNvPr id="193" name="6"/>
          <p:cNvSpPr/>
          <p:nvPr/>
        </p:nvSpPr>
        <p:spPr>
          <a:xfrm>
            <a:off x="8436924" y="4840334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4" name="Line"/>
          <p:cNvSpPr/>
          <p:nvPr/>
        </p:nvSpPr>
        <p:spPr>
          <a:xfrm flipH="1">
            <a:off x="9583619" y="5320005"/>
            <a:ext cx="1055337" cy="287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start"/>
          <p:cNvSpPr/>
          <p:nvPr/>
        </p:nvSpPr>
        <p:spPr>
          <a:xfrm>
            <a:off x="9794159" y="3229820"/>
            <a:ext cx="1273010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96" name="target"/>
          <p:cNvSpPr/>
          <p:nvPr/>
        </p:nvSpPr>
        <p:spPr>
          <a:xfrm>
            <a:off x="10655300" y="7597477"/>
            <a:ext cx="1273009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97" name="Oval"/>
          <p:cNvSpPr/>
          <p:nvPr/>
        </p:nvSpPr>
        <p:spPr>
          <a:xfrm>
            <a:off x="9294162" y="2683141"/>
            <a:ext cx="3250209" cy="2342804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Oval"/>
          <p:cNvSpPr/>
          <p:nvPr/>
        </p:nvSpPr>
        <p:spPr>
          <a:xfrm>
            <a:off x="9414647" y="6139102"/>
            <a:ext cx="2710558" cy="2658220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1"/>
          <p:cNvSpPr/>
          <p:nvPr/>
        </p:nvSpPr>
        <p:spPr>
          <a:xfrm>
            <a:off x="11440451" y="3200228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0" name="2"/>
          <p:cNvSpPr/>
          <p:nvPr/>
        </p:nvSpPr>
        <p:spPr>
          <a:xfrm>
            <a:off x="10910655" y="4190828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3"/>
          <p:cNvSpPr/>
          <p:nvPr/>
        </p:nvSpPr>
        <p:spPr>
          <a:xfrm>
            <a:off x="9709596" y="7759700"/>
            <a:ext cx="675217" cy="66261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2" name="Oval"/>
          <p:cNvSpPr/>
          <p:nvPr/>
        </p:nvSpPr>
        <p:spPr>
          <a:xfrm>
            <a:off x="6340503" y="3997139"/>
            <a:ext cx="3105002" cy="237787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4"/>
          <p:cNvSpPr/>
          <p:nvPr/>
        </p:nvSpPr>
        <p:spPr>
          <a:xfrm>
            <a:off x="7728396" y="4254380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4" name="5"/>
          <p:cNvSpPr/>
          <p:nvPr/>
        </p:nvSpPr>
        <p:spPr>
          <a:xfrm>
            <a:off x="6724203" y="52510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7297888" y="5341516"/>
            <a:ext cx="1190509" cy="2250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 flipV="1">
            <a:off x="8786582" y="5395772"/>
            <a:ext cx="364124" cy="3641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11070955" y="3623616"/>
            <a:ext cx="4416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7"/>
          <p:cNvSpPr/>
          <p:nvPr/>
        </p:nvSpPr>
        <p:spPr>
          <a:xfrm>
            <a:off x="10761798" y="6686115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9" name="Line"/>
          <p:cNvSpPr/>
          <p:nvPr/>
        </p:nvSpPr>
        <p:spPr>
          <a:xfrm>
            <a:off x="11123433" y="5476586"/>
            <a:ext cx="665022" cy="779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11244856" y="6646189"/>
            <a:ext cx="403536" cy="403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1148499" y="7336673"/>
            <a:ext cx="1" cy="263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Oval"/>
          <p:cNvSpPr/>
          <p:nvPr/>
        </p:nvSpPr>
        <p:spPr>
          <a:xfrm>
            <a:off x="6683403" y="6757748"/>
            <a:ext cx="2177994" cy="2023617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9"/>
          <p:cNvSpPr/>
          <p:nvPr/>
        </p:nvSpPr>
        <p:spPr>
          <a:xfrm>
            <a:off x="7728396" y="7198197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14" name="10"/>
          <p:cNvSpPr/>
          <p:nvPr/>
        </p:nvSpPr>
        <p:spPr>
          <a:xfrm>
            <a:off x="7079803" y="7847864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5" name="11"/>
          <p:cNvSpPr/>
          <p:nvPr/>
        </p:nvSpPr>
        <p:spPr>
          <a:xfrm>
            <a:off x="6675599" y="4400115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16" name="Line"/>
          <p:cNvSpPr/>
          <p:nvPr/>
        </p:nvSpPr>
        <p:spPr>
          <a:xfrm>
            <a:off x="10880334" y="3923155"/>
            <a:ext cx="254099" cy="2540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16"/>
          <p:cNvSpPr/>
          <p:nvPr/>
        </p:nvSpPr>
        <p:spPr>
          <a:xfrm>
            <a:off x="10810891" y="2832279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18" name="13"/>
          <p:cNvSpPr/>
          <p:nvPr/>
        </p:nvSpPr>
        <p:spPr>
          <a:xfrm>
            <a:off x="10581658" y="484033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19" name="15"/>
          <p:cNvSpPr/>
          <p:nvPr/>
        </p:nvSpPr>
        <p:spPr>
          <a:xfrm>
            <a:off x="11562430" y="618241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20" name="14"/>
          <p:cNvSpPr/>
          <p:nvPr/>
        </p:nvSpPr>
        <p:spPr>
          <a:xfrm>
            <a:off x="9095758" y="5409091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21" name="Line"/>
          <p:cNvSpPr/>
          <p:nvPr/>
        </p:nvSpPr>
        <p:spPr>
          <a:xfrm flipH="1">
            <a:off x="11095069" y="4668648"/>
            <a:ext cx="384491" cy="3844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>
            <a:off x="10224405" y="7170890"/>
            <a:ext cx="666237" cy="6662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 flipH="1" flipV="1">
            <a:off x="8253182" y="4619046"/>
            <a:ext cx="364124" cy="364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low Property: at most ONE inflow, at least ONE out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Flow Property: at most ONE inflow, at least ONE outflow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Function: shape frequency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When shaper service is required, each domain can utilize at most ONE shaper at random</a:t>
            </a:r>
          </a:p>
          <a:p>
            <a:pPr marL="382270" indent="-382270" defTabSz="502412">
              <a:spcBef>
                <a:spcPts val="3600"/>
              </a:spcBef>
              <a:defRPr sz="2752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Shaper connects to WANA, when WANA unavailable, Shaper connects directly to gateway.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array[domain_ids] of int: domain_shaper_requirements</a:t>
            </a:r>
          </a:p>
          <a:p>
            <a:pPr lvl="2" marL="1146810" indent="-382270" defTabSz="502412">
              <a:spcBef>
                <a:spcPts val="3600"/>
              </a:spcBef>
              <a:buChar char="‣"/>
              <a:defRPr sz="2752"/>
            </a:pPr>
            <a:r>
              <a:t>e.g. [1,0,1] domain 1 requires shaper, domain 2 requires no shaper, domain 3 requires shaper, </a:t>
            </a:r>
          </a:p>
        </p:txBody>
      </p:sp>
      <p:sp>
        <p:nvSpPr>
          <p:cNvPr id="226" name="SH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SHAPER </a:t>
            </a:r>
          </a:p>
        </p:txBody>
      </p:sp>
      <p:sp>
        <p:nvSpPr>
          <p:cNvPr id="227" name="Oval"/>
          <p:cNvSpPr/>
          <p:nvPr/>
        </p:nvSpPr>
        <p:spPr>
          <a:xfrm>
            <a:off x="8851900" y="1002191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R Examp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SHAPER Example 1</a:t>
            </a:r>
          </a:p>
        </p:txBody>
      </p:sp>
      <p:sp>
        <p:nvSpPr>
          <p:cNvPr id="230" name="6"/>
          <p:cNvSpPr/>
          <p:nvPr/>
        </p:nvSpPr>
        <p:spPr>
          <a:xfrm>
            <a:off x="2929614" y="4429053"/>
            <a:ext cx="675217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1" name="Line"/>
          <p:cNvSpPr/>
          <p:nvPr/>
        </p:nvSpPr>
        <p:spPr>
          <a:xfrm flipH="1">
            <a:off x="5455245" y="4349046"/>
            <a:ext cx="1525672" cy="3014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start"/>
          <p:cNvSpPr/>
          <p:nvPr/>
        </p:nvSpPr>
        <p:spPr>
          <a:xfrm>
            <a:off x="7672895" y="2204256"/>
            <a:ext cx="1113715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33" name="target"/>
          <p:cNvSpPr/>
          <p:nvPr/>
        </p:nvSpPr>
        <p:spPr>
          <a:xfrm>
            <a:off x="8559799" y="8220273"/>
            <a:ext cx="1113715" cy="88452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234" name="Oval"/>
          <p:cNvSpPr/>
          <p:nvPr/>
        </p:nvSpPr>
        <p:spPr>
          <a:xfrm>
            <a:off x="7110888" y="1939807"/>
            <a:ext cx="3473698" cy="340151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Oval"/>
          <p:cNvSpPr/>
          <p:nvPr/>
        </p:nvSpPr>
        <p:spPr>
          <a:xfrm>
            <a:off x="7319147" y="6271618"/>
            <a:ext cx="3473699" cy="340151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2"/>
          <p:cNvSpPr/>
          <p:nvPr/>
        </p:nvSpPr>
        <p:spPr>
          <a:xfrm>
            <a:off x="9058448" y="2806912"/>
            <a:ext cx="675217" cy="66261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7" name="3"/>
          <p:cNvSpPr/>
          <p:nvPr/>
        </p:nvSpPr>
        <p:spPr>
          <a:xfrm>
            <a:off x="7514212" y="8220273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8" name="Oval"/>
          <p:cNvSpPr/>
          <p:nvPr/>
        </p:nvSpPr>
        <p:spPr>
          <a:xfrm>
            <a:off x="2233808" y="3860039"/>
            <a:ext cx="3105002" cy="3040414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4"/>
          <p:cNvSpPr/>
          <p:nvPr/>
        </p:nvSpPr>
        <p:spPr>
          <a:xfrm>
            <a:off x="4324796" y="5588650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0" name="5"/>
          <p:cNvSpPr/>
          <p:nvPr/>
        </p:nvSpPr>
        <p:spPr>
          <a:xfrm>
            <a:off x="2952303" y="53399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1" name="Line"/>
          <p:cNvSpPr/>
          <p:nvPr/>
        </p:nvSpPr>
        <p:spPr>
          <a:xfrm flipH="1">
            <a:off x="3169245" y="4993655"/>
            <a:ext cx="202745" cy="4186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4166211" y="4747107"/>
            <a:ext cx="331768" cy="9099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7357810" y="4506077"/>
            <a:ext cx="446463" cy="20379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Line"/>
          <p:cNvSpPr/>
          <p:nvPr/>
        </p:nvSpPr>
        <p:spPr>
          <a:xfrm flipH="1">
            <a:off x="8127397" y="7386834"/>
            <a:ext cx="1851112" cy="9759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Line"/>
          <p:cNvSpPr/>
          <p:nvPr/>
        </p:nvSpPr>
        <p:spPr>
          <a:xfrm flipH="1">
            <a:off x="9052999" y="7348033"/>
            <a:ext cx="1131908" cy="8745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11"/>
          <p:cNvSpPr/>
          <p:nvPr/>
        </p:nvSpPr>
        <p:spPr>
          <a:xfrm>
            <a:off x="8076940" y="3559128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47" name="Line"/>
          <p:cNvSpPr/>
          <p:nvPr/>
        </p:nvSpPr>
        <p:spPr>
          <a:xfrm>
            <a:off x="8731890" y="2780346"/>
            <a:ext cx="357875" cy="3578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31"/>
          <p:cNvSpPr/>
          <p:nvPr/>
        </p:nvSpPr>
        <p:spPr>
          <a:xfrm>
            <a:off x="6979096" y="38461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249" name="Line"/>
          <p:cNvSpPr/>
          <p:nvPr/>
        </p:nvSpPr>
        <p:spPr>
          <a:xfrm flipH="1">
            <a:off x="7569589" y="3926976"/>
            <a:ext cx="559579" cy="23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32"/>
          <p:cNvSpPr/>
          <p:nvPr/>
        </p:nvSpPr>
        <p:spPr>
          <a:xfrm>
            <a:off x="4756596" y="43366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51" name="Line"/>
          <p:cNvSpPr/>
          <p:nvPr/>
        </p:nvSpPr>
        <p:spPr>
          <a:xfrm flipH="1" flipV="1">
            <a:off x="4435838" y="4362966"/>
            <a:ext cx="288346" cy="28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33"/>
          <p:cNvSpPr/>
          <p:nvPr/>
        </p:nvSpPr>
        <p:spPr>
          <a:xfrm>
            <a:off x="7514212" y="65385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53" name="12"/>
          <p:cNvSpPr/>
          <p:nvPr/>
        </p:nvSpPr>
        <p:spPr>
          <a:xfrm>
            <a:off x="3783496" y="4082732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4" name="Line"/>
          <p:cNvSpPr/>
          <p:nvPr/>
        </p:nvSpPr>
        <p:spPr>
          <a:xfrm flipH="1">
            <a:off x="8510171" y="3349812"/>
            <a:ext cx="670430" cy="267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53"/>
          <p:cNvSpPr/>
          <p:nvPr/>
        </p:nvSpPr>
        <p:spPr>
          <a:xfrm>
            <a:off x="8336818" y="4612401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56" name="Line"/>
          <p:cNvSpPr/>
          <p:nvPr/>
        </p:nvSpPr>
        <p:spPr>
          <a:xfrm>
            <a:off x="8549234" y="4202671"/>
            <a:ext cx="1" cy="4227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52"/>
          <p:cNvSpPr/>
          <p:nvPr/>
        </p:nvSpPr>
        <p:spPr>
          <a:xfrm>
            <a:off x="9511123" y="4082732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52</a:t>
            </a:r>
          </a:p>
        </p:txBody>
      </p:sp>
      <p:sp>
        <p:nvSpPr>
          <p:cNvPr id="258" name="Line"/>
          <p:cNvSpPr/>
          <p:nvPr/>
        </p:nvSpPr>
        <p:spPr>
          <a:xfrm>
            <a:off x="9523594" y="3529543"/>
            <a:ext cx="181341" cy="7241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51"/>
          <p:cNvSpPr/>
          <p:nvPr/>
        </p:nvSpPr>
        <p:spPr>
          <a:xfrm>
            <a:off x="8926923" y="208736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51</a:t>
            </a:r>
          </a:p>
        </p:txBody>
      </p:sp>
      <p:sp>
        <p:nvSpPr>
          <p:cNvPr id="260" name="Line"/>
          <p:cNvSpPr/>
          <p:nvPr/>
        </p:nvSpPr>
        <p:spPr>
          <a:xfrm>
            <a:off x="8654193" y="2355708"/>
            <a:ext cx="3870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12"/>
          <p:cNvSpPr/>
          <p:nvPr/>
        </p:nvSpPr>
        <p:spPr>
          <a:xfrm>
            <a:off x="8779048" y="6950028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62" name="Line"/>
          <p:cNvSpPr/>
          <p:nvPr/>
        </p:nvSpPr>
        <p:spPr>
          <a:xfrm>
            <a:off x="8172261" y="7034545"/>
            <a:ext cx="671989" cy="1386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2"/>
          <p:cNvSpPr/>
          <p:nvPr/>
        </p:nvSpPr>
        <p:spPr>
          <a:xfrm>
            <a:off x="9693448" y="6783886"/>
            <a:ext cx="675217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4" name="Line"/>
          <p:cNvSpPr/>
          <p:nvPr/>
        </p:nvSpPr>
        <p:spPr>
          <a:xfrm>
            <a:off x="9404161" y="7200686"/>
            <a:ext cx="4374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Line"/>
          <p:cNvSpPr/>
          <p:nvPr/>
        </p:nvSpPr>
        <p:spPr>
          <a:xfrm flipH="1">
            <a:off x="3521438" y="4611699"/>
            <a:ext cx="3870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Required Shaper [1,1,1]"/>
          <p:cNvSpPr txBox="1"/>
          <p:nvPr/>
        </p:nvSpPr>
        <p:spPr>
          <a:xfrm>
            <a:off x="885189" y="8710270"/>
            <a:ext cx="3512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Required Shaper [1,1,1]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