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452" r:id="rId3"/>
    <p:sldId id="465" r:id="rId4"/>
    <p:sldId id="461" r:id="rId5"/>
    <p:sldId id="462" r:id="rId6"/>
    <p:sldId id="463" r:id="rId7"/>
    <p:sldId id="464" r:id="rId8"/>
    <p:sldId id="469" r:id="rId9"/>
    <p:sldId id="467" r:id="rId10"/>
    <p:sldId id="468" r:id="rId11"/>
    <p:sldId id="47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0000"/>
    <a:srgbClr val="3F9ACE"/>
    <a:srgbClr val="990099"/>
    <a:srgbClr val="CC0099"/>
    <a:srgbClr val="0000A5"/>
    <a:srgbClr val="000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348" autoAdjust="0"/>
    <p:restoredTop sz="98403" autoAdjust="0"/>
  </p:normalViewPr>
  <p:slideViewPr>
    <p:cSldViewPr snapToGrid="0" snapToObjects="1">
      <p:cViewPr>
        <p:scale>
          <a:sx n="182" d="100"/>
          <a:sy n="182" d="100"/>
        </p:scale>
        <p:origin x="2152" y="8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3" d="100"/>
        <a:sy n="6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81B7A-8506-FE4C-A428-C093531E84A5}" type="datetimeFigureOut">
              <a:rPr lang="en-US" smtClean="0"/>
              <a:pPr/>
              <a:t>9/6/17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67D32-0E94-BB43-A95A-8327EE7716FE}" type="slidenum">
              <a:rPr lang="en-US" smtClean="0"/>
              <a:pPr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15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41400" y="762000"/>
            <a:ext cx="5080000" cy="3810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876800"/>
            <a:ext cx="5257800" cy="45720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3775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419100" y="3745809"/>
            <a:ext cx="8305800" cy="228600"/>
          </a:xfrm>
          <a:prstGeom prst="rect">
            <a:avLst/>
          </a:prstGeom>
          <a:gradFill rotWithShape="0">
            <a:gsLst>
              <a:gs pos="0">
                <a:srgbClr val="3F9ACE">
                  <a:gamma/>
                  <a:shade val="56078"/>
                  <a:invGamma/>
                </a:srgbClr>
              </a:gs>
              <a:gs pos="50000">
                <a:srgbClr val="3F9ACE"/>
              </a:gs>
              <a:gs pos="100000">
                <a:srgbClr val="3F9ACE">
                  <a:gamma/>
                  <a:shade val="56078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6" name="Picture 17" descr="Logo1 UniBO sm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25" y="95250"/>
            <a:ext cx="2063750" cy="160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2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93875"/>
            <a:ext cx="7772400" cy="1616982"/>
          </a:xfrm>
        </p:spPr>
        <p:txBody>
          <a:bodyPr/>
          <a:lstStyle>
            <a:lvl1pPr algn="ctr">
              <a:defRPr sz="4400" b="1"/>
            </a:lvl1pPr>
          </a:lstStyle>
          <a:p>
            <a:pPr lvl="0"/>
            <a:r>
              <a:rPr lang="it-IT" noProof="0" dirty="0" smtClean="0"/>
              <a:t>Click to edit Master title style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65171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it-IT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6464729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682FE-501F-CA41-AA73-97B7F5CD70DD}" type="slidenum">
              <a:rPr lang="en-US" smtClean="0"/>
              <a:pPr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4658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69850"/>
            <a:ext cx="2076450" cy="6254750"/>
          </a:xfrm>
        </p:spPr>
        <p:txBody>
          <a:bodyPr vert="eaVert"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69850"/>
            <a:ext cx="6076950" cy="6254750"/>
          </a:xfrm>
        </p:spPr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682FE-501F-CA41-AA73-97B7F5CD70DD}" type="slidenum">
              <a:rPr lang="en-US" smtClean="0"/>
              <a:pPr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5510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682FE-501F-CA41-AA73-97B7F5CD70DD}" type="slidenum">
              <a:rPr lang="en-US" smtClean="0"/>
              <a:pPr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186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682FE-501F-CA41-AA73-97B7F5CD70DD}" type="slidenum">
              <a:rPr lang="en-US" smtClean="0"/>
              <a:pPr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1020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40767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066800"/>
            <a:ext cx="40767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682FE-501F-CA41-AA73-97B7F5CD70DD}" type="slidenum">
              <a:rPr lang="en-US" smtClean="0"/>
              <a:pPr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5409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682FE-501F-CA41-AA73-97B7F5CD70DD}" type="slidenum">
              <a:rPr lang="en-US" smtClean="0"/>
              <a:pPr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5641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682FE-501F-CA41-AA73-97B7F5CD70DD}" type="slidenum">
              <a:rPr lang="en-US" smtClean="0"/>
              <a:pPr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7325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682FE-501F-CA41-AA73-97B7F5CD70DD}" type="slidenum">
              <a:rPr lang="en-US" smtClean="0"/>
              <a:pPr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3121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682FE-501F-CA41-AA73-97B7F5CD70DD}" type="slidenum">
              <a:rPr lang="en-US" smtClean="0"/>
              <a:pPr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1069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 smtClean="0"/>
              <a:t>Drag picture to placeholder or click icon to add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682FE-501F-CA41-AA73-97B7F5CD70DD}" type="slidenum">
              <a:rPr lang="en-US" smtClean="0"/>
              <a:pPr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799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9" name="Rectangle 9"/>
          <p:cNvSpPr>
            <a:spLocks noChangeArrowheads="1"/>
          </p:cNvSpPr>
          <p:nvPr/>
        </p:nvSpPr>
        <p:spPr bwMode="auto">
          <a:xfrm>
            <a:off x="381000" y="790575"/>
            <a:ext cx="8313738" cy="152400"/>
          </a:xfrm>
          <a:prstGeom prst="rect">
            <a:avLst/>
          </a:prstGeom>
          <a:gradFill rotWithShape="0">
            <a:gsLst>
              <a:gs pos="0">
                <a:srgbClr val="3F9ACE">
                  <a:gamma/>
                  <a:shade val="56078"/>
                  <a:invGamma/>
                </a:srgbClr>
              </a:gs>
              <a:gs pos="100000">
                <a:srgbClr val="3F9ACE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69850"/>
            <a:ext cx="8305800" cy="685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305800" cy="5257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2816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00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defTabSz="762000" eaLnBrk="0" hangingPunct="0">
              <a:spcBef>
                <a:spcPct val="0"/>
              </a:spcBef>
              <a:defRPr sz="1400" smtClean="0">
                <a:cs typeface="+mn-cs"/>
              </a:defRPr>
            </a:lvl1pPr>
          </a:lstStyle>
          <a:p>
            <a:fld id="{03B682FE-501F-CA41-AA73-97B7F5CD70DD}" type="slidenum">
              <a:rPr lang="en-US" smtClean="0"/>
              <a:pPr/>
              <a:t>‹n.›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hf hdr="0" ftr="0" dt="0"/>
  <p:txStyles>
    <p:titleStyle>
      <a:lvl1pPr algn="l" defTabSz="762000" rtl="0" eaLnBrk="1" fontAlgn="base" hangingPunct="1">
        <a:spcBef>
          <a:spcPct val="0"/>
        </a:spcBef>
        <a:spcAft>
          <a:spcPct val="0"/>
        </a:spcAft>
        <a:defRPr sz="3200">
          <a:solidFill>
            <a:srgbClr val="3F9ACE"/>
          </a:solidFill>
          <a:latin typeface="+mj-lt"/>
          <a:ea typeface="+mj-ea"/>
          <a:cs typeface="ＭＳ Ｐゴシック" charset="0"/>
        </a:defRPr>
      </a:lvl1pPr>
      <a:lvl2pPr algn="l" defTabSz="762000" rtl="0" eaLnBrk="1" fontAlgn="base" hangingPunct="1">
        <a:spcBef>
          <a:spcPct val="0"/>
        </a:spcBef>
        <a:spcAft>
          <a:spcPct val="0"/>
        </a:spcAft>
        <a:defRPr sz="3200">
          <a:solidFill>
            <a:srgbClr val="3F9ACE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762000" rtl="0" eaLnBrk="1" fontAlgn="base" hangingPunct="1">
        <a:spcBef>
          <a:spcPct val="0"/>
        </a:spcBef>
        <a:spcAft>
          <a:spcPct val="0"/>
        </a:spcAft>
        <a:defRPr sz="3200">
          <a:solidFill>
            <a:srgbClr val="3F9ACE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762000" rtl="0" eaLnBrk="1" fontAlgn="base" hangingPunct="1">
        <a:spcBef>
          <a:spcPct val="0"/>
        </a:spcBef>
        <a:spcAft>
          <a:spcPct val="0"/>
        </a:spcAft>
        <a:defRPr sz="3200">
          <a:solidFill>
            <a:srgbClr val="3F9ACE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762000" rtl="0" eaLnBrk="1" fontAlgn="base" hangingPunct="1">
        <a:spcBef>
          <a:spcPct val="0"/>
        </a:spcBef>
        <a:spcAft>
          <a:spcPct val="0"/>
        </a:spcAft>
        <a:defRPr sz="3200">
          <a:solidFill>
            <a:srgbClr val="3F9ACE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762000" rtl="0" eaLnBrk="1" fontAlgn="base" hangingPunct="1">
        <a:spcBef>
          <a:spcPct val="0"/>
        </a:spcBef>
        <a:spcAft>
          <a:spcPct val="0"/>
        </a:spcAft>
        <a:defRPr sz="3200">
          <a:solidFill>
            <a:srgbClr val="3F9ACE"/>
          </a:solidFill>
          <a:latin typeface="Arial" charset="0"/>
          <a:ea typeface="ＭＳ Ｐゴシック" charset="0"/>
        </a:defRPr>
      </a:lvl6pPr>
      <a:lvl7pPr marL="914400" algn="l" defTabSz="762000" rtl="0" eaLnBrk="1" fontAlgn="base" hangingPunct="1">
        <a:spcBef>
          <a:spcPct val="0"/>
        </a:spcBef>
        <a:spcAft>
          <a:spcPct val="0"/>
        </a:spcAft>
        <a:defRPr sz="3200">
          <a:solidFill>
            <a:srgbClr val="3F9ACE"/>
          </a:solidFill>
          <a:latin typeface="Arial" charset="0"/>
          <a:ea typeface="ＭＳ Ｐゴシック" charset="0"/>
        </a:defRPr>
      </a:lvl7pPr>
      <a:lvl8pPr marL="1371600" algn="l" defTabSz="762000" rtl="0" eaLnBrk="1" fontAlgn="base" hangingPunct="1">
        <a:spcBef>
          <a:spcPct val="0"/>
        </a:spcBef>
        <a:spcAft>
          <a:spcPct val="0"/>
        </a:spcAft>
        <a:defRPr sz="3200">
          <a:solidFill>
            <a:srgbClr val="3F9ACE"/>
          </a:solidFill>
          <a:latin typeface="Arial" charset="0"/>
          <a:ea typeface="ＭＳ Ｐゴシック" charset="0"/>
        </a:defRPr>
      </a:lvl8pPr>
      <a:lvl9pPr marL="1828800" algn="l" defTabSz="762000" rtl="0" eaLnBrk="1" fontAlgn="base" hangingPunct="1">
        <a:spcBef>
          <a:spcPct val="0"/>
        </a:spcBef>
        <a:spcAft>
          <a:spcPct val="0"/>
        </a:spcAft>
        <a:defRPr sz="3200">
          <a:solidFill>
            <a:srgbClr val="3F9ACE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762000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defTabSz="762000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defTabSz="762000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defTabSz="762000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762000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762000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762000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762000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762000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wmf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wmf"/><Relationship Id="rId3" Type="http://schemas.openxmlformats.org/officeDocument/2006/relationships/image" Target="../media/image3.wmf"/><Relationship Id="rId4" Type="http://schemas.openxmlformats.org/officeDocument/2006/relationships/image" Target="../media/image4.wmf"/><Relationship Id="rId5" Type="http://schemas.openxmlformats.org/officeDocument/2006/relationships/image" Target="../media/image5.wmf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7988" y="1970088"/>
            <a:ext cx="8305800" cy="1692275"/>
          </a:xfrm>
          <a:noFill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t-IT" sz="3200" dirty="0" smtClean="0"/>
              <a:t>Applicare </a:t>
            </a:r>
            <a:r>
              <a:rPr lang="it-IT" sz="3200" dirty="0" err="1" smtClean="0"/>
              <a:t>Constraint</a:t>
            </a:r>
            <a:r>
              <a:rPr lang="it-IT" sz="3200" dirty="0" smtClean="0"/>
              <a:t> </a:t>
            </a:r>
            <a:r>
              <a:rPr lang="it-IT" sz="3200" dirty="0" err="1" smtClean="0"/>
              <a:t>programming</a:t>
            </a:r>
            <a:r>
              <a:rPr lang="it-IT" sz="3200" dirty="0" smtClean="0"/>
              <a:t> all’orchestrazione dei Service </a:t>
            </a:r>
            <a:r>
              <a:rPr lang="it-IT" sz="3200" dirty="0" err="1" smtClean="0"/>
              <a:t>Function</a:t>
            </a:r>
            <a:r>
              <a:rPr lang="it-IT" sz="3200" dirty="0" smtClean="0"/>
              <a:t> </a:t>
            </a:r>
            <a:r>
              <a:rPr lang="it-IT" sz="3200" dirty="0" err="1" smtClean="0"/>
              <a:t>Chaining</a:t>
            </a:r>
            <a:r>
              <a:rPr lang="it-IT" sz="3200" dirty="0" smtClean="0"/>
              <a:t> con </a:t>
            </a:r>
            <a:r>
              <a:rPr lang="it-IT" sz="3200" dirty="0" err="1" smtClean="0"/>
              <a:t>Intent</a:t>
            </a:r>
            <a:r>
              <a:rPr lang="it-IT" sz="3200" dirty="0" smtClean="0"/>
              <a:t> Programming</a:t>
            </a:r>
            <a:endParaRPr lang="it-IT" sz="32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96925" y="4114799"/>
            <a:ext cx="7346950" cy="253637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GB" altLang="en-US" sz="16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GB" altLang="en-US" sz="1600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8624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VNF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DPI (</a:t>
            </a:r>
            <a:r>
              <a:rPr lang="it-IT" dirty="0" err="1" smtClean="0"/>
              <a:t>terminating</a:t>
            </a:r>
            <a:r>
              <a:rPr lang="it-IT" dirty="0" smtClean="0"/>
              <a:t>)</a:t>
            </a:r>
          </a:p>
          <a:p>
            <a:pPr lvl="1"/>
            <a:r>
              <a:rPr lang="it-IT" dirty="0" smtClean="0"/>
              <a:t>1 (D2) </a:t>
            </a:r>
            <a:r>
              <a:rPr lang="it-IT" dirty="0" err="1" smtClean="0"/>
              <a:t>weight</a:t>
            </a:r>
            <a:r>
              <a:rPr lang="it-IT" dirty="0" smtClean="0"/>
              <a:t> 1</a:t>
            </a:r>
          </a:p>
          <a:p>
            <a:pPr lvl="1"/>
            <a:r>
              <a:rPr lang="it-IT" dirty="0" smtClean="0"/>
              <a:t>2 (D2) </a:t>
            </a:r>
            <a:r>
              <a:rPr lang="it-IT" dirty="0" err="1"/>
              <a:t>weight</a:t>
            </a:r>
            <a:r>
              <a:rPr lang="it-IT" dirty="0"/>
              <a:t> </a:t>
            </a:r>
            <a:r>
              <a:rPr lang="it-IT" dirty="0" smtClean="0"/>
              <a:t>2</a:t>
            </a:r>
          </a:p>
          <a:p>
            <a:pPr lvl="1"/>
            <a:r>
              <a:rPr lang="it-IT" dirty="0" smtClean="0"/>
              <a:t>3 (D3) </a:t>
            </a:r>
            <a:r>
              <a:rPr lang="it-IT" dirty="0" err="1"/>
              <a:t>weight</a:t>
            </a:r>
            <a:r>
              <a:rPr lang="it-IT" dirty="0"/>
              <a:t> 2</a:t>
            </a:r>
            <a:endParaRPr lang="it-IT" dirty="0" smtClean="0"/>
          </a:p>
          <a:p>
            <a:r>
              <a:rPr lang="it-IT" dirty="0" smtClean="0"/>
              <a:t>WANA (</a:t>
            </a:r>
            <a:r>
              <a:rPr lang="it-IT" dirty="0" err="1" smtClean="0"/>
              <a:t>path</a:t>
            </a:r>
            <a:r>
              <a:rPr lang="it-IT" dirty="0" smtClean="0"/>
              <a:t> sensitive, </a:t>
            </a:r>
            <a:r>
              <a:rPr lang="it-IT" dirty="0" err="1" smtClean="0"/>
              <a:t>mirrored</a:t>
            </a:r>
            <a:r>
              <a:rPr lang="it-IT" dirty="0" smtClean="0"/>
              <a:t>)</a:t>
            </a:r>
          </a:p>
          <a:p>
            <a:pPr lvl="1"/>
            <a:r>
              <a:rPr lang="it-IT" dirty="0" smtClean="0"/>
              <a:t>1 (D1) </a:t>
            </a:r>
            <a:r>
              <a:rPr lang="it-IT" dirty="0" err="1"/>
              <a:t>weight</a:t>
            </a:r>
            <a:r>
              <a:rPr lang="it-IT" dirty="0"/>
              <a:t> </a:t>
            </a:r>
            <a:r>
              <a:rPr lang="it-IT" dirty="0" smtClean="0"/>
              <a:t>1</a:t>
            </a:r>
          </a:p>
          <a:p>
            <a:pPr lvl="1"/>
            <a:r>
              <a:rPr lang="it-IT" dirty="0" smtClean="0"/>
              <a:t>2 (D2)</a:t>
            </a:r>
            <a:r>
              <a:rPr lang="it-IT" dirty="0"/>
              <a:t> </a:t>
            </a:r>
            <a:r>
              <a:rPr lang="it-IT" dirty="0" err="1"/>
              <a:t>weight</a:t>
            </a:r>
            <a:r>
              <a:rPr lang="it-IT" dirty="0"/>
              <a:t> 1</a:t>
            </a:r>
            <a:endParaRPr lang="it-IT" dirty="0" smtClean="0"/>
          </a:p>
          <a:p>
            <a:pPr lvl="1"/>
            <a:r>
              <a:rPr lang="it-IT" dirty="0" smtClean="0"/>
              <a:t>3 (D3)</a:t>
            </a:r>
            <a:r>
              <a:rPr lang="it-IT" dirty="0"/>
              <a:t> </a:t>
            </a:r>
            <a:r>
              <a:rPr lang="it-IT" dirty="0" err="1"/>
              <a:t>weight</a:t>
            </a:r>
            <a:r>
              <a:rPr lang="it-IT" dirty="0"/>
              <a:t> 1</a:t>
            </a:r>
            <a:endParaRPr lang="it-IT" dirty="0" smtClean="0"/>
          </a:p>
          <a:p>
            <a:r>
              <a:rPr lang="it-IT" dirty="0" smtClean="0"/>
              <a:t>SHAPER </a:t>
            </a:r>
          </a:p>
          <a:p>
            <a:pPr lvl="1"/>
            <a:r>
              <a:rPr lang="it-IT" dirty="0" smtClean="0"/>
              <a:t>1 (D1) </a:t>
            </a:r>
            <a:r>
              <a:rPr lang="it-IT" dirty="0" err="1" smtClean="0"/>
              <a:t>weight</a:t>
            </a:r>
            <a:r>
              <a:rPr lang="it-IT" dirty="0" smtClean="0"/>
              <a:t> 2</a:t>
            </a:r>
          </a:p>
          <a:p>
            <a:pPr lvl="1"/>
            <a:r>
              <a:rPr lang="it-IT" dirty="0" smtClean="0"/>
              <a:t>2 (D3) </a:t>
            </a:r>
            <a:r>
              <a:rPr lang="it-IT" dirty="0" err="1" smtClean="0"/>
              <a:t>weight</a:t>
            </a:r>
            <a:r>
              <a:rPr lang="it-IT" dirty="0" smtClean="0"/>
              <a:t> 1</a:t>
            </a:r>
          </a:p>
          <a:p>
            <a:endParaRPr lang="it-IT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682FE-501F-CA41-AA73-97B7F5CD70D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ttangolo arrotondato 4"/>
          <p:cNvSpPr/>
          <p:nvPr/>
        </p:nvSpPr>
        <p:spPr bwMode="auto">
          <a:xfrm>
            <a:off x="2783045" y="4858289"/>
            <a:ext cx="304800" cy="28098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" name="Rettangolo arrotondato 5"/>
          <p:cNvSpPr/>
          <p:nvPr/>
        </p:nvSpPr>
        <p:spPr bwMode="auto">
          <a:xfrm>
            <a:off x="6146315" y="3036470"/>
            <a:ext cx="304800" cy="28098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" name="Rettangolo arrotondato 6"/>
          <p:cNvSpPr/>
          <p:nvPr/>
        </p:nvSpPr>
        <p:spPr bwMode="auto">
          <a:xfrm>
            <a:off x="3597204" y="1221377"/>
            <a:ext cx="304800" cy="28098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52708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GOAL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Set up 3 </a:t>
            </a:r>
            <a:r>
              <a:rPr lang="it-IT" dirty="0" err="1" smtClean="0"/>
              <a:t>services</a:t>
            </a:r>
            <a:r>
              <a:rPr lang="it-IT" dirty="0" smtClean="0"/>
              <a:t> in </a:t>
            </a:r>
            <a:r>
              <a:rPr lang="it-IT" dirty="0" err="1" smtClean="0"/>
              <a:t>sequence</a:t>
            </a:r>
            <a:endParaRPr lang="it-IT" dirty="0" smtClean="0"/>
          </a:p>
          <a:p>
            <a:pPr lvl="1"/>
            <a:r>
              <a:rPr lang="it-IT" dirty="0" smtClean="0"/>
              <a:t>Service 1</a:t>
            </a:r>
          </a:p>
          <a:p>
            <a:pPr lvl="2"/>
            <a:r>
              <a:rPr lang="it-IT" dirty="0" smtClean="0"/>
              <a:t>From </a:t>
            </a:r>
            <a:r>
              <a:rPr lang="it-IT" dirty="0" err="1" smtClean="0"/>
              <a:t>endpoint</a:t>
            </a:r>
            <a:r>
              <a:rPr lang="it-IT" dirty="0" smtClean="0"/>
              <a:t> in D1 to </a:t>
            </a:r>
            <a:r>
              <a:rPr lang="it-IT" dirty="0" err="1" smtClean="0"/>
              <a:t>endpoint</a:t>
            </a:r>
            <a:r>
              <a:rPr lang="it-IT" dirty="0" smtClean="0"/>
              <a:t> in D3</a:t>
            </a:r>
          </a:p>
          <a:p>
            <a:pPr lvl="2"/>
            <a:r>
              <a:rPr lang="it-IT" dirty="0" err="1" smtClean="0"/>
              <a:t>Requires</a:t>
            </a:r>
            <a:r>
              <a:rPr lang="it-IT" dirty="0" smtClean="0"/>
              <a:t> DPI, WANA</a:t>
            </a:r>
          </a:p>
          <a:p>
            <a:pPr lvl="2"/>
            <a:r>
              <a:rPr lang="it-IT" dirty="0" smtClean="0"/>
              <a:t>WANA </a:t>
            </a:r>
            <a:r>
              <a:rPr lang="it-IT" dirty="0" err="1" smtClean="0"/>
              <a:t>should</a:t>
            </a:r>
            <a:r>
              <a:rPr lang="it-IT" dirty="0" smtClean="0"/>
              <a:t> be in D1 </a:t>
            </a:r>
            <a:r>
              <a:rPr lang="it-IT" dirty="0" err="1" smtClean="0"/>
              <a:t>close</a:t>
            </a:r>
            <a:r>
              <a:rPr lang="it-IT" dirty="0" smtClean="0"/>
              <a:t> to  of source and </a:t>
            </a:r>
            <a:r>
              <a:rPr lang="it-IT" dirty="0" err="1" smtClean="0"/>
              <a:t>destination</a:t>
            </a:r>
            <a:endParaRPr lang="it-IT" dirty="0" smtClean="0"/>
          </a:p>
          <a:p>
            <a:pPr lvl="1"/>
            <a:r>
              <a:rPr lang="it-IT" dirty="0"/>
              <a:t>Service </a:t>
            </a:r>
            <a:r>
              <a:rPr lang="it-IT" dirty="0" smtClean="0"/>
              <a:t>2</a:t>
            </a:r>
            <a:endParaRPr lang="it-IT" dirty="0"/>
          </a:p>
          <a:p>
            <a:pPr lvl="2"/>
            <a:r>
              <a:rPr lang="it-IT" dirty="0"/>
              <a:t>From </a:t>
            </a:r>
            <a:r>
              <a:rPr lang="it-IT" dirty="0" err="1"/>
              <a:t>endpoint</a:t>
            </a:r>
            <a:r>
              <a:rPr lang="it-IT" dirty="0"/>
              <a:t> in D1 to </a:t>
            </a:r>
            <a:r>
              <a:rPr lang="it-IT" dirty="0" err="1"/>
              <a:t>endpoint</a:t>
            </a:r>
            <a:r>
              <a:rPr lang="it-IT" dirty="0"/>
              <a:t> in D3</a:t>
            </a:r>
          </a:p>
          <a:p>
            <a:pPr lvl="2"/>
            <a:r>
              <a:rPr lang="it-IT" dirty="0" err="1"/>
              <a:t>Requires</a:t>
            </a:r>
            <a:r>
              <a:rPr lang="it-IT" dirty="0"/>
              <a:t> </a:t>
            </a:r>
            <a:r>
              <a:rPr lang="it-IT" dirty="0" smtClean="0"/>
              <a:t>SHAPER</a:t>
            </a:r>
            <a:endParaRPr lang="it-IT" dirty="0"/>
          </a:p>
          <a:p>
            <a:pPr lvl="2"/>
            <a:r>
              <a:rPr lang="it-IT" dirty="0" smtClean="0"/>
              <a:t>SHAPER </a:t>
            </a:r>
            <a:r>
              <a:rPr lang="it-IT" dirty="0" err="1" smtClean="0"/>
              <a:t>should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r>
              <a:rPr lang="it-IT" dirty="0" smtClean="0"/>
              <a:t> be in D3</a:t>
            </a:r>
            <a:endParaRPr lang="it-IT" dirty="0"/>
          </a:p>
          <a:p>
            <a:pPr lvl="1"/>
            <a:r>
              <a:rPr lang="it-IT" dirty="0"/>
              <a:t>Service </a:t>
            </a:r>
            <a:r>
              <a:rPr lang="it-IT" dirty="0" smtClean="0"/>
              <a:t>3</a:t>
            </a:r>
            <a:endParaRPr lang="it-IT" dirty="0"/>
          </a:p>
          <a:p>
            <a:pPr lvl="2"/>
            <a:r>
              <a:rPr lang="it-IT" dirty="0"/>
              <a:t>From </a:t>
            </a:r>
            <a:r>
              <a:rPr lang="it-IT" dirty="0" err="1"/>
              <a:t>endpoint</a:t>
            </a:r>
            <a:r>
              <a:rPr lang="it-IT" dirty="0"/>
              <a:t> in D1 to </a:t>
            </a:r>
            <a:r>
              <a:rPr lang="it-IT" dirty="0" err="1"/>
              <a:t>endpoint</a:t>
            </a:r>
            <a:r>
              <a:rPr lang="it-IT" dirty="0"/>
              <a:t> in D3</a:t>
            </a:r>
          </a:p>
          <a:p>
            <a:pPr lvl="2"/>
            <a:r>
              <a:rPr lang="it-IT" dirty="0" err="1"/>
              <a:t>Requires</a:t>
            </a:r>
            <a:r>
              <a:rPr lang="it-IT" dirty="0"/>
              <a:t> </a:t>
            </a:r>
            <a:r>
              <a:rPr lang="it-IT" dirty="0" smtClean="0"/>
              <a:t>SHAPER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682FE-501F-CA41-AA73-97B7F5CD70D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8914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loud 74"/>
          <p:cNvSpPr/>
          <p:nvPr/>
        </p:nvSpPr>
        <p:spPr bwMode="auto">
          <a:xfrm>
            <a:off x="6784975" y="1843986"/>
            <a:ext cx="1525588" cy="825500"/>
          </a:xfrm>
          <a:prstGeom prst="cloud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 sz="2400" dirty="0">
              <a:latin typeface="Arial" pitchFamily="-110" charset="0"/>
            </a:endParaRPr>
          </a:p>
        </p:txBody>
      </p:sp>
      <p:sp>
        <p:nvSpPr>
          <p:cNvPr id="7171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>
                <a:ea typeface="ＭＳ Ｐゴシック" pitchFamily="34" charset="-128"/>
              </a:rPr>
              <a:t>Network Function Virtualization (NFV):</a:t>
            </a:r>
            <a:endParaRPr lang="en-US" altLang="en-US" sz="2800" dirty="0" smtClean="0">
              <a:ea typeface="ＭＳ Ｐゴシック" pitchFamily="34" charset="-128"/>
            </a:endParaRPr>
          </a:p>
        </p:txBody>
      </p:sp>
      <p:pic>
        <p:nvPicPr>
          <p:cNvPr id="7173" name="Picture 4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25" y="2099573"/>
            <a:ext cx="73501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11" descr="IOSfirewal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138" y="1947173"/>
            <a:ext cx="4953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75" name="Straight Connector 15"/>
          <p:cNvCxnSpPr>
            <a:cxnSpLocks noChangeShapeType="1"/>
          </p:cNvCxnSpPr>
          <p:nvPr/>
        </p:nvCxnSpPr>
        <p:spPr bwMode="auto">
          <a:xfrm>
            <a:off x="903288" y="2221811"/>
            <a:ext cx="819150" cy="0"/>
          </a:xfrm>
          <a:prstGeom prst="line">
            <a:avLst/>
          </a:prstGeom>
          <a:noFill/>
          <a:ln w="2857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176" name="Straight Connector 24"/>
          <p:cNvCxnSpPr>
            <a:cxnSpLocks noChangeShapeType="1"/>
          </p:cNvCxnSpPr>
          <p:nvPr/>
        </p:nvCxnSpPr>
        <p:spPr bwMode="auto">
          <a:xfrm>
            <a:off x="4700588" y="1655073"/>
            <a:ext cx="265112" cy="436563"/>
          </a:xfrm>
          <a:prstGeom prst="line">
            <a:avLst/>
          </a:prstGeom>
          <a:noFill/>
          <a:ln w="2857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177" name="Straight Connector 27"/>
          <p:cNvCxnSpPr>
            <a:cxnSpLocks noChangeShapeType="1"/>
          </p:cNvCxnSpPr>
          <p:nvPr/>
        </p:nvCxnSpPr>
        <p:spPr bwMode="auto">
          <a:xfrm flipH="1">
            <a:off x="5194300" y="1683648"/>
            <a:ext cx="322263" cy="436563"/>
          </a:xfrm>
          <a:prstGeom prst="line">
            <a:avLst/>
          </a:prstGeom>
          <a:noFill/>
          <a:ln w="2857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178" name="Straight Connector 29"/>
          <p:cNvCxnSpPr>
            <a:cxnSpLocks noChangeShapeType="1"/>
            <a:stCxn id="7173" idx="3"/>
            <a:endCxn id="7194" idx="1"/>
          </p:cNvCxnSpPr>
          <p:nvPr/>
        </p:nvCxnSpPr>
        <p:spPr bwMode="auto">
          <a:xfrm>
            <a:off x="5418138" y="2256736"/>
            <a:ext cx="711200" cy="0"/>
          </a:xfrm>
          <a:prstGeom prst="line">
            <a:avLst/>
          </a:prstGeom>
          <a:noFill/>
          <a:ln w="2857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7179" name="Picture 37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863" y="2051948"/>
            <a:ext cx="696912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6"/>
          <p:cNvSpPr txBox="1">
            <a:spLocks noChangeArrowheads="1"/>
          </p:cNvSpPr>
          <p:nvPr/>
        </p:nvSpPr>
        <p:spPr bwMode="auto">
          <a:xfrm>
            <a:off x="481013" y="2453586"/>
            <a:ext cx="6175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l" eaLnBrk="0" hangingPunct="0"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l" eaLnBrk="0" hangingPunct="0"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l" eaLnBrk="0" hangingPunct="0"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it-IT" altLang="en-US" sz="1600"/>
              <a:t>User</a:t>
            </a:r>
            <a:endParaRPr lang="en-US" altLang="en-US" sz="1600"/>
          </a:p>
        </p:txBody>
      </p:sp>
      <p:sp>
        <p:nvSpPr>
          <p:cNvPr id="7181" name="TextBox 36"/>
          <p:cNvSpPr txBox="1">
            <a:spLocks noChangeArrowheads="1"/>
          </p:cNvSpPr>
          <p:nvPr/>
        </p:nvSpPr>
        <p:spPr bwMode="auto">
          <a:xfrm>
            <a:off x="1600200" y="2412311"/>
            <a:ext cx="8445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l" eaLnBrk="0" hangingPunct="0"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l" eaLnBrk="0" hangingPunct="0"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l" eaLnBrk="0" hangingPunct="0"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it-IT" altLang="en-US" sz="1600"/>
              <a:t>Access</a:t>
            </a:r>
            <a:br>
              <a:rPr lang="it-IT" altLang="en-US" sz="1600"/>
            </a:br>
            <a:r>
              <a:rPr lang="it-IT" altLang="en-US" sz="1600"/>
              <a:t>Router</a:t>
            </a:r>
            <a:endParaRPr lang="en-US" altLang="en-US" sz="1600"/>
          </a:p>
        </p:txBody>
      </p:sp>
      <p:sp>
        <p:nvSpPr>
          <p:cNvPr id="7182" name="TextBox 36"/>
          <p:cNvSpPr txBox="1">
            <a:spLocks noChangeArrowheads="1"/>
          </p:cNvSpPr>
          <p:nvPr/>
        </p:nvSpPr>
        <p:spPr bwMode="auto">
          <a:xfrm>
            <a:off x="2554288" y="2577411"/>
            <a:ext cx="889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l" eaLnBrk="0" hangingPunct="0"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l" eaLnBrk="0" hangingPunct="0"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l" eaLnBrk="0" hangingPunct="0"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it-IT" altLang="en-US" sz="1600"/>
              <a:t>Firewall</a:t>
            </a:r>
            <a:br>
              <a:rPr lang="it-IT" altLang="en-US" sz="1600"/>
            </a:br>
            <a:r>
              <a:rPr lang="it-IT" altLang="en-US" sz="1600"/>
              <a:t>NAT</a:t>
            </a:r>
            <a:endParaRPr lang="en-US" altLang="en-US" sz="1600"/>
          </a:p>
        </p:txBody>
      </p:sp>
      <p:sp>
        <p:nvSpPr>
          <p:cNvPr id="7183" name="TextBox 36"/>
          <p:cNvSpPr txBox="1">
            <a:spLocks noChangeArrowheads="1"/>
          </p:cNvSpPr>
          <p:nvPr/>
        </p:nvSpPr>
        <p:spPr bwMode="auto">
          <a:xfrm>
            <a:off x="3775075" y="2523436"/>
            <a:ext cx="5270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l" eaLnBrk="0" hangingPunct="0"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l" eaLnBrk="0" hangingPunct="0"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l" eaLnBrk="0" hangingPunct="0"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it-IT" altLang="en-US" sz="1600"/>
              <a:t>DPI</a:t>
            </a:r>
            <a:endParaRPr lang="en-US" altLang="en-US" sz="1600"/>
          </a:p>
        </p:txBody>
      </p:sp>
      <p:sp>
        <p:nvSpPr>
          <p:cNvPr id="7184" name="TextBox 36"/>
          <p:cNvSpPr txBox="1">
            <a:spLocks noChangeArrowheads="1"/>
          </p:cNvSpPr>
          <p:nvPr/>
        </p:nvSpPr>
        <p:spPr bwMode="auto">
          <a:xfrm>
            <a:off x="4657725" y="2428186"/>
            <a:ext cx="787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l" eaLnBrk="0" hangingPunct="0"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l" eaLnBrk="0" hangingPunct="0"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l" eaLnBrk="0" hangingPunct="0"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it-IT" altLang="en-US" sz="1600"/>
              <a:t>Switch</a:t>
            </a:r>
            <a:endParaRPr lang="en-US" altLang="en-US" sz="1600"/>
          </a:p>
        </p:txBody>
      </p:sp>
      <p:sp>
        <p:nvSpPr>
          <p:cNvPr id="7185" name="TextBox 36"/>
          <p:cNvSpPr txBox="1">
            <a:spLocks noChangeArrowheads="1"/>
          </p:cNvSpPr>
          <p:nvPr/>
        </p:nvSpPr>
        <p:spPr bwMode="auto">
          <a:xfrm>
            <a:off x="3575050" y="1151836"/>
            <a:ext cx="78898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l" eaLnBrk="0" hangingPunct="0"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l" eaLnBrk="0" hangingPunct="0"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l" eaLnBrk="0" hangingPunct="0"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it-IT" altLang="en-US" sz="1600"/>
              <a:t>Media</a:t>
            </a:r>
            <a:br>
              <a:rPr lang="it-IT" altLang="en-US" sz="1600"/>
            </a:br>
            <a:r>
              <a:rPr lang="it-IT" altLang="en-US" sz="1600"/>
              <a:t>Server</a:t>
            </a:r>
            <a:endParaRPr lang="en-US" altLang="en-US" sz="1600"/>
          </a:p>
        </p:txBody>
      </p:sp>
      <p:sp>
        <p:nvSpPr>
          <p:cNvPr id="7186" name="TextBox 36"/>
          <p:cNvSpPr txBox="1">
            <a:spLocks noChangeArrowheads="1"/>
          </p:cNvSpPr>
          <p:nvPr/>
        </p:nvSpPr>
        <p:spPr bwMode="auto">
          <a:xfrm>
            <a:off x="5956300" y="1151836"/>
            <a:ext cx="78898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l" eaLnBrk="0" hangingPunct="0"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l" eaLnBrk="0" hangingPunct="0"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l" eaLnBrk="0" hangingPunct="0"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it-IT" altLang="en-US" sz="1600"/>
              <a:t>Web</a:t>
            </a:r>
            <a:br>
              <a:rPr lang="it-IT" altLang="en-US" sz="1600"/>
            </a:br>
            <a:r>
              <a:rPr lang="it-IT" altLang="en-US" sz="1600"/>
              <a:t>Server</a:t>
            </a:r>
            <a:endParaRPr lang="en-US" altLang="en-US" sz="1600"/>
          </a:p>
        </p:txBody>
      </p:sp>
      <p:sp>
        <p:nvSpPr>
          <p:cNvPr id="7187" name="TextBox 36"/>
          <p:cNvSpPr txBox="1">
            <a:spLocks noChangeArrowheads="1"/>
          </p:cNvSpPr>
          <p:nvPr/>
        </p:nvSpPr>
        <p:spPr bwMode="auto">
          <a:xfrm>
            <a:off x="6169025" y="2504386"/>
            <a:ext cx="800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l" eaLnBrk="0" hangingPunct="0"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l" eaLnBrk="0" hangingPunct="0"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l" eaLnBrk="0" hangingPunct="0"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it-IT" altLang="en-US" sz="1600"/>
              <a:t>Edge</a:t>
            </a:r>
            <a:br>
              <a:rPr lang="it-IT" altLang="en-US" sz="1600"/>
            </a:br>
            <a:r>
              <a:rPr lang="it-IT" altLang="en-US" sz="1600"/>
              <a:t>Router</a:t>
            </a:r>
            <a:endParaRPr lang="en-US" altLang="en-US" sz="1600"/>
          </a:p>
        </p:txBody>
      </p:sp>
      <p:cxnSp>
        <p:nvCxnSpPr>
          <p:cNvPr id="7188" name="Straight Connector 15"/>
          <p:cNvCxnSpPr>
            <a:cxnSpLocks noChangeShapeType="1"/>
            <a:stCxn id="7179" idx="3"/>
            <a:endCxn id="7174" idx="1"/>
          </p:cNvCxnSpPr>
          <p:nvPr/>
        </p:nvCxnSpPr>
        <p:spPr bwMode="auto">
          <a:xfrm flipV="1">
            <a:off x="2390775" y="2256736"/>
            <a:ext cx="360363" cy="0"/>
          </a:xfrm>
          <a:prstGeom prst="line">
            <a:avLst/>
          </a:prstGeom>
          <a:noFill/>
          <a:ln w="2857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189" name="Straight Connector 15"/>
          <p:cNvCxnSpPr>
            <a:cxnSpLocks noChangeShapeType="1"/>
            <a:stCxn id="7174" idx="3"/>
            <a:endCxn id="7232" idx="1"/>
          </p:cNvCxnSpPr>
          <p:nvPr/>
        </p:nvCxnSpPr>
        <p:spPr bwMode="auto">
          <a:xfrm>
            <a:off x="3246438" y="2256736"/>
            <a:ext cx="468312" cy="0"/>
          </a:xfrm>
          <a:prstGeom prst="line">
            <a:avLst/>
          </a:prstGeom>
          <a:noFill/>
          <a:ln w="2857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190" name="Straight Connector 15"/>
          <p:cNvCxnSpPr>
            <a:cxnSpLocks noChangeShapeType="1"/>
            <a:stCxn id="7232" idx="3"/>
            <a:endCxn id="7173" idx="1"/>
          </p:cNvCxnSpPr>
          <p:nvPr/>
        </p:nvCxnSpPr>
        <p:spPr bwMode="auto">
          <a:xfrm>
            <a:off x="4376738" y="2256736"/>
            <a:ext cx="306387" cy="0"/>
          </a:xfrm>
          <a:prstGeom prst="line">
            <a:avLst/>
          </a:prstGeom>
          <a:noFill/>
          <a:ln w="2857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7191" name="Picture 4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1"/>
          <a:stretch>
            <a:fillRect/>
          </a:stretch>
        </p:blipFill>
        <p:spPr bwMode="auto">
          <a:xfrm>
            <a:off x="5378450" y="1023248"/>
            <a:ext cx="577850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grpSp>
        <p:nvGrpSpPr>
          <p:cNvPr id="7192" name="Group 10"/>
          <p:cNvGrpSpPr>
            <a:grpSpLocks/>
          </p:cNvGrpSpPr>
          <p:nvPr/>
        </p:nvGrpSpPr>
        <p:grpSpPr bwMode="auto">
          <a:xfrm>
            <a:off x="4378325" y="1107386"/>
            <a:ext cx="698500" cy="674687"/>
            <a:chOff x="4946073" y="5318558"/>
            <a:chExt cx="1381702" cy="1336675"/>
          </a:xfrm>
        </p:grpSpPr>
        <p:pic>
          <p:nvPicPr>
            <p:cNvPr id="7237" name="Picture 11" descr="mycomputer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3325" y="5318558"/>
              <a:ext cx="1147762" cy="1147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38" name="Picture 12" descr="server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4787" y="5612245"/>
              <a:ext cx="1042988" cy="1042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39" name="Picture 8" descr="kcmdevices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6073" y="5694939"/>
              <a:ext cx="806595" cy="806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93" name="Picture 5" descr="personal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1901136"/>
            <a:ext cx="560387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4" name="Picture 27"/>
          <p:cNvPicPr>
            <a:picLocks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338" y="2001148"/>
            <a:ext cx="8794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228" name="Group 3"/>
          <p:cNvGrpSpPr>
            <a:grpSpLocks/>
          </p:cNvGrpSpPr>
          <p:nvPr/>
        </p:nvGrpSpPr>
        <p:grpSpPr bwMode="auto">
          <a:xfrm>
            <a:off x="3714750" y="1967811"/>
            <a:ext cx="661988" cy="609600"/>
            <a:chOff x="3714750" y="1931765"/>
            <a:chExt cx="661988" cy="609101"/>
          </a:xfrm>
        </p:grpSpPr>
        <p:pic>
          <p:nvPicPr>
            <p:cNvPr id="7232" name="Picture 27"/>
            <p:cNvPicPr>
              <a:picLocks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4750" y="2039938"/>
              <a:ext cx="661988" cy="3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33" name="Picture 1"/>
            <p:cNvPicPr>
              <a:picLocks noChangeAspect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5067" y="1931765"/>
              <a:ext cx="609101" cy="609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Group 1"/>
          <p:cNvGrpSpPr/>
          <p:nvPr/>
        </p:nvGrpSpPr>
        <p:grpSpPr>
          <a:xfrm>
            <a:off x="466725" y="3204473"/>
            <a:ext cx="7839075" cy="3076575"/>
            <a:chOff x="466725" y="3552825"/>
            <a:chExt cx="7839075" cy="3076575"/>
          </a:xfrm>
        </p:grpSpPr>
        <p:sp>
          <p:nvSpPr>
            <p:cNvPr id="79" name="Cloud 78"/>
            <p:cNvSpPr/>
            <p:nvPr/>
          </p:nvSpPr>
          <p:spPr bwMode="auto">
            <a:xfrm>
              <a:off x="6781800" y="5803900"/>
              <a:ext cx="1524000" cy="825500"/>
            </a:xfrm>
            <a:prstGeom prst="cloud">
              <a:avLst/>
            </a:prstGeom>
            <a:solidFill>
              <a:srgbClr val="66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sz="2400" dirty="0">
                <a:latin typeface="Arial" pitchFamily="-110" charset="0"/>
              </a:endParaRPr>
            </a:p>
          </p:txBody>
        </p:sp>
        <p:cxnSp>
          <p:nvCxnSpPr>
            <p:cNvPr id="7196" name="Straight Connector 15"/>
            <p:cNvCxnSpPr>
              <a:cxnSpLocks noChangeShapeType="1"/>
            </p:cNvCxnSpPr>
            <p:nvPr/>
          </p:nvCxnSpPr>
          <p:spPr bwMode="auto">
            <a:xfrm>
              <a:off x="903288" y="6181725"/>
              <a:ext cx="815975" cy="0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97" name="Straight Connector 80"/>
            <p:cNvCxnSpPr>
              <a:cxnSpLocks noChangeShapeType="1"/>
              <a:endCxn id="7199" idx="1"/>
            </p:cNvCxnSpPr>
            <p:nvPr/>
          </p:nvCxnSpPr>
          <p:spPr bwMode="auto">
            <a:xfrm>
              <a:off x="5414963" y="6216650"/>
              <a:ext cx="709612" cy="0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7198" name="Picture 5" descr="personal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825" y="5861050"/>
              <a:ext cx="560388" cy="560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99" name="Picture 27"/>
            <p:cNvPicPr>
              <a:picLocks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4575" y="5961062"/>
              <a:ext cx="879475" cy="51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00" name="TextBox 36"/>
            <p:cNvSpPr txBox="1">
              <a:spLocks noChangeArrowheads="1"/>
            </p:cNvSpPr>
            <p:nvPr/>
          </p:nvSpPr>
          <p:spPr bwMode="auto">
            <a:xfrm>
              <a:off x="466725" y="5556250"/>
              <a:ext cx="617538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buChar char="•"/>
                <a:defRPr sz="28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algn="l" eaLnBrk="0" hangingPunct="0">
                <a:buChar char="–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algn="l" eaLnBrk="0" hangingPunct="0"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algn="l" eaLnBrk="0" hangingPunct="0"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algn="l" eaLnBrk="0" hangingPunct="0"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it-IT" altLang="en-US" sz="1600"/>
                <a:t>User</a:t>
              </a:r>
              <a:endParaRPr lang="en-US" altLang="en-US" sz="1600"/>
            </a:p>
          </p:txBody>
        </p:sp>
        <p:sp>
          <p:nvSpPr>
            <p:cNvPr id="7201" name="TextBox 36"/>
            <p:cNvSpPr txBox="1">
              <a:spLocks noChangeArrowheads="1"/>
            </p:cNvSpPr>
            <p:nvPr/>
          </p:nvSpPr>
          <p:spPr bwMode="auto">
            <a:xfrm>
              <a:off x="6154738" y="5408612"/>
              <a:ext cx="800100" cy="585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buChar char="•"/>
                <a:defRPr sz="28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algn="l" eaLnBrk="0" hangingPunct="0">
                <a:buChar char="–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algn="l" eaLnBrk="0" hangingPunct="0"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algn="l" eaLnBrk="0" hangingPunct="0"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algn="l" eaLnBrk="0" hangingPunct="0"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it-IT" altLang="en-US" sz="1600"/>
                <a:t>Edge</a:t>
              </a:r>
              <a:br>
                <a:rPr lang="it-IT" altLang="en-US" sz="1600"/>
              </a:br>
              <a:r>
                <a:rPr lang="it-IT" altLang="en-US" sz="1600"/>
                <a:t>Router</a:t>
              </a:r>
              <a:endParaRPr lang="en-US" altLang="en-US" sz="1600"/>
            </a:p>
          </p:txBody>
        </p:sp>
        <p:sp>
          <p:nvSpPr>
            <p:cNvPr id="7202" name="Rounded Rectangle 85"/>
            <p:cNvSpPr>
              <a:spLocks noChangeArrowheads="1"/>
            </p:cNvSpPr>
            <p:nvPr/>
          </p:nvSpPr>
          <p:spPr bwMode="auto">
            <a:xfrm>
              <a:off x="1465263" y="3552825"/>
              <a:ext cx="3949700" cy="3076575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algn="l" eaLnBrk="0" hangingPunct="0">
                <a:buChar char="•"/>
                <a:defRPr sz="28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algn="l" eaLnBrk="0" hangingPunct="0">
                <a:buChar char="–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algn="l" eaLnBrk="0" hangingPunct="0"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algn="l" eaLnBrk="0" hangingPunct="0"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algn="l" eaLnBrk="0" hangingPunct="0"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en-US" altLang="en-US"/>
            </a:p>
          </p:txBody>
        </p:sp>
        <p:sp>
          <p:nvSpPr>
            <p:cNvPr id="7203" name="Rounded Rectangle 86"/>
            <p:cNvSpPr>
              <a:spLocks noChangeArrowheads="1"/>
            </p:cNvSpPr>
            <p:nvPr/>
          </p:nvSpPr>
          <p:spPr bwMode="auto">
            <a:xfrm>
              <a:off x="1843088" y="5992812"/>
              <a:ext cx="3149600" cy="376238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algn="l" eaLnBrk="0" hangingPunct="0">
                <a:buChar char="•"/>
                <a:defRPr sz="28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algn="l" eaLnBrk="0" hangingPunct="0">
                <a:buChar char="–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algn="l" eaLnBrk="0" hangingPunct="0"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algn="l" eaLnBrk="0" hangingPunct="0"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algn="l" eaLnBrk="0" hangingPunct="0"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it-IT" altLang="en-US" sz="1800" b="1">
                  <a:solidFill>
                    <a:srgbClr val="FFFFFF"/>
                  </a:solidFill>
                </a:rPr>
                <a:t>Standard HW</a:t>
              </a:r>
              <a:endParaRPr lang="en-US" altLang="en-US" sz="1800" b="1">
                <a:solidFill>
                  <a:srgbClr val="FFFFFF"/>
                </a:solidFill>
              </a:endParaRPr>
            </a:p>
          </p:txBody>
        </p:sp>
        <p:sp>
          <p:nvSpPr>
            <p:cNvPr id="7204" name="Rounded Rectangle 87"/>
            <p:cNvSpPr>
              <a:spLocks noChangeArrowheads="1"/>
            </p:cNvSpPr>
            <p:nvPr/>
          </p:nvSpPr>
          <p:spPr bwMode="auto">
            <a:xfrm>
              <a:off x="1360488" y="6026150"/>
              <a:ext cx="214312" cy="311150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algn="l" eaLnBrk="0" hangingPunct="0">
                <a:buChar char="•"/>
                <a:defRPr sz="28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algn="l" eaLnBrk="0" hangingPunct="0">
                <a:buChar char="–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algn="l" eaLnBrk="0" hangingPunct="0"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algn="l" eaLnBrk="0" hangingPunct="0"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algn="l" eaLnBrk="0" hangingPunct="0"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en-US" altLang="en-US"/>
            </a:p>
          </p:txBody>
        </p:sp>
        <p:sp>
          <p:nvSpPr>
            <p:cNvPr id="7205" name="Rounded Rectangle 89"/>
            <p:cNvSpPr>
              <a:spLocks noChangeArrowheads="1"/>
            </p:cNvSpPr>
            <p:nvPr/>
          </p:nvSpPr>
          <p:spPr bwMode="auto">
            <a:xfrm>
              <a:off x="5307013" y="6021387"/>
              <a:ext cx="212725" cy="312738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algn="l" eaLnBrk="0" hangingPunct="0">
                <a:buChar char="•"/>
                <a:defRPr sz="28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algn="l" eaLnBrk="0" hangingPunct="0">
                <a:buChar char="–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algn="l" eaLnBrk="0" hangingPunct="0"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algn="l" eaLnBrk="0" hangingPunct="0"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algn="l" eaLnBrk="0" hangingPunct="0"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en-US" altLang="en-US"/>
            </a:p>
          </p:txBody>
        </p:sp>
        <p:cxnSp>
          <p:nvCxnSpPr>
            <p:cNvPr id="7206" name="Straight Connector 91"/>
            <p:cNvCxnSpPr>
              <a:cxnSpLocks noChangeShapeType="1"/>
              <a:stCxn id="7203" idx="1"/>
              <a:endCxn id="7204" idx="3"/>
            </p:cNvCxnSpPr>
            <p:nvPr/>
          </p:nvCxnSpPr>
          <p:spPr bwMode="auto">
            <a:xfrm flipH="1">
              <a:off x="1574800" y="6180137"/>
              <a:ext cx="268288" cy="1588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07" name="Straight Connector 93"/>
            <p:cNvCxnSpPr>
              <a:cxnSpLocks noChangeShapeType="1"/>
              <a:stCxn id="7205" idx="1"/>
              <a:endCxn id="7203" idx="3"/>
            </p:cNvCxnSpPr>
            <p:nvPr/>
          </p:nvCxnSpPr>
          <p:spPr bwMode="auto">
            <a:xfrm flipH="1">
              <a:off x="4992688" y="6178550"/>
              <a:ext cx="314325" cy="1587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08" name="Rounded Rectangle 94"/>
            <p:cNvSpPr>
              <a:spLocks noChangeArrowheads="1"/>
            </p:cNvSpPr>
            <p:nvPr/>
          </p:nvSpPr>
          <p:spPr bwMode="auto">
            <a:xfrm>
              <a:off x="1839913" y="5562600"/>
              <a:ext cx="3149600" cy="376237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algn="l" eaLnBrk="0" hangingPunct="0">
                <a:buChar char="•"/>
                <a:defRPr sz="28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algn="l" eaLnBrk="0" hangingPunct="0">
                <a:buChar char="–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algn="l" eaLnBrk="0" hangingPunct="0"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algn="l" eaLnBrk="0" hangingPunct="0"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algn="l" eaLnBrk="0" hangingPunct="0"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it-IT" altLang="en-US" sz="1800" b="1">
                  <a:solidFill>
                    <a:srgbClr val="FFFFFF"/>
                  </a:solidFill>
                </a:rPr>
                <a:t>Kernel</a:t>
              </a:r>
              <a:endParaRPr lang="en-US" altLang="en-US" sz="1800" b="1">
                <a:solidFill>
                  <a:srgbClr val="FFFFFF"/>
                </a:solidFill>
              </a:endParaRPr>
            </a:p>
          </p:txBody>
        </p:sp>
        <p:sp>
          <p:nvSpPr>
            <p:cNvPr id="7209" name="Rounded Rectangle 95"/>
            <p:cNvSpPr>
              <a:spLocks noChangeArrowheads="1"/>
            </p:cNvSpPr>
            <p:nvPr/>
          </p:nvSpPr>
          <p:spPr bwMode="auto">
            <a:xfrm>
              <a:off x="1836738" y="5133975"/>
              <a:ext cx="3148012" cy="376237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algn="l" eaLnBrk="0" hangingPunct="0">
                <a:buChar char="•"/>
                <a:defRPr sz="28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algn="l" eaLnBrk="0" hangingPunct="0">
                <a:buChar char="–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algn="l" eaLnBrk="0" hangingPunct="0"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algn="l" eaLnBrk="0" hangingPunct="0"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algn="l" eaLnBrk="0" hangingPunct="0"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it-IT" altLang="en-US" sz="1800" b="1">
                  <a:solidFill>
                    <a:srgbClr val="FFFFFF"/>
                  </a:solidFill>
                </a:rPr>
                <a:t>Hypervisor</a:t>
              </a:r>
              <a:endParaRPr lang="en-US" altLang="en-US" sz="1800" b="1">
                <a:solidFill>
                  <a:srgbClr val="FFFFFF"/>
                </a:solidFill>
              </a:endParaRPr>
            </a:p>
          </p:txBody>
        </p:sp>
        <p:sp>
          <p:nvSpPr>
            <p:cNvPr id="7210" name="Rounded Rectangle 96"/>
            <p:cNvSpPr>
              <a:spLocks noChangeArrowheads="1"/>
            </p:cNvSpPr>
            <p:nvPr/>
          </p:nvSpPr>
          <p:spPr bwMode="auto">
            <a:xfrm>
              <a:off x="1762125" y="3763962"/>
              <a:ext cx="615950" cy="82073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algn="l" eaLnBrk="0" hangingPunct="0">
                <a:buChar char="•"/>
                <a:defRPr sz="28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algn="l" eaLnBrk="0" hangingPunct="0">
                <a:buChar char="–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algn="l" eaLnBrk="0" hangingPunct="0"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algn="l" eaLnBrk="0" hangingPunct="0"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algn="l" eaLnBrk="0" hangingPunct="0"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en-US" altLang="en-US"/>
            </a:p>
          </p:txBody>
        </p:sp>
        <p:sp>
          <p:nvSpPr>
            <p:cNvPr id="7211" name="Rounded Rectangle 97"/>
            <p:cNvSpPr>
              <a:spLocks noChangeArrowheads="1"/>
            </p:cNvSpPr>
            <p:nvPr/>
          </p:nvSpPr>
          <p:spPr bwMode="auto">
            <a:xfrm>
              <a:off x="1865313" y="4232275"/>
              <a:ext cx="420687" cy="271462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algn="l" eaLnBrk="0" hangingPunct="0">
                <a:buChar char="•"/>
                <a:defRPr sz="28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algn="l" eaLnBrk="0" hangingPunct="0">
                <a:buChar char="–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algn="l" eaLnBrk="0" hangingPunct="0"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algn="l" eaLnBrk="0" hangingPunct="0"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algn="l" eaLnBrk="0" hangingPunct="0"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it-IT" altLang="en-US" sz="1600" b="1" dirty="0">
                  <a:solidFill>
                    <a:srgbClr val="FFFFFF"/>
                  </a:solidFill>
                </a:rPr>
                <a:t>VM</a:t>
              </a:r>
              <a:endParaRPr lang="en-US" altLang="en-US" sz="1600" b="1" dirty="0">
                <a:solidFill>
                  <a:srgbClr val="FFFFFF"/>
                </a:solidFill>
              </a:endParaRPr>
            </a:p>
          </p:txBody>
        </p:sp>
        <p:pic>
          <p:nvPicPr>
            <p:cNvPr id="7212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7538" y="3913187"/>
              <a:ext cx="411162" cy="24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13" name="Rounded Rectangle 99"/>
            <p:cNvSpPr>
              <a:spLocks noChangeArrowheads="1"/>
            </p:cNvSpPr>
            <p:nvPr/>
          </p:nvSpPr>
          <p:spPr bwMode="auto">
            <a:xfrm>
              <a:off x="2438400" y="3763962"/>
              <a:ext cx="615950" cy="82073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algn="l" eaLnBrk="0" hangingPunct="0">
                <a:buChar char="•"/>
                <a:defRPr sz="28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algn="l" eaLnBrk="0" hangingPunct="0">
                <a:buChar char="–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algn="l" eaLnBrk="0" hangingPunct="0"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algn="l" eaLnBrk="0" hangingPunct="0"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algn="l" eaLnBrk="0" hangingPunct="0"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en-US" altLang="en-US"/>
            </a:p>
          </p:txBody>
        </p:sp>
        <p:sp>
          <p:nvSpPr>
            <p:cNvPr id="7214" name="Rounded Rectangle 100"/>
            <p:cNvSpPr>
              <a:spLocks noChangeArrowheads="1"/>
            </p:cNvSpPr>
            <p:nvPr/>
          </p:nvSpPr>
          <p:spPr bwMode="auto">
            <a:xfrm>
              <a:off x="2541588" y="4232275"/>
              <a:ext cx="419100" cy="271462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algn="l" eaLnBrk="0" hangingPunct="0">
                <a:buChar char="•"/>
                <a:defRPr sz="28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algn="l" eaLnBrk="0" hangingPunct="0">
                <a:buChar char="–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algn="l" eaLnBrk="0" hangingPunct="0"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algn="l" eaLnBrk="0" hangingPunct="0"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algn="l" eaLnBrk="0" hangingPunct="0"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it-IT" altLang="en-US" sz="1600" b="1">
                  <a:solidFill>
                    <a:srgbClr val="FFFFFF"/>
                  </a:solidFill>
                </a:rPr>
                <a:t>VM</a:t>
              </a:r>
              <a:endParaRPr lang="en-US" altLang="en-US" sz="1600" b="1">
                <a:solidFill>
                  <a:srgbClr val="FFFFFF"/>
                </a:solidFill>
              </a:endParaRPr>
            </a:p>
          </p:txBody>
        </p:sp>
        <p:sp>
          <p:nvSpPr>
            <p:cNvPr id="7215" name="Rounded Rectangle 101"/>
            <p:cNvSpPr>
              <a:spLocks noChangeArrowheads="1"/>
            </p:cNvSpPr>
            <p:nvPr/>
          </p:nvSpPr>
          <p:spPr bwMode="auto">
            <a:xfrm>
              <a:off x="3117850" y="3763962"/>
              <a:ext cx="615950" cy="82073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algn="l" eaLnBrk="0" hangingPunct="0">
                <a:buChar char="•"/>
                <a:defRPr sz="28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algn="l" eaLnBrk="0" hangingPunct="0">
                <a:buChar char="–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algn="l" eaLnBrk="0" hangingPunct="0"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algn="l" eaLnBrk="0" hangingPunct="0"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algn="l" eaLnBrk="0" hangingPunct="0"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en-US" altLang="en-US"/>
            </a:p>
          </p:txBody>
        </p:sp>
        <p:sp>
          <p:nvSpPr>
            <p:cNvPr id="7216" name="Rounded Rectangle 102"/>
            <p:cNvSpPr>
              <a:spLocks noChangeArrowheads="1"/>
            </p:cNvSpPr>
            <p:nvPr/>
          </p:nvSpPr>
          <p:spPr bwMode="auto">
            <a:xfrm>
              <a:off x="3221038" y="4232275"/>
              <a:ext cx="420687" cy="271462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algn="l" eaLnBrk="0" hangingPunct="0">
                <a:buChar char="•"/>
                <a:defRPr sz="28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algn="l" eaLnBrk="0" hangingPunct="0">
                <a:buChar char="–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algn="l" eaLnBrk="0" hangingPunct="0"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algn="l" eaLnBrk="0" hangingPunct="0"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algn="l" eaLnBrk="0" hangingPunct="0"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it-IT" altLang="en-US" sz="1600" b="1">
                  <a:solidFill>
                    <a:srgbClr val="FFFFFF"/>
                  </a:solidFill>
                </a:rPr>
                <a:t>VM</a:t>
              </a:r>
              <a:endParaRPr lang="en-US" altLang="en-US" sz="1600" b="1">
                <a:solidFill>
                  <a:srgbClr val="FFFFFF"/>
                </a:solidFill>
              </a:endParaRPr>
            </a:p>
          </p:txBody>
        </p:sp>
        <p:sp>
          <p:nvSpPr>
            <p:cNvPr id="7217" name="Rounded Rectangle 103"/>
            <p:cNvSpPr>
              <a:spLocks noChangeArrowheads="1"/>
            </p:cNvSpPr>
            <p:nvPr/>
          </p:nvSpPr>
          <p:spPr bwMode="auto">
            <a:xfrm>
              <a:off x="3779838" y="3763962"/>
              <a:ext cx="615950" cy="82073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algn="l" eaLnBrk="0" hangingPunct="0">
                <a:buChar char="•"/>
                <a:defRPr sz="28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algn="l" eaLnBrk="0" hangingPunct="0">
                <a:buChar char="–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algn="l" eaLnBrk="0" hangingPunct="0"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algn="l" eaLnBrk="0" hangingPunct="0"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algn="l" eaLnBrk="0" hangingPunct="0"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en-US" altLang="en-US"/>
            </a:p>
          </p:txBody>
        </p:sp>
        <p:sp>
          <p:nvSpPr>
            <p:cNvPr id="7218" name="Rounded Rectangle 104"/>
            <p:cNvSpPr>
              <a:spLocks noChangeArrowheads="1"/>
            </p:cNvSpPr>
            <p:nvPr/>
          </p:nvSpPr>
          <p:spPr bwMode="auto">
            <a:xfrm>
              <a:off x="3883025" y="4232275"/>
              <a:ext cx="419100" cy="271462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algn="l" eaLnBrk="0" hangingPunct="0">
                <a:buChar char="•"/>
                <a:defRPr sz="28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algn="l" eaLnBrk="0" hangingPunct="0">
                <a:buChar char="–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algn="l" eaLnBrk="0" hangingPunct="0"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algn="l" eaLnBrk="0" hangingPunct="0"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algn="l" eaLnBrk="0" hangingPunct="0"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it-IT" altLang="en-US" sz="1600" b="1">
                  <a:solidFill>
                    <a:srgbClr val="FFFFFF"/>
                  </a:solidFill>
                </a:rPr>
                <a:t>VM</a:t>
              </a:r>
              <a:endParaRPr lang="en-US" altLang="en-US" sz="1600" b="1">
                <a:solidFill>
                  <a:srgbClr val="FFFFFF"/>
                </a:solidFill>
              </a:endParaRPr>
            </a:p>
          </p:txBody>
        </p:sp>
        <p:pic>
          <p:nvPicPr>
            <p:cNvPr id="7219" name="Picture 11" descr="IOSfirewall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8263" y="3810000"/>
              <a:ext cx="306387" cy="385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220" name="Group 108"/>
            <p:cNvGrpSpPr>
              <a:grpSpLocks/>
            </p:cNvGrpSpPr>
            <p:nvPr/>
          </p:nvGrpSpPr>
          <p:grpSpPr bwMode="auto">
            <a:xfrm>
              <a:off x="3916363" y="3797300"/>
              <a:ext cx="401637" cy="387350"/>
              <a:chOff x="4946073" y="5318558"/>
              <a:chExt cx="1381702" cy="1336675"/>
            </a:xfrm>
          </p:grpSpPr>
          <p:pic>
            <p:nvPicPr>
              <p:cNvPr id="7234" name="Picture 109" descr="mycomputer"/>
              <p:cNvPicPr>
                <a:picLocks noChangeAspect="1" noChangeArrowheads="1"/>
              </p:cNvPicPr>
              <p:nvPr/>
            </p:nvPicPr>
            <p:blipFill>
              <a:blip r:embed="rId1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3325" y="5318558"/>
                <a:ext cx="1147762" cy="11477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235" name="Picture 110" descr="server"/>
              <p:cNvPicPr>
                <a:picLocks noChangeAspect="1" noChangeArrowheads="1"/>
              </p:cNvPicPr>
              <p:nvPr/>
            </p:nvPicPr>
            <p:blipFill>
              <a:blip r:embed="rId1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84787" y="5612245"/>
                <a:ext cx="1042988" cy="1042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236" name="Picture 8" descr="kcmdevices"/>
              <p:cNvPicPr>
                <a:picLocks noChangeAspect="1" noChangeArrowheads="1"/>
              </p:cNvPicPr>
              <p:nvPr/>
            </p:nvPicPr>
            <p:blipFill>
              <a:blip r:embed="rId1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46073" y="5694939"/>
                <a:ext cx="806595" cy="8065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221" name="Rounded Rectangle 112"/>
            <p:cNvSpPr>
              <a:spLocks noChangeArrowheads="1"/>
            </p:cNvSpPr>
            <p:nvPr/>
          </p:nvSpPr>
          <p:spPr bwMode="auto">
            <a:xfrm>
              <a:off x="4440238" y="3760787"/>
              <a:ext cx="617537" cy="82073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algn="l" eaLnBrk="0" hangingPunct="0">
                <a:buChar char="•"/>
                <a:defRPr sz="28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algn="l" eaLnBrk="0" hangingPunct="0">
                <a:buChar char="–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algn="l" eaLnBrk="0" hangingPunct="0"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algn="l" eaLnBrk="0" hangingPunct="0"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algn="l" eaLnBrk="0" hangingPunct="0"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en-US" altLang="en-US"/>
            </a:p>
          </p:txBody>
        </p:sp>
        <p:sp>
          <p:nvSpPr>
            <p:cNvPr id="7222" name="Rounded Rectangle 113"/>
            <p:cNvSpPr>
              <a:spLocks noChangeArrowheads="1"/>
            </p:cNvSpPr>
            <p:nvPr/>
          </p:nvSpPr>
          <p:spPr bwMode="auto">
            <a:xfrm>
              <a:off x="4545013" y="4229100"/>
              <a:ext cx="419100" cy="271462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algn="l" eaLnBrk="0" hangingPunct="0">
                <a:buChar char="•"/>
                <a:defRPr sz="28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algn="l" eaLnBrk="0" hangingPunct="0">
                <a:buChar char="–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algn="l" eaLnBrk="0" hangingPunct="0"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algn="l" eaLnBrk="0" hangingPunct="0"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algn="l" eaLnBrk="0" hangingPunct="0"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it-IT" altLang="en-US" sz="1600" b="1">
                  <a:solidFill>
                    <a:srgbClr val="FFFFFF"/>
                  </a:solidFill>
                </a:rPr>
                <a:t>VM</a:t>
              </a:r>
              <a:endParaRPr lang="en-US" altLang="en-US" sz="1600" b="1">
                <a:solidFill>
                  <a:srgbClr val="FFFFFF"/>
                </a:solidFill>
              </a:endParaRPr>
            </a:p>
          </p:txBody>
        </p:sp>
        <p:pic>
          <p:nvPicPr>
            <p:cNvPr id="7223" name="Picture 4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51"/>
            <a:stretch>
              <a:fillRect/>
            </a:stretch>
          </p:blipFill>
          <p:spPr bwMode="auto">
            <a:xfrm>
              <a:off x="4618038" y="3808412"/>
              <a:ext cx="2714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7224" name="Rounded Rectangle 119"/>
            <p:cNvSpPr>
              <a:spLocks noChangeArrowheads="1"/>
            </p:cNvSpPr>
            <p:nvPr/>
          </p:nvSpPr>
          <p:spPr bwMode="auto">
            <a:xfrm>
              <a:off x="1841500" y="4705350"/>
              <a:ext cx="3149600" cy="376237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algn="l" eaLnBrk="0" hangingPunct="0">
                <a:buChar char="•"/>
                <a:defRPr sz="28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algn="l" eaLnBrk="0" hangingPunct="0">
                <a:buChar char="–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algn="l" eaLnBrk="0" hangingPunct="0"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algn="l" eaLnBrk="0" hangingPunct="0"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algn="l" eaLnBrk="0" hangingPunct="0"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it-IT" altLang="en-US" sz="1800" b="1">
                  <a:solidFill>
                    <a:srgbClr val="FFFFFF"/>
                  </a:solidFill>
                </a:rPr>
                <a:t>Virtual Bridges/Switches</a:t>
              </a:r>
              <a:endParaRPr lang="en-US" altLang="en-US" sz="1800" b="1">
                <a:solidFill>
                  <a:srgbClr val="FFFFFF"/>
                </a:solidFill>
              </a:endParaRPr>
            </a:p>
          </p:txBody>
        </p:sp>
        <p:grpSp>
          <p:nvGrpSpPr>
            <p:cNvPr id="7229" name="Group 71"/>
            <p:cNvGrpSpPr>
              <a:grpSpLocks/>
            </p:cNvGrpSpPr>
            <p:nvPr/>
          </p:nvGrpSpPr>
          <p:grpSpPr bwMode="auto">
            <a:xfrm>
              <a:off x="3233738" y="3841750"/>
              <a:ext cx="395287" cy="363537"/>
              <a:chOff x="3714750" y="1931765"/>
              <a:chExt cx="661988" cy="609101"/>
            </a:xfrm>
          </p:grpSpPr>
          <p:pic>
            <p:nvPicPr>
              <p:cNvPr id="7230" name="Picture 27"/>
              <p:cNvPicPr>
                <a:picLocks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14750" y="2039938"/>
                <a:ext cx="661988" cy="361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231" name="Picture 73"/>
              <p:cNvPicPr>
                <a:picLocks noChangeAspect="1"/>
              </p:cNvPicPr>
              <p:nvPr/>
            </p:nvPicPr>
            <p:blipFill>
              <a:blip r:embed="rId1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25067" y="1931765"/>
                <a:ext cx="609101" cy="609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5102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Problem</a:t>
            </a:r>
            <a:r>
              <a:rPr lang="it-IT" dirty="0" smtClean="0"/>
              <a:t> statement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Set of </a:t>
            </a:r>
            <a:r>
              <a:rPr lang="it-IT" dirty="0" err="1" smtClean="0"/>
              <a:t>elements</a:t>
            </a:r>
            <a:r>
              <a:rPr lang="it-IT" dirty="0" smtClean="0"/>
              <a:t> with </a:t>
            </a:r>
            <a:r>
              <a:rPr lang="it-IT" dirty="0" err="1" smtClean="0"/>
              <a:t>attributes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will</a:t>
            </a:r>
            <a:r>
              <a:rPr lang="it-IT" dirty="0"/>
              <a:t> </a:t>
            </a:r>
            <a:r>
              <a:rPr lang="it-IT" dirty="0" smtClean="0"/>
              <a:t>be use to </a:t>
            </a:r>
            <a:r>
              <a:rPr lang="it-IT" dirty="0" err="1" smtClean="0"/>
              <a:t>identify</a:t>
            </a:r>
            <a:r>
              <a:rPr lang="it-IT" dirty="0" smtClean="0"/>
              <a:t> a </a:t>
            </a:r>
            <a:r>
              <a:rPr lang="it-IT" dirty="0" err="1" smtClean="0"/>
              <a:t>possible</a:t>
            </a:r>
            <a:r>
              <a:rPr lang="it-IT" dirty="0" smtClean="0"/>
              <a:t> </a:t>
            </a:r>
            <a:r>
              <a:rPr lang="it-IT" dirty="0" err="1" smtClean="0"/>
              <a:t>problem</a:t>
            </a:r>
            <a:r>
              <a:rPr lang="it-IT" dirty="0" smtClean="0"/>
              <a:t> </a:t>
            </a:r>
            <a:r>
              <a:rPr lang="it-IT" dirty="0" err="1" smtClean="0"/>
              <a:t>solution</a:t>
            </a:r>
            <a:endParaRPr lang="it-IT" dirty="0" smtClean="0"/>
          </a:p>
          <a:p>
            <a:pPr lvl="1"/>
            <a:r>
              <a:rPr lang="it-IT" dirty="0" err="1" smtClean="0"/>
              <a:t>Domains</a:t>
            </a:r>
            <a:r>
              <a:rPr lang="it-IT" dirty="0" smtClean="0"/>
              <a:t>, </a:t>
            </a:r>
            <a:r>
              <a:rPr lang="it-IT" dirty="0" err="1" smtClean="0"/>
              <a:t>links</a:t>
            </a:r>
            <a:r>
              <a:rPr lang="it-IT" dirty="0" smtClean="0"/>
              <a:t>, </a:t>
            </a:r>
            <a:r>
              <a:rPr lang="it-IT" dirty="0" err="1" smtClean="0"/>
              <a:t>VNFs</a:t>
            </a:r>
            <a:endParaRPr lang="it-IT" dirty="0" smtClean="0"/>
          </a:p>
          <a:p>
            <a:pPr lvl="1"/>
            <a:endParaRPr lang="it-IT" dirty="0"/>
          </a:p>
          <a:p>
            <a:r>
              <a:rPr lang="it-IT" dirty="0" smtClean="0"/>
              <a:t>Goal </a:t>
            </a:r>
          </a:p>
          <a:p>
            <a:pPr lvl="1"/>
            <a:r>
              <a:rPr lang="it-IT" dirty="0" smtClean="0"/>
              <a:t>Service </a:t>
            </a:r>
            <a:r>
              <a:rPr lang="it-IT" dirty="0" err="1" smtClean="0"/>
              <a:t>Function</a:t>
            </a:r>
            <a:r>
              <a:rPr lang="it-IT" dirty="0" smtClean="0"/>
              <a:t> Chain</a:t>
            </a:r>
          </a:p>
          <a:p>
            <a:pPr lvl="2"/>
            <a:r>
              <a:rPr lang="it-IT" dirty="0" smtClean="0"/>
              <a:t>List of </a:t>
            </a:r>
            <a:r>
              <a:rPr lang="it-IT" dirty="0" err="1" smtClean="0"/>
              <a:t>elements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satisfy</a:t>
            </a:r>
            <a:r>
              <a:rPr lang="it-IT" dirty="0" smtClean="0"/>
              <a:t> </a:t>
            </a:r>
            <a:r>
              <a:rPr lang="it-IT" dirty="0" err="1" smtClean="0"/>
              <a:t>constraints</a:t>
            </a:r>
            <a:endParaRPr lang="it-IT" dirty="0" smtClean="0"/>
          </a:p>
          <a:p>
            <a:pPr lvl="2"/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682FE-501F-CA41-AA73-97B7F5CD70D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490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Domain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Domain </a:t>
            </a:r>
            <a:r>
              <a:rPr lang="it-IT" dirty="0" err="1" smtClean="0"/>
              <a:t>attributes</a:t>
            </a:r>
            <a:endParaRPr lang="it-IT" dirty="0" smtClean="0"/>
          </a:p>
          <a:p>
            <a:pPr lvl="1"/>
            <a:r>
              <a:rPr lang="it-IT" dirty="0" err="1" smtClean="0"/>
              <a:t>Name</a:t>
            </a:r>
            <a:r>
              <a:rPr lang="it-IT" dirty="0" smtClean="0"/>
              <a:t> (domain ID)</a:t>
            </a:r>
          </a:p>
          <a:p>
            <a:pPr lvl="1"/>
            <a:r>
              <a:rPr lang="it-IT" dirty="0" smtClean="0"/>
              <a:t>SDN </a:t>
            </a:r>
            <a:r>
              <a:rPr lang="it-IT" dirty="0" err="1" smtClean="0"/>
              <a:t>enabled</a:t>
            </a:r>
            <a:r>
              <a:rPr lang="it-IT" dirty="0" smtClean="0"/>
              <a:t> (Y/</a:t>
            </a:r>
            <a:r>
              <a:rPr lang="it-IT" dirty="0" err="1" smtClean="0"/>
              <a:t>N</a:t>
            </a:r>
            <a:r>
              <a:rPr lang="it-IT" dirty="0" smtClean="0"/>
              <a:t>)</a:t>
            </a:r>
          </a:p>
          <a:p>
            <a:pPr lvl="1"/>
            <a:r>
              <a:rPr lang="it-IT" dirty="0" err="1" smtClean="0"/>
              <a:t>Capacity</a:t>
            </a:r>
            <a:r>
              <a:rPr lang="it-IT" dirty="0" smtClean="0"/>
              <a:t> (</a:t>
            </a:r>
            <a:r>
              <a:rPr lang="it-IT" dirty="0" err="1" smtClean="0"/>
              <a:t>number</a:t>
            </a:r>
            <a:r>
              <a:rPr lang="it-IT" dirty="0" smtClean="0"/>
              <a:t>)</a:t>
            </a:r>
          </a:p>
          <a:p>
            <a:pPr lvl="2"/>
            <a:r>
              <a:rPr lang="it-IT" dirty="0" smtClean="0"/>
              <a:t>The maximum </a:t>
            </a:r>
            <a:r>
              <a:rPr lang="it-IT" dirty="0" err="1" smtClean="0"/>
              <a:t>number</a:t>
            </a:r>
            <a:r>
              <a:rPr lang="it-IT" dirty="0"/>
              <a:t> </a:t>
            </a:r>
            <a:r>
              <a:rPr lang="it-IT" dirty="0" smtClean="0"/>
              <a:t>(or sum of </a:t>
            </a:r>
            <a:r>
              <a:rPr lang="it-IT" dirty="0" err="1" smtClean="0"/>
              <a:t>weights</a:t>
            </a:r>
            <a:r>
              <a:rPr lang="it-IT" dirty="0" smtClean="0"/>
              <a:t>) of </a:t>
            </a:r>
            <a:r>
              <a:rPr lang="it-IT" dirty="0" err="1" smtClean="0"/>
              <a:t>active</a:t>
            </a:r>
            <a:r>
              <a:rPr lang="it-IT" dirty="0" smtClean="0"/>
              <a:t> </a:t>
            </a:r>
            <a:r>
              <a:rPr lang="it-IT" dirty="0" err="1" smtClean="0"/>
              <a:t>VNFs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a domain </a:t>
            </a:r>
            <a:r>
              <a:rPr lang="it-IT" dirty="0" err="1" smtClean="0"/>
              <a:t>may</a:t>
            </a:r>
            <a:r>
              <a:rPr lang="it-IT" dirty="0" smtClean="0"/>
              <a:t> </a:t>
            </a:r>
            <a:r>
              <a:rPr lang="it-IT" dirty="0" err="1" smtClean="0"/>
              <a:t>support</a:t>
            </a:r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682FE-501F-CA41-AA73-97B7F5CD70D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7134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VNF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/>
              <a:t>VNF (Virtual network </a:t>
            </a:r>
            <a:r>
              <a:rPr lang="it-IT" sz="2000" dirty="0" err="1"/>
              <a:t>Function</a:t>
            </a:r>
            <a:r>
              <a:rPr lang="it-IT" sz="2000" dirty="0"/>
              <a:t>)</a:t>
            </a:r>
          </a:p>
          <a:p>
            <a:pPr lvl="1"/>
            <a:r>
              <a:rPr lang="it-IT" sz="1800" dirty="0" smtClean="0"/>
              <a:t>ID (</a:t>
            </a:r>
            <a:r>
              <a:rPr lang="it-IT" sz="1800" dirty="0" err="1" smtClean="0"/>
              <a:t>unique</a:t>
            </a:r>
            <a:r>
              <a:rPr lang="it-IT" sz="1800" dirty="0" smtClean="0"/>
              <a:t> </a:t>
            </a:r>
            <a:r>
              <a:rPr lang="it-IT" sz="1800" dirty="0" err="1" smtClean="0"/>
              <a:t>name</a:t>
            </a:r>
            <a:r>
              <a:rPr lang="it-IT" sz="1800" dirty="0" smtClean="0"/>
              <a:t>)</a:t>
            </a:r>
          </a:p>
          <a:p>
            <a:pPr lvl="1"/>
            <a:r>
              <a:rPr lang="it-IT" sz="1800" dirty="0" err="1" smtClean="0"/>
              <a:t>Type</a:t>
            </a:r>
            <a:r>
              <a:rPr lang="it-IT" sz="1800" dirty="0" smtClean="0"/>
              <a:t> (</a:t>
            </a:r>
            <a:r>
              <a:rPr lang="it-IT" sz="1800" dirty="0" err="1" smtClean="0"/>
              <a:t>equivalent</a:t>
            </a:r>
            <a:r>
              <a:rPr lang="it-IT" sz="1800" dirty="0" smtClean="0"/>
              <a:t> to the color in the slide)</a:t>
            </a:r>
            <a:endParaRPr lang="it-IT" sz="1800" dirty="0"/>
          </a:p>
          <a:p>
            <a:pPr lvl="2"/>
            <a:r>
              <a:rPr lang="it-IT" sz="1600" dirty="0" err="1"/>
              <a:t>This</a:t>
            </a:r>
            <a:r>
              <a:rPr lang="it-IT" sz="1600" dirty="0"/>
              <a:t> </a:t>
            </a:r>
            <a:r>
              <a:rPr lang="it-IT" sz="1600" dirty="0" err="1"/>
              <a:t>is</a:t>
            </a:r>
            <a:r>
              <a:rPr lang="it-IT" sz="1600" dirty="0"/>
              <a:t> a </a:t>
            </a:r>
            <a:r>
              <a:rPr lang="it-IT" sz="1600" dirty="0" err="1"/>
              <a:t>string</a:t>
            </a:r>
            <a:r>
              <a:rPr lang="it-IT" sz="1600" dirty="0"/>
              <a:t> </a:t>
            </a:r>
            <a:r>
              <a:rPr lang="it-IT" sz="1600" dirty="0" err="1"/>
              <a:t>that</a:t>
            </a:r>
            <a:r>
              <a:rPr lang="it-IT" sz="1600" dirty="0"/>
              <a:t> </a:t>
            </a:r>
            <a:r>
              <a:rPr lang="it-IT" sz="1600" dirty="0" err="1"/>
              <a:t>summarize</a:t>
            </a:r>
            <a:r>
              <a:rPr lang="it-IT" sz="1600" dirty="0"/>
              <a:t> the </a:t>
            </a:r>
            <a:r>
              <a:rPr lang="it-IT" sz="1600" dirty="0" err="1"/>
              <a:t>function</a:t>
            </a:r>
            <a:r>
              <a:rPr lang="it-IT" sz="1600" dirty="0"/>
              <a:t> </a:t>
            </a:r>
            <a:r>
              <a:rPr lang="it-IT" sz="1600" dirty="0" err="1" smtClean="0"/>
              <a:t>implemented</a:t>
            </a:r>
            <a:endParaRPr lang="it-IT" dirty="0"/>
          </a:p>
          <a:p>
            <a:pPr lvl="1"/>
            <a:r>
              <a:rPr lang="it-IT" sz="1800" dirty="0" err="1"/>
              <a:t>Terminating</a:t>
            </a:r>
            <a:r>
              <a:rPr lang="it-IT" sz="1800" dirty="0"/>
              <a:t> (Y/</a:t>
            </a:r>
            <a:r>
              <a:rPr lang="it-IT" sz="1800" dirty="0" err="1"/>
              <a:t>N</a:t>
            </a:r>
            <a:r>
              <a:rPr lang="it-IT" sz="1800" dirty="0"/>
              <a:t>)</a:t>
            </a:r>
          </a:p>
          <a:p>
            <a:pPr lvl="2"/>
            <a:r>
              <a:rPr lang="it-IT" sz="1600" dirty="0"/>
              <a:t>The </a:t>
            </a:r>
            <a:r>
              <a:rPr lang="it-IT" sz="1600" dirty="0" err="1"/>
              <a:t>traffic</a:t>
            </a:r>
            <a:r>
              <a:rPr lang="it-IT" sz="1600" dirty="0"/>
              <a:t> flow to the VNF </a:t>
            </a:r>
            <a:r>
              <a:rPr lang="it-IT" sz="1600" dirty="0" err="1"/>
              <a:t>is</a:t>
            </a:r>
            <a:r>
              <a:rPr lang="it-IT" sz="1600" dirty="0"/>
              <a:t> </a:t>
            </a:r>
            <a:r>
              <a:rPr lang="it-IT" sz="1600" dirty="0" err="1"/>
              <a:t>forwarded</a:t>
            </a:r>
            <a:r>
              <a:rPr lang="it-IT" sz="1600" dirty="0"/>
              <a:t> </a:t>
            </a:r>
            <a:r>
              <a:rPr lang="it-IT" sz="1600" dirty="0" err="1"/>
              <a:t>further</a:t>
            </a:r>
            <a:r>
              <a:rPr lang="it-IT" sz="1600" dirty="0"/>
              <a:t> or </a:t>
            </a:r>
            <a:r>
              <a:rPr lang="it-IT" sz="1600" dirty="0" err="1"/>
              <a:t>not</a:t>
            </a:r>
            <a:endParaRPr lang="it-IT" sz="1600" dirty="0"/>
          </a:p>
          <a:p>
            <a:pPr lvl="1"/>
            <a:r>
              <a:rPr lang="it-IT" sz="1800" dirty="0" err="1"/>
              <a:t>Path</a:t>
            </a:r>
            <a:r>
              <a:rPr lang="it-IT" sz="1800" dirty="0"/>
              <a:t> Sensitive (Y/</a:t>
            </a:r>
            <a:r>
              <a:rPr lang="it-IT" sz="1800" dirty="0" err="1"/>
              <a:t>N</a:t>
            </a:r>
            <a:r>
              <a:rPr lang="it-IT" sz="1800" dirty="0"/>
              <a:t>)</a:t>
            </a:r>
          </a:p>
          <a:p>
            <a:pPr lvl="2"/>
            <a:r>
              <a:rPr lang="it-IT" sz="1600" dirty="0" err="1"/>
              <a:t>If</a:t>
            </a:r>
            <a:r>
              <a:rPr lang="it-IT" sz="1600" dirty="0"/>
              <a:t> the </a:t>
            </a:r>
            <a:r>
              <a:rPr lang="it-IT" sz="1600" dirty="0" err="1"/>
              <a:t>traffic</a:t>
            </a:r>
            <a:r>
              <a:rPr lang="it-IT" sz="1600" dirty="0"/>
              <a:t> flow </a:t>
            </a:r>
            <a:r>
              <a:rPr lang="it-IT" sz="1600" dirty="0" err="1"/>
              <a:t>is</a:t>
            </a:r>
            <a:r>
              <a:rPr lang="it-IT" sz="1600" dirty="0"/>
              <a:t> </a:t>
            </a:r>
            <a:r>
              <a:rPr lang="it-IT" sz="1600" dirty="0" err="1"/>
              <a:t>bidrectional</a:t>
            </a:r>
            <a:r>
              <a:rPr lang="it-IT" sz="1600" dirty="0"/>
              <a:t> (back and </a:t>
            </a:r>
            <a:r>
              <a:rPr lang="it-IT" sz="1600" dirty="0" err="1"/>
              <a:t>forth</a:t>
            </a:r>
            <a:r>
              <a:rPr lang="it-IT" sz="1600" dirty="0"/>
              <a:t>) and the </a:t>
            </a:r>
            <a:r>
              <a:rPr lang="it-IT" sz="1600" dirty="0" err="1"/>
              <a:t>forward</a:t>
            </a:r>
            <a:r>
              <a:rPr lang="it-IT" sz="1600" dirty="0"/>
              <a:t> </a:t>
            </a:r>
            <a:r>
              <a:rPr lang="it-IT" sz="1600" dirty="0" err="1"/>
              <a:t>traffic</a:t>
            </a:r>
            <a:r>
              <a:rPr lang="it-IT" sz="1600" dirty="0"/>
              <a:t> </a:t>
            </a:r>
            <a:r>
              <a:rPr lang="it-IT" sz="1600" dirty="0" err="1"/>
              <a:t>goes</a:t>
            </a:r>
            <a:r>
              <a:rPr lang="it-IT" sz="1600" dirty="0"/>
              <a:t> </a:t>
            </a:r>
            <a:r>
              <a:rPr lang="it-IT" sz="1600" dirty="0" err="1"/>
              <a:t>through</a:t>
            </a:r>
            <a:r>
              <a:rPr lang="it-IT" sz="1600" dirty="0"/>
              <a:t> the VNF </a:t>
            </a:r>
            <a:r>
              <a:rPr lang="it-IT" sz="1600" dirty="0" err="1"/>
              <a:t>then</a:t>
            </a:r>
            <a:r>
              <a:rPr lang="it-IT" sz="1600" dirty="0"/>
              <a:t> the </a:t>
            </a:r>
            <a:r>
              <a:rPr lang="it-IT" sz="1600" dirty="0" err="1"/>
              <a:t>backward</a:t>
            </a:r>
            <a:r>
              <a:rPr lang="it-IT" sz="1600" dirty="0"/>
              <a:t> </a:t>
            </a:r>
            <a:r>
              <a:rPr lang="it-IT" sz="1600" dirty="0" err="1"/>
              <a:t>traffic</a:t>
            </a:r>
            <a:r>
              <a:rPr lang="it-IT" sz="1600" dirty="0"/>
              <a:t> must go </a:t>
            </a:r>
            <a:r>
              <a:rPr lang="it-IT" sz="1600" dirty="0" err="1"/>
              <a:t>through</a:t>
            </a:r>
            <a:r>
              <a:rPr lang="it-IT" sz="1600" dirty="0"/>
              <a:t> the </a:t>
            </a:r>
            <a:r>
              <a:rPr lang="it-IT" sz="1600" dirty="0" err="1"/>
              <a:t>same</a:t>
            </a:r>
            <a:r>
              <a:rPr lang="it-IT" sz="1600" dirty="0"/>
              <a:t> </a:t>
            </a:r>
            <a:r>
              <a:rPr lang="it-IT" sz="1600" dirty="0" smtClean="0"/>
              <a:t>VNF</a:t>
            </a:r>
          </a:p>
          <a:p>
            <a:pPr lvl="1"/>
            <a:r>
              <a:rPr lang="it-IT" sz="2000" dirty="0" err="1" smtClean="0"/>
              <a:t>Mirrored</a:t>
            </a:r>
            <a:r>
              <a:rPr lang="it-IT" sz="2000" dirty="0" smtClean="0"/>
              <a:t> (Y/</a:t>
            </a:r>
            <a:r>
              <a:rPr lang="it-IT" sz="2000" dirty="0" err="1" smtClean="0"/>
              <a:t>N</a:t>
            </a:r>
            <a:r>
              <a:rPr lang="it-IT" sz="2000" dirty="0" smtClean="0"/>
              <a:t>)</a:t>
            </a:r>
          </a:p>
          <a:p>
            <a:pPr lvl="2"/>
            <a:r>
              <a:rPr lang="it-IT" sz="1600" dirty="0" err="1" smtClean="0"/>
              <a:t>Two</a:t>
            </a:r>
            <a:r>
              <a:rPr lang="it-IT" sz="1600" dirty="0" smtClean="0"/>
              <a:t> VNF are </a:t>
            </a:r>
            <a:r>
              <a:rPr lang="it-IT" sz="1600" dirty="0" err="1" smtClean="0"/>
              <a:t>needed</a:t>
            </a:r>
            <a:r>
              <a:rPr lang="it-IT" sz="1600" dirty="0" smtClean="0"/>
              <a:t> </a:t>
            </a:r>
            <a:r>
              <a:rPr lang="it-IT" sz="1600" dirty="0" err="1" smtClean="0"/>
              <a:t>at</a:t>
            </a:r>
            <a:r>
              <a:rPr lang="it-IT" sz="1600" dirty="0" smtClean="0"/>
              <a:t> the </a:t>
            </a:r>
            <a:r>
              <a:rPr lang="it-IT" sz="1600" dirty="0" err="1" smtClean="0"/>
              <a:t>boundary</a:t>
            </a:r>
            <a:r>
              <a:rPr lang="it-IT" sz="1600" dirty="0" smtClean="0"/>
              <a:t> of a network </a:t>
            </a:r>
            <a:r>
              <a:rPr lang="it-IT" sz="1600" dirty="0" err="1" smtClean="0"/>
              <a:t>segment</a:t>
            </a:r>
            <a:r>
              <a:rPr lang="it-IT" sz="1600" dirty="0" smtClean="0"/>
              <a:t> (</a:t>
            </a:r>
            <a:r>
              <a:rPr lang="it-IT" sz="1600" dirty="0" err="1" smtClean="0"/>
              <a:t>if</a:t>
            </a:r>
            <a:r>
              <a:rPr lang="it-IT" sz="1600" dirty="0" smtClean="0"/>
              <a:t> the VNF </a:t>
            </a:r>
            <a:r>
              <a:rPr lang="it-IT" sz="1600" dirty="0" err="1" smtClean="0"/>
              <a:t>is</a:t>
            </a:r>
            <a:r>
              <a:rPr lang="it-IT" sz="1600" dirty="0" smtClean="0"/>
              <a:t> </a:t>
            </a:r>
            <a:r>
              <a:rPr lang="it-IT" sz="1600" dirty="0" err="1" smtClean="0"/>
              <a:t>present</a:t>
            </a:r>
            <a:r>
              <a:rPr lang="it-IT" sz="1600" dirty="0" smtClean="0"/>
              <a:t> </a:t>
            </a:r>
            <a:r>
              <a:rPr lang="it-IT" sz="1600" dirty="0" err="1" smtClean="0"/>
              <a:t>at</a:t>
            </a:r>
            <a:r>
              <a:rPr lang="it-IT" sz="1600" dirty="0" smtClean="0"/>
              <a:t> an </a:t>
            </a:r>
            <a:r>
              <a:rPr lang="it-IT" sz="1600" dirty="0" err="1" smtClean="0"/>
              <a:t>edge</a:t>
            </a:r>
            <a:r>
              <a:rPr lang="it-IT" sz="1600" dirty="0" smtClean="0"/>
              <a:t> of a network </a:t>
            </a:r>
            <a:r>
              <a:rPr lang="it-IT" sz="1600" dirty="0" err="1" smtClean="0"/>
              <a:t>segment</a:t>
            </a:r>
            <a:r>
              <a:rPr lang="it-IT" sz="1600" dirty="0" smtClean="0"/>
              <a:t> </a:t>
            </a:r>
            <a:r>
              <a:rPr lang="it-IT" sz="1600" dirty="0" err="1" smtClean="0"/>
              <a:t>it</a:t>
            </a:r>
            <a:r>
              <a:rPr lang="it-IT" sz="1600" dirty="0" smtClean="0"/>
              <a:t> </a:t>
            </a:r>
            <a:r>
              <a:rPr lang="it-IT" sz="1600" dirty="0" err="1" smtClean="0"/>
              <a:t>has</a:t>
            </a:r>
            <a:r>
              <a:rPr lang="it-IT" sz="1600" dirty="0" smtClean="0"/>
              <a:t> to be </a:t>
            </a:r>
            <a:r>
              <a:rPr lang="it-IT" sz="1600" dirty="0" err="1" smtClean="0"/>
              <a:t>present</a:t>
            </a:r>
            <a:r>
              <a:rPr lang="it-IT" sz="1600" dirty="0" smtClean="0"/>
              <a:t> </a:t>
            </a:r>
            <a:r>
              <a:rPr lang="it-IT" sz="1600" dirty="0" err="1" smtClean="0"/>
              <a:t>also</a:t>
            </a:r>
            <a:r>
              <a:rPr lang="it-IT" sz="1600" dirty="0" smtClean="0"/>
              <a:t> </a:t>
            </a:r>
            <a:r>
              <a:rPr lang="it-IT" sz="1600" dirty="0" err="1" smtClean="0"/>
              <a:t>at</a:t>
            </a:r>
            <a:r>
              <a:rPr lang="it-IT" sz="1600" dirty="0" smtClean="0"/>
              <a:t> the </a:t>
            </a:r>
            <a:r>
              <a:rPr lang="it-IT" sz="1600" dirty="0" err="1" smtClean="0"/>
              <a:t>other</a:t>
            </a:r>
            <a:r>
              <a:rPr lang="it-IT" sz="1600" dirty="0" smtClean="0"/>
              <a:t> </a:t>
            </a:r>
            <a:r>
              <a:rPr lang="it-IT" sz="1600" dirty="0" err="1" smtClean="0"/>
              <a:t>edge</a:t>
            </a:r>
            <a:r>
              <a:rPr lang="it-IT" sz="1600" dirty="0" smtClean="0"/>
              <a:t>)</a:t>
            </a:r>
            <a:endParaRPr lang="it-IT" sz="1600" dirty="0"/>
          </a:p>
          <a:p>
            <a:pPr lvl="1"/>
            <a:r>
              <a:rPr lang="it-IT" sz="1800" dirty="0" err="1"/>
              <a:t>Weight</a:t>
            </a:r>
            <a:r>
              <a:rPr lang="it-IT" sz="1800" dirty="0"/>
              <a:t> (</a:t>
            </a:r>
            <a:r>
              <a:rPr lang="it-IT" sz="1800" dirty="0" err="1"/>
              <a:t>number</a:t>
            </a:r>
            <a:r>
              <a:rPr lang="it-IT" sz="1800" dirty="0"/>
              <a:t>)</a:t>
            </a:r>
          </a:p>
          <a:p>
            <a:pPr lvl="2"/>
            <a:r>
              <a:rPr lang="it-IT" sz="1600" dirty="0" err="1"/>
              <a:t>Used</a:t>
            </a:r>
            <a:r>
              <a:rPr lang="it-IT" sz="1600" dirty="0"/>
              <a:t> to compare </a:t>
            </a:r>
            <a:r>
              <a:rPr lang="it-IT" sz="1600" dirty="0" err="1"/>
              <a:t>VNFs</a:t>
            </a:r>
            <a:r>
              <a:rPr lang="it-IT" sz="1600" dirty="0"/>
              <a:t> </a:t>
            </a:r>
            <a:r>
              <a:rPr lang="it-IT" sz="1600" dirty="0" err="1"/>
              <a:t>that</a:t>
            </a:r>
            <a:r>
              <a:rPr lang="it-IT" sz="1600" dirty="0"/>
              <a:t> </a:t>
            </a:r>
            <a:r>
              <a:rPr lang="it-IT" sz="1600" dirty="0" err="1"/>
              <a:t>perform</a:t>
            </a:r>
            <a:r>
              <a:rPr lang="it-IT" sz="1600" dirty="0"/>
              <a:t> the </a:t>
            </a:r>
            <a:r>
              <a:rPr lang="it-IT" sz="1600" dirty="0" err="1"/>
              <a:t>same</a:t>
            </a:r>
            <a:r>
              <a:rPr lang="it-IT" sz="1600" dirty="0"/>
              <a:t> </a:t>
            </a:r>
            <a:r>
              <a:rPr lang="it-IT" sz="1600" dirty="0" err="1"/>
              <a:t>function</a:t>
            </a:r>
            <a:r>
              <a:rPr lang="it-IT" sz="1600" dirty="0"/>
              <a:t> in </a:t>
            </a:r>
            <a:r>
              <a:rPr lang="it-IT" sz="1600" dirty="0" err="1"/>
              <a:t>different</a:t>
            </a:r>
            <a:r>
              <a:rPr lang="it-IT" sz="1600" dirty="0"/>
              <a:t> </a:t>
            </a:r>
            <a:r>
              <a:rPr lang="it-IT" sz="1600" dirty="0" err="1"/>
              <a:t>domains</a:t>
            </a:r>
            <a:r>
              <a:rPr lang="it-IT" sz="1600" dirty="0"/>
              <a:t> or in the </a:t>
            </a:r>
            <a:r>
              <a:rPr lang="it-IT" sz="1600" dirty="0" err="1"/>
              <a:t>same</a:t>
            </a:r>
            <a:r>
              <a:rPr lang="it-IT" sz="1600" dirty="0"/>
              <a:t> </a:t>
            </a:r>
            <a:r>
              <a:rPr lang="it-IT" sz="1600" dirty="0" smtClean="0"/>
              <a:t>domain</a:t>
            </a:r>
            <a:endParaRPr lang="it-IT" sz="1800" dirty="0" smtClean="0"/>
          </a:p>
          <a:p>
            <a:pPr lvl="1"/>
            <a:r>
              <a:rPr lang="it-IT" sz="1800" dirty="0" smtClean="0"/>
              <a:t>Active (Y/</a:t>
            </a:r>
            <a:r>
              <a:rPr lang="it-IT" sz="1800" dirty="0" err="1" smtClean="0"/>
              <a:t>N</a:t>
            </a:r>
            <a:r>
              <a:rPr lang="it-IT" sz="1800" dirty="0" smtClean="0"/>
              <a:t>)</a:t>
            </a:r>
          </a:p>
          <a:p>
            <a:pPr lvl="2"/>
            <a:r>
              <a:rPr lang="it-IT" sz="1400" dirty="0" err="1" smtClean="0"/>
              <a:t>Says</a:t>
            </a:r>
            <a:r>
              <a:rPr lang="it-IT" sz="1400" dirty="0" smtClean="0"/>
              <a:t> </a:t>
            </a:r>
            <a:r>
              <a:rPr lang="it-IT" sz="1400" dirty="0" err="1" smtClean="0"/>
              <a:t>whether</a:t>
            </a:r>
            <a:r>
              <a:rPr lang="it-IT" sz="1400" dirty="0" smtClean="0"/>
              <a:t> the VNF </a:t>
            </a:r>
            <a:r>
              <a:rPr lang="it-IT" sz="1400" dirty="0" err="1" smtClean="0"/>
              <a:t>is</a:t>
            </a:r>
            <a:r>
              <a:rPr lang="it-IT" sz="1400" dirty="0" smtClean="0"/>
              <a:t> </a:t>
            </a:r>
            <a:r>
              <a:rPr lang="it-IT" sz="1400" dirty="0" err="1" smtClean="0"/>
              <a:t>alredy</a:t>
            </a:r>
            <a:r>
              <a:rPr lang="it-IT" sz="1400" dirty="0" smtClean="0"/>
              <a:t> </a:t>
            </a:r>
            <a:r>
              <a:rPr lang="it-IT" sz="1400" dirty="0" err="1" smtClean="0"/>
              <a:t>switched</a:t>
            </a:r>
            <a:r>
              <a:rPr lang="it-IT" sz="1400" dirty="0" smtClean="0"/>
              <a:t> on or </a:t>
            </a:r>
            <a:r>
              <a:rPr lang="it-IT" sz="1400" dirty="0" err="1" smtClean="0"/>
              <a:t>whether</a:t>
            </a:r>
            <a:r>
              <a:rPr lang="it-IT" sz="1400" dirty="0" smtClean="0"/>
              <a:t> </a:t>
            </a:r>
            <a:r>
              <a:rPr lang="it-IT" sz="1400" dirty="0" err="1" smtClean="0"/>
              <a:t>it</a:t>
            </a:r>
            <a:r>
              <a:rPr lang="it-IT" sz="1400" dirty="0" smtClean="0"/>
              <a:t> </a:t>
            </a:r>
            <a:r>
              <a:rPr lang="it-IT" sz="1400" dirty="0" err="1" smtClean="0"/>
              <a:t>is</a:t>
            </a:r>
            <a:r>
              <a:rPr lang="it-IT" sz="1400" dirty="0" smtClean="0"/>
              <a:t> </a:t>
            </a:r>
            <a:r>
              <a:rPr lang="it-IT" sz="1400" dirty="0" err="1" smtClean="0"/>
              <a:t>available</a:t>
            </a:r>
            <a:r>
              <a:rPr lang="it-IT" sz="1400" dirty="0" smtClean="0"/>
              <a:t> </a:t>
            </a:r>
            <a:r>
              <a:rPr lang="it-IT" sz="1400" dirty="0" err="1" smtClean="0"/>
              <a:t>but</a:t>
            </a:r>
            <a:r>
              <a:rPr lang="it-IT" sz="1400" dirty="0" smtClean="0"/>
              <a:t> </a:t>
            </a:r>
            <a:r>
              <a:rPr lang="it-IT" sz="1400" dirty="0" err="1" smtClean="0"/>
              <a:t>has</a:t>
            </a:r>
            <a:r>
              <a:rPr lang="it-IT" sz="1400" dirty="0" smtClean="0"/>
              <a:t> to be </a:t>
            </a:r>
            <a:r>
              <a:rPr lang="it-IT" sz="1400" dirty="0" err="1" smtClean="0"/>
              <a:t>switched</a:t>
            </a:r>
            <a:r>
              <a:rPr lang="it-IT" sz="1400" dirty="0" smtClean="0"/>
              <a:t> on (</a:t>
            </a:r>
            <a:r>
              <a:rPr lang="it-IT" sz="1400" dirty="0" err="1" smtClean="0"/>
              <a:t>meaning</a:t>
            </a:r>
            <a:r>
              <a:rPr lang="it-IT" sz="1400" dirty="0" smtClean="0"/>
              <a:t> </a:t>
            </a:r>
            <a:r>
              <a:rPr lang="it-IT" sz="1400" dirty="0" err="1" smtClean="0"/>
              <a:t>there</a:t>
            </a:r>
            <a:r>
              <a:rPr lang="it-IT" sz="1400" dirty="0" smtClean="0"/>
              <a:t> </a:t>
            </a:r>
            <a:r>
              <a:rPr lang="it-IT" sz="1400" dirty="0" err="1" smtClean="0"/>
              <a:t>will</a:t>
            </a:r>
            <a:r>
              <a:rPr lang="it-IT" sz="1400" dirty="0" smtClean="0"/>
              <a:t> be a start up time to </a:t>
            </a:r>
            <a:r>
              <a:rPr lang="it-IT" sz="1400" dirty="0" err="1" smtClean="0"/>
              <a:t>wait</a:t>
            </a:r>
            <a:r>
              <a:rPr lang="it-IT" sz="1400" dirty="0" smtClean="0"/>
              <a:t> for)</a:t>
            </a:r>
            <a:endParaRPr lang="it-IT" sz="14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682FE-501F-CA41-AA73-97B7F5CD70D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5518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Links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Edges</a:t>
            </a:r>
            <a:r>
              <a:rPr lang="it-IT" dirty="0" smtClean="0"/>
              <a:t> of the </a:t>
            </a:r>
            <a:r>
              <a:rPr lang="it-IT" dirty="0" err="1" smtClean="0"/>
              <a:t>graphs</a:t>
            </a:r>
            <a:endParaRPr lang="it-IT" dirty="0" smtClean="0"/>
          </a:p>
          <a:p>
            <a:pPr lvl="1"/>
            <a:r>
              <a:rPr lang="it-IT" dirty="0" smtClean="0"/>
              <a:t>Domain 1</a:t>
            </a:r>
          </a:p>
          <a:p>
            <a:pPr lvl="2"/>
            <a:r>
              <a:rPr lang="it-IT" dirty="0" smtClean="0"/>
              <a:t>The source domain</a:t>
            </a:r>
          </a:p>
          <a:p>
            <a:pPr lvl="1"/>
            <a:r>
              <a:rPr lang="it-IT" dirty="0" smtClean="0"/>
              <a:t>Domain 2</a:t>
            </a:r>
          </a:p>
          <a:p>
            <a:pPr lvl="2"/>
            <a:r>
              <a:rPr lang="it-IT" dirty="0" smtClean="0"/>
              <a:t>The </a:t>
            </a:r>
            <a:r>
              <a:rPr lang="it-IT" dirty="0" err="1" smtClean="0"/>
              <a:t>destination</a:t>
            </a:r>
            <a:r>
              <a:rPr lang="it-IT" dirty="0" smtClean="0"/>
              <a:t> domain</a:t>
            </a:r>
          </a:p>
          <a:p>
            <a:pPr lvl="1"/>
            <a:r>
              <a:rPr lang="it-IT" dirty="0" err="1" smtClean="0"/>
              <a:t>Weight</a:t>
            </a:r>
            <a:endParaRPr lang="it-IT" dirty="0" smtClean="0"/>
          </a:p>
          <a:p>
            <a:pPr lvl="2"/>
            <a:r>
              <a:rPr lang="it-IT" dirty="0" err="1"/>
              <a:t>Used</a:t>
            </a:r>
            <a:r>
              <a:rPr lang="it-IT" dirty="0"/>
              <a:t> to compare </a:t>
            </a:r>
            <a:r>
              <a:rPr lang="it-IT" dirty="0" smtClean="0"/>
              <a:t>alternative </a:t>
            </a:r>
            <a:r>
              <a:rPr lang="it-IT" dirty="0" err="1" smtClean="0"/>
              <a:t>equivalent</a:t>
            </a:r>
            <a:r>
              <a:rPr lang="it-IT" dirty="0" smtClean="0"/>
              <a:t> </a:t>
            </a:r>
            <a:r>
              <a:rPr lang="it-IT" dirty="0" err="1" smtClean="0"/>
              <a:t>paths</a:t>
            </a:r>
            <a:endParaRPr lang="it-IT" dirty="0" smtClean="0"/>
          </a:p>
          <a:p>
            <a:pPr lvl="1"/>
            <a:r>
              <a:rPr lang="it-IT" dirty="0" err="1" smtClean="0"/>
              <a:t>Available</a:t>
            </a:r>
            <a:r>
              <a:rPr lang="it-IT" dirty="0" smtClean="0"/>
              <a:t> </a:t>
            </a:r>
            <a:r>
              <a:rPr lang="it-IT" dirty="0" err="1" smtClean="0"/>
              <a:t>capacity</a:t>
            </a:r>
            <a:endParaRPr lang="it-IT" dirty="0" smtClean="0"/>
          </a:p>
          <a:p>
            <a:pPr lvl="2"/>
            <a:r>
              <a:rPr lang="it-IT" dirty="0" err="1" smtClean="0"/>
              <a:t>Used</a:t>
            </a:r>
            <a:r>
              <a:rPr lang="it-IT" dirty="0" smtClean="0"/>
              <a:t> to </a:t>
            </a:r>
            <a:r>
              <a:rPr lang="it-IT" dirty="0" err="1" smtClean="0"/>
              <a:t>determine</a:t>
            </a:r>
            <a:r>
              <a:rPr lang="it-IT" dirty="0" smtClean="0"/>
              <a:t> </a:t>
            </a:r>
            <a:r>
              <a:rPr lang="it-IT" dirty="0" err="1" smtClean="0"/>
              <a:t>whether</a:t>
            </a:r>
            <a:r>
              <a:rPr lang="it-IT" dirty="0" smtClean="0"/>
              <a:t> a link can be </a:t>
            </a:r>
            <a:r>
              <a:rPr lang="it-IT" dirty="0" err="1" smtClean="0"/>
              <a:t>used</a:t>
            </a:r>
            <a:r>
              <a:rPr lang="it-IT" dirty="0" smtClean="0"/>
              <a:t> by an </a:t>
            </a:r>
            <a:r>
              <a:rPr lang="it-IT" dirty="0" err="1" smtClean="0"/>
              <a:t>intent</a:t>
            </a:r>
            <a:r>
              <a:rPr lang="it-IT" dirty="0" smtClean="0"/>
              <a:t> </a:t>
            </a:r>
            <a:r>
              <a:rPr lang="it-IT" dirty="0" err="1" smtClean="0"/>
              <a:t>which</a:t>
            </a:r>
            <a:r>
              <a:rPr lang="it-IT" dirty="0" smtClean="0"/>
              <a:t> </a:t>
            </a:r>
            <a:r>
              <a:rPr lang="it-IT" dirty="0" err="1" smtClean="0"/>
              <a:t>requires</a:t>
            </a:r>
            <a:r>
              <a:rPr lang="it-IT" dirty="0" smtClean="0"/>
              <a:t> a minimum </a:t>
            </a:r>
            <a:r>
              <a:rPr lang="it-IT" dirty="0" err="1" smtClean="0"/>
              <a:t>capacity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682FE-501F-CA41-AA73-97B7F5CD70D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0617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Goal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Service </a:t>
            </a:r>
            <a:r>
              <a:rPr lang="it-IT" dirty="0" err="1" smtClean="0"/>
              <a:t>specification</a:t>
            </a:r>
            <a:endParaRPr lang="it-IT" dirty="0" smtClean="0"/>
          </a:p>
          <a:p>
            <a:pPr lvl="1"/>
            <a:r>
              <a:rPr lang="it-IT" dirty="0" err="1"/>
              <a:t>Endpoints</a:t>
            </a:r>
            <a:endParaRPr lang="it-IT" dirty="0"/>
          </a:p>
          <a:p>
            <a:pPr lvl="2"/>
            <a:r>
              <a:rPr lang="it-IT" dirty="0"/>
              <a:t>Source(</a:t>
            </a:r>
            <a:r>
              <a:rPr lang="it-IT" dirty="0" err="1"/>
              <a:t>s</a:t>
            </a:r>
            <a:r>
              <a:rPr lang="it-IT" dirty="0"/>
              <a:t>) and </a:t>
            </a:r>
            <a:r>
              <a:rPr lang="it-IT" dirty="0" err="1"/>
              <a:t>destination</a:t>
            </a:r>
            <a:r>
              <a:rPr lang="it-IT" dirty="0"/>
              <a:t>(</a:t>
            </a:r>
            <a:r>
              <a:rPr lang="it-IT" dirty="0" err="1"/>
              <a:t>s</a:t>
            </a:r>
            <a:r>
              <a:rPr lang="it-IT" dirty="0"/>
              <a:t>)</a:t>
            </a:r>
          </a:p>
          <a:p>
            <a:pPr lvl="1"/>
            <a:r>
              <a:rPr lang="it-IT" dirty="0" smtClean="0"/>
              <a:t>Interactive/</a:t>
            </a:r>
            <a:r>
              <a:rPr lang="it-IT" dirty="0" err="1" smtClean="0"/>
              <a:t>distribution</a:t>
            </a:r>
            <a:endParaRPr lang="it-IT" dirty="0" smtClean="0"/>
          </a:p>
          <a:p>
            <a:pPr lvl="2"/>
            <a:r>
              <a:rPr lang="it-IT" dirty="0" smtClean="0"/>
              <a:t>The information flow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bidirectional</a:t>
            </a:r>
            <a:r>
              <a:rPr lang="it-IT" dirty="0" smtClean="0"/>
              <a:t> or </a:t>
            </a:r>
            <a:r>
              <a:rPr lang="it-IT" dirty="0" err="1" smtClean="0"/>
              <a:t>monodirectional</a:t>
            </a:r>
            <a:r>
              <a:rPr lang="it-IT" dirty="0"/>
              <a:t>?</a:t>
            </a:r>
            <a:endParaRPr lang="it-IT" dirty="0" smtClean="0"/>
          </a:p>
          <a:p>
            <a:r>
              <a:rPr lang="it-IT" dirty="0" smtClean="0"/>
              <a:t>Goal </a:t>
            </a:r>
            <a:r>
              <a:rPr lang="it-IT" dirty="0" err="1" smtClean="0"/>
              <a:t>specific</a:t>
            </a:r>
            <a:r>
              <a:rPr lang="it-IT" dirty="0" smtClean="0"/>
              <a:t> </a:t>
            </a:r>
            <a:r>
              <a:rPr lang="it-IT" dirty="0" err="1" smtClean="0"/>
              <a:t>constraints</a:t>
            </a:r>
            <a:endParaRPr lang="it-IT" dirty="0" smtClean="0"/>
          </a:p>
          <a:p>
            <a:pPr lvl="1"/>
            <a:r>
              <a:rPr lang="it-IT" dirty="0" smtClean="0"/>
              <a:t>Chain</a:t>
            </a:r>
            <a:endParaRPr lang="it-IT" dirty="0"/>
          </a:p>
          <a:p>
            <a:pPr lvl="2"/>
            <a:r>
              <a:rPr lang="it-IT" dirty="0" err="1" smtClean="0"/>
              <a:t>Ordered</a:t>
            </a:r>
            <a:r>
              <a:rPr lang="it-IT" dirty="0" smtClean="0"/>
              <a:t> </a:t>
            </a:r>
            <a:r>
              <a:rPr lang="it-IT" dirty="0" err="1" smtClean="0"/>
              <a:t>sequence</a:t>
            </a:r>
            <a:r>
              <a:rPr lang="it-IT" dirty="0" smtClean="0"/>
              <a:t> of the </a:t>
            </a:r>
            <a:r>
              <a:rPr lang="it-IT" dirty="0" err="1" smtClean="0"/>
              <a:t>VNFs</a:t>
            </a:r>
            <a:r>
              <a:rPr lang="it-IT" dirty="0" smtClean="0"/>
              <a:t> </a:t>
            </a:r>
            <a:r>
              <a:rPr lang="it-IT" dirty="0" err="1" smtClean="0"/>
              <a:t>required</a:t>
            </a:r>
            <a:r>
              <a:rPr lang="it-IT" dirty="0" smtClean="0"/>
              <a:t> by the service (service </a:t>
            </a:r>
            <a:r>
              <a:rPr lang="it-IT" dirty="0" err="1" smtClean="0"/>
              <a:t>template</a:t>
            </a:r>
            <a:r>
              <a:rPr lang="it-IT" dirty="0" smtClean="0"/>
              <a:t>)</a:t>
            </a:r>
            <a:endParaRPr lang="it-IT" dirty="0"/>
          </a:p>
          <a:p>
            <a:pPr lvl="1"/>
            <a:r>
              <a:rPr lang="it-IT" dirty="0" smtClean="0"/>
              <a:t>QoS (</a:t>
            </a:r>
            <a:r>
              <a:rPr lang="it-IT" dirty="0" err="1" smtClean="0"/>
              <a:t>number</a:t>
            </a:r>
            <a:r>
              <a:rPr lang="it-IT" dirty="0" smtClean="0"/>
              <a:t>)</a:t>
            </a:r>
          </a:p>
          <a:p>
            <a:pPr lvl="2"/>
            <a:r>
              <a:rPr lang="it-IT" dirty="0" err="1" smtClean="0"/>
              <a:t>Says</a:t>
            </a:r>
            <a:r>
              <a:rPr lang="it-IT" dirty="0" smtClean="0"/>
              <a:t> </a:t>
            </a:r>
            <a:r>
              <a:rPr lang="it-IT" dirty="0" err="1" smtClean="0"/>
              <a:t>whether</a:t>
            </a:r>
            <a:r>
              <a:rPr lang="it-IT" dirty="0" smtClean="0"/>
              <a:t> the service </a:t>
            </a:r>
            <a:r>
              <a:rPr lang="it-IT" dirty="0" err="1" smtClean="0"/>
              <a:t>has</a:t>
            </a:r>
            <a:r>
              <a:rPr lang="it-IT" dirty="0" smtClean="0"/>
              <a:t> some </a:t>
            </a:r>
            <a:r>
              <a:rPr lang="it-IT" dirty="0" err="1" smtClean="0"/>
              <a:t>specific</a:t>
            </a:r>
            <a:r>
              <a:rPr lang="it-IT" dirty="0" smtClean="0"/>
              <a:t> QoS </a:t>
            </a:r>
            <a:r>
              <a:rPr lang="it-IT" dirty="0" err="1" smtClean="0"/>
              <a:t>requierements</a:t>
            </a:r>
            <a:r>
              <a:rPr lang="it-IT" dirty="0" smtClean="0"/>
              <a:t> </a:t>
            </a:r>
            <a:r>
              <a:rPr lang="it-IT" dirty="0" err="1" smtClean="0"/>
              <a:t>coded</a:t>
            </a:r>
            <a:r>
              <a:rPr lang="it-IT" dirty="0" smtClean="0"/>
              <a:t> in a </a:t>
            </a:r>
            <a:r>
              <a:rPr lang="it-IT" dirty="0" err="1" smtClean="0"/>
              <a:t>number</a:t>
            </a:r>
            <a:endParaRPr lang="it-IT" dirty="0" smtClean="0"/>
          </a:p>
          <a:p>
            <a:pPr lvl="1"/>
            <a:r>
              <a:rPr lang="it-IT" dirty="0" smtClean="0"/>
              <a:t>Others</a:t>
            </a:r>
          </a:p>
          <a:p>
            <a:pPr lvl="2"/>
            <a:r>
              <a:rPr lang="it-IT" dirty="0" err="1" smtClean="0"/>
              <a:t>Proximity</a:t>
            </a:r>
            <a:r>
              <a:rPr lang="it-IT" dirty="0" smtClean="0"/>
              <a:t>, domain </a:t>
            </a:r>
            <a:r>
              <a:rPr lang="it-IT" dirty="0" err="1" smtClean="0"/>
              <a:t>preferences</a:t>
            </a:r>
            <a:endParaRPr lang="it-IT" dirty="0" smtClean="0"/>
          </a:p>
          <a:p>
            <a:pPr lvl="1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682FE-501F-CA41-AA73-97B7F5CD70D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6850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Example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682FE-501F-CA41-AA73-97B7F5CD70D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CasellaDiTesto 7"/>
          <p:cNvSpPr txBox="1"/>
          <p:nvPr/>
        </p:nvSpPr>
        <p:spPr>
          <a:xfrm>
            <a:off x="6665327" y="573253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mtClean="0"/>
              <a:t>Destination</a:t>
            </a:r>
            <a:endParaRPr lang="it-IT" dirty="0"/>
          </a:p>
        </p:txBody>
      </p:sp>
      <p:sp>
        <p:nvSpPr>
          <p:cNvPr id="9" name="Nuvola 8"/>
          <p:cNvSpPr/>
          <p:nvPr/>
        </p:nvSpPr>
        <p:spPr bwMode="auto">
          <a:xfrm>
            <a:off x="1238252" y="1127147"/>
            <a:ext cx="2679700" cy="1641474"/>
          </a:xfrm>
          <a:prstGeom prst="cloud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0" name="Nuvola 9"/>
          <p:cNvSpPr/>
          <p:nvPr/>
        </p:nvSpPr>
        <p:spPr bwMode="auto">
          <a:xfrm>
            <a:off x="1289994" y="4148868"/>
            <a:ext cx="2679700" cy="1641474"/>
          </a:xfrm>
          <a:prstGeom prst="cloud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1" name="Nuvola 10"/>
          <p:cNvSpPr/>
          <p:nvPr/>
        </p:nvSpPr>
        <p:spPr bwMode="auto">
          <a:xfrm>
            <a:off x="5994891" y="4148868"/>
            <a:ext cx="2679700" cy="1641474"/>
          </a:xfrm>
          <a:prstGeom prst="cloud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13" name="Connettore 1 12"/>
          <p:cNvCxnSpPr>
            <a:stCxn id="9" idx="0"/>
            <a:endCxn id="11" idx="3"/>
          </p:cNvCxnSpPr>
          <p:nvPr/>
        </p:nvCxnSpPr>
        <p:spPr bwMode="auto">
          <a:xfrm>
            <a:off x="3915719" y="1947884"/>
            <a:ext cx="3419022" cy="2294837"/>
          </a:xfrm>
          <a:prstGeom prst="line">
            <a:avLst/>
          </a:prstGeom>
          <a:solidFill>
            <a:srgbClr val="3333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Connettore 1 14"/>
          <p:cNvCxnSpPr>
            <a:stCxn id="9" idx="1"/>
            <a:endCxn id="10" idx="3"/>
          </p:cNvCxnSpPr>
          <p:nvPr/>
        </p:nvCxnSpPr>
        <p:spPr bwMode="auto">
          <a:xfrm>
            <a:off x="2578102" y="2766873"/>
            <a:ext cx="51742" cy="1475848"/>
          </a:xfrm>
          <a:prstGeom prst="line">
            <a:avLst/>
          </a:prstGeom>
          <a:solidFill>
            <a:srgbClr val="3333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onnettore 1 16"/>
          <p:cNvCxnSpPr>
            <a:stCxn id="10" idx="0"/>
            <a:endCxn id="11" idx="2"/>
          </p:cNvCxnSpPr>
          <p:nvPr/>
        </p:nvCxnSpPr>
        <p:spPr bwMode="auto">
          <a:xfrm>
            <a:off x="3967461" y="4969605"/>
            <a:ext cx="2035742" cy="0"/>
          </a:xfrm>
          <a:prstGeom prst="line">
            <a:avLst/>
          </a:prstGeom>
          <a:solidFill>
            <a:srgbClr val="3333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ttangolo arrotondato 17"/>
          <p:cNvSpPr/>
          <p:nvPr/>
        </p:nvSpPr>
        <p:spPr bwMode="auto">
          <a:xfrm>
            <a:off x="5140573" y="1018124"/>
            <a:ext cx="304800" cy="28098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9" name="Rettangolo arrotondato 18"/>
          <p:cNvSpPr/>
          <p:nvPr/>
        </p:nvSpPr>
        <p:spPr bwMode="auto">
          <a:xfrm>
            <a:off x="5140573" y="1435894"/>
            <a:ext cx="304800" cy="28098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0" name="Rettangolo arrotondato 19"/>
          <p:cNvSpPr/>
          <p:nvPr/>
        </p:nvSpPr>
        <p:spPr bwMode="auto">
          <a:xfrm>
            <a:off x="5140573" y="1862009"/>
            <a:ext cx="304800" cy="28098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1" name="CasellaDiTesto 20"/>
          <p:cNvSpPr txBox="1"/>
          <p:nvPr/>
        </p:nvSpPr>
        <p:spPr>
          <a:xfrm>
            <a:off x="5533782" y="101489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VNF 1</a:t>
            </a:r>
            <a:endParaRPr lang="it-IT" dirty="0"/>
          </a:p>
        </p:txBody>
      </p:sp>
      <p:sp>
        <p:nvSpPr>
          <p:cNvPr id="22" name="CasellaDiTesto 21"/>
          <p:cNvSpPr txBox="1"/>
          <p:nvPr/>
        </p:nvSpPr>
        <p:spPr>
          <a:xfrm>
            <a:off x="5521573" y="1433531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VNF 2</a:t>
            </a:r>
            <a:endParaRPr lang="it-IT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5533782" y="1838861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VNF 3</a:t>
            </a:r>
            <a:endParaRPr lang="it-IT" dirty="0"/>
          </a:p>
        </p:txBody>
      </p:sp>
      <p:sp>
        <p:nvSpPr>
          <p:cNvPr id="24" name="Rettangolo arrotondato 23"/>
          <p:cNvSpPr/>
          <p:nvPr/>
        </p:nvSpPr>
        <p:spPr bwMode="auto">
          <a:xfrm>
            <a:off x="6494761" y="4693546"/>
            <a:ext cx="304800" cy="28098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5" name="Rettangolo arrotondato 24"/>
          <p:cNvSpPr/>
          <p:nvPr/>
        </p:nvSpPr>
        <p:spPr bwMode="auto">
          <a:xfrm>
            <a:off x="2358258" y="1521776"/>
            <a:ext cx="304800" cy="28098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6" name="Rettangolo arrotondato 25"/>
          <p:cNvSpPr/>
          <p:nvPr/>
        </p:nvSpPr>
        <p:spPr bwMode="auto">
          <a:xfrm>
            <a:off x="1752600" y="4983679"/>
            <a:ext cx="304800" cy="28098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7" name="Rettangolo arrotondato 26"/>
          <p:cNvSpPr/>
          <p:nvPr/>
        </p:nvSpPr>
        <p:spPr bwMode="auto">
          <a:xfrm>
            <a:off x="2178051" y="4984712"/>
            <a:ext cx="304800" cy="28098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8" name="Rettangolo arrotondato 27"/>
          <p:cNvSpPr/>
          <p:nvPr/>
        </p:nvSpPr>
        <p:spPr bwMode="auto">
          <a:xfrm>
            <a:off x="2578102" y="4983679"/>
            <a:ext cx="304800" cy="28098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9" name="Rettangolo arrotondato 28"/>
          <p:cNvSpPr/>
          <p:nvPr/>
        </p:nvSpPr>
        <p:spPr bwMode="auto">
          <a:xfrm>
            <a:off x="6994631" y="4702693"/>
            <a:ext cx="304800" cy="28098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2" name="Rettangolo arrotondato 31"/>
          <p:cNvSpPr/>
          <p:nvPr/>
        </p:nvSpPr>
        <p:spPr bwMode="auto">
          <a:xfrm>
            <a:off x="7529811" y="4702693"/>
            <a:ext cx="304800" cy="28098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3" name="Rettangolo arrotondato 32"/>
          <p:cNvSpPr/>
          <p:nvPr/>
        </p:nvSpPr>
        <p:spPr bwMode="auto">
          <a:xfrm>
            <a:off x="2859827" y="1521776"/>
            <a:ext cx="304800" cy="28098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41" name="Connettore 2 40"/>
          <p:cNvCxnSpPr/>
          <p:nvPr/>
        </p:nvCxnSpPr>
        <p:spPr bwMode="auto">
          <a:xfrm>
            <a:off x="7023590" y="1127147"/>
            <a:ext cx="812310" cy="0"/>
          </a:xfrm>
          <a:prstGeom prst="straightConnector1">
            <a:avLst/>
          </a:prstGeom>
          <a:solidFill>
            <a:srgbClr val="3333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Connettore 2 41"/>
          <p:cNvCxnSpPr/>
          <p:nvPr/>
        </p:nvCxnSpPr>
        <p:spPr bwMode="auto">
          <a:xfrm>
            <a:off x="7023590" y="1433531"/>
            <a:ext cx="812310" cy="0"/>
          </a:xfrm>
          <a:prstGeom prst="straightConnector1">
            <a:avLst/>
          </a:prstGeom>
          <a:solidFill>
            <a:srgbClr val="333399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CasellaDiTesto 42"/>
          <p:cNvSpPr txBox="1"/>
          <p:nvPr/>
        </p:nvSpPr>
        <p:spPr>
          <a:xfrm>
            <a:off x="7898427" y="10622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Intents</a:t>
            </a:r>
            <a:endParaRPr lang="it-IT" dirty="0"/>
          </a:p>
        </p:txBody>
      </p:sp>
      <p:sp>
        <p:nvSpPr>
          <p:cNvPr id="4" name="Rettangolo arrotondato 3"/>
          <p:cNvSpPr/>
          <p:nvPr/>
        </p:nvSpPr>
        <p:spPr bwMode="auto">
          <a:xfrm>
            <a:off x="1595672" y="1541619"/>
            <a:ext cx="317500" cy="317500"/>
          </a:xfrm>
          <a:prstGeom prst="roundRect">
            <a:avLst/>
          </a:prstGeom>
          <a:solidFill>
            <a:srgbClr val="CC0000"/>
          </a:solidFill>
          <a:ln w="9525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294782" y="177815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mtClean="0"/>
              <a:t>Source</a:t>
            </a:r>
            <a:endParaRPr lang="it-IT"/>
          </a:p>
        </p:txBody>
      </p:sp>
      <p:sp>
        <p:nvSpPr>
          <p:cNvPr id="6" name="Rettangolo arrotondato 5"/>
          <p:cNvSpPr/>
          <p:nvPr/>
        </p:nvSpPr>
        <p:spPr bwMode="auto">
          <a:xfrm>
            <a:off x="7212311" y="5397837"/>
            <a:ext cx="317500" cy="317500"/>
          </a:xfrm>
          <a:prstGeom prst="roundRect">
            <a:avLst/>
          </a:prstGeom>
          <a:solidFill>
            <a:srgbClr val="CC0000"/>
          </a:solidFill>
          <a:ln w="9525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7" name="CasellaDiTesto 36"/>
          <p:cNvSpPr txBox="1"/>
          <p:nvPr/>
        </p:nvSpPr>
        <p:spPr>
          <a:xfrm>
            <a:off x="1028812" y="242917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mtClean="0"/>
              <a:t>D1</a:t>
            </a:r>
            <a:endParaRPr lang="it-IT" dirty="0"/>
          </a:p>
        </p:txBody>
      </p:sp>
      <p:sp>
        <p:nvSpPr>
          <p:cNvPr id="38" name="CasellaDiTesto 37"/>
          <p:cNvSpPr txBox="1"/>
          <p:nvPr/>
        </p:nvSpPr>
        <p:spPr>
          <a:xfrm>
            <a:off x="2924818" y="560567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D2</a:t>
            </a:r>
            <a:endParaRPr lang="it-IT" dirty="0"/>
          </a:p>
        </p:txBody>
      </p:sp>
      <p:sp>
        <p:nvSpPr>
          <p:cNvPr id="39" name="CasellaDiTesto 38"/>
          <p:cNvSpPr txBox="1"/>
          <p:nvPr/>
        </p:nvSpPr>
        <p:spPr>
          <a:xfrm>
            <a:off x="8349090" y="532689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D3</a:t>
            </a:r>
            <a:endParaRPr lang="it-IT" dirty="0"/>
          </a:p>
        </p:txBody>
      </p:sp>
      <p:sp>
        <p:nvSpPr>
          <p:cNvPr id="40" name="CasellaDiTesto 39"/>
          <p:cNvSpPr txBox="1"/>
          <p:nvPr/>
        </p:nvSpPr>
        <p:spPr>
          <a:xfrm>
            <a:off x="1698433" y="318315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mtClean="0"/>
              <a:t>D1-D2</a:t>
            </a:r>
            <a:endParaRPr lang="it-IT" dirty="0"/>
          </a:p>
        </p:txBody>
      </p:sp>
      <p:sp>
        <p:nvSpPr>
          <p:cNvPr id="45" name="CasellaDiTesto 44"/>
          <p:cNvSpPr txBox="1"/>
          <p:nvPr/>
        </p:nvSpPr>
        <p:spPr>
          <a:xfrm>
            <a:off x="4408338" y="461829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mtClean="0"/>
              <a:t>D2-D3</a:t>
            </a:r>
            <a:endParaRPr lang="it-IT" dirty="0"/>
          </a:p>
        </p:txBody>
      </p:sp>
      <p:sp>
        <p:nvSpPr>
          <p:cNvPr id="46" name="CasellaDiTesto 45"/>
          <p:cNvSpPr txBox="1"/>
          <p:nvPr/>
        </p:nvSpPr>
        <p:spPr>
          <a:xfrm>
            <a:off x="5445373" y="267872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D1-D3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1601256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Example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3 </a:t>
            </a:r>
            <a:r>
              <a:rPr lang="it-IT" dirty="0" err="1" smtClean="0"/>
              <a:t>Domains</a:t>
            </a:r>
            <a:endParaRPr lang="it-IT" dirty="0" smtClean="0"/>
          </a:p>
          <a:p>
            <a:pPr lvl="1"/>
            <a:r>
              <a:rPr lang="it-IT" dirty="0" smtClean="0"/>
              <a:t>D1 (SDN </a:t>
            </a:r>
            <a:r>
              <a:rPr lang="it-IT" dirty="0" err="1" smtClean="0"/>
              <a:t>enabled</a:t>
            </a:r>
            <a:r>
              <a:rPr lang="it-IT" dirty="0" smtClean="0"/>
              <a:t>, </a:t>
            </a:r>
            <a:r>
              <a:rPr lang="it-IT" dirty="0" err="1" smtClean="0"/>
              <a:t>capacity</a:t>
            </a:r>
            <a:r>
              <a:rPr lang="it-IT" dirty="0" smtClean="0"/>
              <a:t> 6)</a:t>
            </a:r>
          </a:p>
          <a:p>
            <a:pPr lvl="1"/>
            <a:r>
              <a:rPr lang="it-IT" dirty="0" smtClean="0"/>
              <a:t>D2 (SDN </a:t>
            </a:r>
            <a:r>
              <a:rPr lang="it-IT" dirty="0" err="1" smtClean="0"/>
              <a:t>enabled</a:t>
            </a:r>
            <a:r>
              <a:rPr lang="it-IT" dirty="0" smtClean="0"/>
              <a:t>, </a:t>
            </a:r>
            <a:r>
              <a:rPr lang="it-IT" dirty="0" err="1" smtClean="0"/>
              <a:t>capacity</a:t>
            </a:r>
            <a:r>
              <a:rPr lang="it-IT" dirty="0" smtClean="0"/>
              <a:t> 8)</a:t>
            </a:r>
          </a:p>
          <a:p>
            <a:pPr lvl="1"/>
            <a:r>
              <a:rPr lang="it-IT" dirty="0" smtClean="0"/>
              <a:t>D3 (SDN </a:t>
            </a:r>
            <a:r>
              <a:rPr lang="it-IT" dirty="0" err="1" smtClean="0"/>
              <a:t>enabled</a:t>
            </a:r>
            <a:r>
              <a:rPr lang="it-IT" dirty="0" smtClean="0"/>
              <a:t>, </a:t>
            </a:r>
            <a:r>
              <a:rPr lang="it-IT" dirty="0" err="1" smtClean="0"/>
              <a:t>capacity</a:t>
            </a:r>
            <a:r>
              <a:rPr lang="it-IT" dirty="0" smtClean="0"/>
              <a:t> 10)</a:t>
            </a:r>
          </a:p>
          <a:p>
            <a:r>
              <a:rPr lang="it-IT" dirty="0" smtClean="0"/>
              <a:t>3 </a:t>
            </a:r>
            <a:r>
              <a:rPr lang="it-IT" dirty="0" err="1" smtClean="0"/>
              <a:t>Edges</a:t>
            </a:r>
            <a:endParaRPr lang="it-IT" dirty="0" smtClean="0"/>
          </a:p>
          <a:p>
            <a:pPr lvl="1"/>
            <a:r>
              <a:rPr lang="it-IT" dirty="0" smtClean="0"/>
              <a:t>D1-D2 (</a:t>
            </a:r>
            <a:r>
              <a:rPr lang="it-IT" dirty="0" err="1" smtClean="0"/>
              <a:t>weight</a:t>
            </a:r>
            <a:r>
              <a:rPr lang="it-IT" dirty="0" smtClean="0"/>
              <a:t> 2, </a:t>
            </a:r>
            <a:r>
              <a:rPr lang="it-IT" dirty="0" err="1" smtClean="0"/>
              <a:t>capacity</a:t>
            </a:r>
            <a:r>
              <a:rPr lang="it-IT" dirty="0" smtClean="0"/>
              <a:t> 1)</a:t>
            </a:r>
          </a:p>
          <a:p>
            <a:pPr lvl="1"/>
            <a:r>
              <a:rPr lang="it-IT" dirty="0" smtClean="0"/>
              <a:t>D1-D3 (</a:t>
            </a:r>
            <a:r>
              <a:rPr lang="it-IT" dirty="0" err="1" smtClean="0"/>
              <a:t>weight</a:t>
            </a:r>
            <a:r>
              <a:rPr lang="it-IT" dirty="0" smtClean="0"/>
              <a:t> 3, </a:t>
            </a:r>
            <a:r>
              <a:rPr lang="it-IT" dirty="0" err="1" smtClean="0"/>
              <a:t>capacity</a:t>
            </a:r>
            <a:r>
              <a:rPr lang="it-IT" dirty="0" smtClean="0"/>
              <a:t> 1)</a:t>
            </a:r>
          </a:p>
          <a:p>
            <a:pPr lvl="1"/>
            <a:r>
              <a:rPr lang="it-IT" dirty="0" smtClean="0"/>
              <a:t>D2-D3 (</a:t>
            </a:r>
            <a:r>
              <a:rPr lang="it-IT" dirty="0" err="1" smtClean="0"/>
              <a:t>weight</a:t>
            </a:r>
            <a:r>
              <a:rPr lang="it-IT" dirty="0" smtClean="0"/>
              <a:t> 2, </a:t>
            </a:r>
            <a:r>
              <a:rPr lang="it-IT" dirty="0" err="1" smtClean="0"/>
              <a:t>capacity</a:t>
            </a:r>
            <a:r>
              <a:rPr lang="it-IT" dirty="0" smtClean="0"/>
              <a:t> 1)</a:t>
            </a:r>
          </a:p>
          <a:p>
            <a:pPr lvl="1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682FE-501F-CA41-AA73-97B7F5CD70D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0196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truttura predefinita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Struttura predefinita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3399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it-IT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3399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it-IT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deisnet.pot</Template>
  <TotalTime>63009</TotalTime>
  <Words>579</Words>
  <Application>Microsoft Macintosh PowerPoint</Application>
  <PresentationFormat>Presentazione su schermo (4:3)</PresentationFormat>
  <Paragraphs>128</Paragraphs>
  <Slides>11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Calibri</vt:lpstr>
      <vt:lpstr>ＭＳ Ｐゴシック</vt:lpstr>
      <vt:lpstr>Times New Roman</vt:lpstr>
      <vt:lpstr>Arial</vt:lpstr>
      <vt:lpstr>Struttura predefinita</vt:lpstr>
      <vt:lpstr>Applicare Constraint programming all’orchestrazione dei Service Function Chaining con Intent Programming</vt:lpstr>
      <vt:lpstr>Network Function Virtualization (NFV):</vt:lpstr>
      <vt:lpstr>Problem statement</vt:lpstr>
      <vt:lpstr>Domain</vt:lpstr>
      <vt:lpstr>VNF</vt:lpstr>
      <vt:lpstr>Links</vt:lpstr>
      <vt:lpstr>Goal</vt:lpstr>
      <vt:lpstr>Example</vt:lpstr>
      <vt:lpstr>Example</vt:lpstr>
      <vt:lpstr>VNF</vt:lpstr>
      <vt:lpstr>GOAL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Walter Cerroni</dc:creator>
  <cp:lastModifiedBy>Utente di Microsoft Office</cp:lastModifiedBy>
  <cp:revision>943</cp:revision>
  <cp:lastPrinted>2016-11-30T19:32:32Z</cp:lastPrinted>
  <dcterms:created xsi:type="dcterms:W3CDTF">2013-01-03T15:45:14Z</dcterms:created>
  <dcterms:modified xsi:type="dcterms:W3CDTF">2017-09-25T10:18:04Z</dcterms:modified>
</cp:coreProperties>
</file>