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19"/>
  </p:notesMasterIdLst>
  <p:handoutMasterIdLst>
    <p:handoutMasterId r:id="rId20"/>
  </p:handoutMasterIdLst>
  <p:sldIdLst>
    <p:sldId id="256" r:id="rId2"/>
    <p:sldId id="257" r:id="rId3"/>
    <p:sldId id="273"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016" userDrawn="1">
          <p15:clr>
            <a:srgbClr val="A4A3A4"/>
          </p15:clr>
        </p15:guide>
        <p15:guide id="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C82D"/>
    <a:srgbClr val="FFB528"/>
    <a:srgbClr val="FFBD44"/>
    <a:srgbClr val="D26536"/>
    <a:srgbClr val="0000CC"/>
    <a:srgbClr val="FFFF00"/>
    <a:srgbClr val="C0C0C0"/>
    <a:srgbClr val="EAEAEA"/>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72" autoAdjust="0"/>
    <p:restoredTop sz="66561" autoAdjust="0"/>
  </p:normalViewPr>
  <p:slideViewPr>
    <p:cSldViewPr snapToGrid="0">
      <p:cViewPr varScale="1">
        <p:scale>
          <a:sx n="70" d="100"/>
          <a:sy n="70" d="100"/>
        </p:scale>
        <p:origin x="520" y="176"/>
      </p:cViewPr>
      <p:guideLst>
        <p:guide orient="horz" pos="3016"/>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3" d="100"/>
          <a:sy n="83" d="100"/>
        </p:scale>
        <p:origin x="201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727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727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727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95F04121-4ADE-49BF-82A2-251F17BF07EA}" type="slidenum">
              <a:rPr lang="en-US"/>
              <a:pPr>
                <a:defRPr/>
              </a:pPr>
              <a:t>‹#›</a:t>
            </a:fld>
            <a:endParaRPr lang="en-US"/>
          </a:p>
        </p:txBody>
      </p:sp>
    </p:spTree>
    <p:extLst>
      <p:ext uri="{BB962C8B-B14F-4D97-AF65-F5344CB8AC3E}">
        <p14:creationId xmlns:p14="http://schemas.microsoft.com/office/powerpoint/2010/main" val="31223692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45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54FC9D9-A02B-414E-94DF-B4BA13E58F12}" type="slidenum">
              <a:rPr lang="en-US"/>
              <a:pPr>
                <a:defRPr/>
              </a:pPr>
              <a:t>‹#›</a:t>
            </a:fld>
            <a:endParaRPr lang="en-US"/>
          </a:p>
        </p:txBody>
      </p:sp>
    </p:spTree>
    <p:extLst>
      <p:ext uri="{BB962C8B-B14F-4D97-AF65-F5344CB8AC3E}">
        <p14:creationId xmlns:p14="http://schemas.microsoft.com/office/powerpoint/2010/main" val="17113448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196E02B-DEDE-47BF-B13D-8C6D3D7C40CD}" type="slidenum">
              <a:rPr lang="en-US"/>
              <a:pPr/>
              <a:t>1</a:t>
            </a:fld>
            <a:endParaRPr lang="en-US"/>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a:ln/>
        </p:spPr>
        <p:txBody>
          <a:bodyPr/>
          <a:lstStyle/>
          <a:p>
            <a:pPr algn="just" eaLnBrk="1" hangingPunct="1"/>
            <a:r>
              <a:rPr lang="en-US" b="1" dirty="0"/>
              <a:t>Congratulations!  </a:t>
            </a:r>
          </a:p>
          <a:p>
            <a:pPr algn="just" eaLnBrk="1" hangingPunct="1"/>
            <a:endParaRPr lang="en-US" b="1" dirty="0"/>
          </a:p>
          <a:p>
            <a:pPr algn="l" eaLnBrk="1" hangingPunct="1"/>
            <a:r>
              <a:rPr lang="en-US" dirty="0"/>
              <a:t>You will be speaking at the SWTest Asia conference in </a:t>
            </a:r>
            <a:r>
              <a:rPr lang="en-US" dirty="0" err="1"/>
              <a:t>Hsin</a:t>
            </a:r>
            <a:r>
              <a:rPr lang="en-US" dirty="0"/>
              <a:t> Chu, Taiwan.  SWTest Asia is an</a:t>
            </a:r>
            <a:r>
              <a:rPr lang="en-US" baseline="0" dirty="0"/>
              <a:t> international</a:t>
            </a:r>
            <a:r>
              <a:rPr lang="en-US" dirty="0"/>
              <a:t> conference dedicated to providing a forum for the latest information available in the wafer level test and probe industry.  This is an important event for the sponsors, organizing committee and attendees.  Your submission was selected by the Technical Program Committee out of many excellent submissions to present your important work to an audience of colleagues involved with wafer level test and related fields.  They are looking forward to hearing your presentation, and in keeping with an informal conference atmosphere, to interact with you before and after your presentation, to explore points in your presentation and to share experiences, ideas, challenges, etc.</a:t>
            </a:r>
          </a:p>
          <a:p>
            <a:pPr algn="l" eaLnBrk="1" hangingPunct="1"/>
            <a:endParaRPr lang="en-US" dirty="0"/>
          </a:p>
          <a:p>
            <a:pPr algn="l" eaLnBrk="1" hangingPunct="1"/>
            <a:r>
              <a:rPr lang="en-US" dirty="0"/>
              <a:t>If you have any questions, comments, suggestions, etc. about this guide and presentation template please contact your Session Chair, the Technical Program Chair, or the General Chair.</a:t>
            </a:r>
          </a:p>
          <a:p>
            <a:pPr eaLnBrk="1" hangingPunct="1"/>
            <a:endParaRPr lang="en-US" dirty="0"/>
          </a:p>
        </p:txBody>
      </p:sp>
    </p:spTree>
    <p:extLst>
      <p:ext uri="{BB962C8B-B14F-4D97-AF65-F5344CB8AC3E}">
        <p14:creationId xmlns:p14="http://schemas.microsoft.com/office/powerpoint/2010/main" val="2530706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8B97FB58-609D-46A8-9A35-AD13CB38BD62}" type="slidenum">
              <a:rPr lang="en-US"/>
              <a:pPr/>
              <a:t>10</a:t>
            </a:fld>
            <a:endParaRPr lang="en-US"/>
          </a:p>
        </p:txBody>
      </p:sp>
      <p:sp>
        <p:nvSpPr>
          <p:cNvPr id="34819" name="Rectangle 2"/>
          <p:cNvSpPr>
            <a:spLocks noGrp="1" noRot="1" noChangeAspect="1" noChangeArrowheads="1" noTextEdit="1"/>
          </p:cNvSpPr>
          <p:nvPr>
            <p:ph type="sldImg"/>
          </p:nvPr>
        </p:nvSpPr>
        <p:spPr>
          <a:xfrm>
            <a:off x="381000" y="685800"/>
            <a:ext cx="6096000" cy="3429000"/>
          </a:xfrm>
          <a:ln/>
        </p:spPr>
      </p:sp>
      <p:sp>
        <p:nvSpPr>
          <p:cNvPr id="3482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954679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AEF790AF-4DF8-44FE-A96E-6C28728705D8}" type="slidenum">
              <a:rPr lang="en-US"/>
              <a:pPr/>
              <a:t>11</a:t>
            </a:fld>
            <a:endParaRPr lang="en-US"/>
          </a:p>
        </p:txBody>
      </p:sp>
      <p:sp>
        <p:nvSpPr>
          <p:cNvPr id="35843" name="Rectangle 2"/>
          <p:cNvSpPr>
            <a:spLocks noGrp="1" noRot="1" noChangeAspect="1" noChangeArrowheads="1" noTextEdit="1"/>
          </p:cNvSpPr>
          <p:nvPr>
            <p:ph type="sldImg"/>
          </p:nvPr>
        </p:nvSpPr>
        <p:spPr>
          <a:xfrm>
            <a:off x="381000" y="685800"/>
            <a:ext cx="6096000" cy="3429000"/>
          </a:xfrm>
          <a:ln/>
        </p:spPr>
      </p:sp>
      <p:sp>
        <p:nvSpPr>
          <p:cNvPr id="3584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502178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223401AC-8AAB-498E-A424-46C91805A450}" type="slidenum">
              <a:rPr lang="en-US"/>
              <a:pPr/>
              <a:t>12</a:t>
            </a:fld>
            <a:endParaRPr lang="en-US"/>
          </a:p>
        </p:txBody>
      </p:sp>
      <p:sp>
        <p:nvSpPr>
          <p:cNvPr id="36867" name="Rectangle 2"/>
          <p:cNvSpPr>
            <a:spLocks noGrp="1" noRot="1" noChangeAspect="1" noChangeArrowheads="1" noTextEdit="1"/>
          </p:cNvSpPr>
          <p:nvPr>
            <p:ph type="sldImg"/>
          </p:nvPr>
        </p:nvSpPr>
        <p:spPr>
          <a:xfrm>
            <a:off x="382588" y="685800"/>
            <a:ext cx="6092825" cy="3427413"/>
          </a:xfrm>
          <a:ln/>
        </p:spPr>
      </p:sp>
      <p:sp>
        <p:nvSpPr>
          <p:cNvPr id="36868" name="Rectangle 3"/>
          <p:cNvSpPr>
            <a:spLocks noGrp="1" noChangeArrowheads="1"/>
          </p:cNvSpPr>
          <p:nvPr>
            <p:ph type="body" idx="1"/>
          </p:nvPr>
        </p:nvSpPr>
        <p:spPr>
          <a:xfrm>
            <a:off x="915988" y="4341813"/>
            <a:ext cx="5202237" cy="4116387"/>
          </a:xfrm>
          <a:noFill/>
          <a:ln/>
        </p:spPr>
        <p:txBody>
          <a:bodyPr/>
          <a:lstStyle/>
          <a:p>
            <a:pPr eaLnBrk="1" hangingPunct="1"/>
            <a:endParaRPr lang="en-US" dirty="0"/>
          </a:p>
        </p:txBody>
      </p:sp>
    </p:spTree>
    <p:extLst>
      <p:ext uri="{BB962C8B-B14F-4D97-AF65-F5344CB8AC3E}">
        <p14:creationId xmlns:p14="http://schemas.microsoft.com/office/powerpoint/2010/main" val="1530099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B73CDDB3-73E4-4917-BAF9-8D86178DB443}" type="slidenum">
              <a:rPr lang="en-US"/>
              <a:pPr/>
              <a:t>13</a:t>
            </a:fld>
            <a:endParaRPr lang="en-US"/>
          </a:p>
        </p:txBody>
      </p:sp>
      <p:sp>
        <p:nvSpPr>
          <p:cNvPr id="37891" name="Rectangle 2"/>
          <p:cNvSpPr>
            <a:spLocks noGrp="1" noRot="1" noChangeAspect="1" noChangeArrowheads="1" noTextEdit="1"/>
          </p:cNvSpPr>
          <p:nvPr>
            <p:ph type="sldImg"/>
          </p:nvPr>
        </p:nvSpPr>
        <p:spPr>
          <a:xfrm>
            <a:off x="381000" y="685800"/>
            <a:ext cx="6096000" cy="3429000"/>
          </a:xfrm>
          <a:ln/>
        </p:spPr>
      </p:sp>
      <p:sp>
        <p:nvSpPr>
          <p:cNvPr id="37892" name="Rectangle 3"/>
          <p:cNvSpPr>
            <a:spLocks noGrp="1" noChangeArrowheads="1"/>
          </p:cNvSpPr>
          <p:nvPr>
            <p:ph type="body" idx="1"/>
          </p:nvPr>
        </p:nvSpPr>
        <p:spPr>
          <a:noFill/>
          <a:ln/>
        </p:spPr>
        <p:txBody>
          <a:bodyPr/>
          <a:lstStyle/>
          <a:p>
            <a:pPr eaLnBrk="1" hangingPunct="1"/>
            <a:endParaRPr lang="en-US" b="1" dirty="0"/>
          </a:p>
        </p:txBody>
      </p:sp>
    </p:spTree>
    <p:extLst>
      <p:ext uri="{BB962C8B-B14F-4D97-AF65-F5344CB8AC3E}">
        <p14:creationId xmlns:p14="http://schemas.microsoft.com/office/powerpoint/2010/main" val="785261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2382E20A-CF91-4FFF-A6E4-05BB0C8EF809}" type="slidenum">
              <a:rPr lang="en-US"/>
              <a:pPr/>
              <a:t>14</a:t>
            </a:fld>
            <a:endParaRPr lang="en-US"/>
          </a:p>
        </p:txBody>
      </p:sp>
      <p:sp>
        <p:nvSpPr>
          <p:cNvPr id="38915" name="Rectangle 2"/>
          <p:cNvSpPr>
            <a:spLocks noGrp="1" noRot="1" noChangeAspect="1" noChangeArrowheads="1" noTextEdit="1"/>
          </p:cNvSpPr>
          <p:nvPr>
            <p:ph type="sldImg"/>
          </p:nvPr>
        </p:nvSpPr>
        <p:spPr>
          <a:xfrm>
            <a:off x="381000" y="685800"/>
            <a:ext cx="6096000" cy="3429000"/>
          </a:xfrm>
          <a:ln/>
        </p:spPr>
      </p:sp>
      <p:sp>
        <p:nvSpPr>
          <p:cNvPr id="3891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904347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EF687FD-2D19-4673-BC48-A95102CF77A3}" type="slidenum">
              <a:rPr lang="en-US"/>
              <a:pPr/>
              <a:t>15</a:t>
            </a:fld>
            <a:endParaRPr lang="en-US"/>
          </a:p>
        </p:txBody>
      </p:sp>
      <p:sp>
        <p:nvSpPr>
          <p:cNvPr id="39939" name="Rectangle 2"/>
          <p:cNvSpPr>
            <a:spLocks noGrp="1" noRot="1" noChangeAspect="1" noChangeArrowheads="1" noTextEdit="1"/>
          </p:cNvSpPr>
          <p:nvPr>
            <p:ph type="sldImg"/>
          </p:nvPr>
        </p:nvSpPr>
        <p:spPr>
          <a:xfrm>
            <a:off x="382588" y="685800"/>
            <a:ext cx="6092825" cy="3427413"/>
          </a:xfrm>
          <a:ln/>
        </p:spPr>
      </p:sp>
      <p:sp>
        <p:nvSpPr>
          <p:cNvPr id="48131" name="Rectangle 3"/>
          <p:cNvSpPr>
            <a:spLocks noGrp="1" noChangeArrowheads="1"/>
          </p:cNvSpPr>
          <p:nvPr>
            <p:ph type="body" idx="1"/>
          </p:nvPr>
        </p:nvSpPr>
        <p:spPr>
          <a:xfrm>
            <a:off x="915988" y="4341813"/>
            <a:ext cx="5332412" cy="4573587"/>
          </a:xfrm>
        </p:spPr>
        <p:txBody>
          <a:bodyPr/>
          <a:lstStyle/>
          <a:p>
            <a:pPr algn="just" eaLnBrk="1" hangingPunct="1">
              <a:spcBef>
                <a:spcPct val="0"/>
              </a:spcBef>
              <a:defRPr/>
            </a:pPr>
            <a:endParaRPr lang="en-US" dirty="0">
              <a:solidFill>
                <a:schemeClr val="accent2"/>
              </a:solidFill>
            </a:endParaRPr>
          </a:p>
        </p:txBody>
      </p:sp>
    </p:spTree>
    <p:extLst>
      <p:ext uri="{BB962C8B-B14F-4D97-AF65-F5344CB8AC3E}">
        <p14:creationId xmlns:p14="http://schemas.microsoft.com/office/powerpoint/2010/main" val="1161728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835695D9-C109-4E1E-9398-EEB0BF52E913}" type="slidenum">
              <a:rPr lang="en-US"/>
              <a:pPr/>
              <a:t>16</a:t>
            </a:fld>
            <a:endParaRPr lang="en-US"/>
          </a:p>
        </p:txBody>
      </p:sp>
      <p:sp>
        <p:nvSpPr>
          <p:cNvPr id="40963" name="Rectangle 2"/>
          <p:cNvSpPr>
            <a:spLocks noGrp="1" noRot="1" noChangeAspect="1" noChangeArrowheads="1" noTextEdit="1"/>
          </p:cNvSpPr>
          <p:nvPr>
            <p:ph type="sldImg"/>
          </p:nvPr>
        </p:nvSpPr>
        <p:spPr>
          <a:xfrm>
            <a:off x="382588" y="685800"/>
            <a:ext cx="6092825" cy="3427413"/>
          </a:xfrm>
          <a:ln/>
        </p:spPr>
      </p:sp>
      <p:sp>
        <p:nvSpPr>
          <p:cNvPr id="48131" name="Rectangle 3"/>
          <p:cNvSpPr>
            <a:spLocks noGrp="1" noChangeArrowheads="1"/>
          </p:cNvSpPr>
          <p:nvPr>
            <p:ph type="body" idx="1"/>
          </p:nvPr>
        </p:nvSpPr>
        <p:spPr>
          <a:xfrm>
            <a:off x="915988" y="4341813"/>
            <a:ext cx="5332412" cy="4573587"/>
          </a:xfrm>
        </p:spPr>
        <p:txBody>
          <a:bodyPr/>
          <a:lstStyle/>
          <a:p>
            <a:pPr algn="just" eaLnBrk="1" hangingPunct="1">
              <a:spcBef>
                <a:spcPct val="0"/>
              </a:spcBef>
              <a:defRPr/>
            </a:pPr>
            <a:endParaRPr lang="en-US" dirty="0"/>
          </a:p>
        </p:txBody>
      </p:sp>
    </p:spTree>
    <p:extLst>
      <p:ext uri="{BB962C8B-B14F-4D97-AF65-F5344CB8AC3E}">
        <p14:creationId xmlns:p14="http://schemas.microsoft.com/office/powerpoint/2010/main" val="937016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2588" y="685800"/>
            <a:ext cx="6092825" cy="3427413"/>
          </a:xfrm>
          <a:ln/>
        </p:spPr>
      </p:sp>
      <p:sp>
        <p:nvSpPr>
          <p:cNvPr id="41987" name="Rectangle 3"/>
          <p:cNvSpPr>
            <a:spLocks noGrp="1" noChangeArrowheads="1"/>
          </p:cNvSpPr>
          <p:nvPr>
            <p:ph type="body" idx="1"/>
          </p:nvPr>
        </p:nvSpPr>
        <p:spPr>
          <a:xfrm>
            <a:off x="915988" y="4341813"/>
            <a:ext cx="5202237" cy="4116387"/>
          </a:xfrm>
          <a:noFill/>
          <a:ln/>
        </p:spPr>
        <p:txBody>
          <a:bodyPr/>
          <a:lstStyle/>
          <a:p>
            <a:pPr algn="just" eaLnBrk="1" hangingPunct="1"/>
            <a:endParaRPr lang="en-US" dirty="0"/>
          </a:p>
        </p:txBody>
      </p:sp>
    </p:spTree>
    <p:extLst>
      <p:ext uri="{BB962C8B-B14F-4D97-AF65-F5344CB8AC3E}">
        <p14:creationId xmlns:p14="http://schemas.microsoft.com/office/powerpoint/2010/main" val="2014086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DF093D5F-E4CE-4C56-BF10-17713618BB69}" type="slidenum">
              <a:rPr lang="en-US"/>
              <a:pPr/>
              <a:t>2</a:t>
            </a:fld>
            <a:endParaRPr lang="en-US"/>
          </a:p>
        </p:txBody>
      </p:sp>
      <p:sp>
        <p:nvSpPr>
          <p:cNvPr id="26627" name="Rectangle 2"/>
          <p:cNvSpPr>
            <a:spLocks noGrp="1" noRot="1" noChangeAspect="1" noChangeArrowheads="1" noTextEdit="1"/>
          </p:cNvSpPr>
          <p:nvPr>
            <p:ph type="sldImg"/>
          </p:nvPr>
        </p:nvSpPr>
        <p:spPr>
          <a:xfrm>
            <a:off x="381000" y="685800"/>
            <a:ext cx="6096000" cy="3429000"/>
          </a:xfrm>
          <a:ln/>
        </p:spPr>
      </p:sp>
      <p:sp>
        <p:nvSpPr>
          <p:cNvPr id="26628" name="Rectangle 3"/>
          <p:cNvSpPr>
            <a:spLocks noGrp="1" noChangeArrowheads="1"/>
          </p:cNvSpPr>
          <p:nvPr>
            <p:ph type="body" idx="1"/>
          </p:nvPr>
        </p:nvSpPr>
        <p:spPr>
          <a:noFill/>
          <a:ln/>
        </p:spPr>
        <p:txBody>
          <a:bodyPr/>
          <a:lstStyle/>
          <a:p>
            <a:pPr algn="l" eaLnBrk="1" hangingPunct="1"/>
            <a:r>
              <a:rPr lang="en-US" dirty="0"/>
              <a:t>This is the Presentation Guideline/Template for podium presentations at SWTest Asia conference. The Presentation Guideline/Template demonstrates the presentation guidelines for the author and can be used when preparing your slides for presentation.  Other templates can be used; however, these are subject to the approval of the Technical Program Chairs.</a:t>
            </a:r>
          </a:p>
          <a:p>
            <a:pPr algn="just" eaLnBrk="1" hangingPunct="1"/>
            <a:endParaRPr lang="en-US" dirty="0"/>
          </a:p>
        </p:txBody>
      </p:sp>
    </p:spTree>
    <p:extLst>
      <p:ext uri="{BB962C8B-B14F-4D97-AF65-F5344CB8AC3E}">
        <p14:creationId xmlns:p14="http://schemas.microsoft.com/office/powerpoint/2010/main" val="2951259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6F33A2B-47AB-4061-8C18-033968811B6D}" type="slidenum">
              <a:rPr lang="en-US"/>
              <a:pPr/>
              <a:t>3</a:t>
            </a:fld>
            <a:endParaRPr lang="en-US"/>
          </a:p>
        </p:txBody>
      </p:sp>
      <p:sp>
        <p:nvSpPr>
          <p:cNvPr id="27651" name="Rectangle 2"/>
          <p:cNvSpPr>
            <a:spLocks noGrp="1" noRot="1" noChangeAspect="1" noChangeArrowheads="1" noTextEdit="1"/>
          </p:cNvSpPr>
          <p:nvPr>
            <p:ph type="sldImg"/>
          </p:nvPr>
        </p:nvSpPr>
        <p:spPr>
          <a:xfrm>
            <a:off x="381000" y="685800"/>
            <a:ext cx="6096000" cy="3429000"/>
          </a:xfrm>
          <a:ln/>
        </p:spPr>
      </p:sp>
      <p:sp>
        <p:nvSpPr>
          <p:cNvPr id="2765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145419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381000" y="685800"/>
            <a:ext cx="6096000" cy="3429000"/>
          </a:xfrm>
          <a:ln/>
        </p:spPr>
      </p:sp>
      <p:sp>
        <p:nvSpPr>
          <p:cNvPr id="28675"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525283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EA18241-58FE-428D-9D7B-2B274472D925}" type="slidenum">
              <a:rPr lang="en-US"/>
              <a:pPr/>
              <a:t>5</a:t>
            </a:fld>
            <a:endParaRPr lang="en-US"/>
          </a:p>
        </p:txBody>
      </p:sp>
      <p:sp>
        <p:nvSpPr>
          <p:cNvPr id="29699" name="Rectangle 2"/>
          <p:cNvSpPr>
            <a:spLocks noGrp="1" noRot="1" noChangeAspect="1" noChangeArrowheads="1" noTextEdit="1"/>
          </p:cNvSpPr>
          <p:nvPr>
            <p:ph type="sldImg"/>
          </p:nvPr>
        </p:nvSpPr>
        <p:spPr>
          <a:xfrm>
            <a:off x="381000" y="685800"/>
            <a:ext cx="6096000" cy="3429000"/>
          </a:xfrm>
          <a:ln/>
        </p:spPr>
      </p:sp>
      <p:sp>
        <p:nvSpPr>
          <p:cNvPr id="29700" name="Rectangle 3"/>
          <p:cNvSpPr>
            <a:spLocks noGrp="1" noChangeArrowheads="1"/>
          </p:cNvSpPr>
          <p:nvPr>
            <p:ph type="body" idx="1"/>
          </p:nvPr>
        </p:nvSpPr>
        <p:spPr>
          <a:noFill/>
          <a:ln/>
        </p:spPr>
        <p:txBody>
          <a:bodyPr/>
          <a:lstStyle/>
          <a:p>
            <a:pPr algn="just" eaLnBrk="1" hangingPunct="1"/>
            <a:endParaRPr lang="en-US" dirty="0"/>
          </a:p>
        </p:txBody>
      </p:sp>
    </p:spTree>
    <p:extLst>
      <p:ext uri="{BB962C8B-B14F-4D97-AF65-F5344CB8AC3E}">
        <p14:creationId xmlns:p14="http://schemas.microsoft.com/office/powerpoint/2010/main" val="1869707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B75D0F03-38A6-4F60-AFE3-7C5E83AF2F03}" type="slidenum">
              <a:rPr lang="en-US"/>
              <a:pPr/>
              <a:t>6</a:t>
            </a:fld>
            <a:endParaRPr lang="en-US"/>
          </a:p>
        </p:txBody>
      </p:sp>
      <p:sp>
        <p:nvSpPr>
          <p:cNvPr id="30723" name="Rectangle 2"/>
          <p:cNvSpPr>
            <a:spLocks noGrp="1" noRot="1" noChangeAspect="1" noChangeArrowheads="1" noTextEdit="1"/>
          </p:cNvSpPr>
          <p:nvPr>
            <p:ph type="sldImg"/>
          </p:nvPr>
        </p:nvSpPr>
        <p:spPr>
          <a:xfrm>
            <a:off x="381000" y="685800"/>
            <a:ext cx="6096000" cy="3429000"/>
          </a:xfrm>
          <a:ln/>
        </p:spPr>
      </p:sp>
      <p:sp>
        <p:nvSpPr>
          <p:cNvPr id="75779" name="Rectangle 3"/>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1747902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2D69E590-B365-434A-90B2-2DE68281E718}" type="slidenum">
              <a:rPr lang="en-US"/>
              <a:pPr/>
              <a:t>7</a:t>
            </a:fld>
            <a:endParaRPr lang="en-US"/>
          </a:p>
        </p:txBody>
      </p:sp>
      <p:sp>
        <p:nvSpPr>
          <p:cNvPr id="31747" name="Rectangle 2"/>
          <p:cNvSpPr>
            <a:spLocks noGrp="1" noRot="1" noChangeAspect="1" noChangeArrowheads="1" noTextEdit="1"/>
          </p:cNvSpPr>
          <p:nvPr>
            <p:ph type="sldImg"/>
          </p:nvPr>
        </p:nvSpPr>
        <p:spPr>
          <a:xfrm>
            <a:off x="381000" y="685800"/>
            <a:ext cx="6096000" cy="3429000"/>
          </a:xfrm>
          <a:ln/>
        </p:spPr>
      </p:sp>
      <p:sp>
        <p:nvSpPr>
          <p:cNvPr id="2" name="Rectangle 3"/>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2093469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01871CC-3B36-4CAF-9F86-75AB54795445}" type="slidenum">
              <a:rPr lang="en-US"/>
              <a:pPr/>
              <a:t>8</a:t>
            </a:fld>
            <a:endParaRPr lang="en-US"/>
          </a:p>
        </p:txBody>
      </p:sp>
      <p:sp>
        <p:nvSpPr>
          <p:cNvPr id="32771" name="Rectangle 2"/>
          <p:cNvSpPr>
            <a:spLocks noGrp="1" noRot="1" noChangeAspect="1" noChangeArrowheads="1" noTextEdit="1"/>
          </p:cNvSpPr>
          <p:nvPr>
            <p:ph type="sldImg"/>
          </p:nvPr>
        </p:nvSpPr>
        <p:spPr>
          <a:xfrm>
            <a:off x="381000" y="685800"/>
            <a:ext cx="6096000" cy="3429000"/>
          </a:xfrm>
          <a:ln/>
        </p:spPr>
      </p:sp>
      <p:sp>
        <p:nvSpPr>
          <p:cNvPr id="3277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789096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C5EC3F9C-FC05-4E51-B059-684567DC9AAB}" type="slidenum">
              <a:rPr lang="en-US"/>
              <a:pPr/>
              <a:t>9</a:t>
            </a:fld>
            <a:endParaRPr lang="en-US"/>
          </a:p>
        </p:txBody>
      </p:sp>
      <p:sp>
        <p:nvSpPr>
          <p:cNvPr id="33795" name="Rectangle 2"/>
          <p:cNvSpPr>
            <a:spLocks noGrp="1" noRot="1" noChangeAspect="1" noChangeArrowheads="1" noTextEdit="1"/>
          </p:cNvSpPr>
          <p:nvPr>
            <p:ph type="sldImg"/>
          </p:nvPr>
        </p:nvSpPr>
        <p:spPr>
          <a:xfrm>
            <a:off x="381000" y="685800"/>
            <a:ext cx="6096000" cy="3429000"/>
          </a:xfrm>
          <a:ln/>
        </p:spPr>
      </p:sp>
      <p:sp>
        <p:nvSpPr>
          <p:cNvPr id="33796" name="Rectangle 3"/>
          <p:cNvSpPr>
            <a:spLocks noGrp="1" noChangeArrowheads="1"/>
          </p:cNvSpPr>
          <p:nvPr>
            <p:ph type="body" idx="1"/>
          </p:nvPr>
        </p:nvSpPr>
        <p:spPr>
          <a:noFill/>
          <a:ln/>
        </p:spPr>
        <p:txBody>
          <a:bodyPr/>
          <a:lstStyle/>
          <a:p>
            <a:pPr eaLnBrk="1" hangingPunct="1"/>
            <a:r>
              <a:rPr lang="en-US" b="1" dirty="0"/>
              <a:t>Overall Content</a:t>
            </a:r>
            <a:endParaRPr lang="en-US" dirty="0"/>
          </a:p>
          <a:p>
            <a:pPr eaLnBrk="1" hangingPunct="1"/>
            <a:r>
              <a:rPr lang="en-US" dirty="0"/>
              <a:t>You are presenting to colleagues in the wafer test industry; so naturally they are interested in your talk.  They want to learn how your ideas may affect or help them.  However, you only have the floor for a short amount of time, so communicating a few key / significant ideas / points will stimulate interest and encourage off-line follow-up to further discuss more complex ideas.  Use of color, pictures, charts and illustrations will liven your presentation.  Short video movies that highlight a procedure and are integral to the presentation are acceptable.</a:t>
            </a:r>
          </a:p>
        </p:txBody>
      </p:sp>
    </p:spTree>
    <p:extLst>
      <p:ext uri="{BB962C8B-B14F-4D97-AF65-F5344CB8AC3E}">
        <p14:creationId xmlns:p14="http://schemas.microsoft.com/office/powerpoint/2010/main" val="371344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a:xfrm>
            <a:off x="1207248" y="2179796"/>
            <a:ext cx="10363200" cy="1470025"/>
          </a:xfrm>
        </p:spPr>
        <p:txBody>
          <a:bodyPr/>
          <a:lstStyle>
            <a:lvl1pPr algn="r">
              <a:defRPr sz="4000" b="1">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64523" name="Rectangle 11"/>
          <p:cNvSpPr>
            <a:spLocks noGrp="1" noChangeArrowheads="1"/>
          </p:cNvSpPr>
          <p:nvPr>
            <p:ph type="subTitle" idx="1"/>
          </p:nvPr>
        </p:nvSpPr>
        <p:spPr>
          <a:xfrm>
            <a:off x="4697507" y="3840507"/>
            <a:ext cx="6908800" cy="1447800"/>
          </a:xfrm>
        </p:spPr>
        <p:txBody>
          <a:bodyPr/>
          <a:lstStyle>
            <a:lvl1pPr marL="0" indent="0" algn="r">
              <a:buFontTx/>
              <a:buNone/>
              <a:defRPr>
                <a:solidFill>
                  <a:schemeClr val="bg1"/>
                </a:solidFill>
                <a:latin typeface="Arial" panose="020B0604020202020204" pitchFamily="34" charset="0"/>
                <a:cs typeface="Arial" panose="020B0604020202020204" pitchFamily="34" charset="0"/>
              </a:defRPr>
            </a:lvl1pPr>
          </a:lstStyle>
          <a:p>
            <a:r>
              <a:rPr lang="en-US" dirty="0"/>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FFC82D"/>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3"/>
          <p:cNvSpPr>
            <a:spLocks noGrp="1" noChangeArrowheads="1"/>
          </p:cNvSpPr>
          <p:nvPr>
            <p:ph type="sldNum" sz="quarter" idx="4"/>
          </p:nvPr>
        </p:nvSpPr>
        <p:spPr bwMode="auto">
          <a:xfrm>
            <a:off x="10769600" y="6401028"/>
            <a:ext cx="1117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rgbClr val="FFFFFF"/>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pPr>
              <a:defRPr/>
            </a:pPr>
            <a:fld id="{44711BC3-B052-41D4-ADD0-AD4ED03439C8}" type="slidenum">
              <a:rPr lang="en-US" smtClean="0"/>
              <a:pPr>
                <a:defRPr/>
              </a:pPr>
              <a:t>‹#›</a:t>
            </a:fld>
            <a:endParaRPr lang="en-US"/>
          </a:p>
        </p:txBody>
      </p:sp>
      <p:sp>
        <p:nvSpPr>
          <p:cNvPr id="7" name="Footer Placeholder 1"/>
          <p:cNvSpPr>
            <a:spLocks noGrp="1"/>
          </p:cNvSpPr>
          <p:nvPr>
            <p:ph type="ftr" sz="quarter" idx="3"/>
          </p:nvPr>
        </p:nvSpPr>
        <p:spPr>
          <a:xfrm>
            <a:off x="304799" y="6401028"/>
            <a:ext cx="1937659" cy="320675"/>
          </a:xfrm>
          <a:prstGeom prst="rect">
            <a:avLst/>
          </a:prstGeom>
        </p:spPr>
        <p:txBody>
          <a:bodyPr vert="horz" lIns="91440" tIns="45720" rIns="91440" bIns="45720" rtlCol="0" anchor="ctr"/>
          <a:lstStyle>
            <a:lvl1pPr algn="l">
              <a:defRPr sz="12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Author</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304800" y="1219201"/>
            <a:ext cx="5689600" cy="4906963"/>
          </a:xfrm>
        </p:spPr>
        <p:txBody>
          <a:bodyPr/>
          <a:lstStyle>
            <a:lvl1pPr>
              <a:defRPr sz="2800">
                <a:solidFill>
                  <a:srgbClr val="FFC82D"/>
                </a:solidFill>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219201"/>
            <a:ext cx="5689600" cy="4906963"/>
          </a:xfrm>
        </p:spPr>
        <p:txBody>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13"/>
          <p:cNvSpPr>
            <a:spLocks noGrp="1" noChangeArrowheads="1"/>
          </p:cNvSpPr>
          <p:nvPr>
            <p:ph type="sldNum" sz="quarter" idx="4"/>
          </p:nvPr>
        </p:nvSpPr>
        <p:spPr bwMode="auto">
          <a:xfrm>
            <a:off x="10769600" y="6401028"/>
            <a:ext cx="1117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rgbClr val="FFFFFF"/>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pPr>
              <a:defRPr/>
            </a:pPr>
            <a:fld id="{44711BC3-B052-41D4-ADD0-AD4ED03439C8}" type="slidenum">
              <a:rPr lang="en-US" smtClean="0"/>
              <a:pPr>
                <a:defRPr/>
              </a:pPr>
              <a:t>‹#›</a:t>
            </a:fld>
            <a:endParaRPr lang="en-US"/>
          </a:p>
        </p:txBody>
      </p:sp>
      <p:sp>
        <p:nvSpPr>
          <p:cNvPr id="9" name="Footer Placeholder 1"/>
          <p:cNvSpPr>
            <a:spLocks noGrp="1"/>
          </p:cNvSpPr>
          <p:nvPr>
            <p:ph type="ftr" sz="quarter" idx="3"/>
          </p:nvPr>
        </p:nvSpPr>
        <p:spPr>
          <a:xfrm>
            <a:off x="304799" y="6401028"/>
            <a:ext cx="1937659" cy="320675"/>
          </a:xfrm>
          <a:prstGeom prst="rect">
            <a:avLst/>
          </a:prstGeom>
        </p:spPr>
        <p:txBody>
          <a:bodyPr vert="horz" lIns="91440" tIns="45720" rIns="91440" bIns="45720" rtlCol="0" anchor="ctr"/>
          <a:lstStyle>
            <a:lvl1pPr algn="l">
              <a:defRPr sz="12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Author</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solidFill>
                  <a:srgbClr val="FFC82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13"/>
          <p:cNvSpPr>
            <a:spLocks noGrp="1" noChangeArrowheads="1"/>
          </p:cNvSpPr>
          <p:nvPr>
            <p:ph type="sldNum" sz="quarter" idx="10"/>
          </p:nvPr>
        </p:nvSpPr>
        <p:spPr bwMode="auto">
          <a:xfrm>
            <a:off x="10769600" y="6401028"/>
            <a:ext cx="1117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rgbClr val="FFFFFF"/>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pPr>
              <a:defRPr/>
            </a:pPr>
            <a:fld id="{44711BC3-B052-41D4-ADD0-AD4ED03439C8}" type="slidenum">
              <a:rPr lang="en-US" smtClean="0"/>
              <a:pPr>
                <a:defRPr/>
              </a:pPr>
              <a:t>‹#›</a:t>
            </a:fld>
            <a:endParaRPr lang="en-US"/>
          </a:p>
        </p:txBody>
      </p:sp>
      <p:sp>
        <p:nvSpPr>
          <p:cNvPr id="11" name="Footer Placeholder 1"/>
          <p:cNvSpPr>
            <a:spLocks noGrp="1"/>
          </p:cNvSpPr>
          <p:nvPr>
            <p:ph type="ftr" sz="quarter" idx="11"/>
          </p:nvPr>
        </p:nvSpPr>
        <p:spPr>
          <a:xfrm>
            <a:off x="304799" y="6401028"/>
            <a:ext cx="1937659" cy="320675"/>
          </a:xfrm>
          <a:prstGeom prst="rect">
            <a:avLst/>
          </a:prstGeom>
        </p:spPr>
        <p:txBody>
          <a:bodyPr vert="horz" lIns="91440" tIns="45720" rIns="91440" bIns="45720" rtlCol="0" anchor="ctr"/>
          <a:lstStyle>
            <a:lvl1pPr algn="l">
              <a:defRPr sz="12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Author</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Rectangle 13"/>
          <p:cNvSpPr>
            <a:spLocks noGrp="1" noChangeArrowheads="1"/>
          </p:cNvSpPr>
          <p:nvPr>
            <p:ph type="sldNum" sz="quarter" idx="4"/>
          </p:nvPr>
        </p:nvSpPr>
        <p:spPr bwMode="auto">
          <a:xfrm>
            <a:off x="10769600" y="6401028"/>
            <a:ext cx="1117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rgbClr val="FFFFFF"/>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pPr>
              <a:defRPr/>
            </a:pPr>
            <a:fld id="{44711BC3-B052-41D4-ADD0-AD4ED03439C8}" type="slidenum">
              <a:rPr lang="en-US" smtClean="0"/>
              <a:pPr>
                <a:defRPr/>
              </a:pPr>
              <a:t>‹#›</a:t>
            </a:fld>
            <a:endParaRPr lang="en-US"/>
          </a:p>
        </p:txBody>
      </p:sp>
      <p:sp>
        <p:nvSpPr>
          <p:cNvPr id="7" name="Footer Placeholder 1"/>
          <p:cNvSpPr>
            <a:spLocks noGrp="1"/>
          </p:cNvSpPr>
          <p:nvPr>
            <p:ph type="ftr" sz="quarter" idx="3"/>
          </p:nvPr>
        </p:nvSpPr>
        <p:spPr>
          <a:xfrm>
            <a:off x="304799" y="6401028"/>
            <a:ext cx="1937659" cy="320675"/>
          </a:xfrm>
          <a:prstGeom prst="rect">
            <a:avLst/>
          </a:prstGeom>
        </p:spPr>
        <p:txBody>
          <a:bodyPr vert="horz" lIns="91440" tIns="45720" rIns="91440" bIns="45720" rtlCol="0" anchor="ctr"/>
          <a:lstStyle>
            <a:lvl1pPr algn="l">
              <a:defRPr sz="12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Author</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7"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11582401"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304800" y="1219201"/>
            <a:ext cx="115824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501" name="Rectangle 13"/>
          <p:cNvSpPr>
            <a:spLocks noGrp="1" noChangeArrowheads="1"/>
          </p:cNvSpPr>
          <p:nvPr>
            <p:ph type="sldNum" sz="quarter" idx="4"/>
          </p:nvPr>
        </p:nvSpPr>
        <p:spPr bwMode="auto">
          <a:xfrm>
            <a:off x="10769600" y="6401028"/>
            <a:ext cx="1117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smtClean="0">
                <a:solidFill>
                  <a:srgbClr val="FFFFFF"/>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pPr>
              <a:defRPr/>
            </a:pPr>
            <a:fld id="{44711BC3-B052-41D4-ADD0-AD4ED03439C8}" type="slidenum">
              <a:rPr lang="en-US" smtClean="0"/>
              <a:pPr>
                <a:defRPr/>
              </a:pPr>
              <a:t>‹#›</a:t>
            </a:fld>
            <a:endParaRPr lang="en-US"/>
          </a:p>
        </p:txBody>
      </p:sp>
      <p:sp>
        <p:nvSpPr>
          <p:cNvPr id="2" name="Footer Placeholder 1"/>
          <p:cNvSpPr>
            <a:spLocks noGrp="1"/>
          </p:cNvSpPr>
          <p:nvPr>
            <p:ph type="ftr" sz="quarter" idx="3"/>
          </p:nvPr>
        </p:nvSpPr>
        <p:spPr>
          <a:xfrm>
            <a:off x="304799" y="6401028"/>
            <a:ext cx="1937659" cy="320675"/>
          </a:xfrm>
          <a:prstGeom prst="rect">
            <a:avLst/>
          </a:prstGeom>
        </p:spPr>
        <p:txBody>
          <a:bodyPr vert="horz" lIns="91440" tIns="45720" rIns="91440" bIns="45720" rtlCol="0" anchor="ctr"/>
          <a:lstStyle>
            <a:lvl1pPr algn="l">
              <a:defRPr sz="1200" i="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Author</a:t>
            </a:r>
          </a:p>
        </p:txBody>
      </p:sp>
    </p:spTree>
  </p:cSld>
  <p:clrMap bg1="lt1" tx1="dk1" bg2="lt2" tx2="dk2" accent1="accent1" accent2="accent2" accent3="accent3" accent4="accent4" accent5="accent5" accent6="accent6" hlink="hlink" folHlink="folHlink"/>
  <p:sldLayoutIdLst>
    <p:sldLayoutId id="2147483726" r:id="rId1"/>
    <p:sldLayoutId id="2147483696" r:id="rId2"/>
    <p:sldLayoutId id="2147483698" r:id="rId3"/>
    <p:sldLayoutId id="2147483699" r:id="rId4"/>
    <p:sldLayoutId id="2147483700" r:id="rId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dt="0"/>
  <p:txStyles>
    <p:titleStyle>
      <a:lvl1pPr algn="ctr" rtl="0" eaLnBrk="0" fontAlgn="base" hangingPunct="0">
        <a:spcBef>
          <a:spcPct val="0"/>
        </a:spcBef>
        <a:spcAft>
          <a:spcPct val="0"/>
        </a:spcAft>
        <a:defRPr sz="4400" b="1">
          <a:solidFill>
            <a:schemeClr val="bg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b="1">
          <a:solidFill>
            <a:srgbClr val="FFCC00"/>
          </a:solidFill>
          <a:latin typeface="Calibri" pitchFamily="34" charset="0"/>
        </a:defRPr>
      </a:lvl2pPr>
      <a:lvl3pPr algn="ctr" rtl="0" eaLnBrk="0" fontAlgn="base" hangingPunct="0">
        <a:spcBef>
          <a:spcPct val="0"/>
        </a:spcBef>
        <a:spcAft>
          <a:spcPct val="0"/>
        </a:spcAft>
        <a:defRPr sz="4400" b="1">
          <a:solidFill>
            <a:srgbClr val="FFCC00"/>
          </a:solidFill>
          <a:latin typeface="Calibri" pitchFamily="34" charset="0"/>
        </a:defRPr>
      </a:lvl3pPr>
      <a:lvl4pPr algn="ctr" rtl="0" eaLnBrk="0" fontAlgn="base" hangingPunct="0">
        <a:spcBef>
          <a:spcPct val="0"/>
        </a:spcBef>
        <a:spcAft>
          <a:spcPct val="0"/>
        </a:spcAft>
        <a:defRPr sz="4400" b="1">
          <a:solidFill>
            <a:srgbClr val="FFCC00"/>
          </a:solidFill>
          <a:latin typeface="Calibri" pitchFamily="34" charset="0"/>
        </a:defRPr>
      </a:lvl4pPr>
      <a:lvl5pPr algn="ctr" rtl="0" eaLnBrk="0" fontAlgn="base" hangingPunct="0">
        <a:spcBef>
          <a:spcPct val="0"/>
        </a:spcBef>
        <a:spcAft>
          <a:spcPct val="0"/>
        </a:spcAft>
        <a:defRPr sz="4400" b="1">
          <a:solidFill>
            <a:srgbClr val="FFCC00"/>
          </a:solidFill>
          <a:latin typeface="Calibri" pitchFamily="34" charset="0"/>
        </a:defRPr>
      </a:lvl5pPr>
      <a:lvl6pPr marL="457200" algn="ctr" rtl="0" fontAlgn="base">
        <a:spcBef>
          <a:spcPct val="0"/>
        </a:spcBef>
        <a:spcAft>
          <a:spcPct val="0"/>
        </a:spcAft>
        <a:defRPr sz="4400" b="1">
          <a:solidFill>
            <a:srgbClr val="FFCC00"/>
          </a:solidFill>
          <a:latin typeface="Arial" charset="0"/>
        </a:defRPr>
      </a:lvl6pPr>
      <a:lvl7pPr marL="914400" algn="ctr" rtl="0" fontAlgn="base">
        <a:spcBef>
          <a:spcPct val="0"/>
        </a:spcBef>
        <a:spcAft>
          <a:spcPct val="0"/>
        </a:spcAft>
        <a:defRPr sz="4400" b="1">
          <a:solidFill>
            <a:srgbClr val="FFCC00"/>
          </a:solidFill>
          <a:latin typeface="Arial" charset="0"/>
        </a:defRPr>
      </a:lvl7pPr>
      <a:lvl8pPr marL="1371600" algn="ctr" rtl="0" fontAlgn="base">
        <a:spcBef>
          <a:spcPct val="0"/>
        </a:spcBef>
        <a:spcAft>
          <a:spcPct val="0"/>
        </a:spcAft>
        <a:defRPr sz="4400" b="1">
          <a:solidFill>
            <a:srgbClr val="FFCC00"/>
          </a:solidFill>
          <a:latin typeface="Arial" charset="0"/>
        </a:defRPr>
      </a:lvl8pPr>
      <a:lvl9pPr marL="1828800" algn="ctr" rtl="0" fontAlgn="base">
        <a:spcBef>
          <a:spcPct val="0"/>
        </a:spcBef>
        <a:spcAft>
          <a:spcPct val="0"/>
        </a:spcAft>
        <a:defRPr sz="4400" b="1">
          <a:solidFill>
            <a:srgbClr val="FFCC00"/>
          </a:solidFill>
          <a:latin typeface="Arial" charset="0"/>
        </a:defRPr>
      </a:lvl9pPr>
    </p:titleStyle>
    <p:bodyStyle>
      <a:lvl1pPr marL="342900" indent="-342900" algn="l" rtl="0" eaLnBrk="0" fontAlgn="base" hangingPunct="0">
        <a:spcBef>
          <a:spcPct val="20000"/>
        </a:spcBef>
        <a:spcAft>
          <a:spcPct val="0"/>
        </a:spcAft>
        <a:buChar char="•"/>
        <a:defRPr sz="3200" b="1">
          <a:solidFill>
            <a:srgbClr val="FFC82D"/>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har char="–"/>
        <a:defRPr sz="2800">
          <a:solidFill>
            <a:schemeClr val="bg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har char="•"/>
        <a:defRPr sz="2400">
          <a:solidFill>
            <a:schemeClr val="bg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bg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bg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molesystems.com/SWTESTASI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2214282" y="2508679"/>
            <a:ext cx="7772400" cy="1470025"/>
          </a:xfrm>
        </p:spPr>
        <p:txBody>
          <a:bodyPr/>
          <a:lstStyle/>
          <a:p>
            <a:pPr algn="ctr" eaLnBrk="1" hangingPunct="1"/>
            <a:r>
              <a:rPr lang="en-US" b="1" dirty="0">
                <a:solidFill>
                  <a:srgbClr val="FFC82D"/>
                </a:solidFill>
              </a:rPr>
              <a:t>Presentation Guidelines </a:t>
            </a:r>
            <a:br>
              <a:rPr lang="en-US" b="1" dirty="0">
                <a:solidFill>
                  <a:srgbClr val="FFC82D"/>
                </a:solidFill>
              </a:rPr>
            </a:br>
            <a:r>
              <a:rPr lang="en-US" b="1" dirty="0">
                <a:solidFill>
                  <a:srgbClr val="FFC82D"/>
                </a:solidFill>
              </a:rPr>
              <a:t> SWTest Asia</a:t>
            </a:r>
          </a:p>
        </p:txBody>
      </p:sp>
      <p:sp>
        <p:nvSpPr>
          <p:cNvPr id="7171" name="Rectangle 3"/>
          <p:cNvSpPr>
            <a:spLocks noGrp="1" noChangeArrowheads="1"/>
          </p:cNvSpPr>
          <p:nvPr>
            <p:ph type="subTitle" idx="1"/>
          </p:nvPr>
        </p:nvSpPr>
        <p:spPr>
          <a:xfrm>
            <a:off x="6785337" y="4512143"/>
            <a:ext cx="3810000" cy="1219200"/>
          </a:xfrm>
        </p:spPr>
        <p:txBody>
          <a:bodyPr/>
          <a:lstStyle/>
          <a:p>
            <a:pPr eaLnBrk="1" hangingPunct="1"/>
            <a:r>
              <a:rPr lang="en-US" dirty="0"/>
              <a:t>Author </a:t>
            </a:r>
            <a:r>
              <a:rPr lang="en-US" dirty="0">
                <a:latin typeface="Arial" panose="020B0604020202020204" pitchFamily="34" charset="0"/>
                <a:cs typeface="Arial" panose="020B0604020202020204" pitchFamily="34" charset="0"/>
              </a:rPr>
              <a:t>Details</a:t>
            </a:r>
          </a:p>
          <a:p>
            <a:pPr eaLnBrk="1" hangingPunct="1"/>
            <a:r>
              <a:rPr lang="en-US" sz="2800" b="0" dirty="0"/>
              <a:t>Affiliation</a:t>
            </a:r>
          </a:p>
        </p:txBody>
      </p:sp>
      <p:sp>
        <p:nvSpPr>
          <p:cNvPr id="7173" name="Rectangle 13"/>
          <p:cNvSpPr>
            <a:spLocks noChangeArrowheads="1"/>
          </p:cNvSpPr>
          <p:nvPr/>
        </p:nvSpPr>
        <p:spPr bwMode="auto">
          <a:xfrm>
            <a:off x="1747647" y="4397843"/>
            <a:ext cx="2590800" cy="1447800"/>
          </a:xfrm>
          <a:prstGeom prst="rect">
            <a:avLst/>
          </a:prstGeom>
          <a:solidFill>
            <a:srgbClr val="FFFFFF"/>
          </a:solidFill>
          <a:ln w="9525">
            <a:solidFill>
              <a:srgbClr val="FFFFFF"/>
            </a:solidFill>
            <a:miter lim="800000"/>
            <a:headEnd/>
            <a:tailEnd/>
          </a:ln>
        </p:spPr>
        <p:txBody>
          <a:bodyPr wrap="none" anchor="ctr"/>
          <a:lstStyle/>
          <a:p>
            <a:pPr algn="ctr"/>
            <a:r>
              <a:rPr lang="en-US" dirty="0">
                <a:solidFill>
                  <a:srgbClr val="000000"/>
                </a:solidFill>
              </a:rPr>
              <a:t>Company</a:t>
            </a:r>
          </a:p>
          <a:p>
            <a:pPr algn="ctr"/>
            <a:r>
              <a:rPr lang="en-US" dirty="0">
                <a:solidFill>
                  <a:srgbClr val="000000"/>
                </a:solidFill>
              </a:rPr>
              <a:t>Logo</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389" name="Rectangle 4"/>
          <p:cNvSpPr>
            <a:spLocks noGrp="1" noChangeArrowheads="1"/>
          </p:cNvSpPr>
          <p:nvPr>
            <p:ph type="title"/>
          </p:nvPr>
        </p:nvSpPr>
        <p:spPr/>
        <p:txBody>
          <a:bodyPr/>
          <a:lstStyle/>
          <a:p>
            <a:pPr eaLnBrk="1" hangingPunct="1"/>
            <a:r>
              <a:rPr lang="en-US"/>
              <a:t>Presentation Timing </a:t>
            </a:r>
          </a:p>
        </p:txBody>
      </p:sp>
      <p:sp>
        <p:nvSpPr>
          <p:cNvPr id="16390" name="Rectangle 5"/>
          <p:cNvSpPr>
            <a:spLocks noGrp="1" noChangeArrowheads="1"/>
          </p:cNvSpPr>
          <p:nvPr>
            <p:ph type="body" idx="1"/>
          </p:nvPr>
        </p:nvSpPr>
        <p:spPr/>
        <p:txBody>
          <a:bodyPr/>
          <a:lstStyle/>
          <a:p>
            <a:pPr eaLnBrk="1" hangingPunct="1">
              <a:lnSpc>
                <a:spcPct val="90000"/>
              </a:lnSpc>
            </a:pPr>
            <a:r>
              <a:rPr lang="en-US" sz="2800" dirty="0"/>
              <a:t>Timing and Pace </a:t>
            </a:r>
          </a:p>
          <a:p>
            <a:pPr lvl="1" eaLnBrk="1" hangingPunct="1">
              <a:lnSpc>
                <a:spcPct val="90000"/>
              </a:lnSpc>
            </a:pPr>
            <a:r>
              <a:rPr lang="en-US" sz="2000" dirty="0"/>
              <a:t>30 minutes for each presentation</a:t>
            </a:r>
          </a:p>
          <a:p>
            <a:pPr lvl="2" eaLnBrk="1" hangingPunct="1">
              <a:lnSpc>
                <a:spcPct val="90000"/>
              </a:lnSpc>
            </a:pPr>
            <a:r>
              <a:rPr lang="en-US" sz="1800" dirty="0"/>
              <a:t>20-25 minutes for the talk</a:t>
            </a:r>
          </a:p>
          <a:p>
            <a:pPr lvl="2" eaLnBrk="1" hangingPunct="1">
              <a:lnSpc>
                <a:spcPct val="90000"/>
              </a:lnSpc>
            </a:pPr>
            <a:r>
              <a:rPr lang="en-US" sz="1800" dirty="0"/>
              <a:t>5-10 minutes for questions or discussion</a:t>
            </a:r>
          </a:p>
          <a:p>
            <a:pPr lvl="1" eaLnBrk="1" hangingPunct="1">
              <a:lnSpc>
                <a:spcPct val="90000"/>
              </a:lnSpc>
            </a:pPr>
            <a:r>
              <a:rPr lang="en-US" sz="2000" dirty="0"/>
              <a:t>Tailor the overall pace, charts, and illustrations to permit the audience to follow and understand </a:t>
            </a:r>
          </a:p>
          <a:p>
            <a:pPr lvl="1" eaLnBrk="1" hangingPunct="1">
              <a:lnSpc>
                <a:spcPct val="90000"/>
              </a:lnSpc>
            </a:pPr>
            <a:r>
              <a:rPr lang="en-US" sz="2000" dirty="0"/>
              <a:t>Avoid long sentences, jargon, new terms, formulae, tables, etc.</a:t>
            </a:r>
            <a:r>
              <a:rPr lang="en-US" sz="2400" dirty="0"/>
              <a:t> </a:t>
            </a:r>
          </a:p>
          <a:p>
            <a:pPr lvl="4" eaLnBrk="1" hangingPunct="1">
              <a:lnSpc>
                <a:spcPct val="90000"/>
              </a:lnSpc>
            </a:pPr>
            <a:endParaRPr lang="en-US" sz="1800" dirty="0"/>
          </a:p>
          <a:p>
            <a:pPr eaLnBrk="1" hangingPunct="1">
              <a:lnSpc>
                <a:spcPct val="90000"/>
              </a:lnSpc>
            </a:pPr>
            <a:r>
              <a:rPr lang="en-US" sz="2800" dirty="0"/>
              <a:t>Rehearsing</a:t>
            </a:r>
          </a:p>
          <a:p>
            <a:pPr lvl="1" eaLnBrk="1" hangingPunct="1">
              <a:lnSpc>
                <a:spcPct val="90000"/>
              </a:lnSpc>
            </a:pPr>
            <a:r>
              <a:rPr lang="en-US" sz="2000" dirty="0"/>
              <a:t>Reduce presentation anxiety by practicing with co-workers</a:t>
            </a:r>
          </a:p>
          <a:p>
            <a:pPr lvl="1" eaLnBrk="1" hangingPunct="1">
              <a:lnSpc>
                <a:spcPct val="90000"/>
              </a:lnSpc>
            </a:pPr>
            <a:r>
              <a:rPr lang="en-US" sz="2000" dirty="0"/>
              <a:t>Become certain of the time it takes to deliver the presentation</a:t>
            </a:r>
          </a:p>
          <a:p>
            <a:pPr lvl="1" eaLnBrk="1" hangingPunct="1">
              <a:lnSpc>
                <a:spcPct val="90000"/>
              </a:lnSpc>
            </a:pPr>
            <a:r>
              <a:rPr lang="en-US" sz="2000" dirty="0"/>
              <a:t>We will </a:t>
            </a:r>
            <a:r>
              <a:rPr lang="en-US" sz="2000" b="1" u="sng" dirty="0">
                <a:solidFill>
                  <a:srgbClr val="FF0000"/>
                </a:solidFill>
              </a:rPr>
              <a:t>stop</a:t>
            </a:r>
            <a:r>
              <a:rPr lang="en-US" sz="2000" dirty="0">
                <a:solidFill>
                  <a:srgbClr val="FF0000"/>
                </a:solidFill>
              </a:rPr>
              <a:t> </a:t>
            </a:r>
            <a:r>
              <a:rPr lang="en-US" sz="2000" dirty="0"/>
              <a:t>your presentation if you run over your allotted time </a:t>
            </a:r>
          </a:p>
          <a:p>
            <a:pPr lvl="1" eaLnBrk="1" hangingPunct="1">
              <a:lnSpc>
                <a:spcPct val="90000"/>
              </a:lnSpc>
            </a:pPr>
            <a:r>
              <a:rPr lang="en-US" sz="2000" dirty="0"/>
              <a:t>Explore possible questions with your rehearsal audience</a:t>
            </a:r>
          </a:p>
        </p:txBody>
      </p:sp>
      <p:sp>
        <p:nvSpPr>
          <p:cNvPr id="3" name="Footer Placeholder 2"/>
          <p:cNvSpPr>
            <a:spLocks noGrp="1"/>
          </p:cNvSpPr>
          <p:nvPr>
            <p:ph type="ftr" sz="quarter" idx="3"/>
          </p:nvPr>
        </p:nvSpPr>
        <p:spPr/>
        <p:txBody>
          <a:bodyPr/>
          <a:lstStyle/>
          <a:p>
            <a:r>
              <a:rPr lang="en-US"/>
              <a:t>Author</a:t>
            </a:r>
          </a:p>
        </p:txBody>
      </p:sp>
      <p:sp>
        <p:nvSpPr>
          <p:cNvPr id="6" name="Slide Number Placeholder 1">
            <a:extLst>
              <a:ext uri="{FF2B5EF4-FFF2-40B4-BE49-F238E27FC236}">
                <a16:creationId xmlns:a16="http://schemas.microsoft.com/office/drawing/2014/main" id="{EBC9A9D1-1000-4384-BCE5-8B0D2FF5213C}"/>
              </a:ext>
            </a:extLst>
          </p:cNvPr>
          <p:cNvSpPr>
            <a:spLocks noGrp="1"/>
          </p:cNvSpPr>
          <p:nvPr>
            <p:ph type="sldNum" sz="quarter" idx="4"/>
          </p:nvPr>
        </p:nvSpPr>
        <p:spPr>
          <a:xfrm>
            <a:off x="10769600" y="6401028"/>
            <a:ext cx="1117600" cy="320675"/>
          </a:xfrm>
        </p:spPr>
        <p:txBody>
          <a:bodyPr/>
          <a:lstStyle/>
          <a:p>
            <a:fld id="{27C2B469-11CA-4041-BEB0-9C535A26E9AD}" type="slidenum">
              <a:rPr lang="en-US" smtClean="0"/>
              <a:pPr/>
              <a:t>10</a:t>
            </a:fld>
            <a:endParaRPr lang="en-US" dirty="0"/>
          </a:p>
        </p:txBody>
      </p:sp>
    </p:spTree>
    <p:extLst>
      <p:ext uri="{BB962C8B-B14F-4D97-AF65-F5344CB8AC3E}">
        <p14:creationId xmlns:p14="http://schemas.microsoft.com/office/powerpoint/2010/main" val="605906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413" name="Rectangle 4"/>
          <p:cNvSpPr>
            <a:spLocks noGrp="1" noChangeArrowheads="1"/>
          </p:cNvSpPr>
          <p:nvPr>
            <p:ph type="title"/>
          </p:nvPr>
        </p:nvSpPr>
        <p:spPr/>
        <p:txBody>
          <a:bodyPr/>
          <a:lstStyle/>
          <a:p>
            <a:pPr eaLnBrk="1" hangingPunct="1"/>
            <a:r>
              <a:rPr lang="en-US"/>
              <a:t>Session Chair</a:t>
            </a:r>
          </a:p>
        </p:txBody>
      </p:sp>
      <p:sp>
        <p:nvSpPr>
          <p:cNvPr id="17414" name="Rectangle 5"/>
          <p:cNvSpPr>
            <a:spLocks noGrp="1" noChangeArrowheads="1"/>
          </p:cNvSpPr>
          <p:nvPr>
            <p:ph type="body" idx="1"/>
          </p:nvPr>
        </p:nvSpPr>
        <p:spPr/>
        <p:txBody>
          <a:bodyPr/>
          <a:lstStyle/>
          <a:p>
            <a:pPr eaLnBrk="1" hangingPunct="1">
              <a:lnSpc>
                <a:spcPct val="80000"/>
              </a:lnSpc>
            </a:pPr>
            <a:r>
              <a:rPr lang="en-US" sz="2800" dirty="0"/>
              <a:t>Session Chairs will be assigned to help authors with their preparation for the conference</a:t>
            </a:r>
          </a:p>
          <a:p>
            <a:pPr lvl="3" eaLnBrk="1" hangingPunct="1">
              <a:lnSpc>
                <a:spcPct val="80000"/>
              </a:lnSpc>
            </a:pPr>
            <a:endParaRPr lang="en-US" sz="1800" dirty="0"/>
          </a:p>
          <a:p>
            <a:pPr eaLnBrk="1" hangingPunct="1">
              <a:lnSpc>
                <a:spcPct val="80000"/>
              </a:lnSpc>
            </a:pPr>
            <a:r>
              <a:rPr lang="en-US" sz="2800" dirty="0"/>
              <a:t>Session chair can review presentations and provide suggestions prior to final submission</a:t>
            </a:r>
          </a:p>
          <a:p>
            <a:pPr lvl="1" eaLnBrk="1" hangingPunct="1">
              <a:lnSpc>
                <a:spcPct val="80000"/>
              </a:lnSpc>
            </a:pPr>
            <a:r>
              <a:rPr lang="en-US" sz="2400" dirty="0"/>
              <a:t>General feedback / suggestions</a:t>
            </a:r>
          </a:p>
          <a:p>
            <a:pPr lvl="1" eaLnBrk="1" hangingPunct="1">
              <a:lnSpc>
                <a:spcPct val="80000"/>
              </a:lnSpc>
            </a:pPr>
            <a:r>
              <a:rPr lang="en-US" sz="2400" dirty="0"/>
              <a:t>Format changes to meet SWTest guidelines</a:t>
            </a:r>
          </a:p>
          <a:p>
            <a:pPr lvl="1" eaLnBrk="1" hangingPunct="1">
              <a:lnSpc>
                <a:spcPct val="80000"/>
              </a:lnSpc>
            </a:pPr>
            <a:r>
              <a:rPr lang="en-US" sz="2400" dirty="0"/>
              <a:t>Overall content to reduce the “sales” factor</a:t>
            </a:r>
          </a:p>
          <a:p>
            <a:pPr lvl="3" eaLnBrk="1" hangingPunct="1">
              <a:lnSpc>
                <a:spcPct val="80000"/>
              </a:lnSpc>
            </a:pPr>
            <a:endParaRPr lang="en-US" sz="1800" dirty="0"/>
          </a:p>
          <a:p>
            <a:pPr eaLnBrk="1" hangingPunct="1">
              <a:lnSpc>
                <a:spcPct val="80000"/>
              </a:lnSpc>
            </a:pPr>
            <a:r>
              <a:rPr lang="en-US" sz="2800" dirty="0"/>
              <a:t>Session Chair will preside over the session and will introduce each author</a:t>
            </a:r>
          </a:p>
          <a:p>
            <a:pPr lvl="1" eaLnBrk="1" hangingPunct="1">
              <a:lnSpc>
                <a:spcPct val="80000"/>
              </a:lnSpc>
            </a:pPr>
            <a:r>
              <a:rPr lang="en-US" sz="2400" dirty="0"/>
              <a:t>Authors should provide a brief biography</a:t>
            </a:r>
          </a:p>
          <a:p>
            <a:pPr lvl="1" eaLnBrk="1" hangingPunct="1">
              <a:lnSpc>
                <a:spcPct val="80000"/>
              </a:lnSpc>
            </a:pPr>
            <a:r>
              <a:rPr lang="en-US" sz="2400" dirty="0"/>
              <a:t>Authors should provide a few “canned” questions</a:t>
            </a:r>
          </a:p>
        </p:txBody>
      </p:sp>
      <p:sp>
        <p:nvSpPr>
          <p:cNvPr id="3" name="Footer Placeholder 2"/>
          <p:cNvSpPr>
            <a:spLocks noGrp="1"/>
          </p:cNvSpPr>
          <p:nvPr>
            <p:ph type="ftr" sz="quarter" idx="3"/>
          </p:nvPr>
        </p:nvSpPr>
        <p:spPr/>
        <p:txBody>
          <a:bodyPr/>
          <a:lstStyle/>
          <a:p>
            <a:r>
              <a:rPr lang="en-US"/>
              <a:t>Author</a:t>
            </a:r>
          </a:p>
        </p:txBody>
      </p:sp>
      <p:sp>
        <p:nvSpPr>
          <p:cNvPr id="6" name="Slide Number Placeholder 1">
            <a:extLst>
              <a:ext uri="{FF2B5EF4-FFF2-40B4-BE49-F238E27FC236}">
                <a16:creationId xmlns:a16="http://schemas.microsoft.com/office/drawing/2014/main" id="{93AB410A-A443-4771-9568-06CA5D298FB3}"/>
              </a:ext>
            </a:extLst>
          </p:cNvPr>
          <p:cNvSpPr>
            <a:spLocks noGrp="1"/>
          </p:cNvSpPr>
          <p:nvPr>
            <p:ph type="sldNum" sz="quarter" idx="4"/>
          </p:nvPr>
        </p:nvSpPr>
        <p:spPr>
          <a:xfrm>
            <a:off x="10769600" y="6401028"/>
            <a:ext cx="1117600" cy="320675"/>
          </a:xfrm>
        </p:spPr>
        <p:txBody>
          <a:bodyPr/>
          <a:lstStyle/>
          <a:p>
            <a:fld id="{27C2B469-11CA-4041-BEB0-9C535A26E9AD}" type="slidenum">
              <a:rPr lang="en-US" smtClean="0"/>
              <a:pPr/>
              <a:t>11</a:t>
            </a:fld>
            <a:endParaRPr lang="en-US" dirty="0"/>
          </a:p>
        </p:txBody>
      </p:sp>
    </p:spTree>
    <p:extLst>
      <p:ext uri="{BB962C8B-B14F-4D97-AF65-F5344CB8AC3E}">
        <p14:creationId xmlns:p14="http://schemas.microsoft.com/office/powerpoint/2010/main" val="19844688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437" name="Rectangle 4"/>
          <p:cNvSpPr>
            <a:spLocks noGrp="1" noChangeArrowheads="1"/>
          </p:cNvSpPr>
          <p:nvPr>
            <p:ph type="title"/>
          </p:nvPr>
        </p:nvSpPr>
        <p:spPr/>
        <p:txBody>
          <a:bodyPr/>
          <a:lstStyle/>
          <a:p>
            <a:pPr eaLnBrk="1" hangingPunct="1"/>
            <a:r>
              <a:rPr lang="en-US" dirty="0"/>
              <a:t>At The conference / Facilities</a:t>
            </a:r>
          </a:p>
        </p:txBody>
      </p:sp>
      <p:sp>
        <p:nvSpPr>
          <p:cNvPr id="18438" name="Rectangle 5"/>
          <p:cNvSpPr>
            <a:spLocks noGrp="1" noChangeArrowheads="1"/>
          </p:cNvSpPr>
          <p:nvPr>
            <p:ph type="body" idx="1"/>
          </p:nvPr>
        </p:nvSpPr>
        <p:spPr/>
        <p:txBody>
          <a:bodyPr/>
          <a:lstStyle/>
          <a:p>
            <a:pPr eaLnBrk="1" hangingPunct="1">
              <a:lnSpc>
                <a:spcPct val="80000"/>
              </a:lnSpc>
            </a:pPr>
            <a:r>
              <a:rPr lang="en-US" sz="2800" dirty="0"/>
              <a:t>Large conference room with an audience of at least 200 attendees</a:t>
            </a:r>
          </a:p>
          <a:p>
            <a:pPr lvl="2" eaLnBrk="1" hangingPunct="1">
              <a:lnSpc>
                <a:spcPct val="80000"/>
              </a:lnSpc>
            </a:pPr>
            <a:endParaRPr lang="en-US" sz="2000" dirty="0"/>
          </a:p>
          <a:p>
            <a:pPr eaLnBrk="1" hangingPunct="1">
              <a:lnSpc>
                <a:spcPct val="80000"/>
              </a:lnSpc>
            </a:pPr>
            <a:r>
              <a:rPr lang="en-US" sz="2800" dirty="0"/>
              <a:t>Computer Projection / Large Screen</a:t>
            </a:r>
          </a:p>
          <a:p>
            <a:pPr lvl="1" eaLnBrk="1" hangingPunct="1">
              <a:lnSpc>
                <a:spcPct val="80000"/>
              </a:lnSpc>
            </a:pPr>
            <a:r>
              <a:rPr lang="en-US" sz="2400" dirty="0"/>
              <a:t>A slide switching remote and on screen pointer will be provided</a:t>
            </a:r>
          </a:p>
          <a:p>
            <a:pPr lvl="2" eaLnBrk="1" hangingPunct="1">
              <a:lnSpc>
                <a:spcPct val="80000"/>
              </a:lnSpc>
            </a:pPr>
            <a:endParaRPr lang="en-US" sz="2000" dirty="0"/>
          </a:p>
          <a:p>
            <a:pPr eaLnBrk="1" hangingPunct="1">
              <a:lnSpc>
                <a:spcPct val="80000"/>
              </a:lnSpc>
            </a:pPr>
            <a:r>
              <a:rPr lang="en-US" sz="2800" dirty="0"/>
              <a:t>Microphones</a:t>
            </a:r>
          </a:p>
          <a:p>
            <a:pPr lvl="1" eaLnBrk="1" hangingPunct="1">
              <a:lnSpc>
                <a:spcPct val="80000"/>
              </a:lnSpc>
            </a:pPr>
            <a:r>
              <a:rPr lang="en-US" sz="2400" dirty="0"/>
              <a:t>Lavaliere microphone clipped to presenter’s clothing (upper body)</a:t>
            </a:r>
          </a:p>
          <a:p>
            <a:pPr lvl="1" eaLnBrk="1" hangingPunct="1">
              <a:lnSpc>
                <a:spcPct val="80000"/>
              </a:lnSpc>
            </a:pPr>
            <a:r>
              <a:rPr lang="en-US" sz="2400" dirty="0"/>
              <a:t>Floor microphones for audience questions</a:t>
            </a:r>
          </a:p>
          <a:p>
            <a:pPr lvl="2" eaLnBrk="1" hangingPunct="1">
              <a:lnSpc>
                <a:spcPct val="80000"/>
              </a:lnSpc>
            </a:pPr>
            <a:endParaRPr lang="en-US" sz="2000" dirty="0"/>
          </a:p>
          <a:p>
            <a:pPr eaLnBrk="1" hangingPunct="1">
              <a:lnSpc>
                <a:spcPct val="80000"/>
              </a:lnSpc>
            </a:pPr>
            <a:r>
              <a:rPr lang="en-US" sz="2800" dirty="0"/>
              <a:t>Podium and monitor for personal viewing</a:t>
            </a:r>
          </a:p>
          <a:p>
            <a:pPr lvl="1" eaLnBrk="1" hangingPunct="1">
              <a:lnSpc>
                <a:spcPct val="80000"/>
              </a:lnSpc>
            </a:pPr>
            <a:r>
              <a:rPr lang="en-US" sz="2400" dirty="0"/>
              <a:t>Speaking from the floor will encourage a </a:t>
            </a:r>
            <a:r>
              <a:rPr lang="en-US" sz="2400" b="1" i="1" u="sng" dirty="0"/>
              <a:t>relaxed</a:t>
            </a:r>
            <a:r>
              <a:rPr lang="en-US" sz="2400" dirty="0"/>
              <a:t> “feel”</a:t>
            </a:r>
          </a:p>
        </p:txBody>
      </p:sp>
      <p:sp>
        <p:nvSpPr>
          <p:cNvPr id="3" name="Footer Placeholder 2"/>
          <p:cNvSpPr>
            <a:spLocks noGrp="1"/>
          </p:cNvSpPr>
          <p:nvPr>
            <p:ph type="ftr" sz="quarter" idx="3"/>
          </p:nvPr>
        </p:nvSpPr>
        <p:spPr/>
        <p:txBody>
          <a:bodyPr/>
          <a:lstStyle/>
          <a:p>
            <a:r>
              <a:rPr lang="en-US"/>
              <a:t>Author</a:t>
            </a:r>
          </a:p>
        </p:txBody>
      </p:sp>
      <p:sp>
        <p:nvSpPr>
          <p:cNvPr id="7" name="Slide Number Placeholder 1">
            <a:extLst>
              <a:ext uri="{FF2B5EF4-FFF2-40B4-BE49-F238E27FC236}">
                <a16:creationId xmlns:a16="http://schemas.microsoft.com/office/drawing/2014/main" id="{88CF6D2B-FF1A-4969-805A-9C11DF850470}"/>
              </a:ext>
            </a:extLst>
          </p:cNvPr>
          <p:cNvSpPr>
            <a:spLocks noGrp="1"/>
          </p:cNvSpPr>
          <p:nvPr>
            <p:ph type="sldNum" sz="quarter" idx="4"/>
          </p:nvPr>
        </p:nvSpPr>
        <p:spPr>
          <a:xfrm>
            <a:off x="10769600" y="6401028"/>
            <a:ext cx="1117600" cy="320675"/>
          </a:xfrm>
        </p:spPr>
        <p:txBody>
          <a:bodyPr/>
          <a:lstStyle/>
          <a:p>
            <a:fld id="{27C2B469-11CA-4041-BEB0-9C535A26E9AD}" type="slidenum">
              <a:rPr lang="en-US" smtClean="0"/>
              <a:pPr/>
              <a:t>12</a:t>
            </a:fld>
            <a:endParaRPr lang="en-US" dirty="0"/>
          </a:p>
        </p:txBody>
      </p:sp>
    </p:spTree>
    <p:extLst>
      <p:ext uri="{BB962C8B-B14F-4D97-AF65-F5344CB8AC3E}">
        <p14:creationId xmlns:p14="http://schemas.microsoft.com/office/powerpoint/2010/main" val="2336248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9461" name="Rectangle 4"/>
          <p:cNvSpPr>
            <a:spLocks noGrp="1" noChangeArrowheads="1"/>
          </p:cNvSpPr>
          <p:nvPr>
            <p:ph type="title"/>
          </p:nvPr>
        </p:nvSpPr>
        <p:spPr/>
        <p:txBody>
          <a:bodyPr/>
          <a:lstStyle/>
          <a:p>
            <a:pPr eaLnBrk="1" hangingPunct="1"/>
            <a:r>
              <a:rPr lang="en-US"/>
              <a:t>Awards</a:t>
            </a:r>
          </a:p>
        </p:txBody>
      </p:sp>
      <p:sp>
        <p:nvSpPr>
          <p:cNvPr id="19462" name="Rectangle 5"/>
          <p:cNvSpPr>
            <a:spLocks noGrp="1" noChangeArrowheads="1"/>
          </p:cNvSpPr>
          <p:nvPr>
            <p:ph type="body" idx="1"/>
          </p:nvPr>
        </p:nvSpPr>
        <p:spPr/>
        <p:txBody>
          <a:bodyPr/>
          <a:lstStyle/>
          <a:p>
            <a:pPr eaLnBrk="1" hangingPunct="1"/>
            <a:r>
              <a:rPr lang="en-US" sz="2800" dirty="0"/>
              <a:t>The best presentations at SWTest Asia are recognized with Awards from the Program Committee</a:t>
            </a:r>
          </a:p>
          <a:p>
            <a:pPr lvl="2" eaLnBrk="1" hangingPunct="1"/>
            <a:endParaRPr lang="en-US" sz="2000" dirty="0"/>
          </a:p>
          <a:p>
            <a:pPr lvl="1" eaLnBrk="1" hangingPunct="1"/>
            <a:r>
              <a:rPr lang="en-US" sz="2400" b="1" dirty="0"/>
              <a:t>Best Technical Presentation</a:t>
            </a:r>
          </a:p>
          <a:p>
            <a:pPr lvl="1" eaLnBrk="1" hangingPunct="1"/>
            <a:r>
              <a:rPr lang="en-US" sz="2400" b="1" dirty="0"/>
              <a:t>Best Data Presentation</a:t>
            </a:r>
          </a:p>
        </p:txBody>
      </p:sp>
      <p:sp>
        <p:nvSpPr>
          <p:cNvPr id="3" name="Footer Placeholder 2"/>
          <p:cNvSpPr>
            <a:spLocks noGrp="1"/>
          </p:cNvSpPr>
          <p:nvPr>
            <p:ph type="ftr" sz="quarter" idx="3"/>
          </p:nvPr>
        </p:nvSpPr>
        <p:spPr/>
        <p:txBody>
          <a:bodyPr/>
          <a:lstStyle/>
          <a:p>
            <a:r>
              <a:rPr lang="en-US"/>
              <a:t>Author</a:t>
            </a:r>
          </a:p>
        </p:txBody>
      </p:sp>
      <p:sp>
        <p:nvSpPr>
          <p:cNvPr id="6" name="Slide Number Placeholder 1">
            <a:extLst>
              <a:ext uri="{FF2B5EF4-FFF2-40B4-BE49-F238E27FC236}">
                <a16:creationId xmlns:a16="http://schemas.microsoft.com/office/drawing/2014/main" id="{B33D2D36-33E3-45C1-B134-17E38EAA4356}"/>
              </a:ext>
            </a:extLst>
          </p:cNvPr>
          <p:cNvSpPr>
            <a:spLocks noGrp="1"/>
          </p:cNvSpPr>
          <p:nvPr>
            <p:ph type="sldNum" sz="quarter" idx="4"/>
          </p:nvPr>
        </p:nvSpPr>
        <p:spPr>
          <a:xfrm>
            <a:off x="10769600" y="6401028"/>
            <a:ext cx="1117600" cy="320675"/>
          </a:xfrm>
        </p:spPr>
        <p:txBody>
          <a:bodyPr/>
          <a:lstStyle/>
          <a:p>
            <a:fld id="{27C2B469-11CA-4041-BEB0-9C535A26E9AD}" type="slidenum">
              <a:rPr lang="en-US" smtClean="0"/>
              <a:pPr/>
              <a:t>13</a:t>
            </a:fld>
            <a:endParaRPr lang="en-US" dirty="0"/>
          </a:p>
        </p:txBody>
      </p:sp>
    </p:spTree>
    <p:extLst>
      <p:ext uri="{BB962C8B-B14F-4D97-AF65-F5344CB8AC3E}">
        <p14:creationId xmlns:p14="http://schemas.microsoft.com/office/powerpoint/2010/main" val="861090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485" name="Rectangle 4"/>
          <p:cNvSpPr>
            <a:spLocks noGrp="1" noChangeArrowheads="1"/>
          </p:cNvSpPr>
          <p:nvPr>
            <p:ph type="title"/>
          </p:nvPr>
        </p:nvSpPr>
        <p:spPr/>
        <p:txBody>
          <a:bodyPr/>
          <a:lstStyle/>
          <a:p>
            <a:pPr eaLnBrk="1" hangingPunct="1"/>
            <a:r>
              <a:rPr lang="en-US"/>
              <a:t>Wrap - Up</a:t>
            </a:r>
          </a:p>
        </p:txBody>
      </p:sp>
      <p:sp>
        <p:nvSpPr>
          <p:cNvPr id="20486" name="Rectangle 5"/>
          <p:cNvSpPr>
            <a:spLocks noGrp="1" noChangeArrowheads="1"/>
          </p:cNvSpPr>
          <p:nvPr>
            <p:ph type="body" idx="1"/>
          </p:nvPr>
        </p:nvSpPr>
        <p:spPr/>
        <p:txBody>
          <a:bodyPr/>
          <a:lstStyle/>
          <a:p>
            <a:pPr eaLnBrk="1" hangingPunct="1">
              <a:lnSpc>
                <a:spcPct val="90000"/>
              </a:lnSpc>
            </a:pPr>
            <a:r>
              <a:rPr lang="en-US" sz="2800" dirty="0"/>
              <a:t>Each author has an important topic to present at SWTest and the Program Committee appreciates all the submissions that are made each year </a:t>
            </a:r>
          </a:p>
          <a:p>
            <a:pPr eaLnBrk="1" hangingPunct="1">
              <a:lnSpc>
                <a:spcPct val="90000"/>
              </a:lnSpc>
            </a:pPr>
            <a:endParaRPr lang="en-US" sz="2800" dirty="0"/>
          </a:p>
          <a:p>
            <a:pPr eaLnBrk="1" hangingPunct="1">
              <a:lnSpc>
                <a:spcPct val="90000"/>
              </a:lnSpc>
            </a:pPr>
            <a:r>
              <a:rPr lang="en-US" sz="2800" dirty="0"/>
              <a:t>The audience will appreciate all of the hard work needed in the preparation of a podium presentation</a:t>
            </a:r>
          </a:p>
          <a:p>
            <a:pPr eaLnBrk="1" hangingPunct="1">
              <a:lnSpc>
                <a:spcPct val="90000"/>
              </a:lnSpc>
            </a:pPr>
            <a:endParaRPr lang="en-US" sz="2800" dirty="0"/>
          </a:p>
          <a:p>
            <a:pPr eaLnBrk="1" hangingPunct="1">
              <a:lnSpc>
                <a:spcPct val="90000"/>
              </a:lnSpc>
            </a:pPr>
            <a:r>
              <a:rPr lang="en-US" sz="2800" dirty="0"/>
              <a:t>Thank you for your interest and support of the SWTest conference</a:t>
            </a:r>
          </a:p>
        </p:txBody>
      </p:sp>
      <p:sp>
        <p:nvSpPr>
          <p:cNvPr id="3" name="Footer Placeholder 2"/>
          <p:cNvSpPr>
            <a:spLocks noGrp="1"/>
          </p:cNvSpPr>
          <p:nvPr>
            <p:ph type="ftr" sz="quarter" idx="3"/>
          </p:nvPr>
        </p:nvSpPr>
        <p:spPr/>
        <p:txBody>
          <a:bodyPr/>
          <a:lstStyle/>
          <a:p>
            <a:r>
              <a:rPr lang="en-US"/>
              <a:t>Author</a:t>
            </a:r>
          </a:p>
        </p:txBody>
      </p:sp>
      <p:sp>
        <p:nvSpPr>
          <p:cNvPr id="6" name="Slide Number Placeholder 1">
            <a:extLst>
              <a:ext uri="{FF2B5EF4-FFF2-40B4-BE49-F238E27FC236}">
                <a16:creationId xmlns:a16="http://schemas.microsoft.com/office/drawing/2014/main" id="{C0D4C697-3D11-4D2D-986C-71C7BA91AEA6}"/>
              </a:ext>
            </a:extLst>
          </p:cNvPr>
          <p:cNvSpPr>
            <a:spLocks noGrp="1"/>
          </p:cNvSpPr>
          <p:nvPr>
            <p:ph type="sldNum" sz="quarter" idx="4"/>
          </p:nvPr>
        </p:nvSpPr>
        <p:spPr>
          <a:xfrm>
            <a:off x="10769600" y="6401028"/>
            <a:ext cx="1117600" cy="320675"/>
          </a:xfrm>
        </p:spPr>
        <p:txBody>
          <a:bodyPr/>
          <a:lstStyle/>
          <a:p>
            <a:fld id="{27C2B469-11CA-4041-BEB0-9C535A26E9AD}" type="slidenum">
              <a:rPr lang="en-US" smtClean="0"/>
              <a:pPr/>
              <a:t>14</a:t>
            </a:fld>
            <a:endParaRPr lang="en-US" dirty="0"/>
          </a:p>
        </p:txBody>
      </p:sp>
    </p:spTree>
    <p:extLst>
      <p:ext uri="{BB962C8B-B14F-4D97-AF65-F5344CB8AC3E}">
        <p14:creationId xmlns:p14="http://schemas.microsoft.com/office/powerpoint/2010/main" val="3988614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37" name="Group 37"/>
          <p:cNvGraphicFramePr>
            <a:graphicFrameLocks noGrp="1"/>
          </p:cNvGraphicFramePr>
          <p:nvPr>
            <p:ph idx="4294967295"/>
            <p:extLst>
              <p:ext uri="{D42A27DB-BD31-4B8C-83A1-F6EECF244321}">
                <p14:modId xmlns:p14="http://schemas.microsoft.com/office/powerpoint/2010/main" val="4206633201"/>
              </p:ext>
            </p:extLst>
          </p:nvPr>
        </p:nvGraphicFramePr>
        <p:xfrm>
          <a:off x="2003425" y="1023938"/>
          <a:ext cx="8186058" cy="4910749"/>
        </p:xfrm>
        <a:graphic>
          <a:graphicData uri="http://schemas.openxmlformats.org/drawingml/2006/table">
            <a:tbl>
              <a:tblPr/>
              <a:tblGrid>
                <a:gridCol w="802555">
                  <a:extLst>
                    <a:ext uri="{9D8B030D-6E8A-4147-A177-3AD203B41FA5}">
                      <a16:colId xmlns:a16="http://schemas.microsoft.com/office/drawing/2014/main" val="20000"/>
                    </a:ext>
                  </a:extLst>
                </a:gridCol>
                <a:gridCol w="7383503">
                  <a:extLst>
                    <a:ext uri="{9D8B030D-6E8A-4147-A177-3AD203B41FA5}">
                      <a16:colId xmlns:a16="http://schemas.microsoft.com/office/drawing/2014/main" val="20001"/>
                    </a:ext>
                  </a:extLst>
                </a:gridCol>
              </a:tblGrid>
              <a:tr h="6163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A50021"/>
                          </a:solidFill>
                          <a:effectLst/>
                          <a:latin typeface="+mn-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A50021"/>
                          </a:solidFill>
                          <a:effectLst/>
                          <a:latin typeface="+mn-lt"/>
                        </a:rPr>
                        <a:t>GUIDELINES CHECKLIST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0"/>
                  </a:ext>
                </a:extLst>
              </a:tr>
              <a:tr h="5377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a:ln>
                          <a:noFill/>
                        </a:ln>
                        <a:solidFill>
                          <a:srgbClr val="A5002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A50021"/>
                          </a:solidFill>
                          <a:effectLst/>
                          <a:latin typeface="+mn-lt"/>
                        </a:rPr>
                        <a:t>Microsoft PowerPoint  </a:t>
                      </a:r>
                      <a:r>
                        <a:rPr lang="en-US" sz="2000" b="1" dirty="0"/>
                        <a:t>2016 / 365 </a:t>
                      </a:r>
                      <a:endParaRPr kumimoji="0" lang="en-US" sz="2000" b="1" i="0" u="sng"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1"/>
                  </a:ext>
                </a:extLst>
              </a:tr>
              <a:tr h="86290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kern="1200" cap="none" normalizeH="0" baseline="0">
                        <a:ln>
                          <a:noFill/>
                        </a:ln>
                        <a:solidFill>
                          <a:schemeClr val="tx1"/>
                        </a:solidFill>
                        <a:effectLst/>
                        <a:latin typeface="+mn-lt"/>
                        <a:ea typeface="+mn-ea"/>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a:ln>
                            <a:noFill/>
                          </a:ln>
                          <a:solidFill>
                            <a:srgbClr val="A50021"/>
                          </a:solidFill>
                          <a:effectLst/>
                          <a:latin typeface="+mn-lt"/>
                          <a:ea typeface="+mn-ea"/>
                          <a:cs typeface="+mn-cs"/>
                        </a:rPr>
                        <a:t>Follow Filename Convention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a:ln>
                            <a:noFill/>
                          </a:ln>
                          <a:solidFill>
                            <a:srgbClr val="A50021"/>
                          </a:solidFill>
                          <a:effectLst/>
                          <a:latin typeface="+mn-lt"/>
                          <a:ea typeface="+mn-ea"/>
                          <a:cs typeface="+mn-cs"/>
                        </a:rPr>
                        <a:t>Session##_Paper in Session##_(Last Name)_Revision Date</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1" i="0" u="none" strike="noStrike" kern="1200" cap="none" normalizeH="0" baseline="0" dirty="0">
                          <a:ln>
                            <a:noFill/>
                          </a:ln>
                          <a:solidFill>
                            <a:srgbClr val="C00000"/>
                          </a:solidFill>
                          <a:effectLst/>
                          <a:latin typeface="+mn-lt"/>
                          <a:ea typeface="+mn-ea"/>
                          <a:cs typeface="+mn-cs"/>
                        </a:rPr>
                        <a:t>Example: S01_01_Liu_10-08-2018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2"/>
                  </a:ext>
                </a:extLst>
              </a:tr>
              <a:tr h="6035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a:ln>
                          <a:noFill/>
                        </a:ln>
                        <a:solidFill>
                          <a:srgbClr val="A5002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A50021"/>
                          </a:solidFill>
                          <a:effectLst/>
                          <a:latin typeface="+mn-lt"/>
                        </a:rPr>
                        <a:t>Use Landscape Orientation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3"/>
                  </a:ext>
                </a:extLst>
              </a:tr>
              <a:tr h="60882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a:ln>
                          <a:noFill/>
                        </a:ln>
                        <a:solidFill>
                          <a:srgbClr val="A5002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A50021"/>
                          </a:solidFill>
                          <a:effectLst/>
                          <a:latin typeface="+mn-lt"/>
                        </a:rPr>
                        <a:t>Use one of the PPT Template(s) provided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4"/>
                  </a:ext>
                </a:extLst>
              </a:tr>
              <a:tr h="524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a:ln>
                          <a:noFill/>
                        </a:ln>
                        <a:solidFill>
                          <a:srgbClr val="A5002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A50021"/>
                          </a:solidFill>
                          <a:effectLst/>
                          <a:latin typeface="+mn-lt"/>
                        </a:rPr>
                        <a:t>Other Templates </a:t>
                      </a:r>
                      <a:r>
                        <a:rPr kumimoji="0" lang="en-US" sz="2000" b="1" i="0" u="sng" strike="noStrike" cap="none" normalizeH="0" baseline="0" dirty="0">
                          <a:ln>
                            <a:noFill/>
                          </a:ln>
                          <a:solidFill>
                            <a:schemeClr val="tx1"/>
                          </a:solidFill>
                          <a:effectLst/>
                          <a:latin typeface="+mn-lt"/>
                        </a:rPr>
                        <a:t>MUST HAVE</a:t>
                      </a:r>
                      <a:r>
                        <a:rPr kumimoji="0" lang="en-US" sz="2000" b="1" i="0" u="none" strike="noStrike" cap="none" normalizeH="0" baseline="0" dirty="0">
                          <a:ln>
                            <a:noFill/>
                          </a:ln>
                          <a:solidFill>
                            <a:srgbClr val="A50021"/>
                          </a:solidFill>
                          <a:effectLst/>
                          <a:latin typeface="+mn-lt"/>
                        </a:rPr>
                        <a:t> Dark Background; Light Lettering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5"/>
                  </a:ext>
                </a:extLst>
              </a:tr>
              <a:tr h="43395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a:ln>
                          <a:noFill/>
                        </a:ln>
                        <a:solidFill>
                          <a:srgbClr val="A5002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A50021"/>
                          </a:solidFill>
                          <a:effectLst/>
                          <a:latin typeface="+mn-lt"/>
                        </a:rPr>
                        <a:t>Appropriate Font Size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6"/>
                  </a:ext>
                </a:extLst>
              </a:tr>
              <a:tr h="4947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a:ln>
                          <a:noFill/>
                        </a:ln>
                        <a:solidFill>
                          <a:srgbClr val="A5002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A50021"/>
                          </a:solidFill>
                          <a:effectLst/>
                          <a:latin typeface="+mn-lt"/>
                        </a:rPr>
                        <a:t>Setup For On-Screen Show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7"/>
                  </a:ext>
                </a:extLst>
              </a:tr>
            </a:tbl>
          </a:graphicData>
        </a:graphic>
      </p:graphicFrame>
      <p:sp>
        <p:nvSpPr>
          <p:cNvPr id="21538" name="Rectangle 2"/>
          <p:cNvSpPr>
            <a:spLocks noGrp="1" noChangeArrowheads="1"/>
          </p:cNvSpPr>
          <p:nvPr>
            <p:ph type="title"/>
          </p:nvPr>
        </p:nvSpPr>
        <p:spPr/>
        <p:txBody>
          <a:bodyPr/>
          <a:lstStyle/>
          <a:p>
            <a:pPr eaLnBrk="1" hangingPunct="1"/>
            <a:r>
              <a:rPr lang="en-US"/>
              <a:t>Final Check List</a:t>
            </a:r>
          </a:p>
        </p:txBody>
      </p:sp>
      <p:sp>
        <p:nvSpPr>
          <p:cNvPr id="3" name="Footer Placeholder 2"/>
          <p:cNvSpPr>
            <a:spLocks noGrp="1"/>
          </p:cNvSpPr>
          <p:nvPr>
            <p:ph type="ftr" sz="quarter" idx="3"/>
          </p:nvPr>
        </p:nvSpPr>
        <p:spPr/>
        <p:txBody>
          <a:bodyPr/>
          <a:lstStyle/>
          <a:p>
            <a:r>
              <a:rPr lang="en-US"/>
              <a:t>Author</a:t>
            </a:r>
          </a:p>
        </p:txBody>
      </p:sp>
      <p:sp>
        <p:nvSpPr>
          <p:cNvPr id="6" name="Slide Number Placeholder 1">
            <a:extLst>
              <a:ext uri="{FF2B5EF4-FFF2-40B4-BE49-F238E27FC236}">
                <a16:creationId xmlns:a16="http://schemas.microsoft.com/office/drawing/2014/main" id="{4D1C4D63-FF28-45BC-A3BD-9488BAC1BF0F}"/>
              </a:ext>
            </a:extLst>
          </p:cNvPr>
          <p:cNvSpPr>
            <a:spLocks noGrp="1"/>
          </p:cNvSpPr>
          <p:nvPr>
            <p:ph type="sldNum" sz="quarter" idx="4"/>
          </p:nvPr>
        </p:nvSpPr>
        <p:spPr>
          <a:xfrm>
            <a:off x="10769600" y="6401028"/>
            <a:ext cx="1117600" cy="320675"/>
          </a:xfrm>
        </p:spPr>
        <p:txBody>
          <a:bodyPr/>
          <a:lstStyle/>
          <a:p>
            <a:fld id="{27C2B469-11CA-4041-BEB0-9C535A26E9AD}" type="slidenum">
              <a:rPr lang="en-US" smtClean="0"/>
              <a:pPr/>
              <a:t>15</a:t>
            </a:fld>
            <a:endParaRPr lang="en-US" dirty="0"/>
          </a:p>
        </p:txBody>
      </p:sp>
    </p:spTree>
    <p:extLst>
      <p:ext uri="{BB962C8B-B14F-4D97-AF65-F5344CB8AC3E}">
        <p14:creationId xmlns:p14="http://schemas.microsoft.com/office/powerpoint/2010/main" val="4798393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37" name="Group 37"/>
          <p:cNvGraphicFramePr>
            <a:graphicFrameLocks noGrp="1"/>
          </p:cNvGraphicFramePr>
          <p:nvPr>
            <p:ph idx="4294967295"/>
            <p:extLst>
              <p:ext uri="{D42A27DB-BD31-4B8C-83A1-F6EECF244321}">
                <p14:modId xmlns:p14="http://schemas.microsoft.com/office/powerpoint/2010/main" val="2466621264"/>
              </p:ext>
            </p:extLst>
          </p:nvPr>
        </p:nvGraphicFramePr>
        <p:xfrm>
          <a:off x="2003425" y="1023939"/>
          <a:ext cx="8186058" cy="4078859"/>
        </p:xfrm>
        <a:graphic>
          <a:graphicData uri="http://schemas.openxmlformats.org/drawingml/2006/table">
            <a:tbl>
              <a:tblPr/>
              <a:tblGrid>
                <a:gridCol w="802555">
                  <a:extLst>
                    <a:ext uri="{9D8B030D-6E8A-4147-A177-3AD203B41FA5}">
                      <a16:colId xmlns:a16="http://schemas.microsoft.com/office/drawing/2014/main" val="20000"/>
                    </a:ext>
                  </a:extLst>
                </a:gridCol>
                <a:gridCol w="7383503">
                  <a:extLst>
                    <a:ext uri="{9D8B030D-6E8A-4147-A177-3AD203B41FA5}">
                      <a16:colId xmlns:a16="http://schemas.microsoft.com/office/drawing/2014/main" val="20001"/>
                    </a:ext>
                  </a:extLst>
                </a:gridCol>
              </a:tblGrid>
              <a:tr h="73007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A50021"/>
                          </a:solidFill>
                          <a:effectLst/>
                          <a:latin typeface="+mn-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A50021"/>
                          </a:solidFill>
                          <a:effectLst/>
                          <a:latin typeface="+mn-lt"/>
                        </a:rPr>
                        <a:t>GUIDELINES CHECKLIST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0"/>
                  </a:ext>
                </a:extLst>
              </a:tr>
              <a:tr h="42755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a:ln>
                          <a:noFill/>
                        </a:ln>
                        <a:solidFill>
                          <a:srgbClr val="A5002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A50021"/>
                          </a:solidFill>
                          <a:effectLst/>
                          <a:latin typeface="+mn-lt"/>
                        </a:rPr>
                        <a:t>Appropriate Animations / </a:t>
                      </a:r>
                      <a:r>
                        <a:rPr kumimoji="0" lang="en-US" sz="2000" b="1" i="0" u="sng" strike="noStrike" cap="none" normalizeH="0" baseline="0" dirty="0">
                          <a:ln>
                            <a:noFill/>
                          </a:ln>
                          <a:solidFill>
                            <a:srgbClr val="A50021"/>
                          </a:solidFill>
                          <a:effectLst/>
                          <a:latin typeface="+mn-lt"/>
                        </a:rPr>
                        <a:t>AVOID</a:t>
                      </a:r>
                      <a:r>
                        <a:rPr kumimoji="0" lang="en-US" sz="2000" b="1" i="0" u="none" strike="noStrike" cap="none" normalizeH="0" baseline="0" dirty="0">
                          <a:ln>
                            <a:noFill/>
                          </a:ln>
                          <a:solidFill>
                            <a:srgbClr val="A50021"/>
                          </a:solidFill>
                          <a:effectLst/>
                          <a:latin typeface="+mn-lt"/>
                        </a:rPr>
                        <a:t> “Busy” Slide Transitions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1"/>
                  </a:ext>
                </a:extLst>
              </a:tr>
              <a:tr h="7129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a:ln>
                          <a:noFill/>
                        </a:ln>
                        <a:solidFill>
                          <a:srgbClr val="A5002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A50021"/>
                          </a:solidFill>
                          <a:effectLst/>
                          <a:latin typeface="+mn-lt"/>
                        </a:rPr>
                        <a:t>Company Affiliation, Company Logo &amp; SWTest Logo on Title Slide </a:t>
                      </a:r>
                      <a:r>
                        <a:rPr kumimoji="0" lang="en-US" sz="2000" b="1" i="0" u="sng" strike="noStrike" cap="none" normalizeH="0" baseline="0" dirty="0">
                          <a:ln>
                            <a:noFill/>
                          </a:ln>
                          <a:solidFill>
                            <a:srgbClr val="A50021"/>
                          </a:solidFill>
                          <a:effectLst/>
                          <a:latin typeface="+mn-lt"/>
                        </a:rPr>
                        <a:t>ONLY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2"/>
                  </a:ext>
                </a:extLst>
              </a:tr>
              <a:tr h="5424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a:ln>
                          <a:noFill/>
                        </a:ln>
                        <a:solidFill>
                          <a:srgbClr val="A5002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A50021"/>
                          </a:solidFill>
                          <a:effectLst/>
                          <a:latin typeface="+mn-lt"/>
                        </a:rPr>
                        <a:t>Avoid a “Sales Pitch”; focus on the technical aspects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3"/>
                  </a:ext>
                </a:extLst>
              </a:tr>
              <a:tr h="464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a:ln>
                          <a:noFill/>
                        </a:ln>
                        <a:solidFill>
                          <a:srgbClr val="A5002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A50021"/>
                          </a:solidFill>
                          <a:effectLst/>
                          <a:latin typeface="+mn-lt"/>
                        </a:rPr>
                        <a:t>Confirm Readability and Quality of Graphs / Illustrations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4"/>
                  </a:ext>
                </a:extLst>
              </a:tr>
              <a:tr h="59313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a:ln>
                          <a:noFill/>
                        </a:ln>
                        <a:solidFill>
                          <a:srgbClr val="A5002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A50021"/>
                          </a:solidFill>
                          <a:effectLst/>
                          <a:latin typeface="+mn-lt"/>
                        </a:rPr>
                        <a:t>Information </a:t>
                      </a:r>
                      <a:r>
                        <a:rPr kumimoji="0" lang="en-US" sz="2000" b="1" i="0" u="sng" strike="noStrike" cap="none" normalizeH="0" baseline="0" dirty="0">
                          <a:ln>
                            <a:noFill/>
                          </a:ln>
                          <a:solidFill>
                            <a:schemeClr val="tx1"/>
                          </a:solidFill>
                          <a:effectLst/>
                          <a:latin typeface="+mn-lt"/>
                        </a:rPr>
                        <a:t>MUST BE</a:t>
                      </a:r>
                      <a:r>
                        <a:rPr kumimoji="0" lang="en-US" sz="2000" b="1" i="0" u="none" strike="noStrike" cap="none" normalizeH="0" baseline="0" dirty="0">
                          <a:ln>
                            <a:noFill/>
                          </a:ln>
                          <a:solidFill>
                            <a:srgbClr val="A50021"/>
                          </a:solidFill>
                          <a:effectLst/>
                          <a:latin typeface="+mn-lt"/>
                        </a:rPr>
                        <a:t> Non-Proprietary / No Copyright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1" u="sng" strike="noStrike" cap="none" normalizeH="0" baseline="0" dirty="0">
                          <a:ln>
                            <a:noFill/>
                          </a:ln>
                          <a:solidFill>
                            <a:schemeClr val="tx1"/>
                          </a:solidFill>
                          <a:effectLst/>
                          <a:latin typeface="+mn-lt"/>
                        </a:rPr>
                        <a:t>Make sure that your company’s Legal department has approved your presentation!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5"/>
                  </a:ext>
                </a:extLst>
              </a:tr>
            </a:tbl>
          </a:graphicData>
        </a:graphic>
      </p:graphicFrame>
      <p:sp>
        <p:nvSpPr>
          <p:cNvPr id="22559" name="Rectangle 2"/>
          <p:cNvSpPr>
            <a:spLocks noGrp="1" noChangeArrowheads="1"/>
          </p:cNvSpPr>
          <p:nvPr>
            <p:ph type="title"/>
          </p:nvPr>
        </p:nvSpPr>
        <p:spPr/>
        <p:txBody>
          <a:bodyPr/>
          <a:lstStyle/>
          <a:p>
            <a:pPr eaLnBrk="1" hangingPunct="1"/>
            <a:r>
              <a:rPr lang="en-US"/>
              <a:t>Final Check List</a:t>
            </a:r>
          </a:p>
        </p:txBody>
      </p:sp>
      <p:sp>
        <p:nvSpPr>
          <p:cNvPr id="3" name="Footer Placeholder 2"/>
          <p:cNvSpPr>
            <a:spLocks noGrp="1"/>
          </p:cNvSpPr>
          <p:nvPr>
            <p:ph type="ftr" sz="quarter" idx="3"/>
          </p:nvPr>
        </p:nvSpPr>
        <p:spPr/>
        <p:txBody>
          <a:bodyPr/>
          <a:lstStyle/>
          <a:p>
            <a:r>
              <a:rPr lang="en-US"/>
              <a:t>Author</a:t>
            </a:r>
          </a:p>
        </p:txBody>
      </p:sp>
      <p:sp>
        <p:nvSpPr>
          <p:cNvPr id="6" name="Slide Number Placeholder 1">
            <a:extLst>
              <a:ext uri="{FF2B5EF4-FFF2-40B4-BE49-F238E27FC236}">
                <a16:creationId xmlns:a16="http://schemas.microsoft.com/office/drawing/2014/main" id="{E6747811-DBA0-4BAF-826D-3C9593BE4638}"/>
              </a:ext>
            </a:extLst>
          </p:cNvPr>
          <p:cNvSpPr>
            <a:spLocks noGrp="1"/>
          </p:cNvSpPr>
          <p:nvPr>
            <p:ph type="sldNum" sz="quarter" idx="4"/>
          </p:nvPr>
        </p:nvSpPr>
        <p:spPr>
          <a:xfrm>
            <a:off x="10769600" y="6401028"/>
            <a:ext cx="1117600" cy="320675"/>
          </a:xfrm>
        </p:spPr>
        <p:txBody>
          <a:bodyPr/>
          <a:lstStyle/>
          <a:p>
            <a:fld id="{27C2B469-11CA-4041-BEB0-9C535A26E9AD}" type="slidenum">
              <a:rPr lang="en-US" smtClean="0"/>
              <a:pPr/>
              <a:t>16</a:t>
            </a:fld>
            <a:endParaRPr lang="en-US" dirty="0"/>
          </a:p>
        </p:txBody>
      </p:sp>
    </p:spTree>
    <p:extLst>
      <p:ext uri="{BB962C8B-B14F-4D97-AF65-F5344CB8AC3E}">
        <p14:creationId xmlns:p14="http://schemas.microsoft.com/office/powerpoint/2010/main" val="38818350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3557" name="Rectangle 2"/>
          <p:cNvSpPr>
            <a:spLocks noGrp="1"/>
          </p:cNvSpPr>
          <p:nvPr>
            <p:ph type="title"/>
          </p:nvPr>
        </p:nvSpPr>
        <p:spPr/>
        <p:txBody>
          <a:bodyPr/>
          <a:lstStyle/>
          <a:p>
            <a:pPr eaLnBrk="1" hangingPunct="1"/>
            <a:r>
              <a:rPr lang="en-US"/>
              <a:t>Thanks for your Support !</a:t>
            </a:r>
          </a:p>
        </p:txBody>
      </p:sp>
      <p:sp>
        <p:nvSpPr>
          <p:cNvPr id="23558" name="Rectangle 3"/>
          <p:cNvSpPr>
            <a:spLocks noGrp="1"/>
          </p:cNvSpPr>
          <p:nvPr>
            <p:ph type="body" idx="1"/>
          </p:nvPr>
        </p:nvSpPr>
        <p:spPr>
          <a:xfrm>
            <a:off x="1981200" y="1123951"/>
            <a:ext cx="8229600" cy="688975"/>
          </a:xfrm>
        </p:spPr>
        <p:txBody>
          <a:bodyPr/>
          <a:lstStyle/>
          <a:p>
            <a:pPr eaLnBrk="1" hangingPunct="1"/>
            <a:r>
              <a:rPr lang="en-US" sz="2800" dirty="0"/>
              <a:t>Contact the SWTest Asia Team with any questions</a:t>
            </a:r>
          </a:p>
        </p:txBody>
      </p:sp>
      <p:grpSp>
        <p:nvGrpSpPr>
          <p:cNvPr id="23559" name="Group 12"/>
          <p:cNvGrpSpPr>
            <a:grpSpLocks/>
          </p:cNvGrpSpPr>
          <p:nvPr/>
        </p:nvGrpSpPr>
        <p:grpSpPr bwMode="auto">
          <a:xfrm>
            <a:off x="577625" y="2192338"/>
            <a:ext cx="11057781" cy="4037010"/>
            <a:chOff x="1045008" y="2192338"/>
            <a:chExt cx="7279567" cy="4037011"/>
          </a:xfrm>
        </p:grpSpPr>
        <p:sp>
          <p:nvSpPr>
            <p:cNvPr id="23560" name="Text Box 5"/>
            <p:cNvSpPr txBox="1">
              <a:spLocks noChangeArrowheads="1"/>
            </p:cNvSpPr>
            <p:nvPr/>
          </p:nvSpPr>
          <p:spPr bwMode="auto">
            <a:xfrm>
              <a:off x="1045008" y="2192338"/>
              <a:ext cx="1954834" cy="1754326"/>
            </a:xfrm>
            <a:prstGeom prst="rect">
              <a:avLst/>
            </a:prstGeom>
            <a:noFill/>
            <a:ln w="9525">
              <a:noFill/>
              <a:miter lim="800000"/>
              <a:headEnd/>
              <a:tailEnd/>
            </a:ln>
          </p:spPr>
          <p:txBody>
            <a:bodyPr wrap="square">
              <a:spAutoFit/>
            </a:bodyPr>
            <a:lstStyle/>
            <a:p>
              <a:r>
                <a:rPr lang="en-US" b="1" dirty="0">
                  <a:solidFill>
                    <a:srgbClr val="FF0000"/>
                  </a:solidFill>
                </a:rPr>
                <a:t>Jerry Broz, Ph.D.</a:t>
              </a:r>
              <a:br>
                <a:rPr lang="en-US" b="1" dirty="0">
                  <a:solidFill>
                    <a:schemeClr val="bg1"/>
                  </a:solidFill>
                </a:rPr>
              </a:br>
              <a:r>
                <a:rPr lang="en-US" b="1" dirty="0">
                  <a:solidFill>
                    <a:srgbClr val="FFFF00"/>
                  </a:solidFill>
                </a:rPr>
                <a:t>General Chair</a:t>
              </a:r>
              <a:br>
                <a:rPr lang="en-US" b="1" dirty="0">
                  <a:solidFill>
                    <a:srgbClr val="FFFF00"/>
                  </a:solidFill>
                </a:rPr>
              </a:br>
              <a:r>
                <a:rPr lang="en-US" b="1" dirty="0">
                  <a:solidFill>
                    <a:srgbClr val="FFFF00"/>
                  </a:solidFill>
                </a:rPr>
                <a:t>SWTest Asia </a:t>
              </a:r>
              <a:br>
                <a:rPr lang="en-US" b="1" dirty="0">
                  <a:solidFill>
                    <a:srgbClr val="FFFF00"/>
                  </a:solidFill>
                </a:rPr>
              </a:br>
              <a:r>
                <a:rPr lang="en-US" b="1" dirty="0">
                  <a:solidFill>
                    <a:srgbClr val="FFFF00"/>
                  </a:solidFill>
                </a:rPr>
                <a:t>(303) 885-1744</a:t>
              </a:r>
            </a:p>
            <a:p>
              <a:r>
                <a:rPr lang="en-US" b="1" dirty="0">
                  <a:solidFill>
                    <a:srgbClr val="FFFF00"/>
                  </a:solidFill>
                </a:rPr>
                <a:t>E: jerry.broz@swtest.org</a:t>
              </a:r>
              <a:br>
                <a:rPr lang="en-US" b="1" dirty="0">
                  <a:solidFill>
                    <a:schemeClr val="bg1"/>
                  </a:solidFill>
                </a:rPr>
              </a:br>
              <a:endParaRPr lang="en-US" b="1" dirty="0">
                <a:solidFill>
                  <a:schemeClr val="bg1"/>
                </a:solidFill>
              </a:endParaRPr>
            </a:p>
          </p:txBody>
        </p:sp>
        <p:sp>
          <p:nvSpPr>
            <p:cNvPr id="23561" name="Text Box 6"/>
            <p:cNvSpPr txBox="1">
              <a:spLocks noChangeArrowheads="1"/>
            </p:cNvSpPr>
            <p:nvPr/>
          </p:nvSpPr>
          <p:spPr bwMode="auto">
            <a:xfrm>
              <a:off x="6099910" y="2192338"/>
              <a:ext cx="2224665" cy="1754326"/>
            </a:xfrm>
            <a:prstGeom prst="rect">
              <a:avLst/>
            </a:prstGeom>
            <a:noFill/>
            <a:ln w="9525">
              <a:noFill/>
              <a:miter lim="800000"/>
              <a:headEnd/>
              <a:tailEnd/>
            </a:ln>
          </p:spPr>
          <p:txBody>
            <a:bodyPr wrap="square">
              <a:spAutoFit/>
            </a:bodyPr>
            <a:lstStyle/>
            <a:p>
              <a:r>
                <a:rPr lang="en-US" b="1" dirty="0">
                  <a:solidFill>
                    <a:srgbClr val="FF0000"/>
                  </a:solidFill>
                </a:rPr>
                <a:t>Rey Rincon</a:t>
              </a:r>
              <a:br>
                <a:rPr lang="en-US" b="1" dirty="0">
                  <a:solidFill>
                    <a:schemeClr val="bg1"/>
                  </a:solidFill>
                </a:rPr>
              </a:br>
              <a:r>
                <a:rPr lang="en-US" b="1" dirty="0">
                  <a:solidFill>
                    <a:srgbClr val="FFFF00"/>
                  </a:solidFill>
                </a:rPr>
                <a:t>Technical Program Co-Chair</a:t>
              </a:r>
              <a:br>
                <a:rPr lang="en-US" b="1" dirty="0">
                  <a:solidFill>
                    <a:srgbClr val="FFFF00"/>
                  </a:solidFill>
                </a:rPr>
              </a:br>
              <a:r>
                <a:rPr lang="en-US" b="1" dirty="0">
                  <a:solidFill>
                    <a:srgbClr val="FFFF00"/>
                  </a:solidFill>
                </a:rPr>
                <a:t>SWTest Asia</a:t>
              </a:r>
              <a:br>
                <a:rPr lang="en-US" b="1" dirty="0">
                  <a:solidFill>
                    <a:srgbClr val="FFFF00"/>
                  </a:solidFill>
                </a:rPr>
              </a:br>
              <a:r>
                <a:rPr lang="en-US" b="1" dirty="0">
                  <a:solidFill>
                    <a:srgbClr val="FFFF00"/>
                  </a:solidFill>
                </a:rPr>
                <a:t>(214) 402-6248</a:t>
              </a:r>
            </a:p>
            <a:p>
              <a:r>
                <a:rPr lang="en-US" b="1" dirty="0">
                  <a:solidFill>
                    <a:srgbClr val="FFFF00"/>
                  </a:solidFill>
                </a:rPr>
                <a:t>E: rey.rincon@swtest.org</a:t>
              </a:r>
              <a:br>
                <a:rPr lang="en-US" b="1" dirty="0">
                  <a:solidFill>
                    <a:srgbClr val="FFFF00"/>
                  </a:solidFill>
                </a:rPr>
              </a:br>
              <a:endParaRPr lang="en-US" b="1" dirty="0">
                <a:solidFill>
                  <a:srgbClr val="FFFF00"/>
                </a:solidFill>
              </a:endParaRPr>
            </a:p>
          </p:txBody>
        </p:sp>
        <p:sp>
          <p:nvSpPr>
            <p:cNvPr id="23562" name="Text Box 8"/>
            <p:cNvSpPr txBox="1">
              <a:spLocks noChangeArrowheads="1"/>
            </p:cNvSpPr>
            <p:nvPr/>
          </p:nvSpPr>
          <p:spPr bwMode="auto">
            <a:xfrm>
              <a:off x="5367079" y="4475023"/>
              <a:ext cx="2582357" cy="1477328"/>
            </a:xfrm>
            <a:prstGeom prst="rect">
              <a:avLst/>
            </a:prstGeom>
            <a:noFill/>
            <a:ln w="9525">
              <a:noFill/>
              <a:miter lim="800000"/>
              <a:headEnd/>
              <a:tailEnd/>
            </a:ln>
          </p:spPr>
          <p:txBody>
            <a:bodyPr wrap="square">
              <a:spAutoFit/>
            </a:bodyPr>
            <a:lstStyle/>
            <a:p>
              <a:r>
                <a:rPr lang="en-US" b="1" dirty="0">
                  <a:solidFill>
                    <a:srgbClr val="FF0000"/>
                  </a:solidFill>
                </a:rPr>
                <a:t>Maddie Harwood</a:t>
              </a:r>
              <a:br>
                <a:rPr lang="en-US" b="1" dirty="0">
                  <a:solidFill>
                    <a:schemeClr val="bg1"/>
                  </a:solidFill>
                </a:rPr>
              </a:br>
              <a:r>
                <a:rPr lang="en-US" b="1" dirty="0">
                  <a:solidFill>
                    <a:srgbClr val="FFFF00"/>
                  </a:solidFill>
                </a:rPr>
                <a:t>Finance Chair</a:t>
              </a:r>
              <a:br>
                <a:rPr lang="en-US" b="1" dirty="0">
                  <a:solidFill>
                    <a:srgbClr val="FFFF00"/>
                  </a:solidFill>
                </a:rPr>
              </a:br>
              <a:r>
                <a:rPr lang="en-US" b="1" dirty="0">
                  <a:solidFill>
                    <a:srgbClr val="FFFF00"/>
                  </a:solidFill>
                </a:rPr>
                <a:t>CEM, Inc.</a:t>
              </a:r>
              <a:br>
                <a:rPr lang="en-US" b="1" dirty="0">
                  <a:solidFill>
                    <a:srgbClr val="FFFF00"/>
                  </a:solidFill>
                </a:rPr>
              </a:br>
              <a:r>
                <a:rPr lang="en-US" b="1" dirty="0">
                  <a:solidFill>
                    <a:srgbClr val="FFFF00"/>
                  </a:solidFill>
                </a:rPr>
                <a:t>(540) 937-5066</a:t>
              </a:r>
              <a:br>
                <a:rPr lang="en-US" dirty="0">
                  <a:solidFill>
                    <a:srgbClr val="FFFF00"/>
                  </a:solidFill>
                </a:rPr>
              </a:br>
              <a:r>
                <a:rPr lang="en-US" b="1" dirty="0">
                  <a:solidFill>
                    <a:srgbClr val="FFFF00"/>
                  </a:solidFill>
                </a:rPr>
                <a:t>E: maddie.harwood@swtest.org</a:t>
              </a:r>
              <a:endParaRPr lang="en-US" dirty="0">
                <a:solidFill>
                  <a:srgbClr val="FFFF00"/>
                </a:solidFill>
              </a:endParaRPr>
            </a:p>
          </p:txBody>
        </p:sp>
        <p:sp>
          <p:nvSpPr>
            <p:cNvPr id="23563" name="Text Box 13"/>
            <p:cNvSpPr txBox="1">
              <a:spLocks noChangeArrowheads="1"/>
            </p:cNvSpPr>
            <p:nvPr/>
          </p:nvSpPr>
          <p:spPr bwMode="auto">
            <a:xfrm>
              <a:off x="2141002" y="4475023"/>
              <a:ext cx="2608531" cy="1754326"/>
            </a:xfrm>
            <a:prstGeom prst="rect">
              <a:avLst/>
            </a:prstGeom>
            <a:noFill/>
            <a:ln w="9525">
              <a:noFill/>
              <a:miter lim="800000"/>
              <a:headEnd/>
              <a:tailEnd/>
            </a:ln>
          </p:spPr>
          <p:txBody>
            <a:bodyPr wrap="square">
              <a:spAutoFit/>
            </a:bodyPr>
            <a:lstStyle/>
            <a:p>
              <a:r>
                <a:rPr lang="en-US" b="1" dirty="0">
                  <a:solidFill>
                    <a:srgbClr val="FF0000"/>
                  </a:solidFill>
                </a:rPr>
                <a:t>Maddie Harwood</a:t>
              </a:r>
              <a:br>
                <a:rPr lang="en-US" b="1" dirty="0">
                  <a:solidFill>
                    <a:schemeClr val="bg1"/>
                  </a:solidFill>
                </a:rPr>
              </a:br>
              <a:r>
                <a:rPr lang="en-US" b="1" dirty="0">
                  <a:solidFill>
                    <a:srgbClr val="FFFF00"/>
                  </a:solidFill>
                </a:rPr>
                <a:t>EXPO / Registration Coordinator</a:t>
              </a:r>
            </a:p>
            <a:p>
              <a:r>
                <a:rPr lang="en-US" b="1" dirty="0">
                  <a:solidFill>
                    <a:srgbClr val="FFFF00"/>
                  </a:solidFill>
                </a:rPr>
                <a:t>CEM, Inc.</a:t>
              </a:r>
              <a:br>
                <a:rPr lang="en-US" b="1" dirty="0">
                  <a:solidFill>
                    <a:srgbClr val="FFFF00"/>
                  </a:solidFill>
                </a:rPr>
              </a:br>
              <a:r>
                <a:rPr lang="en-US" b="1" dirty="0">
                  <a:solidFill>
                    <a:srgbClr val="FFFF00"/>
                  </a:solidFill>
                </a:rPr>
                <a:t>(540) 937-5066</a:t>
              </a:r>
            </a:p>
            <a:p>
              <a:r>
                <a:rPr lang="en-US" b="1" dirty="0">
                  <a:solidFill>
                    <a:srgbClr val="FFFF00"/>
                  </a:solidFill>
                </a:rPr>
                <a:t>E: expo@swtest.org</a:t>
              </a:r>
            </a:p>
            <a:p>
              <a:endParaRPr lang="en-US" b="1" dirty="0">
                <a:solidFill>
                  <a:srgbClr val="FFFF00"/>
                </a:solidFill>
              </a:endParaRPr>
            </a:p>
          </p:txBody>
        </p:sp>
      </p:grpSp>
      <p:sp>
        <p:nvSpPr>
          <p:cNvPr id="3" name="Footer Placeholder 2"/>
          <p:cNvSpPr>
            <a:spLocks noGrp="1"/>
          </p:cNvSpPr>
          <p:nvPr>
            <p:ph type="ftr" sz="quarter" idx="3"/>
          </p:nvPr>
        </p:nvSpPr>
        <p:spPr/>
        <p:txBody>
          <a:bodyPr/>
          <a:lstStyle/>
          <a:p>
            <a:r>
              <a:rPr lang="en-US"/>
              <a:t>Author</a:t>
            </a:r>
          </a:p>
        </p:txBody>
      </p:sp>
      <p:sp>
        <p:nvSpPr>
          <p:cNvPr id="11" name="Slide Number Placeholder 1">
            <a:extLst>
              <a:ext uri="{FF2B5EF4-FFF2-40B4-BE49-F238E27FC236}">
                <a16:creationId xmlns:a16="http://schemas.microsoft.com/office/drawing/2014/main" id="{234F158D-75B8-423C-A1E1-6BADC4FC5578}"/>
              </a:ext>
            </a:extLst>
          </p:cNvPr>
          <p:cNvSpPr>
            <a:spLocks noGrp="1"/>
          </p:cNvSpPr>
          <p:nvPr>
            <p:ph type="sldNum" sz="quarter" idx="4"/>
          </p:nvPr>
        </p:nvSpPr>
        <p:spPr>
          <a:xfrm>
            <a:off x="10769600" y="6401028"/>
            <a:ext cx="1117600" cy="320675"/>
          </a:xfrm>
        </p:spPr>
        <p:txBody>
          <a:bodyPr/>
          <a:lstStyle/>
          <a:p>
            <a:fld id="{27C2B469-11CA-4041-BEB0-9C535A26E9AD}" type="slidenum">
              <a:rPr lang="en-US" smtClean="0"/>
              <a:pPr/>
              <a:t>17</a:t>
            </a:fld>
            <a:endParaRPr lang="en-US" dirty="0"/>
          </a:p>
        </p:txBody>
      </p:sp>
      <p:sp>
        <p:nvSpPr>
          <p:cNvPr id="12" name="Text Box 6">
            <a:extLst>
              <a:ext uri="{FF2B5EF4-FFF2-40B4-BE49-F238E27FC236}">
                <a16:creationId xmlns:a16="http://schemas.microsoft.com/office/drawing/2014/main" id="{98C4144E-010E-4571-A4D5-8C252DFBEF21}"/>
              </a:ext>
            </a:extLst>
          </p:cNvPr>
          <p:cNvSpPr txBox="1">
            <a:spLocks noChangeArrowheads="1"/>
          </p:cNvSpPr>
          <p:nvPr/>
        </p:nvSpPr>
        <p:spPr bwMode="auto">
          <a:xfrm>
            <a:off x="4421691" y="2192338"/>
            <a:ext cx="3450099" cy="1754326"/>
          </a:xfrm>
          <a:prstGeom prst="rect">
            <a:avLst/>
          </a:prstGeom>
          <a:noFill/>
          <a:ln w="9525">
            <a:noFill/>
            <a:miter lim="800000"/>
            <a:headEnd/>
            <a:tailEnd/>
          </a:ln>
        </p:spPr>
        <p:txBody>
          <a:bodyPr wrap="square">
            <a:spAutoFit/>
          </a:bodyPr>
          <a:lstStyle/>
          <a:p>
            <a:r>
              <a:rPr lang="en-US" b="1" dirty="0">
                <a:solidFill>
                  <a:srgbClr val="FF0000"/>
                </a:solidFill>
              </a:rPr>
              <a:t>Clark Liu</a:t>
            </a:r>
            <a:br>
              <a:rPr lang="en-US" b="1" dirty="0">
                <a:solidFill>
                  <a:srgbClr val="FFFF00"/>
                </a:solidFill>
              </a:rPr>
            </a:br>
            <a:r>
              <a:rPr lang="en-US" b="1" dirty="0">
                <a:solidFill>
                  <a:srgbClr val="FFFF00"/>
                </a:solidFill>
              </a:rPr>
              <a:t>Asia Technical Program Chair</a:t>
            </a:r>
            <a:br>
              <a:rPr lang="en-US" b="1" dirty="0">
                <a:solidFill>
                  <a:srgbClr val="FFFF00"/>
                </a:solidFill>
              </a:rPr>
            </a:br>
            <a:r>
              <a:rPr lang="en-US" b="1" dirty="0">
                <a:solidFill>
                  <a:srgbClr val="FFFF00"/>
                </a:solidFill>
              </a:rPr>
              <a:t>SWTest Asia</a:t>
            </a:r>
          </a:p>
          <a:p>
            <a:r>
              <a:rPr lang="en-US" b="1" dirty="0">
                <a:solidFill>
                  <a:srgbClr val="FFFF00"/>
                </a:solidFill>
              </a:rPr>
              <a:t>+886-975-658-563 </a:t>
            </a:r>
            <a:br>
              <a:rPr lang="en-US" b="1" dirty="0">
                <a:solidFill>
                  <a:srgbClr val="FFFF00"/>
                </a:solidFill>
              </a:rPr>
            </a:br>
            <a:r>
              <a:rPr lang="en-US" b="1" dirty="0">
                <a:solidFill>
                  <a:srgbClr val="FFFF00"/>
                </a:solidFill>
              </a:rPr>
              <a:t>E: clark.liu@swtest.org</a:t>
            </a:r>
            <a:br>
              <a:rPr lang="en-US" b="1" dirty="0">
                <a:solidFill>
                  <a:srgbClr val="FFFF00"/>
                </a:solidFill>
              </a:rPr>
            </a:br>
            <a:endParaRPr lang="en-US" b="1" dirty="0">
              <a:solidFill>
                <a:srgbClr val="FFFF00"/>
              </a:solidFill>
            </a:endParaRPr>
          </a:p>
        </p:txBody>
      </p:sp>
    </p:spTree>
    <p:extLst>
      <p:ext uri="{BB962C8B-B14F-4D97-AF65-F5344CB8AC3E}">
        <p14:creationId xmlns:p14="http://schemas.microsoft.com/office/powerpoint/2010/main" val="32228176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197" name="Rectangle 6"/>
          <p:cNvSpPr>
            <a:spLocks noGrp="1" noChangeArrowheads="1"/>
          </p:cNvSpPr>
          <p:nvPr>
            <p:ph type="title"/>
          </p:nvPr>
        </p:nvSpPr>
        <p:spPr/>
        <p:txBody>
          <a:bodyPr/>
          <a:lstStyle/>
          <a:p>
            <a:r>
              <a:rPr lang="en-US"/>
              <a:t>Overview</a:t>
            </a:r>
            <a:endParaRPr lang="en-US" dirty="0"/>
          </a:p>
        </p:txBody>
      </p:sp>
      <p:sp>
        <p:nvSpPr>
          <p:cNvPr id="8198" name="Rectangle 7"/>
          <p:cNvSpPr>
            <a:spLocks noGrp="1" noChangeArrowheads="1"/>
          </p:cNvSpPr>
          <p:nvPr>
            <p:ph type="body" idx="1"/>
          </p:nvPr>
        </p:nvSpPr>
        <p:spPr/>
        <p:txBody>
          <a:bodyPr/>
          <a:lstStyle/>
          <a:p>
            <a:r>
              <a:rPr lang="en-US" dirty="0"/>
              <a:t>Key Dates and Scheduling</a:t>
            </a:r>
          </a:p>
          <a:p>
            <a:r>
              <a:rPr lang="en-US" dirty="0"/>
              <a:t>Podium Presentation Information</a:t>
            </a:r>
          </a:p>
          <a:p>
            <a:r>
              <a:rPr lang="en-US" dirty="0"/>
              <a:t>Style / Format Guidelines</a:t>
            </a:r>
          </a:p>
          <a:p>
            <a:r>
              <a:rPr lang="en-US" dirty="0"/>
              <a:t>Podium Presentation Anatomy</a:t>
            </a:r>
          </a:p>
          <a:p>
            <a:r>
              <a:rPr lang="en-US" dirty="0"/>
              <a:t>Making the Presentation at SWTest Asia </a:t>
            </a:r>
          </a:p>
          <a:p>
            <a:r>
              <a:rPr lang="en-US" dirty="0"/>
              <a:t>Summary</a:t>
            </a:r>
          </a:p>
        </p:txBody>
      </p:sp>
      <p:sp>
        <p:nvSpPr>
          <p:cNvPr id="11" name="Slide Number Placeholder 10"/>
          <p:cNvSpPr>
            <a:spLocks noGrp="1"/>
          </p:cNvSpPr>
          <p:nvPr>
            <p:ph type="sldNum" sz="quarter" idx="4"/>
          </p:nvPr>
        </p:nvSpPr>
        <p:spPr/>
        <p:txBody>
          <a:bodyPr/>
          <a:lstStyle/>
          <a:p>
            <a:fld id="{27C2B469-11CA-4041-BEB0-9C535A26E9AD}" type="slidenum">
              <a:rPr lang="en-US" smtClean="0"/>
              <a:pPr/>
              <a:t>2</a:t>
            </a:fld>
            <a:endParaRPr lang="en-US"/>
          </a:p>
        </p:txBody>
      </p:sp>
      <p:sp>
        <p:nvSpPr>
          <p:cNvPr id="21" name="Footer Placeholder 20"/>
          <p:cNvSpPr>
            <a:spLocks noGrp="1"/>
          </p:cNvSpPr>
          <p:nvPr>
            <p:ph type="ftr" sz="quarter" idx="3"/>
          </p:nvPr>
        </p:nvSpPr>
        <p:spPr/>
        <p:txBody>
          <a:bodyPr/>
          <a:lstStyle/>
          <a:p>
            <a:r>
              <a:rPr lang="en-US"/>
              <a:t>Author</a:t>
            </a:r>
            <a:endParaRPr lang="en-US" dirty="0"/>
          </a:p>
        </p:txBody>
      </p:sp>
    </p:spTree>
    <p:extLst>
      <p:ext uri="{BB962C8B-B14F-4D97-AF65-F5344CB8AC3E}">
        <p14:creationId xmlns:p14="http://schemas.microsoft.com/office/powerpoint/2010/main" val="10230002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221" name="Rectangle 8"/>
          <p:cNvSpPr>
            <a:spLocks noGrp="1" noChangeArrowheads="1"/>
          </p:cNvSpPr>
          <p:nvPr>
            <p:ph type="title"/>
          </p:nvPr>
        </p:nvSpPr>
        <p:spPr/>
        <p:txBody>
          <a:bodyPr/>
          <a:lstStyle/>
          <a:p>
            <a:r>
              <a:rPr lang="en-US"/>
              <a:t>Key Dates / Scheduling</a:t>
            </a:r>
            <a:endParaRPr lang="en-US" dirty="0"/>
          </a:p>
        </p:txBody>
      </p:sp>
      <p:sp>
        <p:nvSpPr>
          <p:cNvPr id="9222" name="Rectangle 9"/>
          <p:cNvSpPr>
            <a:spLocks noGrp="1" noChangeArrowheads="1"/>
          </p:cNvSpPr>
          <p:nvPr>
            <p:ph type="body" idx="1"/>
          </p:nvPr>
        </p:nvSpPr>
        <p:spPr/>
        <p:txBody>
          <a:bodyPr/>
          <a:lstStyle/>
          <a:p>
            <a:r>
              <a:rPr lang="en-US" sz="2400" dirty="0"/>
              <a:t>Oct 8, 2018</a:t>
            </a:r>
          </a:p>
          <a:p>
            <a:pPr lvl="1"/>
            <a:r>
              <a:rPr lang="en-US" sz="2000" dirty="0"/>
              <a:t>Submit FINAL podium presentation in MS-PPT format for screen projection</a:t>
            </a:r>
          </a:p>
          <a:p>
            <a:pPr lvl="1"/>
            <a:r>
              <a:rPr lang="en-US" sz="2000" dirty="0"/>
              <a:t>Presentations must be submitted in MS PowerPoint 2016 / 365 is </a:t>
            </a:r>
            <a:r>
              <a:rPr lang="en-US" sz="2000" b="1" u="sng" dirty="0"/>
              <a:t>strongly preferred</a:t>
            </a:r>
          </a:p>
          <a:p>
            <a:pPr lvl="1"/>
            <a:r>
              <a:rPr lang="en-US" sz="2000" b="1" dirty="0">
                <a:solidFill>
                  <a:srgbClr val="00FF00"/>
                </a:solidFill>
              </a:rPr>
              <a:t>Submit via </a:t>
            </a:r>
            <a:r>
              <a:rPr lang="en-US" sz="2000" b="1" dirty="0">
                <a:solidFill>
                  <a:srgbClr val="00FF00"/>
                </a:solidFill>
                <a:hlinkClick r:id="rId4"/>
              </a:rPr>
              <a:t>www.molesystems.com/SWTESTASIA/</a:t>
            </a:r>
            <a:r>
              <a:rPr lang="en-US" sz="2000" b="1" dirty="0">
                <a:solidFill>
                  <a:srgbClr val="00FF00"/>
                </a:solidFill>
              </a:rPr>
              <a:t> </a:t>
            </a:r>
          </a:p>
          <a:p>
            <a:pPr lvl="3"/>
            <a:endParaRPr lang="en-US" sz="1400" dirty="0"/>
          </a:p>
          <a:p>
            <a:r>
              <a:rPr lang="en-US" sz="2400" dirty="0"/>
              <a:t>Oct 18, 2018</a:t>
            </a:r>
          </a:p>
          <a:p>
            <a:pPr lvl="1"/>
            <a:r>
              <a:rPr lang="en-US" sz="2000" dirty="0"/>
              <a:t>Start of conference in </a:t>
            </a:r>
            <a:r>
              <a:rPr lang="en-US" sz="2000" b="1" dirty="0" err="1"/>
              <a:t>Hsin</a:t>
            </a:r>
            <a:r>
              <a:rPr lang="en-US" sz="2000" b="1" dirty="0"/>
              <a:t> Chu, Taiwan</a:t>
            </a:r>
          </a:p>
          <a:p>
            <a:pPr lvl="1"/>
            <a:r>
              <a:rPr lang="en-US" sz="2000" dirty="0"/>
              <a:t>No hardcopy will be provided and color PDFs will be online</a:t>
            </a:r>
          </a:p>
          <a:p>
            <a:pPr lvl="1"/>
            <a:r>
              <a:rPr lang="en-US" sz="2000" dirty="0"/>
              <a:t>All presentations for each day of conference will be available for download</a:t>
            </a:r>
          </a:p>
          <a:p>
            <a:pPr lvl="1"/>
            <a:r>
              <a:rPr lang="en-US" sz="2000" b="1" dirty="0"/>
              <a:t>Sheraton Hotel  – </a:t>
            </a:r>
            <a:r>
              <a:rPr lang="en-US" sz="2000" b="1" dirty="0" err="1"/>
              <a:t>Hsin</a:t>
            </a:r>
            <a:r>
              <a:rPr lang="en-US" sz="2000" b="1" dirty="0"/>
              <a:t> Chu, Taiwan</a:t>
            </a:r>
          </a:p>
          <a:p>
            <a:pPr lvl="3"/>
            <a:endParaRPr lang="en-US" sz="1400" dirty="0"/>
          </a:p>
          <a:p>
            <a:r>
              <a:rPr lang="en-US" sz="2400" dirty="0"/>
              <a:t>Oct 19, 2018</a:t>
            </a:r>
          </a:p>
          <a:p>
            <a:pPr lvl="1"/>
            <a:r>
              <a:rPr lang="en-US" sz="2000" dirty="0"/>
              <a:t>Conference’s final day</a:t>
            </a:r>
            <a:endParaRPr lang="en-US" sz="2000" b="1" dirty="0"/>
          </a:p>
        </p:txBody>
      </p:sp>
      <p:sp>
        <p:nvSpPr>
          <p:cNvPr id="4" name="Slide Number Placeholder 3"/>
          <p:cNvSpPr>
            <a:spLocks noGrp="1"/>
          </p:cNvSpPr>
          <p:nvPr>
            <p:ph type="sldNum" sz="quarter" idx="4"/>
          </p:nvPr>
        </p:nvSpPr>
        <p:spPr/>
        <p:txBody>
          <a:bodyPr/>
          <a:lstStyle/>
          <a:p>
            <a:fld id="{27C2B469-11CA-4041-BEB0-9C535A26E9AD}" type="slidenum">
              <a:rPr lang="en-US" smtClean="0"/>
              <a:pPr/>
              <a:t>3</a:t>
            </a:fld>
            <a:endParaRPr lang="en-US"/>
          </a:p>
        </p:txBody>
      </p:sp>
      <p:sp>
        <p:nvSpPr>
          <p:cNvPr id="5" name="Footer Placeholder 4"/>
          <p:cNvSpPr>
            <a:spLocks noGrp="1"/>
          </p:cNvSpPr>
          <p:nvPr>
            <p:ph type="ftr" sz="quarter" idx="3"/>
          </p:nvPr>
        </p:nvSpPr>
        <p:spPr/>
        <p:txBody>
          <a:bodyPr/>
          <a:lstStyle/>
          <a:p>
            <a:r>
              <a:rPr lang="en-US" dirty="0"/>
              <a:t>Author</a:t>
            </a:r>
          </a:p>
        </p:txBody>
      </p:sp>
    </p:spTree>
    <p:extLst>
      <p:ext uri="{BB962C8B-B14F-4D97-AF65-F5344CB8AC3E}">
        <p14:creationId xmlns:p14="http://schemas.microsoft.com/office/powerpoint/2010/main" val="42332211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45" name="Rectangle 6"/>
          <p:cNvSpPr>
            <a:spLocks noGrp="1"/>
          </p:cNvSpPr>
          <p:nvPr>
            <p:ph type="title"/>
          </p:nvPr>
        </p:nvSpPr>
        <p:spPr/>
        <p:txBody>
          <a:bodyPr/>
          <a:lstStyle/>
          <a:p>
            <a:pPr eaLnBrk="1" hangingPunct="1"/>
            <a:r>
              <a:rPr lang="en-US"/>
              <a:t>Presenter Information</a:t>
            </a:r>
          </a:p>
        </p:txBody>
      </p:sp>
      <p:sp>
        <p:nvSpPr>
          <p:cNvPr id="10246" name="Rectangle 7"/>
          <p:cNvSpPr>
            <a:spLocks noGrp="1"/>
          </p:cNvSpPr>
          <p:nvPr>
            <p:ph type="body" idx="1"/>
          </p:nvPr>
        </p:nvSpPr>
        <p:spPr/>
        <p:txBody>
          <a:bodyPr/>
          <a:lstStyle/>
          <a:p>
            <a:pPr eaLnBrk="1" hangingPunct="1">
              <a:lnSpc>
                <a:spcPct val="80000"/>
              </a:lnSpc>
            </a:pPr>
            <a:r>
              <a:rPr lang="en-US" sz="2800" dirty="0"/>
              <a:t>Papers previously copyrighted or with copyright restrictions cannot be presented</a:t>
            </a:r>
          </a:p>
          <a:p>
            <a:pPr lvl="1" eaLnBrk="1" hangingPunct="1">
              <a:lnSpc>
                <a:spcPct val="80000"/>
              </a:lnSpc>
            </a:pPr>
            <a:r>
              <a:rPr lang="en-US" sz="2400" dirty="0"/>
              <a:t>SWTest does not officially seek a copyright ownership / transfer from authors </a:t>
            </a:r>
          </a:p>
          <a:p>
            <a:pPr lvl="1" eaLnBrk="1" hangingPunct="1">
              <a:lnSpc>
                <a:spcPct val="80000"/>
              </a:lnSpc>
            </a:pPr>
            <a:r>
              <a:rPr lang="en-US" sz="2400" dirty="0"/>
              <a:t>Please do not include any “copyright” or “confidential” protection statements on your presentation</a:t>
            </a:r>
          </a:p>
          <a:p>
            <a:pPr lvl="1" eaLnBrk="1" hangingPunct="1">
              <a:lnSpc>
                <a:spcPct val="80000"/>
              </a:lnSpc>
            </a:pPr>
            <a:endParaRPr lang="en-US" sz="2000" dirty="0"/>
          </a:p>
          <a:p>
            <a:pPr eaLnBrk="1" hangingPunct="1">
              <a:lnSpc>
                <a:spcPct val="80000"/>
              </a:lnSpc>
            </a:pPr>
            <a:r>
              <a:rPr lang="en-US" sz="2800" dirty="0"/>
              <a:t>Authors agree in submitting their work that the presentation is original work and …</a:t>
            </a:r>
          </a:p>
          <a:p>
            <a:pPr lvl="1" eaLnBrk="1" hangingPunct="1">
              <a:lnSpc>
                <a:spcPct val="80000"/>
              </a:lnSpc>
            </a:pPr>
            <a:r>
              <a:rPr lang="en-US" sz="2400" dirty="0"/>
              <a:t>Will be in the public domain after the conference</a:t>
            </a:r>
          </a:p>
          <a:p>
            <a:pPr lvl="1" eaLnBrk="1" hangingPunct="1">
              <a:lnSpc>
                <a:spcPct val="80000"/>
              </a:lnSpc>
            </a:pPr>
            <a:r>
              <a:rPr lang="en-US" sz="2400" dirty="0"/>
              <a:t>May be referenced in the work of others</a:t>
            </a:r>
          </a:p>
          <a:p>
            <a:pPr lvl="1" eaLnBrk="1" hangingPunct="1">
              <a:lnSpc>
                <a:spcPct val="80000"/>
              </a:lnSpc>
            </a:pPr>
            <a:r>
              <a:rPr lang="en-US" sz="2400" dirty="0"/>
              <a:t>Will be assembled / distributed in the </a:t>
            </a:r>
            <a:r>
              <a:rPr lang="en-US" sz="2400" b="1" dirty="0"/>
              <a:t>SWTest Asia Proceedings</a:t>
            </a:r>
          </a:p>
          <a:p>
            <a:pPr lvl="1" eaLnBrk="1" hangingPunct="1">
              <a:lnSpc>
                <a:spcPct val="80000"/>
              </a:lnSpc>
            </a:pPr>
            <a:r>
              <a:rPr lang="en-US" sz="2400" dirty="0"/>
              <a:t>Available for download by anyone from the </a:t>
            </a:r>
            <a:r>
              <a:rPr lang="en-US" sz="2400" b="1" dirty="0"/>
              <a:t>SWTest Asia website</a:t>
            </a:r>
          </a:p>
        </p:txBody>
      </p:sp>
      <p:sp>
        <p:nvSpPr>
          <p:cNvPr id="2" name="Slide Number Placeholder 1"/>
          <p:cNvSpPr>
            <a:spLocks noGrp="1"/>
          </p:cNvSpPr>
          <p:nvPr>
            <p:ph type="sldNum" sz="quarter" idx="4"/>
          </p:nvPr>
        </p:nvSpPr>
        <p:spPr>
          <a:xfrm>
            <a:off x="9601200" y="6401028"/>
            <a:ext cx="838200" cy="320675"/>
          </a:xfrm>
        </p:spPr>
        <p:txBody>
          <a:bodyPr/>
          <a:lstStyle/>
          <a:p>
            <a:pPr>
              <a:defRPr/>
            </a:pPr>
            <a:fld id="{27C2B469-11CA-4041-BEB0-9C535A26E9AD}" type="slidenum">
              <a:rPr lang="en-US" smtClean="0"/>
              <a:pPr>
                <a:defRPr/>
              </a:pPr>
              <a:t>4</a:t>
            </a:fld>
            <a:endParaRPr lang="en-US"/>
          </a:p>
        </p:txBody>
      </p:sp>
      <p:sp>
        <p:nvSpPr>
          <p:cNvPr id="3" name="Footer Placeholder 2"/>
          <p:cNvSpPr>
            <a:spLocks noGrp="1"/>
          </p:cNvSpPr>
          <p:nvPr>
            <p:ph type="ftr" sz="quarter" idx="3"/>
          </p:nvPr>
        </p:nvSpPr>
        <p:spPr/>
        <p:txBody>
          <a:bodyPr/>
          <a:lstStyle/>
          <a:p>
            <a:r>
              <a:rPr lang="en-US"/>
              <a:t>Author</a:t>
            </a:r>
          </a:p>
        </p:txBody>
      </p:sp>
    </p:spTree>
    <p:extLst>
      <p:ext uri="{BB962C8B-B14F-4D97-AF65-F5344CB8AC3E}">
        <p14:creationId xmlns:p14="http://schemas.microsoft.com/office/powerpoint/2010/main" val="27584426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269" name="Rectangle 5"/>
          <p:cNvSpPr>
            <a:spLocks noGrp="1" noChangeArrowheads="1"/>
          </p:cNvSpPr>
          <p:nvPr>
            <p:ph type="title"/>
          </p:nvPr>
        </p:nvSpPr>
        <p:spPr/>
        <p:txBody>
          <a:bodyPr/>
          <a:lstStyle/>
          <a:p>
            <a:r>
              <a:rPr lang="en-US"/>
              <a:t>Style / Format Guidelines</a:t>
            </a:r>
          </a:p>
        </p:txBody>
      </p:sp>
      <p:sp>
        <p:nvSpPr>
          <p:cNvPr id="11270" name="Rectangle 6"/>
          <p:cNvSpPr>
            <a:spLocks noGrp="1" noChangeArrowheads="1"/>
          </p:cNvSpPr>
          <p:nvPr>
            <p:ph type="body" idx="1"/>
          </p:nvPr>
        </p:nvSpPr>
        <p:spPr/>
        <p:txBody>
          <a:bodyPr/>
          <a:lstStyle/>
          <a:p>
            <a:r>
              <a:rPr lang="en-US" sz="2800" dirty="0"/>
              <a:t>Presentations must be in English</a:t>
            </a:r>
          </a:p>
          <a:p>
            <a:r>
              <a:rPr lang="en-US" sz="2800" dirty="0"/>
              <a:t>Microsoft PowerPoint 2016 or 365 format is strongly </a:t>
            </a:r>
            <a:r>
              <a:rPr lang="en-US" sz="2800" i="1" u="sng" dirty="0"/>
              <a:t>preferred.</a:t>
            </a:r>
          </a:p>
          <a:p>
            <a:r>
              <a:rPr lang="en-US" sz="2800" dirty="0"/>
              <a:t>“Official” Slide Master Templates available in this file.</a:t>
            </a:r>
          </a:p>
          <a:p>
            <a:r>
              <a:rPr lang="en-US" sz="2800" dirty="0"/>
              <a:t>Committee reserves the right to reject a presentation that does not follow the podium guidelines.</a:t>
            </a:r>
          </a:p>
        </p:txBody>
      </p:sp>
      <p:sp>
        <p:nvSpPr>
          <p:cNvPr id="2" name="Slide Number Placeholder 1"/>
          <p:cNvSpPr>
            <a:spLocks noGrp="1"/>
          </p:cNvSpPr>
          <p:nvPr>
            <p:ph type="sldNum" sz="quarter" idx="4"/>
          </p:nvPr>
        </p:nvSpPr>
        <p:spPr/>
        <p:txBody>
          <a:bodyPr/>
          <a:lstStyle/>
          <a:p>
            <a:fld id="{27C2B469-11CA-4041-BEB0-9C535A26E9AD}" type="slidenum">
              <a:rPr lang="en-US" smtClean="0"/>
              <a:pPr/>
              <a:t>5</a:t>
            </a:fld>
            <a:endParaRPr lang="en-US"/>
          </a:p>
        </p:txBody>
      </p:sp>
      <p:sp>
        <p:nvSpPr>
          <p:cNvPr id="3" name="Footer Placeholder 2"/>
          <p:cNvSpPr>
            <a:spLocks noGrp="1"/>
          </p:cNvSpPr>
          <p:nvPr>
            <p:ph type="ftr" sz="quarter" idx="3"/>
          </p:nvPr>
        </p:nvSpPr>
        <p:spPr/>
        <p:txBody>
          <a:bodyPr/>
          <a:lstStyle/>
          <a:p>
            <a:r>
              <a:rPr lang="en-US"/>
              <a:t>Author</a:t>
            </a:r>
          </a:p>
        </p:txBody>
      </p:sp>
      <p:sp>
        <p:nvSpPr>
          <p:cNvPr id="11271" name="TextBox 7"/>
          <p:cNvSpPr txBox="1">
            <a:spLocks noChangeArrowheads="1"/>
          </p:cNvSpPr>
          <p:nvPr/>
        </p:nvSpPr>
        <p:spPr bwMode="auto">
          <a:xfrm>
            <a:off x="4038815" y="4527256"/>
            <a:ext cx="4055919" cy="954107"/>
          </a:xfrm>
          <a:prstGeom prst="rect">
            <a:avLst/>
          </a:prstGeom>
          <a:noFill/>
          <a:ln w="9525">
            <a:noFill/>
            <a:miter lim="800000"/>
            <a:headEnd/>
            <a:tailEnd/>
          </a:ln>
        </p:spPr>
        <p:txBody>
          <a:bodyPr wrap="none">
            <a:spAutoFit/>
          </a:bodyPr>
          <a:lstStyle/>
          <a:p>
            <a:pPr algn="ctr"/>
            <a:r>
              <a:rPr lang="en-US" sz="2800" u="sng" dirty="0">
                <a:solidFill>
                  <a:schemeClr val="bg1"/>
                </a:solidFill>
              </a:rPr>
              <a:t>PLEASE try to keep the </a:t>
            </a:r>
          </a:p>
          <a:p>
            <a:pPr algn="ctr"/>
            <a:r>
              <a:rPr lang="en-US" sz="2800" u="sng" dirty="0">
                <a:solidFill>
                  <a:schemeClr val="bg1"/>
                </a:solidFill>
              </a:rPr>
              <a:t>file size under 25 MB</a:t>
            </a:r>
          </a:p>
        </p:txBody>
      </p:sp>
    </p:spTree>
    <p:extLst>
      <p:ext uri="{BB962C8B-B14F-4D97-AF65-F5344CB8AC3E}">
        <p14:creationId xmlns:p14="http://schemas.microsoft.com/office/powerpoint/2010/main" val="5333260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lstStyle/>
          <a:p>
            <a:r>
              <a:rPr lang="en-US"/>
              <a:t>Style / Format Guidelines</a:t>
            </a:r>
          </a:p>
        </p:txBody>
      </p:sp>
      <p:sp>
        <p:nvSpPr>
          <p:cNvPr id="12294" name="Rectangle 3"/>
          <p:cNvSpPr>
            <a:spLocks noGrp="1" noChangeArrowheads="1"/>
          </p:cNvSpPr>
          <p:nvPr>
            <p:ph type="body" idx="1"/>
          </p:nvPr>
        </p:nvSpPr>
        <p:spPr/>
        <p:txBody>
          <a:bodyPr/>
          <a:lstStyle/>
          <a:p>
            <a:r>
              <a:rPr lang="en-US" sz="2400" dirty="0"/>
              <a:t>If you choose, or if required by your organization, you can use your own Slide Master Template.</a:t>
            </a:r>
          </a:p>
          <a:p>
            <a:pPr lvl="3"/>
            <a:endParaRPr lang="en-US" sz="1400" dirty="0"/>
          </a:p>
          <a:p>
            <a:r>
              <a:rPr lang="en-US" sz="2400" dirty="0"/>
              <a:t>The following MUST be included:</a:t>
            </a:r>
          </a:p>
          <a:p>
            <a:pPr lvl="1"/>
            <a:r>
              <a:rPr lang="en-US" sz="2000" dirty="0"/>
              <a:t>Title page from the SWTest template</a:t>
            </a:r>
          </a:p>
          <a:p>
            <a:pPr lvl="1"/>
            <a:r>
              <a:rPr lang="en-US" sz="2000" dirty="0"/>
              <a:t>Have a dark background and appropriately colored text</a:t>
            </a:r>
          </a:p>
          <a:p>
            <a:pPr lvl="1"/>
            <a:r>
              <a:rPr lang="en-US" sz="2000" b="1" dirty="0"/>
              <a:t>Meet the style guidelines outlined in this template. </a:t>
            </a:r>
          </a:p>
          <a:p>
            <a:pPr lvl="3"/>
            <a:endParaRPr lang="en-US" sz="1400" dirty="0"/>
          </a:p>
          <a:p>
            <a:r>
              <a:rPr lang="en-US" sz="2400" dirty="0"/>
              <a:t>Computer Projection will be used at SWTest</a:t>
            </a:r>
          </a:p>
          <a:p>
            <a:pPr lvl="1"/>
            <a:r>
              <a:rPr lang="en-US" sz="2000" dirty="0"/>
              <a:t>DO NOT USE random Slide Transitions and DO NOT USE Sound Effects</a:t>
            </a:r>
          </a:p>
          <a:p>
            <a:pPr lvl="3"/>
            <a:endParaRPr lang="en-US" sz="1400" dirty="0"/>
          </a:p>
          <a:p>
            <a:r>
              <a:rPr lang="en-US" sz="2400" dirty="0"/>
              <a:t>The presentation files will be made available for download on Oct 18</a:t>
            </a:r>
            <a:r>
              <a:rPr lang="en-US" sz="2400" baseline="30000" dirty="0"/>
              <a:t>th</a:t>
            </a:r>
            <a:r>
              <a:rPr lang="en-US" sz="2400" dirty="0"/>
              <a:t> by attendees.</a:t>
            </a:r>
          </a:p>
        </p:txBody>
      </p:sp>
      <p:sp>
        <p:nvSpPr>
          <p:cNvPr id="2" name="Slide Number Placeholder 1"/>
          <p:cNvSpPr>
            <a:spLocks noGrp="1"/>
          </p:cNvSpPr>
          <p:nvPr>
            <p:ph type="sldNum" sz="quarter" idx="4"/>
          </p:nvPr>
        </p:nvSpPr>
        <p:spPr/>
        <p:txBody>
          <a:bodyPr/>
          <a:lstStyle/>
          <a:p>
            <a:fld id="{27C2B469-11CA-4041-BEB0-9C535A26E9AD}" type="slidenum">
              <a:rPr lang="en-US" smtClean="0"/>
              <a:pPr/>
              <a:t>6</a:t>
            </a:fld>
            <a:endParaRPr lang="en-US" dirty="0"/>
          </a:p>
        </p:txBody>
      </p:sp>
      <p:sp>
        <p:nvSpPr>
          <p:cNvPr id="3" name="Footer Placeholder 2"/>
          <p:cNvSpPr>
            <a:spLocks noGrp="1"/>
          </p:cNvSpPr>
          <p:nvPr>
            <p:ph type="ftr" sz="quarter" idx="3"/>
          </p:nvPr>
        </p:nvSpPr>
        <p:spPr/>
        <p:txBody>
          <a:bodyPr/>
          <a:lstStyle/>
          <a:p>
            <a:r>
              <a:rPr lang="en-US" dirty="0"/>
              <a:t>Author</a:t>
            </a:r>
          </a:p>
        </p:txBody>
      </p:sp>
    </p:spTree>
    <p:extLst>
      <p:ext uri="{BB962C8B-B14F-4D97-AF65-F5344CB8AC3E}">
        <p14:creationId xmlns:p14="http://schemas.microsoft.com/office/powerpoint/2010/main" val="40564602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317" name="Rectangle 3"/>
          <p:cNvSpPr>
            <a:spLocks noGrp="1" noChangeArrowheads="1"/>
          </p:cNvSpPr>
          <p:nvPr>
            <p:ph type="body" idx="1"/>
          </p:nvPr>
        </p:nvSpPr>
        <p:spPr/>
        <p:txBody>
          <a:bodyPr/>
          <a:lstStyle/>
          <a:p>
            <a:pPr eaLnBrk="1" hangingPunct="1">
              <a:lnSpc>
                <a:spcPct val="80000"/>
              </a:lnSpc>
            </a:pPr>
            <a:r>
              <a:rPr lang="en-US" sz="2400" dirty="0"/>
              <a:t>Slide page layout must be “Landscape”</a:t>
            </a:r>
          </a:p>
          <a:p>
            <a:pPr lvl="2" eaLnBrk="1" hangingPunct="1">
              <a:lnSpc>
                <a:spcPct val="80000"/>
              </a:lnSpc>
            </a:pPr>
            <a:endParaRPr lang="en-US" sz="1800" dirty="0"/>
          </a:p>
          <a:p>
            <a:pPr eaLnBrk="1" hangingPunct="1">
              <a:lnSpc>
                <a:spcPct val="80000"/>
              </a:lnSpc>
            </a:pPr>
            <a:r>
              <a:rPr lang="en-US" sz="2400" dirty="0"/>
              <a:t>Title Page MUST include the following:</a:t>
            </a:r>
          </a:p>
          <a:p>
            <a:pPr lvl="1" eaLnBrk="1" hangingPunct="1">
              <a:lnSpc>
                <a:spcPct val="80000"/>
              </a:lnSpc>
            </a:pPr>
            <a:r>
              <a:rPr lang="en-US" sz="2000" dirty="0"/>
              <a:t>Presentation title</a:t>
            </a:r>
          </a:p>
          <a:p>
            <a:pPr lvl="1" eaLnBrk="1" hangingPunct="1">
              <a:lnSpc>
                <a:spcPct val="80000"/>
              </a:lnSpc>
            </a:pPr>
            <a:r>
              <a:rPr lang="en-US" sz="2000" dirty="0"/>
              <a:t>Presenter and/or co-author name(s)</a:t>
            </a:r>
          </a:p>
          <a:p>
            <a:pPr lvl="1" eaLnBrk="1" hangingPunct="1">
              <a:lnSpc>
                <a:spcPct val="80000"/>
              </a:lnSpc>
            </a:pPr>
            <a:r>
              <a:rPr lang="en-US" sz="2000" dirty="0"/>
              <a:t>Company name and/or logo (use a reduced size JPEG version of the company logo … do not use a BMP version)</a:t>
            </a:r>
          </a:p>
          <a:p>
            <a:pPr lvl="1" eaLnBrk="1" hangingPunct="1">
              <a:lnSpc>
                <a:spcPct val="80000"/>
              </a:lnSpc>
            </a:pPr>
            <a:r>
              <a:rPr lang="en-US" sz="2000" dirty="0"/>
              <a:t>Use the “compress images” tool in PPT to reduce image sizes</a:t>
            </a:r>
          </a:p>
          <a:p>
            <a:pPr lvl="3" eaLnBrk="1" hangingPunct="1">
              <a:lnSpc>
                <a:spcPct val="80000"/>
              </a:lnSpc>
            </a:pPr>
            <a:endParaRPr lang="en-US" sz="1600" dirty="0"/>
          </a:p>
          <a:p>
            <a:pPr eaLnBrk="1" hangingPunct="1">
              <a:lnSpc>
                <a:spcPct val="80000"/>
              </a:lnSpc>
            </a:pPr>
            <a:r>
              <a:rPr lang="en-US" sz="2400" u="sng" dirty="0"/>
              <a:t>DO NOT INCLUDE</a:t>
            </a:r>
            <a:r>
              <a:rPr lang="en-US" sz="2400" dirty="0"/>
              <a:t> the company logo on each page</a:t>
            </a:r>
          </a:p>
          <a:p>
            <a:pPr lvl="1" eaLnBrk="1" hangingPunct="1">
              <a:lnSpc>
                <a:spcPct val="80000"/>
              </a:lnSpc>
            </a:pPr>
            <a:endParaRPr lang="en-US" sz="2000" dirty="0"/>
          </a:p>
          <a:p>
            <a:pPr eaLnBrk="1" hangingPunct="1">
              <a:lnSpc>
                <a:spcPct val="80000"/>
              </a:lnSpc>
            </a:pPr>
            <a:r>
              <a:rPr lang="en-US" sz="2400" dirty="0"/>
              <a:t>Please use the following file naming format for your presentation:</a:t>
            </a:r>
          </a:p>
          <a:p>
            <a:pPr lvl="1" eaLnBrk="1" hangingPunct="1">
              <a:lnSpc>
                <a:spcPct val="80000"/>
              </a:lnSpc>
            </a:pPr>
            <a:r>
              <a:rPr lang="en-US" sz="2000" b="1" dirty="0"/>
              <a:t>Session##_Paper in Session##_(Last Name)_Revision Date</a:t>
            </a:r>
          </a:p>
          <a:p>
            <a:pPr lvl="1" eaLnBrk="1" hangingPunct="1">
              <a:lnSpc>
                <a:spcPct val="80000"/>
              </a:lnSpc>
            </a:pPr>
            <a:r>
              <a:rPr lang="en-US" sz="2000" b="1" dirty="0"/>
              <a:t>Example: S02_01_Liu_10-08-2018</a:t>
            </a:r>
          </a:p>
          <a:p>
            <a:pPr eaLnBrk="1" hangingPunct="1">
              <a:lnSpc>
                <a:spcPct val="80000"/>
              </a:lnSpc>
            </a:pPr>
            <a:endParaRPr lang="en-US" sz="2400" dirty="0"/>
          </a:p>
        </p:txBody>
      </p:sp>
      <p:sp>
        <p:nvSpPr>
          <p:cNvPr id="13318" name="Rectangle 2"/>
          <p:cNvSpPr>
            <a:spLocks noGrp="1" noChangeArrowheads="1"/>
          </p:cNvSpPr>
          <p:nvPr>
            <p:ph type="title"/>
          </p:nvPr>
        </p:nvSpPr>
        <p:spPr/>
        <p:txBody>
          <a:bodyPr/>
          <a:lstStyle/>
          <a:p>
            <a:pPr eaLnBrk="1" hangingPunct="1"/>
            <a:r>
              <a:rPr lang="en-US"/>
              <a:t>Style / Format Guidelines</a:t>
            </a:r>
          </a:p>
        </p:txBody>
      </p:sp>
      <p:sp>
        <p:nvSpPr>
          <p:cNvPr id="3" name="Footer Placeholder 2"/>
          <p:cNvSpPr>
            <a:spLocks noGrp="1"/>
          </p:cNvSpPr>
          <p:nvPr>
            <p:ph type="ftr" sz="quarter" idx="3"/>
          </p:nvPr>
        </p:nvSpPr>
        <p:spPr/>
        <p:txBody>
          <a:bodyPr/>
          <a:lstStyle/>
          <a:p>
            <a:r>
              <a:rPr lang="en-US" dirty="0"/>
              <a:t>Author</a:t>
            </a:r>
          </a:p>
        </p:txBody>
      </p:sp>
      <p:sp>
        <p:nvSpPr>
          <p:cNvPr id="6" name="Slide Number Placeholder 1">
            <a:extLst>
              <a:ext uri="{FF2B5EF4-FFF2-40B4-BE49-F238E27FC236}">
                <a16:creationId xmlns:a16="http://schemas.microsoft.com/office/drawing/2014/main" id="{E0639FA3-6A5E-4AA4-91E0-EA40AA973175}"/>
              </a:ext>
            </a:extLst>
          </p:cNvPr>
          <p:cNvSpPr>
            <a:spLocks noGrp="1"/>
          </p:cNvSpPr>
          <p:nvPr>
            <p:ph type="sldNum" sz="quarter" idx="4"/>
          </p:nvPr>
        </p:nvSpPr>
        <p:spPr>
          <a:xfrm>
            <a:off x="10769600" y="6401028"/>
            <a:ext cx="1117600" cy="320675"/>
          </a:xfrm>
        </p:spPr>
        <p:txBody>
          <a:bodyPr/>
          <a:lstStyle/>
          <a:p>
            <a:fld id="{27C2B469-11CA-4041-BEB0-9C535A26E9AD}" type="slidenum">
              <a:rPr lang="en-US" smtClean="0"/>
              <a:pPr/>
              <a:t>7</a:t>
            </a:fld>
            <a:endParaRPr lang="en-US" dirty="0"/>
          </a:p>
        </p:txBody>
      </p:sp>
    </p:spTree>
    <p:extLst>
      <p:ext uri="{BB962C8B-B14F-4D97-AF65-F5344CB8AC3E}">
        <p14:creationId xmlns:p14="http://schemas.microsoft.com/office/powerpoint/2010/main" val="15717212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4341" name="Rectangle 4"/>
          <p:cNvSpPr>
            <a:spLocks noGrp="1" noChangeArrowheads="1"/>
          </p:cNvSpPr>
          <p:nvPr>
            <p:ph type="title"/>
          </p:nvPr>
        </p:nvSpPr>
        <p:spPr/>
        <p:txBody>
          <a:bodyPr/>
          <a:lstStyle/>
          <a:p>
            <a:r>
              <a:rPr lang="en-US" dirty="0"/>
              <a:t>Style / Format Guidelines</a:t>
            </a:r>
          </a:p>
        </p:txBody>
      </p:sp>
      <p:sp>
        <p:nvSpPr>
          <p:cNvPr id="14342" name="Rectangle 5"/>
          <p:cNvSpPr>
            <a:spLocks noGrp="1" noChangeArrowheads="1"/>
          </p:cNvSpPr>
          <p:nvPr>
            <p:ph type="body" idx="1"/>
          </p:nvPr>
        </p:nvSpPr>
        <p:spPr/>
        <p:txBody>
          <a:bodyPr/>
          <a:lstStyle/>
          <a:p>
            <a:r>
              <a:rPr lang="en-US" sz="2400" dirty="0"/>
              <a:t>Animation effects used for emphasis and presentation flow are acceptable; however, NO sound effects are allowed</a:t>
            </a:r>
          </a:p>
          <a:p>
            <a:pPr lvl="3"/>
            <a:endParaRPr lang="en-US" sz="1600" dirty="0"/>
          </a:p>
          <a:p>
            <a:r>
              <a:rPr lang="en-US" sz="2400" dirty="0"/>
              <a:t>Short MPEG, WVM, and AVI movies are acceptable …</a:t>
            </a:r>
          </a:p>
          <a:p>
            <a:pPr lvl="1"/>
            <a:r>
              <a:rPr lang="en-US" sz="2000" dirty="0"/>
              <a:t>Keep the video file to a manageable size and provide the CODECs</a:t>
            </a:r>
          </a:p>
          <a:p>
            <a:pPr lvl="3"/>
            <a:endParaRPr lang="en-US" sz="1600" dirty="0"/>
          </a:p>
          <a:p>
            <a:r>
              <a:rPr lang="en-US" sz="2400" dirty="0"/>
              <a:t>Use sans-serif fonts and minimum font size of 18 points</a:t>
            </a:r>
          </a:p>
          <a:p>
            <a:pPr lvl="2"/>
            <a:endParaRPr lang="en-US" sz="1800" dirty="0"/>
          </a:p>
          <a:p>
            <a:r>
              <a:rPr lang="en-US" sz="2400" dirty="0"/>
              <a:t>Avoid embedding images that use excessive resources, e.g. ALWAYS substitute JPEGs for BMPs and TIFFs</a:t>
            </a:r>
          </a:p>
        </p:txBody>
      </p:sp>
      <p:sp>
        <p:nvSpPr>
          <p:cNvPr id="3" name="Footer Placeholder 2"/>
          <p:cNvSpPr>
            <a:spLocks noGrp="1"/>
          </p:cNvSpPr>
          <p:nvPr>
            <p:ph type="ftr" sz="quarter" idx="3"/>
          </p:nvPr>
        </p:nvSpPr>
        <p:spPr/>
        <p:txBody>
          <a:bodyPr/>
          <a:lstStyle/>
          <a:p>
            <a:r>
              <a:rPr lang="en-US"/>
              <a:t>Author</a:t>
            </a:r>
          </a:p>
        </p:txBody>
      </p:sp>
      <p:sp>
        <p:nvSpPr>
          <p:cNvPr id="6" name="Slide Number Placeholder 1">
            <a:extLst>
              <a:ext uri="{FF2B5EF4-FFF2-40B4-BE49-F238E27FC236}">
                <a16:creationId xmlns:a16="http://schemas.microsoft.com/office/drawing/2014/main" id="{EF6845BF-04E6-4E5C-B6C1-FD34FEF461B1}"/>
              </a:ext>
            </a:extLst>
          </p:cNvPr>
          <p:cNvSpPr>
            <a:spLocks noGrp="1"/>
          </p:cNvSpPr>
          <p:nvPr>
            <p:ph type="sldNum" sz="quarter" idx="4"/>
          </p:nvPr>
        </p:nvSpPr>
        <p:spPr>
          <a:xfrm>
            <a:off x="10769600" y="6401028"/>
            <a:ext cx="1117600" cy="320675"/>
          </a:xfrm>
        </p:spPr>
        <p:txBody>
          <a:bodyPr/>
          <a:lstStyle/>
          <a:p>
            <a:fld id="{27C2B469-11CA-4041-BEB0-9C535A26E9AD}" type="slidenum">
              <a:rPr lang="en-US" smtClean="0"/>
              <a:pPr/>
              <a:t>8</a:t>
            </a:fld>
            <a:endParaRPr lang="en-US" dirty="0"/>
          </a:p>
        </p:txBody>
      </p:sp>
    </p:spTree>
    <p:extLst>
      <p:ext uri="{BB962C8B-B14F-4D97-AF65-F5344CB8AC3E}">
        <p14:creationId xmlns:p14="http://schemas.microsoft.com/office/powerpoint/2010/main" val="21030902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365" name="Rectangle 4"/>
          <p:cNvSpPr>
            <a:spLocks noGrp="1" noChangeArrowheads="1"/>
          </p:cNvSpPr>
          <p:nvPr>
            <p:ph type="title"/>
          </p:nvPr>
        </p:nvSpPr>
        <p:spPr/>
        <p:txBody>
          <a:bodyPr/>
          <a:lstStyle/>
          <a:p>
            <a:r>
              <a:rPr lang="en-US" dirty="0"/>
              <a:t>SWTest Podium Presentation Flow</a:t>
            </a:r>
          </a:p>
        </p:txBody>
      </p:sp>
      <p:sp>
        <p:nvSpPr>
          <p:cNvPr id="15366" name="Rectangle 5"/>
          <p:cNvSpPr>
            <a:spLocks noGrp="1" noChangeArrowheads="1"/>
          </p:cNvSpPr>
          <p:nvPr>
            <p:ph type="body" idx="1"/>
          </p:nvPr>
        </p:nvSpPr>
        <p:spPr/>
        <p:txBody>
          <a:bodyPr/>
          <a:lstStyle/>
          <a:p>
            <a:r>
              <a:rPr lang="en-US" sz="2800" dirty="0"/>
              <a:t>Organize the presentation with a fairly simple outline</a:t>
            </a:r>
          </a:p>
          <a:p>
            <a:pPr lvl="2"/>
            <a:endParaRPr lang="en-US" sz="2000" dirty="0"/>
          </a:p>
          <a:p>
            <a:pPr lvl="1"/>
            <a:r>
              <a:rPr lang="en-US" sz="2400" dirty="0"/>
              <a:t>Introduction / Background</a:t>
            </a:r>
          </a:p>
          <a:p>
            <a:pPr lvl="1"/>
            <a:r>
              <a:rPr lang="en-US" sz="2400" dirty="0"/>
              <a:t>Objectives / Goals</a:t>
            </a:r>
          </a:p>
          <a:p>
            <a:pPr lvl="1"/>
            <a:r>
              <a:rPr lang="en-US" sz="2400" dirty="0"/>
              <a:t>Methods / Materials / Procedures</a:t>
            </a:r>
          </a:p>
          <a:p>
            <a:pPr lvl="1"/>
            <a:r>
              <a:rPr lang="en-US" sz="2400" dirty="0"/>
              <a:t>Results / Relevant Findings / Key Data</a:t>
            </a:r>
          </a:p>
          <a:p>
            <a:pPr lvl="1"/>
            <a:r>
              <a:rPr lang="en-US" sz="2400" dirty="0"/>
              <a:t>Discussion of Results / Strengths / Weaknesses, etc.</a:t>
            </a:r>
          </a:p>
          <a:p>
            <a:pPr lvl="1"/>
            <a:r>
              <a:rPr lang="en-US" sz="2400" dirty="0"/>
              <a:t>Summary / Conclusion</a:t>
            </a:r>
          </a:p>
          <a:p>
            <a:pPr lvl="1"/>
            <a:r>
              <a:rPr lang="en-US" sz="2400" dirty="0"/>
              <a:t>Follow-On Work</a:t>
            </a:r>
          </a:p>
        </p:txBody>
      </p:sp>
      <p:sp>
        <p:nvSpPr>
          <p:cNvPr id="2" name="Slide Number Placeholder 1"/>
          <p:cNvSpPr>
            <a:spLocks noGrp="1"/>
          </p:cNvSpPr>
          <p:nvPr>
            <p:ph type="sldNum" sz="quarter" idx="4"/>
          </p:nvPr>
        </p:nvSpPr>
        <p:spPr/>
        <p:txBody>
          <a:bodyPr/>
          <a:lstStyle/>
          <a:p>
            <a:fld id="{27C2B469-11CA-4041-BEB0-9C535A26E9AD}" type="slidenum">
              <a:rPr lang="en-US" smtClean="0"/>
              <a:pPr/>
              <a:t>9</a:t>
            </a:fld>
            <a:endParaRPr lang="en-US"/>
          </a:p>
        </p:txBody>
      </p:sp>
      <p:sp>
        <p:nvSpPr>
          <p:cNvPr id="3" name="Footer Placeholder 2"/>
          <p:cNvSpPr>
            <a:spLocks noGrp="1"/>
          </p:cNvSpPr>
          <p:nvPr>
            <p:ph type="ftr" sz="quarter" idx="3"/>
          </p:nvPr>
        </p:nvSpPr>
        <p:spPr/>
        <p:txBody>
          <a:bodyPr/>
          <a:lstStyle/>
          <a:p>
            <a:r>
              <a:rPr lang="en-US"/>
              <a:t>Author</a:t>
            </a:r>
          </a:p>
        </p:txBody>
      </p:sp>
    </p:spTree>
    <p:extLst>
      <p:ext uri="{BB962C8B-B14F-4D97-AF65-F5344CB8AC3E}">
        <p14:creationId xmlns:p14="http://schemas.microsoft.com/office/powerpoint/2010/main" val="2507852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1609</TotalTime>
  <Words>1414</Words>
  <Application>Microsoft Macintosh PowerPoint</Application>
  <PresentationFormat>Widescreen</PresentationFormat>
  <Paragraphs>223</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Verdana</vt:lpstr>
      <vt:lpstr>1_Custom Design</vt:lpstr>
      <vt:lpstr>Presentation Guidelines   SWTest Asia</vt:lpstr>
      <vt:lpstr>Overview</vt:lpstr>
      <vt:lpstr>Key Dates / Scheduling</vt:lpstr>
      <vt:lpstr>Presenter Information</vt:lpstr>
      <vt:lpstr>Style / Format Guidelines</vt:lpstr>
      <vt:lpstr>Style / Format Guidelines</vt:lpstr>
      <vt:lpstr>Style / Format Guidelines</vt:lpstr>
      <vt:lpstr>Style / Format Guidelines</vt:lpstr>
      <vt:lpstr>SWTest Podium Presentation Flow</vt:lpstr>
      <vt:lpstr>Presentation Timing </vt:lpstr>
      <vt:lpstr>Session Chair</vt:lpstr>
      <vt:lpstr>At The conference / Facilities</vt:lpstr>
      <vt:lpstr>Awards</vt:lpstr>
      <vt:lpstr>Wrap - Up</vt:lpstr>
      <vt:lpstr>Final Check List</vt:lpstr>
      <vt:lpstr>Final Check List</vt:lpstr>
      <vt:lpstr>Thanks for your Support !</vt:lpstr>
    </vt:vector>
  </TitlesOfParts>
  <Manager>General Chair</Manager>
  <Company>IEEE SW Test Workshop</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Podium Presentation Template</dc:title>
  <dc:subject>Podium Presentation Guidelines</dc:subject>
  <dc:creator>SWTW Graphics Department</dc:creator>
  <cp:lastModifiedBy>Microsoft Office User</cp:lastModifiedBy>
  <cp:revision>98</cp:revision>
  <dcterms:created xsi:type="dcterms:W3CDTF">2007-03-11T21:59:37Z</dcterms:created>
  <dcterms:modified xsi:type="dcterms:W3CDTF">2018-06-12T22:49:24Z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