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8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5799-47C6-48D0-AD64-6C41CC6D3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CA9C7-0C78-444F-B6F9-68D1DEEFB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CA75-0330-44F4-9A08-F2CCDE6D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D763-F9EE-4B8A-B9CA-FA650C173B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3D04-BFA4-4B97-ADFB-0A1A11B0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D061-1D4C-4BB9-A39A-093978BC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6EA-2BBA-4535-B7DD-37802229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0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16CA-ECDC-43B8-B3C6-63967EE6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81A35-C52D-404E-99FE-5D3599A60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EF48-9773-486D-94B7-89936D25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D763-F9EE-4B8A-B9CA-FA650C173B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1E8E-5749-4583-B1EE-79FC26BF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D5EE-62F7-4BB8-918F-6225A695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6EA-2BBA-4535-B7DD-37802229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C2F8A-BFB2-494A-BA42-FF19D0E02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680B7-A644-4120-B740-790C1070E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E91D5-26BA-492C-B6E5-EF6723E1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D763-F9EE-4B8A-B9CA-FA650C173B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0E9A-47D1-4843-B35A-C6FD5629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D24B-B2E6-4E11-BB8C-A9788739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6EA-2BBA-4535-B7DD-37802229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2874-CD19-4BC4-B210-D7CAF42F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96A4-100F-4D65-85B8-E3A61B8B3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C43E-DE03-4099-A263-74A373EF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D763-F9EE-4B8A-B9CA-FA650C173B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4788-3472-4629-B87B-B4EEA76F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6EE5A-7D9B-49B0-A1A5-07E27808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6EA-2BBA-4535-B7DD-37802229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EA71-947F-4D0E-BFCE-7479B761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E8BE2-919E-41EB-90E1-4542F0173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CF907-07D8-4163-9125-8B1EC217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D763-F9EE-4B8A-B9CA-FA650C173B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6D26A-BA3F-4556-9495-A09AFA4C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4BD4-6282-4BFC-B3D3-70C17A19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6EA-2BBA-4535-B7DD-37802229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4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BBB6-1BA8-402B-993F-2D28DEFA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56222-5BA6-462D-9811-2BE2F39F7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2EA30-BD7B-4554-ABFA-444C00C00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E02B2-B76A-4451-B54A-DEA029BE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D763-F9EE-4B8A-B9CA-FA650C173B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8AA3F-8DBD-4613-AC7F-F3DEB392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2D1CC-6455-4387-A5B8-CE705C7D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6EA-2BBA-4535-B7DD-37802229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5896-C721-4422-A1BB-7AA00EE2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7A8C-A743-4024-AE4E-4219A27D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709D2-192F-4DFC-9B32-312925865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9C33E-4428-41D2-8ECA-9EB6E17EC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8BD53-60B1-40CF-903F-8A42798FF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C5EDE-31C7-4659-A4C6-4FCF11FC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D763-F9EE-4B8A-B9CA-FA650C173B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9D923-F424-4C9D-B524-C54543B2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E74DB-4B7A-4C81-9D9A-365EC565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6EA-2BBA-4535-B7DD-37802229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20FA-EBDC-491D-BDB3-9E918A18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EC8B2-5E05-4DCA-86ED-45303E01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D763-F9EE-4B8A-B9CA-FA650C173B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2D99E-2893-421A-B6D7-301F5DAE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91D37-ADE6-4B19-B7BE-E2072514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6EA-2BBA-4535-B7DD-37802229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66D61-A7C9-4566-9A86-C65BF4E1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D763-F9EE-4B8A-B9CA-FA650C173B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3460F-EEA8-4C9E-A8E7-B9050C28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1AF55-A41B-4181-B768-E2B9BCD9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6EA-2BBA-4535-B7DD-37802229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6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6732-D92E-472F-850B-AA43C979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1377-7EA2-4720-B9B5-046E5E504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4FE90-2C17-49CB-9CB0-0D83FE50F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9D173-8037-47E5-B2F4-29E4C8F5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D763-F9EE-4B8A-B9CA-FA650C173B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50EAA-4126-49FC-94A4-18261809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CDCD8-C955-45DA-866D-7531482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6EA-2BBA-4535-B7DD-37802229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DBCC-BF53-4719-B26B-2F56569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D1FD9-D285-4251-8A87-06790FB48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E1556-F718-4235-A42F-6663AC07A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8AB82-6BA7-4B47-B805-AED3E67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D763-F9EE-4B8A-B9CA-FA650C173B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7F3C1-8913-4895-B0C6-F3C37BA7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DFE5-AF45-499D-89D6-C1428541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6EA-2BBA-4535-B7DD-37802229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9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C96DE-8525-4218-9960-5E7FFA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4F2E4-330F-4359-B02B-DD8B39C49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DB900-162D-404F-A495-357EF754D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D763-F9EE-4B8A-B9CA-FA650C173B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789A-B614-4FA2-A89F-1968DA8AE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DEC6F-CD16-4A95-A02F-5F68EE089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D06EA-2BBA-4535-B7DD-37802229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3DF9-7065-42B8-A408-2AA4BFB35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Social Network Design and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FBF96-A861-4202-94E1-1342066F2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Dapeng Liu N12261428</a:t>
            </a:r>
          </a:p>
          <a:p>
            <a:r>
              <a:rPr lang="en-US" dirty="0" err="1"/>
              <a:t>Yuanting</a:t>
            </a:r>
            <a:r>
              <a:rPr lang="en-US" dirty="0"/>
              <a:t> Song N10731496 </a:t>
            </a:r>
          </a:p>
          <a:p>
            <a:r>
              <a:rPr lang="en-US" dirty="0"/>
              <a:t>May 10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9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DD85-285B-47D7-B41F-50094793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Friend impact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AD39-CD64-46E7-A4FC-28CF7299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1. Input data:		2. Output result: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D4E22-046F-4B1E-BE36-1DB52FF024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2408714"/>
            <a:ext cx="2590800" cy="3185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EBA25D-636F-48BF-AB24-99E20325DC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92" y="2251840"/>
            <a:ext cx="3512820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7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93C3-1817-4356-95DC-275BA9F3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Friend impact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56BB8F-C79B-4042-ADEB-D68EF442C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7323455" cy="357409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1F102A-56BB-4B0D-8454-B0805B88054E}"/>
              </a:ext>
            </a:extLst>
          </p:cNvPr>
          <p:cNvSpPr txBox="1"/>
          <p:nvPr/>
        </p:nvSpPr>
        <p:spPr>
          <a:xfrm>
            <a:off x="1090126" y="1365807"/>
            <a:ext cx="1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F5013-A1A8-47E9-9A16-6086904092B1}"/>
              </a:ext>
            </a:extLst>
          </p:cNvPr>
          <p:cNvSpPr txBox="1"/>
          <p:nvPr/>
        </p:nvSpPr>
        <p:spPr>
          <a:xfrm>
            <a:off x="6624685" y="1393065"/>
            <a:ext cx="1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D799FB-02C6-4F36-9981-E843784B6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401" y="1949442"/>
            <a:ext cx="5532599" cy="32464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E3595-1899-4BAD-AB18-714B694FBDF8}"/>
              </a:ext>
            </a:extLst>
          </p:cNvPr>
          <p:cNvSpPr txBox="1"/>
          <p:nvPr/>
        </p:nvSpPr>
        <p:spPr>
          <a:xfrm>
            <a:off x="1605064" y="5447870"/>
            <a:ext cx="611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 Sheet</a:t>
            </a:r>
          </a:p>
          <a:p>
            <a:r>
              <a:rPr lang="en-US" dirty="0"/>
              <a:t>1:	4		4:	1,3</a:t>
            </a:r>
          </a:p>
          <a:p>
            <a:r>
              <a:rPr lang="en-US" dirty="0"/>
              <a:t>2:	3		5:	None</a:t>
            </a:r>
          </a:p>
          <a:p>
            <a:r>
              <a:rPr lang="en-US" dirty="0"/>
              <a:t>3:	2,4</a:t>
            </a:r>
          </a:p>
        </p:txBody>
      </p:sp>
    </p:spTree>
    <p:extLst>
      <p:ext uri="{BB962C8B-B14F-4D97-AF65-F5344CB8AC3E}">
        <p14:creationId xmlns:p14="http://schemas.microsoft.com/office/powerpoint/2010/main" val="166498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3895-5291-47AA-8981-CCC2736A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Adding constrain model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32DD2-438C-422D-8237-08E487106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3" y="2556450"/>
            <a:ext cx="5663686" cy="36854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FED6E3-90E5-4887-9108-4225547CB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06" y="2556450"/>
            <a:ext cx="5663686" cy="3733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9A071-C716-470F-9BDD-5925B51A6F0A}"/>
              </a:ext>
            </a:extLst>
          </p:cNvPr>
          <p:cNvSpPr txBox="1"/>
          <p:nvPr/>
        </p:nvSpPr>
        <p:spPr>
          <a:xfrm>
            <a:off x="838200" y="1240972"/>
            <a:ext cx="88920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Now based on Friend impact model, we should consider why each person could only have limited number of friends. What if not?</a:t>
            </a:r>
          </a:p>
          <a:p>
            <a:r>
              <a:rPr lang="en-US" sz="1600" dirty="0"/>
              <a:t>Actually, in real world, we can see no matter how many friends a person already had, the system should also recommend some new friends to him/her, you will never see an empty friend recommendation page in your </a:t>
            </a:r>
            <a:r>
              <a:rPr lang="en-US" sz="1600" dirty="0" err="1"/>
              <a:t>linkedin</a:t>
            </a:r>
            <a:r>
              <a:rPr lang="en-US" sz="1600" dirty="0"/>
              <a:t> or </a:t>
            </a:r>
            <a:r>
              <a:rPr lang="en-US" sz="1600" dirty="0" err="1"/>
              <a:t>facebook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C0B8-5857-4AF5-AAE6-4C450529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Adding constrain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48DE-BC11-40BF-911B-DE845E3CA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Input data:		2. Output result: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CD9FD-37F0-4EA1-B63A-DD334C84B6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6" y="2530634"/>
            <a:ext cx="2621280" cy="2941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0AD479-1962-4355-BACA-F7B5F4B607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648" y="2254466"/>
            <a:ext cx="3474720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6883-6CD8-49E4-9AE6-93001A27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Adding constrain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2947F2-8396-49A7-9601-2E12D9A5E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1" y="2113598"/>
            <a:ext cx="7323455" cy="357409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F35902-5664-48B3-9271-1E5C7737D994}"/>
              </a:ext>
            </a:extLst>
          </p:cNvPr>
          <p:cNvSpPr txBox="1"/>
          <p:nvPr/>
        </p:nvSpPr>
        <p:spPr>
          <a:xfrm>
            <a:off x="1090126" y="1365807"/>
            <a:ext cx="1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34FFD2-637E-428F-9F71-95D32A692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779" y="2113598"/>
            <a:ext cx="5540220" cy="3284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3EE973-F44F-4599-95B8-7893AD79FA31}"/>
              </a:ext>
            </a:extLst>
          </p:cNvPr>
          <p:cNvSpPr txBox="1"/>
          <p:nvPr/>
        </p:nvSpPr>
        <p:spPr>
          <a:xfrm>
            <a:off x="6663596" y="1365807"/>
            <a:ext cx="1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FE651-9C07-4828-BA59-3E64CBBBA0B7}"/>
              </a:ext>
            </a:extLst>
          </p:cNvPr>
          <p:cNvSpPr txBox="1"/>
          <p:nvPr/>
        </p:nvSpPr>
        <p:spPr>
          <a:xfrm>
            <a:off x="3226191" y="5452534"/>
            <a:ext cx="611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 Sheet</a:t>
            </a:r>
          </a:p>
          <a:p>
            <a:r>
              <a:rPr lang="en-US" dirty="0"/>
              <a:t>1:	2,4		4:	1,5</a:t>
            </a:r>
          </a:p>
          <a:p>
            <a:r>
              <a:rPr lang="en-US" dirty="0"/>
              <a:t>2:	1,3		5:	3,4</a:t>
            </a:r>
          </a:p>
          <a:p>
            <a:r>
              <a:rPr lang="en-US" dirty="0"/>
              <a:t>3:	2,5</a:t>
            </a:r>
          </a:p>
        </p:txBody>
      </p:sp>
    </p:spTree>
    <p:extLst>
      <p:ext uri="{BB962C8B-B14F-4D97-AF65-F5344CB8AC3E}">
        <p14:creationId xmlns:p14="http://schemas.microsoft.com/office/powerpoint/2010/main" val="1495127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7B8E-D1E8-406A-882C-6CDADF1A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 &amp; more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EC16-4183-4FD9-A4F2-2B99A28E9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5217"/>
          </a:xfrm>
        </p:spPr>
        <p:txBody>
          <a:bodyPr/>
          <a:lstStyle/>
          <a:p>
            <a:r>
              <a:rPr lang="en-US" dirty="0"/>
              <a:t>Now our system is really close to the real friend recommendation system, our models finish the basic functions of the system.</a:t>
            </a:r>
          </a:p>
          <a:p>
            <a:r>
              <a:rPr lang="en-US" dirty="0"/>
              <a:t>But now the models’ complexity is not very large, and also the models could append more complex functions and specific algorithms to let the models get more accurate results. </a:t>
            </a:r>
          </a:p>
          <a:p>
            <a:pPr lvl="1"/>
            <a:r>
              <a:rPr lang="en-US" dirty="0"/>
              <a:t>1. A person’s friends’ friends could also have influence to him/her, we could introduce a series of regression coefficients to distribute different weight to these influence.</a:t>
            </a:r>
          </a:p>
          <a:p>
            <a:pPr lvl="1"/>
            <a:r>
              <a:rPr lang="en-US" dirty="0"/>
              <a:t>2. If two people are not friends but they have shared friends, then these two people should have more chance to be friends.</a:t>
            </a:r>
          </a:p>
          <a:p>
            <a:pPr lvl="1"/>
            <a:r>
              <a:rPr lang="en-US" dirty="0"/>
              <a:t>3. …….</a:t>
            </a:r>
          </a:p>
        </p:txBody>
      </p:sp>
    </p:spTree>
    <p:extLst>
      <p:ext uri="{BB962C8B-B14F-4D97-AF65-F5344CB8AC3E}">
        <p14:creationId xmlns:p14="http://schemas.microsoft.com/office/powerpoint/2010/main" val="248892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E1EB-D91A-4604-9A16-9DD312AA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D0B2-A727-43B5-97AC-9EC1F292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Thank you~</a:t>
            </a:r>
          </a:p>
        </p:txBody>
      </p:sp>
    </p:spTree>
    <p:extLst>
      <p:ext uri="{BB962C8B-B14F-4D97-AF65-F5344CB8AC3E}">
        <p14:creationId xmlns:p14="http://schemas.microsoft.com/office/powerpoint/2010/main" val="70297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07E0-A0BC-40B3-A32B-01116271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Topic of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DD13-B080-40EF-A585-123F3FC85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and more people prefer using online social network systems to manage their own social networks. </a:t>
            </a:r>
          </a:p>
          <a:p>
            <a:r>
              <a:rPr lang="en-US" dirty="0"/>
              <a:t>Friend Recommendation’s purpose is to recommend new people to be your friends that you may know or you may have familiar background with.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0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288E-2B76-45B7-9495-5C13286E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Basic solution for this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0BEF-C1CE-4FD3-9DBE-836F7398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Instance</a:t>
            </a:r>
          </a:p>
          <a:p>
            <a:pPr lvl="1"/>
            <a:r>
              <a:rPr lang="en-US" dirty="0"/>
              <a:t>People: Each person is a unit in the system, we will use a node to represent a single person.</a:t>
            </a:r>
          </a:p>
          <a:p>
            <a:pPr lvl="1"/>
            <a:r>
              <a:rPr lang="en-US" dirty="0"/>
              <a:t>Feature: Features including hobbies, age, gender, study background and so on, and we can also call ‘features’ ‘tags’. Each person could have several features. We also use a node to represent a feature.</a:t>
            </a:r>
          </a:p>
          <a:p>
            <a:pPr lvl="1"/>
            <a:r>
              <a:rPr lang="en-US" dirty="0"/>
              <a:t>Connection: We have two kinds of connections here. One means two people are already friends, if there is a connection(link) between them. The other one means one person owns a certain feature, if there is a connection(link) between a person and a feature.</a:t>
            </a:r>
          </a:p>
        </p:txBody>
      </p:sp>
    </p:spTree>
    <p:extLst>
      <p:ext uri="{BB962C8B-B14F-4D97-AF65-F5344CB8AC3E}">
        <p14:creationId xmlns:p14="http://schemas.microsoft.com/office/powerpoint/2010/main" val="281201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586A-A571-4790-8D06-55CDDB8B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solution for this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9B5F-FE69-4078-BB11-9BA47B617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Correlation</a:t>
            </a:r>
          </a:p>
          <a:p>
            <a:pPr marL="457200" lvl="1" indent="0">
              <a:buNone/>
            </a:pPr>
            <a:r>
              <a:rPr lang="en-US" dirty="0"/>
              <a:t>Correlation is a scalar to indicate degree of two people’s similarity, and also the value of correlation is the tendency to recommend these two people to establish connection with each other.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FC04-D7EC-414C-9FC8-6B8BA781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solution for this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08C4-C910-40C7-B8D8-1103E001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Constrains</a:t>
            </a:r>
          </a:p>
          <a:p>
            <a:pPr lvl="1"/>
            <a:r>
              <a:rPr lang="en-US" dirty="0"/>
              <a:t>Max number of friends: A person could establish connection with others but the number has a upper bound.</a:t>
            </a:r>
          </a:p>
          <a:p>
            <a:pPr lvl="1"/>
            <a:r>
              <a:rPr lang="en-US" dirty="0"/>
              <a:t>Correlation value of a person: A person’s total correlation value is the sum of the similarity with all others.</a:t>
            </a:r>
          </a:p>
          <a:p>
            <a:pPr lvl="1"/>
            <a:r>
              <a:rPr lang="en-US" dirty="0"/>
              <a:t>Keep the original topology: The original connections before the calculation should be kept, new topology should be based on the original topology.</a:t>
            </a:r>
          </a:p>
          <a:p>
            <a:pPr lvl="1"/>
            <a:r>
              <a:rPr lang="en-US" dirty="0"/>
              <a:t>Undirect connection: If two people connect to each with, then for these two people they all know they are friends.</a:t>
            </a:r>
          </a:p>
        </p:txBody>
      </p:sp>
    </p:spTree>
    <p:extLst>
      <p:ext uri="{BB962C8B-B14F-4D97-AF65-F5344CB8AC3E}">
        <p14:creationId xmlns:p14="http://schemas.microsoft.com/office/powerpoint/2010/main" val="253644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5466-2BA5-47C1-9E9F-437246C0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Basic situation model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310505-9CE2-4E04-AB18-0291619A1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5" y="1843161"/>
            <a:ext cx="6359691" cy="426368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AD1AE0-86FA-4F10-8661-B87CC222F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82" y="1955260"/>
            <a:ext cx="6635318" cy="31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0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5AB6-DB76-4D28-9A70-84C1A26A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Basic situation example</a:t>
            </a:r>
            <a:r>
              <a:rPr lang="en-US" sz="2200" u="sng" dirty="0">
                <a:solidFill>
                  <a:srgbClr val="FF0000"/>
                </a:solidFill>
              </a:rPr>
              <a:t>(Using full version AMPL and solver ‘</a:t>
            </a:r>
            <a:r>
              <a:rPr lang="en-US" sz="2200" u="sng" dirty="0" err="1">
                <a:solidFill>
                  <a:srgbClr val="FF0000"/>
                </a:solidFill>
              </a:rPr>
              <a:t>Knitro</a:t>
            </a:r>
            <a:r>
              <a:rPr lang="en-US" sz="2200" u="sng" dirty="0">
                <a:solidFill>
                  <a:srgbClr val="FF0000"/>
                </a:solidFill>
              </a:rPr>
              <a:t>’)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9EDD-7807-490A-B697-6B2ACF33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Input data:		2. Output result:</a:t>
            </a:r>
          </a:p>
          <a:p>
            <a:pPr lvl="6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3070A-44CB-466C-B934-122B03073A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8714"/>
            <a:ext cx="2590800" cy="3185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02E339-3A80-453D-A9A8-C4D10D122B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42" y="2290864"/>
            <a:ext cx="35280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3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B1A4-7343-4579-B7FC-CB3887EB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situation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A98C2-3EEF-4990-98DC-67603772E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3780"/>
            <a:ext cx="7323455" cy="35740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90518-4788-4C02-BC13-4CE532CE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730" y="2030004"/>
            <a:ext cx="5532599" cy="3261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E6B013-FB60-4931-8C90-00036100D4A1}"/>
              </a:ext>
            </a:extLst>
          </p:cNvPr>
          <p:cNvSpPr txBox="1"/>
          <p:nvPr/>
        </p:nvSpPr>
        <p:spPr>
          <a:xfrm>
            <a:off x="838200" y="1689114"/>
            <a:ext cx="1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133E5-B7E9-4FD5-860C-D7D724EED2BB}"/>
              </a:ext>
            </a:extLst>
          </p:cNvPr>
          <p:cNvSpPr txBox="1"/>
          <p:nvPr/>
        </p:nvSpPr>
        <p:spPr>
          <a:xfrm>
            <a:off x="6965153" y="1629514"/>
            <a:ext cx="1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D2CB2-2080-4321-A0CA-E84EE855CB29}"/>
              </a:ext>
            </a:extLst>
          </p:cNvPr>
          <p:cNvSpPr txBox="1"/>
          <p:nvPr/>
        </p:nvSpPr>
        <p:spPr>
          <a:xfrm>
            <a:off x="1605064" y="5447870"/>
            <a:ext cx="611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 Sheet</a:t>
            </a:r>
          </a:p>
          <a:p>
            <a:r>
              <a:rPr lang="en-US" dirty="0"/>
              <a:t>1:	None		4:	3</a:t>
            </a:r>
          </a:p>
          <a:p>
            <a:r>
              <a:rPr lang="en-US" dirty="0"/>
              <a:t>2:	3		5:	None</a:t>
            </a:r>
          </a:p>
          <a:p>
            <a:r>
              <a:rPr lang="en-US" dirty="0"/>
              <a:t>3:	2,4</a:t>
            </a:r>
          </a:p>
        </p:txBody>
      </p:sp>
    </p:spTree>
    <p:extLst>
      <p:ext uri="{BB962C8B-B14F-4D97-AF65-F5344CB8AC3E}">
        <p14:creationId xmlns:p14="http://schemas.microsoft.com/office/powerpoint/2010/main" val="385921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196-D947-4B93-B042-4485A4E5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Friend impact model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695D666-0D39-4F2F-9B92-006FB5AF7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2" y="2125515"/>
            <a:ext cx="6473106" cy="463000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94A96E-1311-46C8-9C8A-F3980D33D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208" y="3105855"/>
            <a:ext cx="4285829" cy="35232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0F5F4A-25B4-4A7F-8014-A074EBAE299E}"/>
              </a:ext>
            </a:extLst>
          </p:cNvPr>
          <p:cNvSpPr txBox="1"/>
          <p:nvPr/>
        </p:nvSpPr>
        <p:spPr>
          <a:xfrm>
            <a:off x="282102" y="1206230"/>
            <a:ext cx="11196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Consider another condition which is more complex: A and B are friends, A likes soccer while B likes basketball. Then we have C and D, both of them are not A’s friends and also they are not interested in soccer, but C likes baseball and D likes basketball. Now if I want to recommend new friend C or D to A, who should be choose? We call it friend impact:</a:t>
            </a:r>
          </a:p>
        </p:txBody>
      </p:sp>
    </p:spTree>
    <p:extLst>
      <p:ext uri="{BB962C8B-B14F-4D97-AF65-F5344CB8AC3E}">
        <p14:creationId xmlns:p14="http://schemas.microsoft.com/office/powerpoint/2010/main" val="350365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646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Social Network Design and Algorithm </vt:lpstr>
      <vt:lpstr> Topic of Problem </vt:lpstr>
      <vt:lpstr> Basic solution for this problem </vt:lpstr>
      <vt:lpstr>Basic solution for this problem</vt:lpstr>
      <vt:lpstr>Basic solution for this problem</vt:lpstr>
      <vt:lpstr> Basic situation model </vt:lpstr>
      <vt:lpstr> Basic situation example(Using full version AMPL and solver ‘Knitro’) </vt:lpstr>
      <vt:lpstr>Basic situation example</vt:lpstr>
      <vt:lpstr>Friend impact model</vt:lpstr>
      <vt:lpstr> Friend impact example </vt:lpstr>
      <vt:lpstr>Friend impact example</vt:lpstr>
      <vt:lpstr> Adding constrain model </vt:lpstr>
      <vt:lpstr>Adding constrain model</vt:lpstr>
      <vt:lpstr>Adding constrain model</vt:lpstr>
      <vt:lpstr>Conclusion &amp; more ideas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Design and Algorithm </dc:title>
  <dc:creator>Dapeng Liu</dc:creator>
  <cp:lastModifiedBy>Dapeng Liu</cp:lastModifiedBy>
  <cp:revision>33</cp:revision>
  <dcterms:created xsi:type="dcterms:W3CDTF">2018-05-15T17:34:29Z</dcterms:created>
  <dcterms:modified xsi:type="dcterms:W3CDTF">2018-05-15T23:44:35Z</dcterms:modified>
</cp:coreProperties>
</file>