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32918400" cx="43891200"/>
  <p:notesSz cx="9144000" cy="6858000"/>
  <p:embeddedFontLst>
    <p:embeddedFont>
      <p:font typeface="Tahoma"/>
      <p:regular r:id="rId8"/>
      <p:bold r:id="rId9"/>
    </p:embeddedFont>
    <p:embeddedFont>
      <p:font typeface="Helvetica Neue"/>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GoogleSlidesCustomDataVersion2">
      <go:slidesCustomData xmlns:go="http://customooxmlschemas.google.com/" r:id="rId14" roundtripDataSignature="AMtx7miqQh3u/eqTvkZKPoXc4y3PZPoa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7736DF-2C72-406E-AD17-AB89C89D65AD}">
  <a:tblStyle styleId="{D97736DF-2C72-406E-AD17-AB89C89D65A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bold.fntdata"/><Relationship Id="rId10" Type="http://schemas.openxmlformats.org/officeDocument/2006/relationships/font" Target="fonts/HelveticaNeue-regular.fntdata"/><Relationship Id="rId13" Type="http://schemas.openxmlformats.org/officeDocument/2006/relationships/font" Target="fonts/HelveticaNeue-boldItalic.fntdata"/><Relationship Id="rId12"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Tahoma-bold.fntdata"/><Relationship Id="rId14"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Tahom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11502389"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1" name="Google Shape;71;p1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22193251"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2990851" y="1779271"/>
            <a:ext cx="27896822"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7" name="Google Shape;77;p1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3291840" y="5387342"/>
            <a:ext cx="3730752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5486400" y="17289782"/>
            <a:ext cx="329184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8" name="Google Shape;18;p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4" name="Google Shape;24;p5"/>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2994662" y="22029429"/>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0" name="Google Shape;30;p6"/>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30175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7"/>
          <p:cNvSpPr txBox="1"/>
          <p:nvPr>
            <p:ph idx="2" type="body"/>
          </p:nvPr>
        </p:nvSpPr>
        <p:spPr>
          <a:xfrm>
            <a:off x="222199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7" name="Google Shape;37;p7"/>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3" name="Google Shape;43;p8"/>
          <p:cNvSpPr txBox="1"/>
          <p:nvPr>
            <p:ph idx="2" type="body"/>
          </p:nvPr>
        </p:nvSpPr>
        <p:spPr>
          <a:xfrm>
            <a:off x="3023242" y="12024360"/>
            <a:ext cx="18568032"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4" name="Google Shape;44;p8"/>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5" name="Google Shape;45;p8"/>
          <p:cNvSpPr txBox="1"/>
          <p:nvPr>
            <p:ph idx="4" type="body"/>
          </p:nvPr>
        </p:nvSpPr>
        <p:spPr>
          <a:xfrm>
            <a:off x="22219922" y="12024360"/>
            <a:ext cx="18659477"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6" name="Google Shape;46;p8"/>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57" name="Google Shape;57;p10"/>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58" name="Google Shape;58;p10"/>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18659477" y="4739647"/>
            <a:ext cx="22219920" cy="23393400"/>
          </a:xfrm>
          <a:prstGeom prst="rect">
            <a:avLst/>
          </a:prstGeom>
          <a:noFill/>
          <a:ln>
            <a:noFill/>
          </a:ln>
        </p:spPr>
      </p:sp>
      <p:sp>
        <p:nvSpPr>
          <p:cNvPr id="64" name="Google Shape;64;p11"/>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5" name="Google Shape;65;p1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 Id="rId10" Type="http://schemas.openxmlformats.org/officeDocument/2006/relationships/image" Target="../media/image7.png"/><Relationship Id="rId9"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1.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4516608" y="5114695"/>
            <a:ext cx="14864134" cy="27299661"/>
          </a:xfrm>
          <a:prstGeom prst="roundRect">
            <a:avLst>
              <a:gd fmla="val 3385" name="adj"/>
            </a:avLst>
          </a:prstGeom>
          <a:gradFill>
            <a:gsLst>
              <a:gs pos="0">
                <a:srgbClr val="F6F9FC"/>
              </a:gs>
              <a:gs pos="74000">
                <a:srgbClr val="B3D1EC"/>
              </a:gs>
              <a:gs pos="83000">
                <a:srgbClr val="B3D1EC"/>
              </a:gs>
              <a:gs pos="100000">
                <a:srgbClr val="CCE0F2"/>
              </a:gs>
            </a:gsLst>
            <a:lin ang="5400000" scaled="0"/>
          </a:gradFill>
          <a:ln cap="flat" cmpd="sng" w="12700">
            <a:solidFill>
              <a:srgbClr val="2641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29670659" y="5080298"/>
            <a:ext cx="13861319" cy="27368456"/>
          </a:xfrm>
          <a:prstGeom prst="roundRect">
            <a:avLst>
              <a:gd fmla="val 3385" name="adj"/>
            </a:avLst>
          </a:prstGeom>
          <a:gradFill>
            <a:gsLst>
              <a:gs pos="0">
                <a:srgbClr val="F6F9FC"/>
              </a:gs>
              <a:gs pos="74000">
                <a:srgbClr val="B3D1EC"/>
              </a:gs>
              <a:gs pos="83000">
                <a:srgbClr val="B3D1EC"/>
              </a:gs>
              <a:gs pos="100000">
                <a:srgbClr val="CCE0F2"/>
              </a:gs>
            </a:gsLst>
            <a:lin ang="5400000" scaled="0"/>
          </a:gradFill>
          <a:ln cap="flat" cmpd="sng" w="12700">
            <a:solidFill>
              <a:srgbClr val="2641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1"/>
          <p:cNvSpPr/>
          <p:nvPr/>
        </p:nvSpPr>
        <p:spPr>
          <a:xfrm>
            <a:off x="371514" y="5114695"/>
            <a:ext cx="13861319" cy="27299661"/>
          </a:xfrm>
          <a:prstGeom prst="roundRect">
            <a:avLst>
              <a:gd fmla="val 3385" name="adj"/>
            </a:avLst>
          </a:prstGeom>
          <a:gradFill>
            <a:gsLst>
              <a:gs pos="0">
                <a:srgbClr val="F6F9FC"/>
              </a:gs>
              <a:gs pos="74000">
                <a:srgbClr val="B3D1EC"/>
              </a:gs>
              <a:gs pos="83000">
                <a:srgbClr val="B3D1EC"/>
              </a:gs>
              <a:gs pos="100000">
                <a:srgbClr val="CCE0F2"/>
              </a:gs>
            </a:gsLst>
            <a:lin ang="5400000" scaled="0"/>
          </a:gradFill>
          <a:ln cap="flat" cmpd="sng" w="12700">
            <a:solidFill>
              <a:srgbClr val="2641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Calibri"/>
              <a:ea typeface="Calibri"/>
              <a:cs typeface="Calibri"/>
              <a:sym typeface="Calibri"/>
            </a:endParaRPr>
          </a:p>
        </p:txBody>
      </p:sp>
      <p:sp>
        <p:nvSpPr>
          <p:cNvPr id="87" name="Google Shape;87;p1"/>
          <p:cNvSpPr/>
          <p:nvPr/>
        </p:nvSpPr>
        <p:spPr>
          <a:xfrm>
            <a:off x="353533" y="239691"/>
            <a:ext cx="43178445" cy="4514931"/>
          </a:xfrm>
          <a:prstGeom prst="roundRect">
            <a:avLst>
              <a:gd fmla="val 10271" name="adj"/>
            </a:avLst>
          </a:prstGeom>
          <a:gradFill>
            <a:gsLst>
              <a:gs pos="0">
                <a:srgbClr val="F6F9FC"/>
              </a:gs>
              <a:gs pos="74000">
                <a:srgbClr val="B3D1EC"/>
              </a:gs>
              <a:gs pos="83000">
                <a:srgbClr val="B3D1EC"/>
              </a:gs>
              <a:gs pos="100000">
                <a:srgbClr val="CCE0F2"/>
              </a:gs>
            </a:gsLst>
            <a:lin ang="5400000" scaled="0"/>
          </a:gradFill>
          <a:ln cap="flat" cmpd="sng" w="12700">
            <a:solidFill>
              <a:srgbClr val="2641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1"/>
          <p:cNvSpPr txBox="1"/>
          <p:nvPr/>
        </p:nvSpPr>
        <p:spPr>
          <a:xfrm>
            <a:off x="-120012" y="-1537231"/>
            <a:ext cx="44131229" cy="1080280"/>
          </a:xfrm>
          <a:prstGeom prst="rect">
            <a:avLst/>
          </a:prstGeom>
          <a:noFill/>
          <a:ln>
            <a:noFill/>
          </a:ln>
        </p:spPr>
        <p:txBody>
          <a:bodyPr anchorCtr="0" anchor="t" bIns="41125" lIns="82275" spcFirstLastPara="1" rIns="82275" wrap="square" tIns="41125">
            <a:spAutoFit/>
          </a:bodyPr>
          <a:lstStyle/>
          <a:p>
            <a:pPr indent="0" lvl="0" marL="0" marR="0" rtl="0" algn="l">
              <a:spcBef>
                <a:spcPts val="0"/>
              </a:spcBef>
              <a:spcAft>
                <a:spcPts val="0"/>
              </a:spcAft>
              <a:buNone/>
            </a:pPr>
            <a:r>
              <a:t/>
            </a:r>
            <a:endParaRPr sz="6480">
              <a:solidFill>
                <a:schemeClr val="dk1"/>
              </a:solidFill>
              <a:latin typeface="Tahoma"/>
              <a:ea typeface="Tahoma"/>
              <a:cs typeface="Tahoma"/>
              <a:sym typeface="Tahoma"/>
            </a:endParaRPr>
          </a:p>
        </p:txBody>
      </p:sp>
      <p:sp>
        <p:nvSpPr>
          <p:cNvPr id="89" name="Google Shape;89;p1"/>
          <p:cNvSpPr txBox="1"/>
          <p:nvPr/>
        </p:nvSpPr>
        <p:spPr>
          <a:xfrm>
            <a:off x="15596683" y="3538006"/>
            <a:ext cx="1994476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0000"/>
                </a:solidFill>
                <a:latin typeface="Helvetica Neue"/>
                <a:ea typeface="Helvetica Neue"/>
                <a:cs typeface="Helvetica Neue"/>
                <a:sym typeface="Helvetica Neue"/>
              </a:rPr>
              <a:t>Ananya Bishnoi, Frank Tucci, Luke Franks, Miya Reese</a:t>
            </a:r>
            <a:endParaRPr sz="4000">
              <a:solidFill>
                <a:srgbClr val="FFFFFF"/>
              </a:solidFill>
              <a:latin typeface="Arial"/>
              <a:ea typeface="Arial"/>
              <a:cs typeface="Arial"/>
              <a:sym typeface="Arial"/>
            </a:endParaRPr>
          </a:p>
        </p:txBody>
      </p:sp>
      <p:sp>
        <p:nvSpPr>
          <p:cNvPr id="90" name="Google Shape;90;p1"/>
          <p:cNvSpPr txBox="1"/>
          <p:nvPr/>
        </p:nvSpPr>
        <p:spPr>
          <a:xfrm>
            <a:off x="10978827" y="393141"/>
            <a:ext cx="21613843" cy="286232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9000">
                <a:solidFill>
                  <a:srgbClr val="000000"/>
                </a:solidFill>
                <a:latin typeface="Trebuchet MS"/>
                <a:ea typeface="Trebuchet MS"/>
                <a:cs typeface="Trebuchet MS"/>
                <a:sym typeface="Trebuchet MS"/>
              </a:rPr>
              <a:t>Simulating Disruption Events in the US Highway Freight Network</a:t>
            </a:r>
            <a:endParaRPr b="1" i="1" sz="9000">
              <a:solidFill>
                <a:srgbClr val="FFFFFF"/>
              </a:solidFill>
              <a:latin typeface="Trebuchet MS"/>
              <a:ea typeface="Trebuchet MS"/>
              <a:cs typeface="Trebuchet MS"/>
              <a:sym typeface="Trebuchet MS"/>
            </a:endParaRPr>
          </a:p>
        </p:txBody>
      </p:sp>
      <p:sp>
        <p:nvSpPr>
          <p:cNvPr id="91" name="Google Shape;91;p1"/>
          <p:cNvSpPr txBox="1"/>
          <p:nvPr/>
        </p:nvSpPr>
        <p:spPr>
          <a:xfrm>
            <a:off x="1685464" y="5254081"/>
            <a:ext cx="10664958"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000000"/>
                </a:solidFill>
                <a:latin typeface="Arial"/>
                <a:ea typeface="Arial"/>
                <a:cs typeface="Arial"/>
                <a:sym typeface="Arial"/>
              </a:rPr>
              <a:t>Overview</a:t>
            </a:r>
            <a:endParaRPr sz="5400">
              <a:solidFill>
                <a:srgbClr val="FFFFFF"/>
              </a:solidFill>
              <a:latin typeface="Arial"/>
              <a:ea typeface="Arial"/>
              <a:cs typeface="Arial"/>
              <a:sym typeface="Arial"/>
            </a:endParaRPr>
          </a:p>
        </p:txBody>
      </p:sp>
      <p:sp>
        <p:nvSpPr>
          <p:cNvPr id="92" name="Google Shape;92;p1"/>
          <p:cNvSpPr txBox="1"/>
          <p:nvPr/>
        </p:nvSpPr>
        <p:spPr>
          <a:xfrm>
            <a:off x="2097594" y="15728526"/>
            <a:ext cx="10471357"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000000"/>
                </a:solidFill>
                <a:latin typeface="Arial"/>
                <a:ea typeface="Arial"/>
                <a:cs typeface="Arial"/>
                <a:sym typeface="Arial"/>
              </a:rPr>
              <a:t>Network Construction</a:t>
            </a:r>
            <a:endParaRPr sz="6000">
              <a:solidFill>
                <a:srgbClr val="FFFFFF"/>
              </a:solidFill>
              <a:latin typeface="Arial"/>
              <a:ea typeface="Arial"/>
              <a:cs typeface="Arial"/>
              <a:sym typeface="Arial"/>
            </a:endParaRPr>
          </a:p>
        </p:txBody>
      </p:sp>
      <p:sp>
        <p:nvSpPr>
          <p:cNvPr id="93" name="Google Shape;93;p1"/>
          <p:cNvSpPr txBox="1"/>
          <p:nvPr/>
        </p:nvSpPr>
        <p:spPr>
          <a:xfrm>
            <a:off x="31606612" y="18135367"/>
            <a:ext cx="10471357"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000000"/>
                </a:solidFill>
                <a:latin typeface="Arial"/>
                <a:ea typeface="Arial"/>
                <a:cs typeface="Arial"/>
                <a:sym typeface="Arial"/>
              </a:rPr>
              <a:t>Future Work</a:t>
            </a:r>
            <a:endParaRPr sz="6000">
              <a:solidFill>
                <a:srgbClr val="FFFFFF"/>
              </a:solidFill>
              <a:latin typeface="Arial"/>
              <a:ea typeface="Arial"/>
              <a:cs typeface="Arial"/>
              <a:sym typeface="Arial"/>
            </a:endParaRPr>
          </a:p>
        </p:txBody>
      </p:sp>
      <p:pic>
        <p:nvPicPr>
          <p:cNvPr descr="A black sign with green text&#10;&#10;Description automatically generated" id="94" name="Google Shape;94;p1"/>
          <p:cNvPicPr preferRelativeResize="0"/>
          <p:nvPr/>
        </p:nvPicPr>
        <p:blipFill rotWithShape="1">
          <a:blip r:embed="rId3">
            <a:alphaModFix/>
          </a:blip>
          <a:srcRect b="0" l="0" r="0" t="0"/>
          <a:stretch/>
        </p:blipFill>
        <p:spPr>
          <a:xfrm>
            <a:off x="1064070" y="789944"/>
            <a:ext cx="8964481" cy="3487847"/>
          </a:xfrm>
          <a:prstGeom prst="rect">
            <a:avLst/>
          </a:prstGeom>
          <a:noFill/>
          <a:ln>
            <a:noFill/>
          </a:ln>
        </p:spPr>
      </p:pic>
      <p:sp>
        <p:nvSpPr>
          <p:cNvPr id="95" name="Google Shape;95;p1"/>
          <p:cNvSpPr txBox="1"/>
          <p:nvPr/>
        </p:nvSpPr>
        <p:spPr>
          <a:xfrm>
            <a:off x="695572" y="6307898"/>
            <a:ext cx="13155900" cy="3047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Arial"/>
                <a:ea typeface="Arial"/>
                <a:cs typeface="Arial"/>
                <a:sym typeface="Arial"/>
              </a:rPr>
              <a:t>The US Department of Transportation releases a yearly report of aggregate US freight data as part of the Freight Analysis Framework (FAF). This contains data of the origin and destination of shipments, mode of transportation, and estimated weight and value. 11.7 </a:t>
            </a:r>
            <a:r>
              <a:rPr lang="en-US" sz="3200">
                <a:solidFill>
                  <a:schemeClr val="dk1"/>
                </a:solidFill>
              </a:rPr>
              <a:t>billion</a:t>
            </a:r>
            <a:r>
              <a:rPr lang="en-US" sz="3200">
                <a:solidFill>
                  <a:schemeClr val="dk1"/>
                </a:solidFill>
                <a:latin typeface="Arial"/>
                <a:ea typeface="Arial"/>
                <a:cs typeface="Arial"/>
                <a:sym typeface="Arial"/>
              </a:rPr>
              <a:t> tons of cargo, worth roughly $15 trillion dollars was shipped on domestic, point-to-point trips on US highways in 2022.</a:t>
            </a:r>
            <a:endParaRPr/>
          </a:p>
        </p:txBody>
      </p:sp>
      <p:sp>
        <p:nvSpPr>
          <p:cNvPr id="96" name="Google Shape;96;p1"/>
          <p:cNvSpPr txBox="1"/>
          <p:nvPr/>
        </p:nvSpPr>
        <p:spPr>
          <a:xfrm>
            <a:off x="33542947" y="3579501"/>
            <a:ext cx="837823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000000"/>
                </a:solidFill>
                <a:latin typeface="Helvetica Neue"/>
                <a:ea typeface="Helvetica Neue"/>
                <a:cs typeface="Helvetica Neue"/>
                <a:sym typeface="Helvetica Neue"/>
              </a:rPr>
              <a:t>Advised by Dr. Theresa Migler</a:t>
            </a:r>
            <a:endParaRPr sz="4000">
              <a:solidFill>
                <a:srgbClr val="FFFFFF"/>
              </a:solidFill>
              <a:latin typeface="Arial"/>
              <a:ea typeface="Arial"/>
              <a:cs typeface="Arial"/>
              <a:sym typeface="Arial"/>
            </a:endParaRPr>
          </a:p>
        </p:txBody>
      </p:sp>
      <p:sp>
        <p:nvSpPr>
          <p:cNvPr id="97" name="Google Shape;97;p1"/>
          <p:cNvSpPr txBox="1"/>
          <p:nvPr/>
        </p:nvSpPr>
        <p:spPr>
          <a:xfrm>
            <a:off x="964384" y="17411754"/>
            <a:ext cx="12644744" cy="25545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Arial"/>
                <a:ea typeface="Arial"/>
                <a:cs typeface="Arial"/>
                <a:sym typeface="Arial"/>
              </a:rPr>
              <a:t>The network was modeled using the FAF’s statistical metro areas as nodes and tons of cargo transported between the the origin and destination nodes as directed edges. Edge weights represent tons of cargo. We looked only at trade corridors with greater than 500,000 tons of cargo shipped in the continental US only.</a:t>
            </a:r>
            <a:endParaRPr/>
          </a:p>
        </p:txBody>
      </p:sp>
      <p:sp>
        <p:nvSpPr>
          <p:cNvPr id="98" name="Google Shape;98;p1"/>
          <p:cNvSpPr txBox="1"/>
          <p:nvPr/>
        </p:nvSpPr>
        <p:spPr>
          <a:xfrm>
            <a:off x="14916449" y="9140373"/>
            <a:ext cx="14174400" cy="3540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Arial"/>
                <a:ea typeface="Arial"/>
                <a:cs typeface="Arial"/>
                <a:sym typeface="Arial"/>
              </a:rPr>
              <a:t>To simulate a disruption event that blocks travel between two city pairs, we remove an arbitrary edge from the graph. The next-shortest route is then calculated, and the cargo is re-routed through at least one intermediate node on the way to its destination. This increased load can be stored as an edge attribute and used to calculate an increase as a percentage to the edge’s normal throughput to identify which highways may be more vulnerable to a</a:t>
            </a:r>
            <a:r>
              <a:rPr lang="en-US" sz="3200">
                <a:solidFill>
                  <a:schemeClr val="dk1"/>
                </a:solidFill>
              </a:rPr>
              <a:t>n increase in traffic when a nearby edge fails.</a:t>
            </a:r>
            <a:endParaRPr/>
          </a:p>
        </p:txBody>
      </p:sp>
      <p:sp>
        <p:nvSpPr>
          <p:cNvPr id="99" name="Google Shape;99;p1"/>
          <p:cNvSpPr txBox="1"/>
          <p:nvPr/>
        </p:nvSpPr>
        <p:spPr>
          <a:xfrm>
            <a:off x="16767934" y="8091916"/>
            <a:ext cx="10471357"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000000"/>
                </a:solidFill>
                <a:latin typeface="Arial"/>
                <a:ea typeface="Arial"/>
                <a:cs typeface="Arial"/>
                <a:sym typeface="Arial"/>
              </a:rPr>
              <a:t>Simulation Design</a:t>
            </a:r>
            <a:endParaRPr sz="6000">
              <a:solidFill>
                <a:srgbClr val="FFFFFF"/>
              </a:solidFill>
              <a:latin typeface="Arial"/>
              <a:ea typeface="Arial"/>
              <a:cs typeface="Arial"/>
              <a:sym typeface="Arial"/>
            </a:endParaRPr>
          </a:p>
        </p:txBody>
      </p:sp>
      <p:sp>
        <p:nvSpPr>
          <p:cNvPr id="100" name="Google Shape;100;p1"/>
          <p:cNvSpPr txBox="1"/>
          <p:nvPr/>
        </p:nvSpPr>
        <p:spPr>
          <a:xfrm>
            <a:off x="30315383" y="19699936"/>
            <a:ext cx="12560558"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Arial"/>
                <a:ea typeface="Arial"/>
                <a:cs typeface="Arial"/>
                <a:sym typeface="Arial"/>
              </a:rPr>
              <a:t>Next steps in this project would involve taking a more in-depth look at the US highway system to construct a more realistic model of the US Interstate system, rather than a point-to-point based network simulation as done here. Additionally, we could look at a more realistic route-assignment algorithm that can split a shipment over multiple paths, or across multiple modalities of transportation (like rail).</a:t>
            </a:r>
            <a:endParaRPr/>
          </a:p>
        </p:txBody>
      </p:sp>
      <p:pic>
        <p:nvPicPr>
          <p:cNvPr descr="A map of the united states with lines and dots&#10;&#10;Description automatically generated" id="101" name="Google Shape;101;p1"/>
          <p:cNvPicPr preferRelativeResize="0"/>
          <p:nvPr/>
        </p:nvPicPr>
        <p:blipFill rotWithShape="1">
          <a:blip r:embed="rId4">
            <a:alphaModFix/>
          </a:blip>
          <a:srcRect b="0" l="0" r="0" t="0"/>
          <a:stretch/>
        </p:blipFill>
        <p:spPr>
          <a:xfrm>
            <a:off x="553710" y="20643786"/>
            <a:ext cx="8464364" cy="4567339"/>
          </a:xfrm>
          <a:prstGeom prst="rect">
            <a:avLst/>
          </a:prstGeom>
          <a:noFill/>
          <a:ln>
            <a:noFill/>
          </a:ln>
        </p:spPr>
      </p:pic>
      <p:pic>
        <p:nvPicPr>
          <p:cNvPr descr="A graph of different colored bars&#10;&#10;Description automatically generated" id="102" name="Google Shape;102;p1"/>
          <p:cNvPicPr preferRelativeResize="0"/>
          <p:nvPr/>
        </p:nvPicPr>
        <p:blipFill rotWithShape="1">
          <a:blip r:embed="rId5">
            <a:alphaModFix/>
          </a:blip>
          <a:srcRect b="0" l="0" r="0" t="0"/>
          <a:stretch/>
        </p:blipFill>
        <p:spPr>
          <a:xfrm>
            <a:off x="1948655" y="9845943"/>
            <a:ext cx="4559471" cy="4720773"/>
          </a:xfrm>
          <a:prstGeom prst="rect">
            <a:avLst/>
          </a:prstGeom>
          <a:noFill/>
          <a:ln>
            <a:noFill/>
          </a:ln>
        </p:spPr>
      </p:pic>
      <p:pic>
        <p:nvPicPr>
          <p:cNvPr id="103" name="Google Shape;103;p1"/>
          <p:cNvPicPr preferRelativeResize="0"/>
          <p:nvPr/>
        </p:nvPicPr>
        <p:blipFill rotWithShape="1">
          <a:blip r:embed="rId6">
            <a:alphaModFix/>
          </a:blip>
          <a:srcRect b="0" l="0" r="0" t="0"/>
          <a:stretch/>
        </p:blipFill>
        <p:spPr>
          <a:xfrm>
            <a:off x="8065963" y="9845942"/>
            <a:ext cx="4910554" cy="4720774"/>
          </a:xfrm>
          <a:prstGeom prst="rect">
            <a:avLst/>
          </a:prstGeom>
          <a:noFill/>
          <a:ln>
            <a:noFill/>
          </a:ln>
        </p:spPr>
      </p:pic>
      <p:sp>
        <p:nvSpPr>
          <p:cNvPr id="104" name="Google Shape;104;p1"/>
          <p:cNvSpPr txBox="1"/>
          <p:nvPr/>
        </p:nvSpPr>
        <p:spPr>
          <a:xfrm>
            <a:off x="2426851" y="14704845"/>
            <a:ext cx="13155895"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Arial"/>
                <a:ea typeface="Arial"/>
                <a:cs typeface="Arial"/>
                <a:sym typeface="Arial"/>
              </a:rPr>
              <a:t>Figure 1: </a:t>
            </a:r>
            <a:r>
              <a:rPr lang="en-US" sz="3200">
                <a:solidFill>
                  <a:schemeClr val="dk1"/>
                </a:solidFill>
                <a:latin typeface="Arial"/>
                <a:ea typeface="Arial"/>
                <a:cs typeface="Arial"/>
                <a:sym typeface="Arial"/>
              </a:rPr>
              <a:t>Top 10 city pairings and commodity types</a:t>
            </a:r>
            <a:endParaRPr/>
          </a:p>
        </p:txBody>
      </p:sp>
      <p:pic>
        <p:nvPicPr>
          <p:cNvPr descr="A graph of a graph&#10;&#10;Description automatically generated" id="105" name="Google Shape;105;p1"/>
          <p:cNvPicPr preferRelativeResize="0"/>
          <p:nvPr/>
        </p:nvPicPr>
        <p:blipFill rotWithShape="1">
          <a:blip r:embed="rId7">
            <a:alphaModFix/>
          </a:blip>
          <a:srcRect b="0" l="0" r="0" t="0"/>
          <a:stretch/>
        </p:blipFill>
        <p:spPr>
          <a:xfrm>
            <a:off x="9386443" y="20603164"/>
            <a:ext cx="4624643" cy="4577740"/>
          </a:xfrm>
          <a:prstGeom prst="rect">
            <a:avLst/>
          </a:prstGeom>
          <a:noFill/>
          <a:ln>
            <a:noFill/>
          </a:ln>
        </p:spPr>
      </p:pic>
      <p:sp>
        <p:nvSpPr>
          <p:cNvPr id="106" name="Google Shape;106;p1"/>
          <p:cNvSpPr txBox="1"/>
          <p:nvPr/>
        </p:nvSpPr>
        <p:spPr>
          <a:xfrm>
            <a:off x="948462" y="25358922"/>
            <a:ext cx="13155895"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Arial"/>
                <a:ea typeface="Arial"/>
                <a:cs typeface="Arial"/>
                <a:sym typeface="Arial"/>
              </a:rPr>
              <a:t>Figure 2: </a:t>
            </a:r>
            <a:r>
              <a:rPr lang="en-US" sz="3200">
                <a:solidFill>
                  <a:schemeClr val="dk1"/>
                </a:solidFill>
                <a:latin typeface="Arial"/>
                <a:ea typeface="Arial"/>
                <a:cs typeface="Arial"/>
                <a:sym typeface="Arial"/>
              </a:rPr>
              <a:t>Map of the constructed network and degree distribution</a:t>
            </a:r>
            <a:endParaRPr/>
          </a:p>
        </p:txBody>
      </p:sp>
      <p:graphicFrame>
        <p:nvGraphicFramePr>
          <p:cNvPr id="107" name="Google Shape;107;p1"/>
          <p:cNvGraphicFramePr/>
          <p:nvPr/>
        </p:nvGraphicFramePr>
        <p:xfrm>
          <a:off x="1015259" y="26985999"/>
          <a:ext cx="3000000" cy="3000000"/>
        </p:xfrm>
        <a:graphic>
          <a:graphicData uri="http://schemas.openxmlformats.org/drawingml/2006/table">
            <a:tbl>
              <a:tblPr bandRow="1" firstRow="1">
                <a:noFill/>
                <a:tableStyleId>{D97736DF-2C72-406E-AD17-AB89C89D65AD}</a:tableStyleId>
              </a:tblPr>
              <a:tblGrid>
                <a:gridCol w="6322375"/>
                <a:gridCol w="6322375"/>
              </a:tblGrid>
              <a:tr h="370850">
                <a:tc>
                  <a:txBody>
                    <a:bodyPr/>
                    <a:lstStyle/>
                    <a:p>
                      <a:pPr indent="0" lvl="0" marL="0" marR="0" rtl="0" algn="l">
                        <a:spcBef>
                          <a:spcPts val="0"/>
                        </a:spcBef>
                        <a:spcAft>
                          <a:spcPts val="0"/>
                        </a:spcAft>
                        <a:buNone/>
                      </a:pPr>
                      <a:r>
                        <a:rPr lang="en-US" sz="3200" u="none" cap="none" strike="noStrike"/>
                        <a:t>Metro Area</a:t>
                      </a:r>
                      <a:endParaRPr/>
                    </a:p>
                  </a:txBody>
                  <a:tcPr marT="45725" marB="45725" marR="91450" marL="91450"/>
                </a:tc>
                <a:tc>
                  <a:txBody>
                    <a:bodyPr/>
                    <a:lstStyle/>
                    <a:p>
                      <a:pPr indent="0" lvl="0" marL="0" marR="0" rtl="0" algn="l">
                        <a:spcBef>
                          <a:spcPts val="0"/>
                        </a:spcBef>
                        <a:spcAft>
                          <a:spcPts val="0"/>
                        </a:spcAft>
                        <a:buNone/>
                      </a:pPr>
                      <a:r>
                        <a:rPr lang="en-US" sz="3200"/>
                        <a:t>Closeness Centrality</a:t>
                      </a:r>
                      <a:endParaRPr/>
                    </a:p>
                  </a:txBody>
                  <a:tcPr marT="45725" marB="45725" marR="91450" marL="91450"/>
                </a:tc>
              </a:tr>
              <a:tr h="370850">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Atlanta</a:t>
                      </a:r>
                      <a:endParaRPr sz="3200"/>
                    </a:p>
                  </a:txBody>
                  <a:tcPr marT="45725" marB="45725" marR="91450" marL="91450"/>
                </a:tc>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0.50</a:t>
                      </a:r>
                      <a:endParaRPr sz="3200"/>
                    </a:p>
                  </a:txBody>
                  <a:tcPr marT="45725" marB="45725" marR="91450" marL="91450"/>
                </a:tc>
              </a:tr>
              <a:tr h="370850">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Los Angeles</a:t>
                      </a:r>
                      <a:endParaRPr sz="3200"/>
                    </a:p>
                  </a:txBody>
                  <a:tcPr marT="45725" marB="45725" marR="91450" marL="91450"/>
                </a:tc>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0.49</a:t>
                      </a:r>
                      <a:endParaRPr sz="3200"/>
                    </a:p>
                  </a:txBody>
                  <a:tcPr marT="45725" marB="45725" marR="91450" marL="91450"/>
                </a:tc>
              </a:tr>
              <a:tr h="370850">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Detroit</a:t>
                      </a:r>
                      <a:endParaRPr sz="3200"/>
                    </a:p>
                  </a:txBody>
                  <a:tcPr marT="45725" marB="45725" marR="91450" marL="91450"/>
                </a:tc>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0.48</a:t>
                      </a:r>
                      <a:endParaRPr sz="3200"/>
                    </a:p>
                  </a:txBody>
                  <a:tcPr marT="45725" marB="45725" marR="91450" marL="91450"/>
                </a:tc>
              </a:tr>
              <a:tr h="370850">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Chicago (IL)</a:t>
                      </a:r>
                      <a:endParaRPr sz="3200"/>
                    </a:p>
                  </a:txBody>
                  <a:tcPr marT="45725" marB="45725" marR="91450" marL="91450"/>
                </a:tc>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0.47</a:t>
                      </a:r>
                      <a:endParaRPr sz="3200"/>
                    </a:p>
                  </a:txBody>
                  <a:tcPr marT="45725" marB="45725" marR="91450" marL="91450"/>
                </a:tc>
              </a:tr>
              <a:tr h="370850">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Dallas</a:t>
                      </a:r>
                      <a:endParaRPr sz="3200"/>
                    </a:p>
                  </a:txBody>
                  <a:tcPr marT="45725" marB="45725" marR="91450" marL="91450"/>
                </a:tc>
                <a:tc>
                  <a:txBody>
                    <a:bodyPr/>
                    <a:lstStyle/>
                    <a:p>
                      <a:pPr indent="0" lvl="0" marL="0" marR="0" rtl="0" algn="l">
                        <a:spcBef>
                          <a:spcPts val="0"/>
                        </a:spcBef>
                        <a:spcAft>
                          <a:spcPts val="0"/>
                        </a:spcAft>
                        <a:buNone/>
                      </a:pPr>
                      <a:r>
                        <a:rPr lang="en-US" sz="3200"/>
                        <a:t>0.46</a:t>
                      </a:r>
                      <a:endParaRPr/>
                    </a:p>
                  </a:txBody>
                  <a:tcPr marT="45725" marB="45725" marR="91450" marL="91450"/>
                </a:tc>
              </a:tr>
            </a:tbl>
          </a:graphicData>
        </a:graphic>
      </p:graphicFrame>
      <p:pic>
        <p:nvPicPr>
          <p:cNvPr descr="A map of the united states&#10;&#10;Description automatically generated" id="108" name="Google Shape;108;p1"/>
          <p:cNvPicPr preferRelativeResize="0"/>
          <p:nvPr/>
        </p:nvPicPr>
        <p:blipFill rotWithShape="1">
          <a:blip r:embed="rId8">
            <a:alphaModFix/>
          </a:blip>
          <a:srcRect b="11996" l="9163" r="5193" t="14369"/>
          <a:stretch/>
        </p:blipFill>
        <p:spPr>
          <a:xfrm>
            <a:off x="22811246" y="13051139"/>
            <a:ext cx="5438408" cy="4208283"/>
          </a:xfrm>
          <a:prstGeom prst="rect">
            <a:avLst/>
          </a:prstGeom>
          <a:noFill/>
          <a:ln>
            <a:noFill/>
          </a:ln>
        </p:spPr>
      </p:pic>
      <p:pic>
        <p:nvPicPr>
          <p:cNvPr descr="A map of the united states&#10;&#10;Description automatically generated" id="109" name="Google Shape;109;p1"/>
          <p:cNvPicPr preferRelativeResize="0"/>
          <p:nvPr/>
        </p:nvPicPr>
        <p:blipFill rotWithShape="1">
          <a:blip r:embed="rId9">
            <a:alphaModFix/>
          </a:blip>
          <a:srcRect b="11765" l="8350" r="6005" t="14599"/>
          <a:stretch/>
        </p:blipFill>
        <p:spPr>
          <a:xfrm>
            <a:off x="16189884" y="13051139"/>
            <a:ext cx="5438408" cy="4208283"/>
          </a:xfrm>
          <a:prstGeom prst="rect">
            <a:avLst/>
          </a:prstGeom>
          <a:noFill/>
          <a:ln>
            <a:noFill/>
          </a:ln>
        </p:spPr>
      </p:pic>
      <p:sp>
        <p:nvSpPr>
          <p:cNvPr id="110" name="Google Shape;110;p1"/>
          <p:cNvSpPr txBox="1"/>
          <p:nvPr/>
        </p:nvSpPr>
        <p:spPr>
          <a:xfrm>
            <a:off x="15425665" y="17535310"/>
            <a:ext cx="13155895"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Arial"/>
                <a:ea typeface="Arial"/>
                <a:cs typeface="Arial"/>
                <a:sym typeface="Arial"/>
              </a:rPr>
              <a:t>Figure 3: </a:t>
            </a:r>
            <a:r>
              <a:rPr lang="en-US" sz="3200">
                <a:solidFill>
                  <a:schemeClr val="dk1"/>
                </a:solidFill>
                <a:latin typeface="Arial"/>
                <a:ea typeface="Arial"/>
                <a:cs typeface="Arial"/>
                <a:sym typeface="Arial"/>
              </a:rPr>
              <a:t>A path from Los Angeles to San Francisco (Blue) is rerouted through Fresno (Red)  after a disruption event</a:t>
            </a:r>
            <a:endParaRPr/>
          </a:p>
        </p:txBody>
      </p:sp>
      <p:sp>
        <p:nvSpPr>
          <p:cNvPr id="111" name="Google Shape;111;p1"/>
          <p:cNvSpPr txBox="1"/>
          <p:nvPr/>
        </p:nvSpPr>
        <p:spPr>
          <a:xfrm>
            <a:off x="14907457" y="18878113"/>
            <a:ext cx="14174327" cy="206210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Arial"/>
                <a:ea typeface="Arial"/>
                <a:cs typeface="Arial"/>
                <a:sym typeface="Arial"/>
              </a:rPr>
              <a:t>This simulation can be repeated so that each edge in the graph is removed exactly once, and the increased load factor averaged by the number of simulations to determine how vulnerable a road is to strain resulting from a disruption event.</a:t>
            </a:r>
            <a:endParaRPr/>
          </a:p>
        </p:txBody>
      </p:sp>
      <p:graphicFrame>
        <p:nvGraphicFramePr>
          <p:cNvPr id="112" name="Google Shape;112;p1"/>
          <p:cNvGraphicFramePr/>
          <p:nvPr/>
        </p:nvGraphicFramePr>
        <p:xfrm>
          <a:off x="30452708" y="5489638"/>
          <a:ext cx="3000000" cy="3000000"/>
        </p:xfrm>
        <a:graphic>
          <a:graphicData uri="http://schemas.openxmlformats.org/drawingml/2006/table">
            <a:tbl>
              <a:tblPr bandRow="1" firstRow="1">
                <a:noFill/>
                <a:tableStyleId>{D97736DF-2C72-406E-AD17-AB89C89D65AD}</a:tableStyleId>
              </a:tblPr>
              <a:tblGrid>
                <a:gridCol w="6322375"/>
                <a:gridCol w="6322375"/>
              </a:tblGrid>
              <a:tr h="370850">
                <a:tc>
                  <a:txBody>
                    <a:bodyPr/>
                    <a:lstStyle/>
                    <a:p>
                      <a:pPr indent="0" lvl="0" marL="0" marR="0" rtl="0" algn="l">
                        <a:spcBef>
                          <a:spcPts val="0"/>
                        </a:spcBef>
                        <a:spcAft>
                          <a:spcPts val="0"/>
                        </a:spcAft>
                        <a:buNone/>
                      </a:pPr>
                      <a:r>
                        <a:rPr lang="en-US" sz="3200"/>
                        <a:t>Edge</a:t>
                      </a:r>
                      <a:endParaRPr/>
                    </a:p>
                  </a:txBody>
                  <a:tcPr marT="45725" marB="45725" marR="91450" marL="91450"/>
                </a:tc>
                <a:tc>
                  <a:txBody>
                    <a:bodyPr/>
                    <a:lstStyle/>
                    <a:p>
                      <a:pPr indent="0" lvl="0" marL="0" marR="0" rtl="0" algn="l">
                        <a:spcBef>
                          <a:spcPts val="0"/>
                        </a:spcBef>
                        <a:spcAft>
                          <a:spcPts val="0"/>
                        </a:spcAft>
                        <a:buNone/>
                      </a:pPr>
                      <a:r>
                        <a:rPr lang="en-US" sz="3200"/>
                        <a:t>Average Increase in Thousand Tons</a:t>
                      </a:r>
                      <a:endParaRPr/>
                    </a:p>
                  </a:txBody>
                  <a:tcPr marT="45725" marB="45725" marR="91450" marL="91450"/>
                </a:tc>
              </a:tr>
              <a:tr h="157425">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Dallas-Houston</a:t>
                      </a:r>
                      <a:endParaRPr sz="3200"/>
                    </a:p>
                  </a:txBody>
                  <a:tcPr marT="45725" marB="45725" marR="91450" marL="91450"/>
                </a:tc>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24511</a:t>
                      </a:r>
                      <a:endParaRPr sz="3200"/>
                    </a:p>
                  </a:txBody>
                  <a:tcPr marT="45725" marB="45725" marR="91450" marL="91450"/>
                </a:tc>
              </a:tr>
              <a:tr h="370850">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Los Angeles-San Francisco</a:t>
                      </a:r>
                      <a:endParaRPr sz="3200"/>
                    </a:p>
                  </a:txBody>
                  <a:tcPr marT="45725" marB="45725" marR="91450" marL="91450"/>
                </a:tc>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17562</a:t>
                      </a:r>
                      <a:endParaRPr sz="3200"/>
                    </a:p>
                  </a:txBody>
                  <a:tcPr marT="45725" marB="45725" marR="91450" marL="91450"/>
                </a:tc>
              </a:tr>
              <a:tr h="370850">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Los Angeles-San Diego</a:t>
                      </a:r>
                      <a:endParaRPr sz="3200"/>
                    </a:p>
                  </a:txBody>
                  <a:tcPr marT="45725" marB="45725" marR="91450" marL="91450"/>
                </a:tc>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17430</a:t>
                      </a:r>
                      <a:endParaRPr sz="3200"/>
                    </a:p>
                  </a:txBody>
                  <a:tcPr marT="45725" marB="45725" marR="91450" marL="91450"/>
                </a:tc>
              </a:tr>
              <a:tr h="370850">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San Francisco-Los Angeles</a:t>
                      </a:r>
                      <a:endParaRPr sz="3200"/>
                    </a:p>
                  </a:txBody>
                  <a:tcPr marT="45725" marB="45725" marR="91450" marL="91450"/>
                </a:tc>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15352</a:t>
                      </a:r>
                      <a:endParaRPr sz="3200"/>
                    </a:p>
                  </a:txBody>
                  <a:tcPr marT="45725" marB="45725" marR="91450" marL="91450"/>
                </a:tc>
              </a:tr>
              <a:tr h="370850">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San Antonio-Houston</a:t>
                      </a:r>
                      <a:endParaRPr sz="3200"/>
                    </a:p>
                  </a:txBody>
                  <a:tcPr marT="45725" marB="45725" marR="91450" marL="91450"/>
                </a:tc>
                <a:tc>
                  <a:txBody>
                    <a:bodyPr/>
                    <a:lstStyle/>
                    <a:p>
                      <a:pPr indent="0" lvl="0" marL="0" marR="0" rtl="0" algn="l">
                        <a:spcBef>
                          <a:spcPts val="0"/>
                        </a:spcBef>
                        <a:spcAft>
                          <a:spcPts val="0"/>
                        </a:spcAft>
                        <a:buNone/>
                      </a:pPr>
                      <a:r>
                        <a:rPr lang="en-US" sz="3200"/>
                        <a:t>14372</a:t>
                      </a:r>
                      <a:endParaRPr/>
                    </a:p>
                  </a:txBody>
                  <a:tcPr marT="45725" marB="45725" marR="91450" marL="91450"/>
                </a:tc>
              </a:tr>
            </a:tbl>
          </a:graphicData>
        </a:graphic>
      </p:graphicFrame>
      <p:graphicFrame>
        <p:nvGraphicFramePr>
          <p:cNvPr id="113" name="Google Shape;113;p1"/>
          <p:cNvGraphicFramePr/>
          <p:nvPr/>
        </p:nvGraphicFramePr>
        <p:xfrm>
          <a:off x="30452708" y="9845942"/>
          <a:ext cx="3000000" cy="3000000"/>
        </p:xfrm>
        <a:graphic>
          <a:graphicData uri="http://schemas.openxmlformats.org/drawingml/2006/table">
            <a:tbl>
              <a:tblPr bandRow="1" firstRow="1">
                <a:noFill/>
                <a:tableStyleId>{D97736DF-2C72-406E-AD17-AB89C89D65AD}</a:tableStyleId>
              </a:tblPr>
              <a:tblGrid>
                <a:gridCol w="6322375"/>
                <a:gridCol w="6322375"/>
              </a:tblGrid>
              <a:tr h="406400">
                <a:tc>
                  <a:txBody>
                    <a:bodyPr/>
                    <a:lstStyle/>
                    <a:p>
                      <a:pPr indent="0" lvl="0" marL="0" marR="0" rtl="0" algn="l">
                        <a:spcBef>
                          <a:spcPts val="0"/>
                        </a:spcBef>
                        <a:spcAft>
                          <a:spcPts val="0"/>
                        </a:spcAft>
                        <a:buNone/>
                      </a:pPr>
                      <a:r>
                        <a:rPr lang="en-US" sz="3200"/>
                        <a:t>Edge</a:t>
                      </a:r>
                      <a:endParaRPr/>
                    </a:p>
                  </a:txBody>
                  <a:tcPr marT="45725" marB="45725" marR="91450" marL="91450"/>
                </a:tc>
                <a:tc>
                  <a:txBody>
                    <a:bodyPr/>
                    <a:lstStyle/>
                    <a:p>
                      <a:pPr indent="0" lvl="0" marL="0" marR="0" rtl="0" algn="l">
                        <a:spcBef>
                          <a:spcPts val="0"/>
                        </a:spcBef>
                        <a:spcAft>
                          <a:spcPts val="0"/>
                        </a:spcAft>
                        <a:buNone/>
                      </a:pPr>
                      <a:r>
                        <a:rPr lang="en-US" sz="3200"/>
                        <a:t>Proportion of Starting Value</a:t>
                      </a:r>
                      <a:endParaRPr/>
                    </a:p>
                  </a:txBody>
                  <a:tcPr marT="45725" marB="45725" marR="91450" marL="91450"/>
                </a:tc>
              </a:tr>
              <a:tr h="370850">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Corpus Christi-Austin</a:t>
                      </a:r>
                      <a:endParaRPr sz="3200"/>
                    </a:p>
                  </a:txBody>
                  <a:tcPr marT="45725" marB="45725" marR="91450" marL="91450"/>
                </a:tc>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1.11</a:t>
                      </a:r>
                      <a:endParaRPr sz="3200"/>
                    </a:p>
                  </a:txBody>
                  <a:tcPr marT="45725" marB="45725" marR="91450" marL="91450"/>
                </a:tc>
              </a:tr>
              <a:tr h="370850">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Washington (DC)-Baltimore</a:t>
                      </a:r>
                      <a:endParaRPr sz="3200"/>
                    </a:p>
                  </a:txBody>
                  <a:tcPr marT="45725" marB="45725" marR="91450" marL="91450"/>
                </a:tc>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1.08</a:t>
                      </a:r>
                      <a:endParaRPr sz="3200"/>
                    </a:p>
                  </a:txBody>
                  <a:tcPr marT="45725" marB="45725" marR="91450" marL="91450"/>
                </a:tc>
              </a:tr>
              <a:tr h="370850">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Richmond-Washington (DC)</a:t>
                      </a:r>
                      <a:endParaRPr sz="3200"/>
                    </a:p>
                  </a:txBody>
                  <a:tcPr marT="45725" marB="45725" marR="91450" marL="91450"/>
                </a:tc>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1.06</a:t>
                      </a:r>
                      <a:endParaRPr sz="3200"/>
                    </a:p>
                  </a:txBody>
                  <a:tcPr marT="45725" marB="45725" marR="91450" marL="91450"/>
                </a:tc>
              </a:tr>
              <a:tr h="370850">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Fresno-Sacramento</a:t>
                      </a:r>
                      <a:endParaRPr sz="3200"/>
                    </a:p>
                  </a:txBody>
                  <a:tcPr marT="45725" marB="45725" marR="91450" marL="91450"/>
                </a:tc>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1.05</a:t>
                      </a:r>
                      <a:endParaRPr sz="3200"/>
                    </a:p>
                  </a:txBody>
                  <a:tcPr marT="45725" marB="45725" marR="91450" marL="91450"/>
                </a:tc>
              </a:tr>
              <a:tr h="370850">
                <a:tc>
                  <a:txBody>
                    <a:bodyPr/>
                    <a:lstStyle/>
                    <a:p>
                      <a:pPr indent="0" lvl="0" marL="0" marR="0" rtl="0" algn="l">
                        <a:spcBef>
                          <a:spcPts val="0"/>
                        </a:spcBef>
                        <a:spcAft>
                          <a:spcPts val="0"/>
                        </a:spcAft>
                        <a:buNone/>
                      </a:pPr>
                      <a:r>
                        <a:rPr b="0" i="0" lang="en-US" sz="3200" u="none" strike="noStrike">
                          <a:solidFill>
                            <a:schemeClr val="dk1"/>
                          </a:solidFill>
                          <a:latin typeface="Calibri"/>
                          <a:ea typeface="Calibri"/>
                          <a:cs typeface="Calibri"/>
                          <a:sym typeface="Calibri"/>
                        </a:rPr>
                        <a:t>Austin-Corpus Christi</a:t>
                      </a:r>
                      <a:endParaRPr sz="3200"/>
                    </a:p>
                  </a:txBody>
                  <a:tcPr marT="45725" marB="45725" marR="91450" marL="91450"/>
                </a:tc>
                <a:tc>
                  <a:txBody>
                    <a:bodyPr/>
                    <a:lstStyle/>
                    <a:p>
                      <a:pPr indent="0" lvl="0" marL="0" marR="0" rtl="0" algn="l">
                        <a:spcBef>
                          <a:spcPts val="0"/>
                        </a:spcBef>
                        <a:spcAft>
                          <a:spcPts val="0"/>
                        </a:spcAft>
                        <a:buNone/>
                      </a:pPr>
                      <a:r>
                        <a:rPr lang="en-US" sz="3200"/>
                        <a:t>1.05</a:t>
                      </a:r>
                      <a:endParaRPr/>
                    </a:p>
                  </a:txBody>
                  <a:tcPr marT="45725" marB="45725" marR="91450" marL="91450"/>
                </a:tc>
              </a:tr>
            </a:tbl>
          </a:graphicData>
        </a:graphic>
      </p:graphicFrame>
      <p:sp>
        <p:nvSpPr>
          <p:cNvPr id="114" name="Google Shape;114;p1"/>
          <p:cNvSpPr txBox="1"/>
          <p:nvPr/>
        </p:nvSpPr>
        <p:spPr>
          <a:xfrm>
            <a:off x="16767934" y="20952282"/>
            <a:ext cx="10471357"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000000"/>
                </a:solidFill>
                <a:latin typeface="Arial"/>
                <a:ea typeface="Arial"/>
                <a:cs typeface="Arial"/>
                <a:sym typeface="Arial"/>
              </a:rPr>
              <a:t>Findings</a:t>
            </a:r>
            <a:endParaRPr sz="6000">
              <a:solidFill>
                <a:srgbClr val="FFFFFF"/>
              </a:solidFill>
              <a:latin typeface="Arial"/>
              <a:ea typeface="Arial"/>
              <a:cs typeface="Arial"/>
              <a:sym typeface="Arial"/>
            </a:endParaRPr>
          </a:p>
        </p:txBody>
      </p:sp>
      <p:sp>
        <p:nvSpPr>
          <p:cNvPr id="115" name="Google Shape;115;p1"/>
          <p:cNvSpPr txBox="1"/>
          <p:nvPr/>
        </p:nvSpPr>
        <p:spPr>
          <a:xfrm>
            <a:off x="14907457" y="5489638"/>
            <a:ext cx="14109140"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200">
                <a:solidFill>
                  <a:schemeClr val="dk1"/>
                </a:solidFill>
                <a:latin typeface="Arial"/>
                <a:ea typeface="Arial"/>
                <a:cs typeface="Arial"/>
                <a:sym typeface="Arial"/>
              </a:rPr>
              <a:t>The most highway freight density is found in the California, Texas Triangle, Midwest, and East Coast regions. The most connected nodes, measured using closeness centrality, are often central to these areas.</a:t>
            </a:r>
            <a:endParaRPr/>
          </a:p>
        </p:txBody>
      </p:sp>
      <p:sp>
        <p:nvSpPr>
          <p:cNvPr id="116" name="Google Shape;116;p1"/>
          <p:cNvSpPr txBox="1"/>
          <p:nvPr/>
        </p:nvSpPr>
        <p:spPr>
          <a:xfrm>
            <a:off x="30356303" y="14087631"/>
            <a:ext cx="12644744"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Arial"/>
                <a:ea typeface="Arial"/>
                <a:cs typeface="Arial"/>
                <a:sym typeface="Arial"/>
              </a:rPr>
              <a:t>The city pairs most vulnerable are the small to medium-sized cities that run parallel to already large highway trade corridors</a:t>
            </a:r>
            <a:r>
              <a:rPr lang="en-US" sz="3200">
                <a:solidFill>
                  <a:schemeClr val="dk1"/>
                </a:solidFill>
                <a:latin typeface="Arial"/>
                <a:ea typeface="Arial"/>
                <a:cs typeface="Arial"/>
                <a:sym typeface="Arial"/>
              </a:rPr>
              <a:t>. Cataloguing this information is likely of interest to transportation planners and emergency response crews who rely upon similar models to plan for and be able to take advanced action in the result of a highway disruption.  </a:t>
            </a:r>
            <a:endParaRPr/>
          </a:p>
        </p:txBody>
      </p:sp>
      <p:pic>
        <p:nvPicPr>
          <p:cNvPr id="117" name="Google Shape;117;p1"/>
          <p:cNvPicPr preferRelativeResize="0"/>
          <p:nvPr/>
        </p:nvPicPr>
        <p:blipFill rotWithShape="1">
          <a:blip r:embed="rId10">
            <a:alphaModFix/>
          </a:blip>
          <a:srcRect b="0" l="0" r="0" t="0"/>
          <a:stretch/>
        </p:blipFill>
        <p:spPr>
          <a:xfrm>
            <a:off x="15666594" y="22236296"/>
            <a:ext cx="12656052" cy="6830026"/>
          </a:xfrm>
          <a:prstGeom prst="rect">
            <a:avLst/>
          </a:prstGeom>
          <a:noFill/>
          <a:ln>
            <a:noFill/>
          </a:ln>
        </p:spPr>
      </p:pic>
      <p:sp>
        <p:nvSpPr>
          <p:cNvPr id="118" name="Google Shape;118;p1"/>
          <p:cNvSpPr txBox="1"/>
          <p:nvPr/>
        </p:nvSpPr>
        <p:spPr>
          <a:xfrm>
            <a:off x="14916450" y="29586220"/>
            <a:ext cx="13665110" cy="10772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3200">
                <a:solidFill>
                  <a:schemeClr val="dk1"/>
                </a:solidFill>
                <a:latin typeface="Arial"/>
                <a:ea typeface="Arial"/>
                <a:cs typeface="Arial"/>
                <a:sym typeface="Arial"/>
              </a:rPr>
              <a:t>Figure 4: </a:t>
            </a:r>
            <a:r>
              <a:rPr lang="en-US" sz="3200">
                <a:solidFill>
                  <a:schemeClr val="dk1"/>
                </a:solidFill>
                <a:latin typeface="Arial"/>
                <a:ea typeface="Arial"/>
                <a:cs typeface="Arial"/>
                <a:sym typeface="Arial"/>
              </a:rPr>
              <a:t>Color overlay with edges in red being found to be the most vulnerable to congestion, and blue being the least.</a:t>
            </a:r>
            <a:endParaRPr/>
          </a:p>
        </p:txBody>
      </p:sp>
      <p:sp>
        <p:nvSpPr>
          <p:cNvPr id="119" name="Google Shape;119;p1"/>
          <p:cNvSpPr txBox="1"/>
          <p:nvPr/>
        </p:nvSpPr>
        <p:spPr>
          <a:xfrm>
            <a:off x="31775977" y="24304800"/>
            <a:ext cx="10471357"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000">
                <a:solidFill>
                  <a:srgbClr val="000000"/>
                </a:solidFill>
                <a:latin typeface="Arial"/>
                <a:ea typeface="Arial"/>
                <a:cs typeface="Arial"/>
                <a:sym typeface="Arial"/>
              </a:rPr>
              <a:t>References</a:t>
            </a:r>
            <a:endParaRPr sz="6000">
              <a:solidFill>
                <a:srgbClr val="FFFFFF"/>
              </a:solidFill>
              <a:latin typeface="Arial"/>
              <a:ea typeface="Arial"/>
              <a:cs typeface="Arial"/>
              <a:sym typeface="Arial"/>
            </a:endParaRPr>
          </a:p>
        </p:txBody>
      </p:sp>
      <p:sp>
        <p:nvSpPr>
          <p:cNvPr id="120" name="Google Shape;120;p1"/>
          <p:cNvSpPr txBox="1"/>
          <p:nvPr/>
        </p:nvSpPr>
        <p:spPr>
          <a:xfrm>
            <a:off x="30530728" y="25511069"/>
            <a:ext cx="1256055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Bureau of Transportation Statistics. Freight Analysis Framework 5. Available online: https://www.bts.gov/faf</a:t>
            </a:r>
            <a:endParaRPr sz="32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2014-02-20T22:22:34Z</dcterms:created>
  <dc:creator>Morgan Zandonella</dc:creator>
</cp:coreProperties>
</file>