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Rustic Printed" charset="1" panose="00000000000000000000"/>
      <p:regular r:id="rId13"/>
    </p:embeddedFont>
    <p:embeddedFont>
      <p:font typeface="Canva Sans Medium" charset="1" panose="020B06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616628" y="2158907"/>
            <a:ext cx="9549909" cy="4759485"/>
          </a:xfrm>
          <a:prstGeom prst="rect">
            <a:avLst/>
          </a:prstGeom>
        </p:spPr>
        <p:txBody>
          <a:bodyPr anchor="t" rtlCol="false" tIns="0" lIns="0" bIns="0" rIns="0">
            <a:spAutoFit/>
          </a:bodyPr>
          <a:lstStyle/>
          <a:p>
            <a:pPr algn="ctr">
              <a:lnSpc>
                <a:spcPts val="15866"/>
              </a:lnSpc>
            </a:pPr>
            <a:r>
              <a:rPr lang="en-US" sz="18888" spc="-1133">
                <a:solidFill>
                  <a:srgbClr val="0B4E7C"/>
                </a:solidFill>
                <a:latin typeface="Rustic Printed"/>
              </a:rPr>
              <a:t>GROUP 1</a:t>
            </a:r>
          </a:p>
          <a:p>
            <a:pPr algn="ctr" marL="0" indent="0" lvl="0">
              <a:lnSpc>
                <a:spcPts val="15866"/>
              </a:lnSpc>
            </a:pPr>
            <a:r>
              <a:rPr lang="en-US" sz="18888" spc="-1133">
                <a:solidFill>
                  <a:srgbClr val="0B4E7C"/>
                </a:solidFill>
                <a:latin typeface="Rustic Printed"/>
              </a:rPr>
              <a:t>(MODULE 4)</a:t>
            </a:r>
          </a:p>
        </p:txBody>
      </p:sp>
      <p:sp>
        <p:nvSpPr>
          <p:cNvPr name="Freeform 15" id="15"/>
          <p:cNvSpPr/>
          <p:nvPr/>
        </p:nvSpPr>
        <p:spPr>
          <a:xfrm flipH="false" flipV="false" rot="4142913">
            <a:off x="12242222" y="1389041"/>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6" id="16"/>
          <p:cNvSpPr txBox="true"/>
          <p:nvPr/>
        </p:nvSpPr>
        <p:spPr>
          <a:xfrm rot="0">
            <a:off x="4213778" y="7547041"/>
            <a:ext cx="10355609" cy="752012"/>
          </a:xfrm>
          <a:prstGeom prst="rect">
            <a:avLst/>
          </a:prstGeom>
        </p:spPr>
        <p:txBody>
          <a:bodyPr anchor="t" rtlCol="false" tIns="0" lIns="0" bIns="0" rIns="0">
            <a:spAutoFit/>
          </a:bodyPr>
          <a:lstStyle/>
          <a:p>
            <a:pPr algn="ctr">
              <a:lnSpc>
                <a:spcPts val="2955"/>
              </a:lnSpc>
            </a:pPr>
            <a:r>
              <a:rPr lang="en-US" sz="2841" spc="179">
                <a:solidFill>
                  <a:srgbClr val="000000"/>
                </a:solidFill>
                <a:latin typeface="Canva Sans Medium"/>
              </a:rPr>
              <a:t>UMT ACADEMIC PROGRAM </a:t>
            </a:r>
          </a:p>
          <a:p>
            <a:pPr algn="ctr" marL="0" indent="0" lvl="0">
              <a:lnSpc>
                <a:spcPts val="2955"/>
              </a:lnSpc>
              <a:spcBef>
                <a:spcPct val="0"/>
              </a:spcBef>
            </a:pPr>
            <a:r>
              <a:rPr lang="en-US" sz="2841" spc="179">
                <a:solidFill>
                  <a:srgbClr val="000000"/>
                </a:solidFill>
                <a:latin typeface="Canva Sans Medium"/>
              </a:rPr>
              <a:t>DEVELOPMENT TRACKING SYSTEM</a:t>
            </a:r>
          </a:p>
        </p:txBody>
      </p:sp>
      <p:sp>
        <p:nvSpPr>
          <p:cNvPr name="Freeform 17" id="17"/>
          <p:cNvSpPr/>
          <p:nvPr/>
        </p:nvSpPr>
        <p:spPr>
          <a:xfrm flipH="false" flipV="false" rot="-6823717">
            <a:off x="2580934"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true" flipV="false" rot="0">
            <a:off x="4270593" y="2612842"/>
            <a:ext cx="1467459" cy="1581362"/>
          </a:xfrm>
          <a:custGeom>
            <a:avLst/>
            <a:gdLst/>
            <a:ahLst/>
            <a:cxnLst/>
            <a:rect r="r" b="b" t="t" l="l"/>
            <a:pathLst>
              <a:path h="1581362" w="1467459">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1433011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4950" y="1555187"/>
            <a:ext cx="7978551" cy="3008504"/>
          </a:xfrm>
          <a:prstGeom prst="rect">
            <a:avLst/>
          </a:prstGeom>
        </p:spPr>
        <p:txBody>
          <a:bodyPr anchor="t" rtlCol="false" tIns="0" lIns="0" bIns="0" rIns="0">
            <a:spAutoFit/>
          </a:bodyPr>
          <a:lstStyle/>
          <a:p>
            <a:pPr algn="l" marL="0" indent="0" lvl="0">
              <a:lnSpc>
                <a:spcPts val="7222"/>
              </a:lnSpc>
            </a:pPr>
            <a:r>
              <a:rPr lang="en-US" sz="7523" spc="-451">
                <a:solidFill>
                  <a:srgbClr val="0B4E7C"/>
                </a:solidFill>
                <a:latin typeface="Rustic Printed"/>
              </a:rPr>
              <a:t>INTRODUCTION: WHAT IS MODULE 4 IS ALL ABOUT?</a:t>
            </a:r>
          </a:p>
        </p:txBody>
      </p:sp>
      <p:sp>
        <p:nvSpPr>
          <p:cNvPr name="TextBox 4" id="4"/>
          <p:cNvSpPr txBox="true"/>
          <p:nvPr/>
        </p:nvSpPr>
        <p:spPr>
          <a:xfrm rot="0">
            <a:off x="1504950" y="5114925"/>
            <a:ext cx="9133594" cy="3753342"/>
          </a:xfrm>
          <a:prstGeom prst="rect">
            <a:avLst/>
          </a:prstGeom>
        </p:spPr>
        <p:txBody>
          <a:bodyPr anchor="t" rtlCol="false" tIns="0" lIns="0" bIns="0" rIns="0">
            <a:spAutoFit/>
          </a:bodyPr>
          <a:lstStyle/>
          <a:p>
            <a:pPr algn="just" marL="0" indent="0" lvl="0">
              <a:lnSpc>
                <a:spcPts val="3340"/>
              </a:lnSpc>
              <a:spcBef>
                <a:spcPct val="0"/>
              </a:spcBef>
            </a:pPr>
            <a:r>
              <a:rPr lang="en-US" sz="2474" spc="148">
                <a:solidFill>
                  <a:srgbClr val="0B4E7C"/>
                </a:solidFill>
                <a:latin typeface="Canva Sans Medium"/>
              </a:rPr>
              <a:t>Module 4 is an important part in the academic program development process, as it ensures that the program meets all necessary standards for full accreditation. All the uploaded document may view, update and delete. This module includes several functions such as manage documents, MQA-02 documents, review panel member(APP), internal reviews and lastly manage full accreditation application.</a:t>
            </a:r>
          </a:p>
        </p:txBody>
      </p:sp>
      <p:sp>
        <p:nvSpPr>
          <p:cNvPr name="Freeform 5" id="5"/>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7542208" y="880049"/>
            <a:ext cx="10199529" cy="7849203"/>
          </a:xfrm>
          <a:custGeom>
            <a:avLst/>
            <a:gdLst/>
            <a:ahLst/>
            <a:cxnLst/>
            <a:rect r="r" b="b" t="t" l="l"/>
            <a:pathLst>
              <a:path h="7849203" w="10199529">
                <a:moveTo>
                  <a:pt x="0" y="0"/>
                </a:moveTo>
                <a:lnTo>
                  <a:pt x="10199530" y="0"/>
                </a:lnTo>
                <a:lnTo>
                  <a:pt x="10199530" y="7849203"/>
                </a:lnTo>
                <a:lnTo>
                  <a:pt x="0" y="7849203"/>
                </a:lnTo>
                <a:lnTo>
                  <a:pt x="0" y="0"/>
                </a:lnTo>
                <a:close/>
              </a:path>
            </a:pathLst>
          </a:custGeom>
          <a:blipFill>
            <a:blip r:embed="rId3"/>
            <a:stretch>
              <a:fillRect l="0" t="0" r="0" b="0"/>
            </a:stretch>
          </a:blipFill>
        </p:spPr>
      </p:sp>
      <p:sp>
        <p:nvSpPr>
          <p:cNvPr name="TextBox 4" id="4"/>
          <p:cNvSpPr txBox="true"/>
          <p:nvPr/>
        </p:nvSpPr>
        <p:spPr>
          <a:xfrm rot="0">
            <a:off x="352517" y="2496821"/>
            <a:ext cx="9014145" cy="1325893"/>
          </a:xfrm>
          <a:prstGeom prst="rect">
            <a:avLst/>
          </a:prstGeom>
        </p:spPr>
        <p:txBody>
          <a:bodyPr anchor="t" rtlCol="false" tIns="0" lIns="0" bIns="0" rIns="0">
            <a:spAutoFit/>
          </a:bodyPr>
          <a:lstStyle/>
          <a:p>
            <a:pPr algn="l" marL="0" indent="0" lvl="0">
              <a:lnSpc>
                <a:spcPts val="8160"/>
              </a:lnSpc>
            </a:pPr>
            <a:r>
              <a:rPr lang="en-US" sz="8500" spc="-510">
                <a:solidFill>
                  <a:srgbClr val="0B4E7C"/>
                </a:solidFill>
                <a:latin typeface="Rustic Printed"/>
              </a:rPr>
              <a:t>USE CASE DIAGRAM:</a:t>
            </a:r>
          </a:p>
        </p:txBody>
      </p:sp>
      <p:sp>
        <p:nvSpPr>
          <p:cNvPr name="TextBox 5" id="5"/>
          <p:cNvSpPr txBox="true"/>
          <p:nvPr/>
        </p:nvSpPr>
        <p:spPr>
          <a:xfrm rot="0">
            <a:off x="476833" y="4568890"/>
            <a:ext cx="6669240" cy="3194046"/>
          </a:xfrm>
          <a:prstGeom prst="rect">
            <a:avLst/>
          </a:prstGeom>
        </p:spPr>
        <p:txBody>
          <a:bodyPr anchor="t" rtlCol="false" tIns="0" lIns="0" bIns="0" rIns="0">
            <a:spAutoFit/>
          </a:bodyPr>
          <a:lstStyle/>
          <a:p>
            <a:pPr algn="just" marL="0" indent="0" lvl="0">
              <a:lnSpc>
                <a:spcPts val="3150"/>
              </a:lnSpc>
              <a:spcBef>
                <a:spcPct val="0"/>
              </a:spcBef>
            </a:pPr>
            <a:r>
              <a:rPr lang="en-US" sz="2333" spc="140">
                <a:solidFill>
                  <a:srgbClr val="0B4E7C"/>
                </a:solidFill>
                <a:latin typeface="Canva Sans Medium"/>
              </a:rPr>
              <a:t>This figure shows usecase diagram of full accreditation application that involves multiple functionalities for achieving full accreditation application. This system is utilized primarily by PPPK Staff and Internal APP personnel, ensuring a collaborative approach to the accreditation workflow.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444592" y="475691"/>
            <a:ext cx="8154501" cy="8771533"/>
          </a:xfrm>
          <a:custGeom>
            <a:avLst/>
            <a:gdLst/>
            <a:ahLst/>
            <a:cxnLst/>
            <a:rect r="r" b="b" t="t" l="l"/>
            <a:pathLst>
              <a:path h="8771533" w="8154501">
                <a:moveTo>
                  <a:pt x="0" y="0"/>
                </a:moveTo>
                <a:lnTo>
                  <a:pt x="8154501" y="0"/>
                </a:lnTo>
                <a:lnTo>
                  <a:pt x="8154501" y="8771534"/>
                </a:lnTo>
                <a:lnTo>
                  <a:pt x="0" y="8771534"/>
                </a:lnTo>
                <a:lnTo>
                  <a:pt x="0" y="0"/>
                </a:lnTo>
                <a:close/>
              </a:path>
            </a:pathLst>
          </a:custGeom>
          <a:blipFill>
            <a:blip r:embed="rId3"/>
            <a:stretch>
              <a:fillRect l="0" t="0" r="0" b="0"/>
            </a:stretch>
          </a:blipFill>
        </p:spPr>
      </p:sp>
      <p:sp>
        <p:nvSpPr>
          <p:cNvPr name="TextBox 4" id="4"/>
          <p:cNvSpPr txBox="true"/>
          <p:nvPr/>
        </p:nvSpPr>
        <p:spPr>
          <a:xfrm rot="0">
            <a:off x="248608" y="447116"/>
            <a:ext cx="7509848" cy="958620"/>
          </a:xfrm>
          <a:prstGeom prst="rect">
            <a:avLst/>
          </a:prstGeom>
        </p:spPr>
        <p:txBody>
          <a:bodyPr anchor="t" rtlCol="false" tIns="0" lIns="0" bIns="0" rIns="0">
            <a:spAutoFit/>
          </a:bodyPr>
          <a:lstStyle/>
          <a:p>
            <a:pPr algn="l" marL="0" indent="0" lvl="0">
              <a:lnSpc>
                <a:spcPts val="5892"/>
              </a:lnSpc>
            </a:pPr>
            <a:r>
              <a:rPr lang="en-US" sz="6138" spc="-368">
                <a:solidFill>
                  <a:srgbClr val="0B4E7C"/>
                </a:solidFill>
                <a:latin typeface="Rustic Printed"/>
              </a:rPr>
              <a:t>CLASS DIAGRAM</a:t>
            </a:r>
          </a:p>
        </p:txBody>
      </p:sp>
      <p:sp>
        <p:nvSpPr>
          <p:cNvPr name="TextBox 5" id="5"/>
          <p:cNvSpPr txBox="true"/>
          <p:nvPr/>
        </p:nvSpPr>
        <p:spPr>
          <a:xfrm rot="0">
            <a:off x="797544" y="1727202"/>
            <a:ext cx="7381759" cy="8394696"/>
          </a:xfrm>
          <a:prstGeom prst="rect">
            <a:avLst/>
          </a:prstGeom>
        </p:spPr>
        <p:txBody>
          <a:bodyPr anchor="t" rtlCol="false" tIns="0" lIns="0" bIns="0" rIns="0">
            <a:spAutoFit/>
          </a:bodyPr>
          <a:lstStyle/>
          <a:p>
            <a:pPr algn="just">
              <a:lnSpc>
                <a:spcPts val="3150"/>
              </a:lnSpc>
            </a:pPr>
            <a:r>
              <a:rPr lang="en-US" sz="2333" spc="140">
                <a:solidFill>
                  <a:srgbClr val="0B4E7C"/>
                </a:solidFill>
                <a:latin typeface="Canva Sans Medium"/>
              </a:rPr>
              <a:t>This figure shows the class diagram that outlines module 4, Full Accreditation Application for UMT Academic Program Development Tracking System. It features of 5 classes; App, Fadoc, Mqa02, Irv, and Fa. Next, a Fadoc(Full Accreditation documents) can be assigned to 1 or many Mqa02 application and can be assigned to an Irv (internal review). A Mqa02 application required to be evaluated by an Irv. Lastly, Fa (Full Accreditation) is supervised by 1 or many APP (Review Panel Member) and refers to Mqa02 status. These classes also can be considered as model component in the MVC architecture that had been applied throughout the development of this module.They are also data access object (DAO) classes to manage CRUD process with database and servlet classes to process the user request and generate response.</a:t>
            </a:r>
          </a:p>
          <a:p>
            <a:pPr algn="just" marL="0" indent="0" lvl="0">
              <a:lnSpc>
                <a:spcPts val="315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224368" y="803684"/>
            <a:ext cx="7688578" cy="8840526"/>
          </a:xfrm>
          <a:custGeom>
            <a:avLst/>
            <a:gdLst/>
            <a:ahLst/>
            <a:cxnLst/>
            <a:rect r="r" b="b" t="t" l="l"/>
            <a:pathLst>
              <a:path h="8840526" w="7688578">
                <a:moveTo>
                  <a:pt x="0" y="0"/>
                </a:moveTo>
                <a:lnTo>
                  <a:pt x="7688579" y="0"/>
                </a:lnTo>
                <a:lnTo>
                  <a:pt x="7688579" y="8840526"/>
                </a:lnTo>
                <a:lnTo>
                  <a:pt x="0" y="8840526"/>
                </a:lnTo>
                <a:lnTo>
                  <a:pt x="0" y="0"/>
                </a:lnTo>
                <a:close/>
              </a:path>
            </a:pathLst>
          </a:custGeom>
          <a:blipFill>
            <a:blip r:embed="rId3"/>
            <a:stretch>
              <a:fillRect l="-8558" t="-6021" r="-14423" b="-4201"/>
            </a:stretch>
          </a:blipFill>
        </p:spPr>
      </p:sp>
      <p:sp>
        <p:nvSpPr>
          <p:cNvPr name="TextBox 4" id="4"/>
          <p:cNvSpPr txBox="true"/>
          <p:nvPr/>
        </p:nvSpPr>
        <p:spPr>
          <a:xfrm rot="0">
            <a:off x="248608" y="447116"/>
            <a:ext cx="7509848" cy="958620"/>
          </a:xfrm>
          <a:prstGeom prst="rect">
            <a:avLst/>
          </a:prstGeom>
        </p:spPr>
        <p:txBody>
          <a:bodyPr anchor="t" rtlCol="false" tIns="0" lIns="0" bIns="0" rIns="0">
            <a:spAutoFit/>
          </a:bodyPr>
          <a:lstStyle/>
          <a:p>
            <a:pPr algn="l" marL="0" indent="0" lvl="0">
              <a:lnSpc>
                <a:spcPts val="5892"/>
              </a:lnSpc>
            </a:pPr>
            <a:r>
              <a:rPr lang="en-US" sz="6138" spc="-368">
                <a:solidFill>
                  <a:srgbClr val="0B4E7C"/>
                </a:solidFill>
                <a:latin typeface="Rustic Printed"/>
              </a:rPr>
              <a:t>MVC CENTRIC ARCHITECTURE</a:t>
            </a:r>
          </a:p>
        </p:txBody>
      </p:sp>
      <p:sp>
        <p:nvSpPr>
          <p:cNvPr name="TextBox 5" id="5"/>
          <p:cNvSpPr txBox="true"/>
          <p:nvPr/>
        </p:nvSpPr>
        <p:spPr>
          <a:xfrm rot="0">
            <a:off x="312653" y="1644851"/>
            <a:ext cx="7381759" cy="1193796"/>
          </a:xfrm>
          <a:prstGeom prst="rect">
            <a:avLst/>
          </a:prstGeom>
        </p:spPr>
        <p:txBody>
          <a:bodyPr anchor="t" rtlCol="false" tIns="0" lIns="0" bIns="0" rIns="0">
            <a:spAutoFit/>
          </a:bodyPr>
          <a:lstStyle/>
          <a:p>
            <a:pPr algn="just" marL="0" indent="0" lvl="0">
              <a:lnSpc>
                <a:spcPts val="3150"/>
              </a:lnSpc>
              <a:spcBef>
                <a:spcPct val="0"/>
              </a:spcBef>
            </a:pPr>
            <a:r>
              <a:rPr lang="en-US" sz="2333" spc="140">
                <a:solidFill>
                  <a:srgbClr val="0B4E7C"/>
                </a:solidFill>
                <a:latin typeface="Canva Sans Medium"/>
              </a:rPr>
              <a:t>This figure shows a Model-View-Controller (MVC) architecture that applied to a full accreditation system.  </a:t>
            </a:r>
          </a:p>
        </p:txBody>
      </p:sp>
      <p:sp>
        <p:nvSpPr>
          <p:cNvPr name="TextBox 6" id="6"/>
          <p:cNvSpPr txBox="true"/>
          <p:nvPr/>
        </p:nvSpPr>
        <p:spPr>
          <a:xfrm rot="0">
            <a:off x="248608" y="3388869"/>
            <a:ext cx="7381759" cy="793746"/>
          </a:xfrm>
          <a:prstGeom prst="rect">
            <a:avLst/>
          </a:prstGeom>
        </p:spPr>
        <p:txBody>
          <a:bodyPr anchor="t" rtlCol="false" tIns="0" lIns="0" bIns="0" rIns="0">
            <a:spAutoFit/>
          </a:bodyPr>
          <a:lstStyle/>
          <a:p>
            <a:pPr algn="just" marL="0" indent="0" lvl="0">
              <a:lnSpc>
                <a:spcPts val="3150"/>
              </a:lnSpc>
              <a:spcBef>
                <a:spcPct val="0"/>
              </a:spcBef>
            </a:pPr>
            <a:r>
              <a:rPr lang="en-US" sz="2333" spc="140">
                <a:solidFill>
                  <a:srgbClr val="0B4E7C"/>
                </a:solidFill>
                <a:latin typeface="Canva Sans Medium"/>
              </a:rPr>
              <a:t>- Model represents the data and the business logic of the full accreditation application.</a:t>
            </a:r>
          </a:p>
        </p:txBody>
      </p:sp>
      <p:sp>
        <p:nvSpPr>
          <p:cNvPr name="TextBox 7" id="7"/>
          <p:cNvSpPr txBox="true"/>
          <p:nvPr/>
        </p:nvSpPr>
        <p:spPr>
          <a:xfrm rot="0">
            <a:off x="248608" y="4527552"/>
            <a:ext cx="7381759" cy="1193796"/>
          </a:xfrm>
          <a:prstGeom prst="rect">
            <a:avLst/>
          </a:prstGeom>
        </p:spPr>
        <p:txBody>
          <a:bodyPr anchor="t" rtlCol="false" tIns="0" lIns="0" bIns="0" rIns="0">
            <a:spAutoFit/>
          </a:bodyPr>
          <a:lstStyle/>
          <a:p>
            <a:pPr algn="just" marL="0" indent="0" lvl="0">
              <a:lnSpc>
                <a:spcPts val="3150"/>
              </a:lnSpc>
              <a:spcBef>
                <a:spcPct val="0"/>
              </a:spcBef>
            </a:pPr>
            <a:r>
              <a:rPr lang="en-US" sz="2333" spc="140">
                <a:solidFill>
                  <a:srgbClr val="0B4E7C"/>
                </a:solidFill>
                <a:latin typeface="Canva Sans Medium"/>
              </a:rPr>
              <a:t>- The view is a presentation layer that display data to the user and sends the user command to the controller.</a:t>
            </a:r>
          </a:p>
        </p:txBody>
      </p:sp>
      <p:sp>
        <p:nvSpPr>
          <p:cNvPr name="TextBox 8" id="8"/>
          <p:cNvSpPr txBox="true"/>
          <p:nvPr/>
        </p:nvSpPr>
        <p:spPr>
          <a:xfrm rot="0">
            <a:off x="248608" y="6273798"/>
            <a:ext cx="7381759" cy="1593846"/>
          </a:xfrm>
          <a:prstGeom prst="rect">
            <a:avLst/>
          </a:prstGeom>
        </p:spPr>
        <p:txBody>
          <a:bodyPr anchor="t" rtlCol="false" tIns="0" lIns="0" bIns="0" rIns="0">
            <a:spAutoFit/>
          </a:bodyPr>
          <a:lstStyle/>
          <a:p>
            <a:pPr algn="just" marL="0" indent="0" lvl="0">
              <a:lnSpc>
                <a:spcPts val="3150"/>
              </a:lnSpc>
              <a:spcBef>
                <a:spcPct val="0"/>
              </a:spcBef>
            </a:pPr>
            <a:r>
              <a:rPr lang="en-US" sz="2333" spc="140">
                <a:solidFill>
                  <a:srgbClr val="0B4E7C"/>
                </a:solidFill>
                <a:latin typeface="Canva Sans Medium"/>
              </a:rPr>
              <a:t>- The controller handles the input from the user, manipulates the model, and updatesthe view. It acts as an intermediary between the model and the view.</a:t>
            </a:r>
          </a:p>
        </p:txBody>
      </p:sp>
      <p:sp>
        <p:nvSpPr>
          <p:cNvPr name="TextBox 9" id="9"/>
          <p:cNvSpPr txBox="true"/>
          <p:nvPr/>
        </p:nvSpPr>
        <p:spPr>
          <a:xfrm rot="0">
            <a:off x="312653" y="8442327"/>
            <a:ext cx="7381759" cy="1736272"/>
          </a:xfrm>
          <a:prstGeom prst="rect">
            <a:avLst/>
          </a:prstGeom>
        </p:spPr>
        <p:txBody>
          <a:bodyPr anchor="t" rtlCol="false" tIns="0" lIns="0" bIns="0" rIns="0">
            <a:spAutoFit/>
          </a:bodyPr>
          <a:lstStyle/>
          <a:p>
            <a:pPr algn="just" marL="0" indent="0" lvl="0">
              <a:lnSpc>
                <a:spcPts val="2735"/>
              </a:lnSpc>
              <a:spcBef>
                <a:spcPct val="0"/>
              </a:spcBef>
            </a:pPr>
            <a:r>
              <a:rPr lang="en-US" sz="2026" spc="121">
                <a:solidFill>
                  <a:srgbClr val="0B4E7C"/>
                </a:solidFill>
                <a:latin typeface="Canva Sans Medium"/>
              </a:rPr>
              <a:t>The Data Access Object (DAO) classes handle the database interactions while the Servlet classes manage the HTTP request and responses also controls the flow between the user interface and the data logic.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34452" y="1773354"/>
            <a:ext cx="7052799" cy="6228194"/>
          </a:xfrm>
          <a:custGeom>
            <a:avLst/>
            <a:gdLst/>
            <a:ahLst/>
            <a:cxnLst/>
            <a:rect r="r" b="b" t="t" l="l"/>
            <a:pathLst>
              <a:path h="6228194" w="7052799">
                <a:moveTo>
                  <a:pt x="0" y="0"/>
                </a:moveTo>
                <a:lnTo>
                  <a:pt x="7052799" y="0"/>
                </a:lnTo>
                <a:lnTo>
                  <a:pt x="7052799" y="6228194"/>
                </a:lnTo>
                <a:lnTo>
                  <a:pt x="0" y="6228194"/>
                </a:lnTo>
                <a:lnTo>
                  <a:pt x="0" y="0"/>
                </a:lnTo>
                <a:close/>
              </a:path>
            </a:pathLst>
          </a:custGeom>
          <a:blipFill>
            <a:blip r:embed="rId3"/>
            <a:stretch>
              <a:fillRect l="0" t="0" r="0" b="0"/>
            </a:stretch>
          </a:blipFill>
        </p:spPr>
      </p:sp>
      <p:sp>
        <p:nvSpPr>
          <p:cNvPr name="TextBox 4" id="4"/>
          <p:cNvSpPr txBox="true"/>
          <p:nvPr/>
        </p:nvSpPr>
        <p:spPr>
          <a:xfrm rot="0">
            <a:off x="2059595" y="535103"/>
            <a:ext cx="7509848" cy="958620"/>
          </a:xfrm>
          <a:prstGeom prst="rect">
            <a:avLst/>
          </a:prstGeom>
        </p:spPr>
        <p:txBody>
          <a:bodyPr anchor="t" rtlCol="false" tIns="0" lIns="0" bIns="0" rIns="0">
            <a:spAutoFit/>
          </a:bodyPr>
          <a:lstStyle/>
          <a:p>
            <a:pPr algn="l" marL="0" indent="0" lvl="0">
              <a:lnSpc>
                <a:spcPts val="5892"/>
              </a:lnSpc>
            </a:pPr>
            <a:r>
              <a:rPr lang="en-US" sz="6138" spc="-368">
                <a:solidFill>
                  <a:srgbClr val="0B4E7C"/>
                </a:solidFill>
                <a:latin typeface="Rustic Printed"/>
              </a:rPr>
              <a:t>MySQL Database</a:t>
            </a:r>
          </a:p>
        </p:txBody>
      </p:sp>
      <p:sp>
        <p:nvSpPr>
          <p:cNvPr name="TextBox 5" id="5"/>
          <p:cNvSpPr txBox="true"/>
          <p:nvPr/>
        </p:nvSpPr>
        <p:spPr>
          <a:xfrm rot="0">
            <a:off x="10702104" y="171736"/>
            <a:ext cx="4154120" cy="10028854"/>
          </a:xfrm>
          <a:prstGeom prst="rect">
            <a:avLst/>
          </a:prstGeom>
        </p:spPr>
        <p:txBody>
          <a:bodyPr anchor="t" rtlCol="false" tIns="0" lIns="0" bIns="0" rIns="0">
            <a:spAutoFit/>
          </a:bodyPr>
          <a:lstStyle/>
          <a:p>
            <a:pPr algn="just">
              <a:lnSpc>
                <a:spcPts val="1428"/>
              </a:lnSpc>
            </a:pPr>
            <a:r>
              <a:rPr lang="en-US" sz="1058" spc="63">
                <a:solidFill>
                  <a:srgbClr val="000000"/>
                </a:solidFill>
                <a:latin typeface="Canva Sans Medium"/>
              </a:rPr>
              <a:t>CREATE SCHEMA apdtsystem;</a:t>
            </a:r>
          </a:p>
          <a:p>
            <a:pPr algn="just">
              <a:lnSpc>
                <a:spcPts val="1428"/>
              </a:lnSpc>
            </a:pPr>
            <a:r>
              <a:rPr lang="en-US" sz="1058" spc="63">
                <a:solidFill>
                  <a:srgbClr val="000000"/>
                </a:solidFill>
                <a:latin typeface="Canva Sans Medium"/>
              </a:rPr>
              <a:t>USE apdtsystem;</a:t>
            </a:r>
          </a:p>
          <a:p>
            <a:pPr algn="just">
              <a:lnSpc>
                <a:spcPts val="1428"/>
              </a:lnSpc>
            </a:pPr>
          </a:p>
          <a:p>
            <a:pPr algn="just">
              <a:lnSpc>
                <a:spcPts val="1428"/>
              </a:lnSpc>
            </a:pPr>
            <a:r>
              <a:rPr lang="en-US" sz="1058" spc="63">
                <a:solidFill>
                  <a:srgbClr val="000000"/>
                </a:solidFill>
                <a:latin typeface="Canva Sans Medium"/>
              </a:rPr>
              <a:t>CREATE TABLE fadoc (</a:t>
            </a:r>
          </a:p>
          <a:p>
            <a:pPr algn="just">
              <a:lnSpc>
                <a:spcPts val="1428"/>
              </a:lnSpc>
            </a:pPr>
            <a:r>
              <a:rPr lang="en-US" sz="1058" spc="63">
                <a:solidFill>
                  <a:srgbClr val="000000"/>
                </a:solidFill>
                <a:latin typeface="Canva Sans Medium"/>
              </a:rPr>
              <a:t>    docid INT PRIMARY KEY AUTO_INCREMENT,</a:t>
            </a:r>
          </a:p>
          <a:p>
            <a:pPr algn="just">
              <a:lnSpc>
                <a:spcPts val="1428"/>
              </a:lnSpc>
            </a:pPr>
            <a:r>
              <a:rPr lang="en-US" sz="1058" spc="63">
                <a:solidFill>
                  <a:srgbClr val="000000"/>
                </a:solidFill>
                <a:latin typeface="Canva Sans Medium"/>
              </a:rPr>
              <a:t>    progcode VARCHAR(255),</a:t>
            </a:r>
          </a:p>
          <a:p>
            <a:pPr algn="just">
              <a:lnSpc>
                <a:spcPts val="1428"/>
              </a:lnSpc>
            </a:pPr>
            <a:r>
              <a:rPr lang="en-US" sz="1058" spc="63">
                <a:solidFill>
                  <a:srgbClr val="000000"/>
                </a:solidFill>
                <a:latin typeface="Canva Sans Medium"/>
              </a:rPr>
              <a:t>    docname VARCHAR(255),</a:t>
            </a:r>
          </a:p>
          <a:p>
            <a:pPr algn="just">
              <a:lnSpc>
                <a:spcPts val="1428"/>
              </a:lnSpc>
            </a:pPr>
            <a:r>
              <a:rPr lang="en-US" sz="1058" spc="63">
                <a:solidFill>
                  <a:srgbClr val="000000"/>
                </a:solidFill>
                <a:latin typeface="Canva Sans Medium"/>
              </a:rPr>
              <a:t>    docfile LONGBLOB,</a:t>
            </a:r>
          </a:p>
          <a:p>
            <a:pPr algn="just">
              <a:lnSpc>
                <a:spcPts val="1428"/>
              </a:lnSpc>
            </a:pPr>
            <a:r>
              <a:rPr lang="en-US" sz="1058" spc="63">
                <a:solidFill>
                  <a:srgbClr val="000000"/>
                </a:solidFill>
                <a:latin typeface="Canva Sans Medium"/>
              </a:rPr>
              <a:t>    date VARCHAR(255)</a:t>
            </a:r>
          </a:p>
          <a:p>
            <a:pPr algn="just">
              <a:lnSpc>
                <a:spcPts val="1428"/>
              </a:lnSpc>
            </a:pPr>
            <a:r>
              <a:rPr lang="en-US" sz="1058" spc="63">
                <a:solidFill>
                  <a:srgbClr val="000000"/>
                </a:solidFill>
                <a:latin typeface="Canva Sans Medium"/>
              </a:rPr>
              <a:t>);</a:t>
            </a:r>
          </a:p>
          <a:p>
            <a:pPr algn="just">
              <a:lnSpc>
                <a:spcPts val="1428"/>
              </a:lnSpc>
            </a:pPr>
          </a:p>
          <a:p>
            <a:pPr algn="just">
              <a:lnSpc>
                <a:spcPts val="1428"/>
              </a:lnSpc>
            </a:pPr>
            <a:r>
              <a:rPr lang="en-US" sz="1058" spc="63">
                <a:solidFill>
                  <a:srgbClr val="000000"/>
                </a:solidFill>
                <a:latin typeface="Canva Sans Medium"/>
              </a:rPr>
              <a:t>CREATE TABLE mqa02 (</a:t>
            </a:r>
          </a:p>
          <a:p>
            <a:pPr algn="just">
              <a:lnSpc>
                <a:spcPts val="1428"/>
              </a:lnSpc>
            </a:pPr>
            <a:r>
              <a:rPr lang="en-US" sz="1058" spc="63">
                <a:solidFill>
                  <a:srgbClr val="000000"/>
                </a:solidFill>
                <a:latin typeface="Canva Sans Medium"/>
              </a:rPr>
              <a:t>    mqa02id INT PRIMARY KEY AUTO_INCREMENT,</a:t>
            </a:r>
          </a:p>
          <a:p>
            <a:pPr algn="just">
              <a:lnSpc>
                <a:spcPts val="1428"/>
              </a:lnSpc>
            </a:pPr>
            <a:r>
              <a:rPr lang="en-US" sz="1058" spc="63">
                <a:solidFill>
                  <a:srgbClr val="000000"/>
                </a:solidFill>
                <a:latin typeface="Canva Sans Medium"/>
              </a:rPr>
              <a:t>    progcode VARCHAR(255),</a:t>
            </a:r>
          </a:p>
          <a:p>
            <a:pPr algn="just">
              <a:lnSpc>
                <a:spcPts val="1428"/>
              </a:lnSpc>
            </a:pPr>
            <a:r>
              <a:rPr lang="en-US" sz="1058" spc="63">
                <a:solidFill>
                  <a:srgbClr val="000000"/>
                </a:solidFill>
                <a:latin typeface="Canva Sans Medium"/>
              </a:rPr>
              <a:t>    docid INT,</a:t>
            </a:r>
          </a:p>
          <a:p>
            <a:pPr algn="just">
              <a:lnSpc>
                <a:spcPts val="1428"/>
              </a:lnSpc>
            </a:pPr>
            <a:r>
              <a:rPr lang="en-US" sz="1058" spc="63">
                <a:solidFill>
                  <a:srgbClr val="000000"/>
                </a:solidFill>
                <a:latin typeface="Canva Sans Medium"/>
              </a:rPr>
              <a:t>    status VARCHAR(255),</a:t>
            </a:r>
          </a:p>
          <a:p>
            <a:pPr algn="just">
              <a:lnSpc>
                <a:spcPts val="1428"/>
              </a:lnSpc>
            </a:pPr>
            <a:r>
              <a:rPr lang="en-US" sz="1058" spc="63">
                <a:solidFill>
                  <a:srgbClr val="000000"/>
                </a:solidFill>
                <a:latin typeface="Canva Sans Medium"/>
              </a:rPr>
              <a:t>    notes VARCHAR(5000)</a:t>
            </a:r>
          </a:p>
          <a:p>
            <a:pPr algn="just">
              <a:lnSpc>
                <a:spcPts val="1428"/>
              </a:lnSpc>
            </a:pPr>
            <a:r>
              <a:rPr lang="en-US" sz="1058" spc="63">
                <a:solidFill>
                  <a:srgbClr val="000000"/>
                </a:solidFill>
                <a:latin typeface="Canva Sans Medium"/>
              </a:rPr>
              <a:t>);</a:t>
            </a:r>
          </a:p>
          <a:p>
            <a:pPr algn="just">
              <a:lnSpc>
                <a:spcPts val="1428"/>
              </a:lnSpc>
            </a:pPr>
          </a:p>
          <a:p>
            <a:pPr algn="just">
              <a:lnSpc>
                <a:spcPts val="1428"/>
              </a:lnSpc>
            </a:pPr>
            <a:r>
              <a:rPr lang="en-US" sz="1058" spc="63">
                <a:solidFill>
                  <a:srgbClr val="000000"/>
                </a:solidFill>
                <a:latin typeface="Canva Sans Medium"/>
              </a:rPr>
              <a:t>CREATE TABLE app (</a:t>
            </a:r>
          </a:p>
          <a:p>
            <a:pPr algn="just">
              <a:lnSpc>
                <a:spcPts val="1428"/>
              </a:lnSpc>
            </a:pPr>
            <a:r>
              <a:rPr lang="en-US" sz="1058" spc="63">
                <a:solidFill>
                  <a:srgbClr val="000000"/>
                </a:solidFill>
                <a:latin typeface="Canva Sans Medium"/>
              </a:rPr>
              <a:t>    appid INT PRIMARY KEY AUTO_INCREMENT,</a:t>
            </a:r>
          </a:p>
          <a:p>
            <a:pPr algn="just">
              <a:lnSpc>
                <a:spcPts val="1428"/>
              </a:lnSpc>
            </a:pPr>
            <a:r>
              <a:rPr lang="en-US" sz="1058" spc="63">
                <a:solidFill>
                  <a:srgbClr val="000000"/>
                </a:solidFill>
                <a:latin typeface="Canva Sans Medium"/>
              </a:rPr>
              <a:t>    progcode VARCHAR(255),</a:t>
            </a:r>
          </a:p>
          <a:p>
            <a:pPr algn="just">
              <a:lnSpc>
                <a:spcPts val="1428"/>
              </a:lnSpc>
            </a:pPr>
            <a:r>
              <a:rPr lang="en-US" sz="1058" spc="63">
                <a:solidFill>
                  <a:srgbClr val="000000"/>
                </a:solidFill>
                <a:latin typeface="Canva Sans Medium"/>
              </a:rPr>
              <a:t>    appname VARCHAR(255),</a:t>
            </a:r>
          </a:p>
          <a:p>
            <a:pPr algn="just">
              <a:lnSpc>
                <a:spcPts val="1428"/>
              </a:lnSpc>
            </a:pPr>
            <a:r>
              <a:rPr lang="en-US" sz="1058" spc="63">
                <a:solidFill>
                  <a:srgbClr val="000000"/>
                </a:solidFill>
                <a:latin typeface="Canva Sans Medium"/>
              </a:rPr>
              <a:t>    department VARCHAR(255),</a:t>
            </a:r>
          </a:p>
          <a:p>
            <a:pPr algn="just">
              <a:lnSpc>
                <a:spcPts val="1428"/>
              </a:lnSpc>
            </a:pPr>
            <a:r>
              <a:rPr lang="en-US" sz="1058" spc="63">
                <a:solidFill>
                  <a:srgbClr val="000000"/>
                </a:solidFill>
                <a:latin typeface="Canva Sans Medium"/>
              </a:rPr>
              <a:t>    position VARCHAR(255)</a:t>
            </a:r>
          </a:p>
          <a:p>
            <a:pPr algn="just">
              <a:lnSpc>
                <a:spcPts val="1428"/>
              </a:lnSpc>
            </a:pPr>
            <a:r>
              <a:rPr lang="en-US" sz="1058" spc="63">
                <a:solidFill>
                  <a:srgbClr val="000000"/>
                </a:solidFill>
                <a:latin typeface="Canva Sans Medium"/>
              </a:rPr>
              <a:t>);</a:t>
            </a:r>
          </a:p>
          <a:p>
            <a:pPr algn="just">
              <a:lnSpc>
                <a:spcPts val="1428"/>
              </a:lnSpc>
            </a:pPr>
          </a:p>
          <a:p>
            <a:pPr algn="just">
              <a:lnSpc>
                <a:spcPts val="1428"/>
              </a:lnSpc>
            </a:pPr>
            <a:r>
              <a:rPr lang="en-US" sz="1058" spc="63">
                <a:solidFill>
                  <a:srgbClr val="000000"/>
                </a:solidFill>
                <a:latin typeface="Canva Sans Medium"/>
              </a:rPr>
              <a:t>CREATE TABLE irv (</a:t>
            </a:r>
          </a:p>
          <a:p>
            <a:pPr algn="just">
              <a:lnSpc>
                <a:spcPts val="1428"/>
              </a:lnSpc>
            </a:pPr>
            <a:r>
              <a:rPr lang="en-US" sz="1058" spc="63">
                <a:solidFill>
                  <a:srgbClr val="000000"/>
                </a:solidFill>
                <a:latin typeface="Canva Sans Medium"/>
              </a:rPr>
              <a:t>    irvid INT PRIMARY KEY AUTO_INCREMENT,</a:t>
            </a:r>
          </a:p>
          <a:p>
            <a:pPr algn="just">
              <a:lnSpc>
                <a:spcPts val="1428"/>
              </a:lnSpc>
            </a:pPr>
            <a:r>
              <a:rPr lang="en-US" sz="1058" spc="63">
                <a:solidFill>
                  <a:srgbClr val="000000"/>
                </a:solidFill>
                <a:latin typeface="Canva Sans Medium"/>
              </a:rPr>
              <a:t>    progcode VARCHAR(255),</a:t>
            </a:r>
          </a:p>
          <a:p>
            <a:pPr algn="just">
              <a:lnSpc>
                <a:spcPts val="1428"/>
              </a:lnSpc>
            </a:pPr>
            <a:r>
              <a:rPr lang="en-US" sz="1058" spc="63">
                <a:solidFill>
                  <a:srgbClr val="000000"/>
                </a:solidFill>
                <a:latin typeface="Canva Sans Medium"/>
              </a:rPr>
              <a:t>    date VARCHAR(255),</a:t>
            </a:r>
          </a:p>
          <a:p>
            <a:pPr algn="just">
              <a:lnSpc>
                <a:spcPts val="1428"/>
              </a:lnSpc>
            </a:pPr>
            <a:r>
              <a:rPr lang="en-US" sz="1058" spc="63">
                <a:solidFill>
                  <a:srgbClr val="000000"/>
                </a:solidFill>
                <a:latin typeface="Canva Sans Medium"/>
              </a:rPr>
              <a:t>    status VARCHAR(255),</a:t>
            </a:r>
          </a:p>
          <a:p>
            <a:pPr algn="just">
              <a:lnSpc>
                <a:spcPts val="1428"/>
              </a:lnSpc>
            </a:pPr>
            <a:r>
              <a:rPr lang="en-US" sz="1058" spc="63">
                <a:solidFill>
                  <a:srgbClr val="000000"/>
                </a:solidFill>
                <a:latin typeface="Canva Sans Medium"/>
              </a:rPr>
              <a:t>    docid INT,</a:t>
            </a:r>
          </a:p>
          <a:p>
            <a:pPr algn="just">
              <a:lnSpc>
                <a:spcPts val="1428"/>
              </a:lnSpc>
            </a:pPr>
            <a:r>
              <a:rPr lang="en-US" sz="1058" spc="63">
                <a:solidFill>
                  <a:srgbClr val="000000"/>
                </a:solidFill>
                <a:latin typeface="Canva Sans Medium"/>
              </a:rPr>
              <a:t>    notes VARCHAR(255),</a:t>
            </a:r>
          </a:p>
          <a:p>
            <a:pPr algn="just">
              <a:lnSpc>
                <a:spcPts val="1428"/>
              </a:lnSpc>
            </a:pPr>
            <a:r>
              <a:rPr lang="en-US" sz="1058" spc="63">
                <a:solidFill>
                  <a:srgbClr val="000000"/>
                </a:solidFill>
                <a:latin typeface="Canva Sans Medium"/>
              </a:rPr>
              <a:t>    FOREIGN KEY (docid) REFERENCES fadoc(docid)</a:t>
            </a:r>
          </a:p>
          <a:p>
            <a:pPr algn="just">
              <a:lnSpc>
                <a:spcPts val="1428"/>
              </a:lnSpc>
            </a:pPr>
            <a:r>
              <a:rPr lang="en-US" sz="1058" spc="63">
                <a:solidFill>
                  <a:srgbClr val="000000"/>
                </a:solidFill>
                <a:latin typeface="Canva Sans Medium"/>
              </a:rPr>
              <a:t>        ON DELETE NO ACTION </a:t>
            </a:r>
          </a:p>
          <a:p>
            <a:pPr algn="just">
              <a:lnSpc>
                <a:spcPts val="1428"/>
              </a:lnSpc>
            </a:pPr>
            <a:r>
              <a:rPr lang="en-US" sz="1058" spc="63">
                <a:solidFill>
                  <a:srgbClr val="000000"/>
                </a:solidFill>
                <a:latin typeface="Canva Sans Medium"/>
              </a:rPr>
              <a:t>        ON UPDATE NO ACTION</a:t>
            </a:r>
          </a:p>
          <a:p>
            <a:pPr algn="just">
              <a:lnSpc>
                <a:spcPts val="1428"/>
              </a:lnSpc>
            </a:pPr>
            <a:r>
              <a:rPr lang="en-US" sz="1058" spc="63">
                <a:solidFill>
                  <a:srgbClr val="000000"/>
                </a:solidFill>
                <a:latin typeface="Canva Sans Medium"/>
              </a:rPr>
              <a:t>);</a:t>
            </a:r>
          </a:p>
          <a:p>
            <a:pPr algn="just">
              <a:lnSpc>
                <a:spcPts val="1428"/>
              </a:lnSpc>
            </a:pPr>
          </a:p>
          <a:p>
            <a:pPr algn="just">
              <a:lnSpc>
                <a:spcPts val="1428"/>
              </a:lnSpc>
            </a:pPr>
            <a:r>
              <a:rPr lang="en-US" sz="1058" spc="63">
                <a:solidFill>
                  <a:srgbClr val="000000"/>
                </a:solidFill>
                <a:latin typeface="Canva Sans Medium"/>
              </a:rPr>
              <a:t>CREATE TABLE fa (</a:t>
            </a:r>
          </a:p>
          <a:p>
            <a:pPr algn="just">
              <a:lnSpc>
                <a:spcPts val="1428"/>
              </a:lnSpc>
            </a:pPr>
            <a:r>
              <a:rPr lang="en-US" sz="1058" spc="63">
                <a:solidFill>
                  <a:srgbClr val="000000"/>
                </a:solidFill>
                <a:latin typeface="Canva Sans Medium"/>
              </a:rPr>
              <a:t>    faid INT PRIMARY KEY AUTO_INCREMENT,</a:t>
            </a:r>
          </a:p>
          <a:p>
            <a:pPr algn="just">
              <a:lnSpc>
                <a:spcPts val="1428"/>
              </a:lnSpc>
            </a:pPr>
            <a:r>
              <a:rPr lang="en-US" sz="1058" spc="63">
                <a:solidFill>
                  <a:srgbClr val="000000"/>
                </a:solidFill>
                <a:latin typeface="Canva Sans Medium"/>
              </a:rPr>
              <a:t>    progcode VARCHAR(255),</a:t>
            </a:r>
          </a:p>
          <a:p>
            <a:pPr algn="just">
              <a:lnSpc>
                <a:spcPts val="1428"/>
              </a:lnSpc>
            </a:pPr>
            <a:r>
              <a:rPr lang="en-US" sz="1058" spc="63">
                <a:solidFill>
                  <a:srgbClr val="000000"/>
                </a:solidFill>
                <a:latin typeface="Canva Sans Medium"/>
              </a:rPr>
              <a:t>    mqa02id INT,</a:t>
            </a:r>
          </a:p>
          <a:p>
            <a:pPr algn="just">
              <a:lnSpc>
                <a:spcPts val="1428"/>
              </a:lnSpc>
            </a:pPr>
            <a:r>
              <a:rPr lang="en-US" sz="1058" spc="63">
                <a:solidFill>
                  <a:srgbClr val="000000"/>
                </a:solidFill>
                <a:latin typeface="Canva Sans Medium"/>
              </a:rPr>
              <a:t>    appid INT,</a:t>
            </a:r>
          </a:p>
          <a:p>
            <a:pPr algn="just">
              <a:lnSpc>
                <a:spcPts val="1428"/>
              </a:lnSpc>
            </a:pPr>
            <a:r>
              <a:rPr lang="en-US" sz="1058" spc="63">
                <a:solidFill>
                  <a:srgbClr val="000000"/>
                </a:solidFill>
                <a:latin typeface="Canva Sans Medium"/>
              </a:rPr>
              <a:t>    irvid INT,</a:t>
            </a:r>
          </a:p>
          <a:p>
            <a:pPr algn="just">
              <a:lnSpc>
                <a:spcPts val="1428"/>
              </a:lnSpc>
            </a:pPr>
            <a:r>
              <a:rPr lang="en-US" sz="1058" spc="63">
                <a:solidFill>
                  <a:srgbClr val="000000"/>
                </a:solidFill>
                <a:latin typeface="Canva Sans Medium"/>
              </a:rPr>
              <a:t>    status VARCHAR(255),</a:t>
            </a:r>
          </a:p>
          <a:p>
            <a:pPr algn="just">
              <a:lnSpc>
                <a:spcPts val="1428"/>
              </a:lnSpc>
            </a:pPr>
            <a:r>
              <a:rPr lang="en-US" sz="1058" spc="63">
                <a:solidFill>
                  <a:srgbClr val="000000"/>
                </a:solidFill>
                <a:latin typeface="Canva Sans Medium"/>
              </a:rPr>
              <a:t>   FOREIGN KEY (mqa02id) REFERENCES mqa02(mqa02id)</a:t>
            </a:r>
          </a:p>
          <a:p>
            <a:pPr algn="just">
              <a:lnSpc>
                <a:spcPts val="1428"/>
              </a:lnSpc>
            </a:pPr>
            <a:r>
              <a:rPr lang="en-US" sz="1058" spc="63">
                <a:solidFill>
                  <a:srgbClr val="000000"/>
                </a:solidFill>
                <a:latin typeface="Canva Sans Medium"/>
              </a:rPr>
              <a:t>        ON DELETE NO ACTION </a:t>
            </a:r>
          </a:p>
          <a:p>
            <a:pPr algn="just">
              <a:lnSpc>
                <a:spcPts val="1428"/>
              </a:lnSpc>
            </a:pPr>
            <a:r>
              <a:rPr lang="en-US" sz="1058" spc="63">
                <a:solidFill>
                  <a:srgbClr val="000000"/>
                </a:solidFill>
                <a:latin typeface="Canva Sans Medium"/>
              </a:rPr>
              <a:t>        ON UPDATE NO ACTION,</a:t>
            </a:r>
          </a:p>
          <a:p>
            <a:pPr algn="just">
              <a:lnSpc>
                <a:spcPts val="1428"/>
              </a:lnSpc>
            </a:pPr>
            <a:r>
              <a:rPr lang="en-US" sz="1058" spc="63">
                <a:solidFill>
                  <a:srgbClr val="000000"/>
                </a:solidFill>
                <a:latin typeface="Canva Sans Medium"/>
              </a:rPr>
              <a:t>    FOREIGN KEY (appid) REFERENCES app(appid)</a:t>
            </a:r>
          </a:p>
          <a:p>
            <a:pPr algn="just">
              <a:lnSpc>
                <a:spcPts val="1428"/>
              </a:lnSpc>
            </a:pPr>
            <a:r>
              <a:rPr lang="en-US" sz="1058" spc="63">
                <a:solidFill>
                  <a:srgbClr val="000000"/>
                </a:solidFill>
                <a:latin typeface="Canva Sans Medium"/>
              </a:rPr>
              <a:t>        ON DELETE NO ACTION </a:t>
            </a:r>
          </a:p>
          <a:p>
            <a:pPr algn="just">
              <a:lnSpc>
                <a:spcPts val="1428"/>
              </a:lnSpc>
            </a:pPr>
            <a:r>
              <a:rPr lang="en-US" sz="1058" spc="63">
                <a:solidFill>
                  <a:srgbClr val="000000"/>
                </a:solidFill>
                <a:latin typeface="Canva Sans Medium"/>
              </a:rPr>
              <a:t>        ON UPDATE NO ACTION,</a:t>
            </a:r>
          </a:p>
          <a:p>
            <a:pPr algn="just">
              <a:lnSpc>
                <a:spcPts val="1428"/>
              </a:lnSpc>
            </a:pPr>
            <a:r>
              <a:rPr lang="en-US" sz="1058" spc="63">
                <a:solidFill>
                  <a:srgbClr val="000000"/>
                </a:solidFill>
                <a:latin typeface="Canva Sans Medium"/>
              </a:rPr>
              <a:t>    FOREIGN KEY (irvid) REFERENCES irv(irvid)</a:t>
            </a:r>
          </a:p>
          <a:p>
            <a:pPr algn="just">
              <a:lnSpc>
                <a:spcPts val="1428"/>
              </a:lnSpc>
            </a:pPr>
            <a:r>
              <a:rPr lang="en-US" sz="1058" spc="63">
                <a:solidFill>
                  <a:srgbClr val="000000"/>
                </a:solidFill>
                <a:latin typeface="Canva Sans Medium"/>
              </a:rPr>
              <a:t>        ON DELETE NO ACTION </a:t>
            </a:r>
          </a:p>
          <a:p>
            <a:pPr algn="just">
              <a:lnSpc>
                <a:spcPts val="1428"/>
              </a:lnSpc>
            </a:pPr>
            <a:r>
              <a:rPr lang="en-US" sz="1058" spc="63">
                <a:solidFill>
                  <a:srgbClr val="000000"/>
                </a:solidFill>
                <a:latin typeface="Canva Sans Medium"/>
              </a:rPr>
              <a:t>        ON UPDATE NO ACTION</a:t>
            </a:r>
          </a:p>
          <a:p>
            <a:pPr algn="just">
              <a:lnSpc>
                <a:spcPts val="1428"/>
              </a:lnSpc>
            </a:pPr>
            <a:r>
              <a:rPr lang="en-US" sz="1058" spc="63">
                <a:solidFill>
                  <a:srgbClr val="000000"/>
                </a:solidFill>
                <a:latin typeface="Canva Sans Medium"/>
              </a:rPr>
              <a:t>);</a:t>
            </a:r>
          </a:p>
          <a:p>
            <a:pPr algn="just" marL="0" indent="0" lvl="0">
              <a:lnSpc>
                <a:spcPts val="142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1818354"/>
            <a:ext cx="7973677" cy="6764592"/>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rPr>
              <a:t>THANK YOU VERY MUCH!</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DAGJGZ9sH9E</dc:identifier>
  <dcterms:modified xsi:type="dcterms:W3CDTF">2011-08-01T06:04:30Z</dcterms:modified>
  <cp:revision>1</cp:revision>
  <dc:title>Blue and Green Organic Group Project Presentation</dc:title>
</cp:coreProperties>
</file>