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9144000" cy="6858000" type="screen4x3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9033" autoAdjust="0"/>
  </p:normalViewPr>
  <p:slideViewPr>
    <p:cSldViewPr snapToGrid="0">
      <p:cViewPr varScale="1">
        <p:scale>
          <a:sx n="58" d="100"/>
          <a:sy n="58" d="100"/>
        </p:scale>
        <p:origin x="7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0"/>
            <a:ext cx="2198688" cy="666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0"/>
            <a:ext cx="6443662" cy="6661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3" y="0"/>
            <a:ext cx="879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中文</a:t>
            </a:r>
            <a:r>
              <a:rPr lang="en-US" altLang="zh-CN" smtClean="0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中文</a:t>
            </a:r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  <a:r>
              <a:rPr lang="zh-CN" altLang="en-US" smtClean="0"/>
              <a:t>中文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r>
              <a:rPr lang="zh-CN" altLang="en-US" smtClean="0"/>
              <a:t>中文</a:t>
            </a:r>
            <a:endParaRPr lang="en-US" altLang="zh-CN" smtClean="0"/>
          </a:p>
          <a:p>
            <a:pPr lvl="3"/>
            <a:r>
              <a:rPr lang="zh-CN" altLang="en-US" smtClean="0"/>
              <a:t>中文</a:t>
            </a:r>
            <a:r>
              <a:rPr lang="en-US" altLang="zh-CN" smtClean="0"/>
              <a:t>Fourth level</a:t>
            </a:r>
          </a:p>
          <a:p>
            <a:pPr lvl="4"/>
            <a:r>
              <a:rPr lang="zh-CN" altLang="en-US" smtClean="0"/>
              <a:t>中文</a:t>
            </a:r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1911350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 smtClean="0"/>
              <a:t>数据链路层</a:t>
            </a:r>
            <a:br>
              <a:rPr lang="zh-CN" altLang="en-US" sz="5400" smtClean="0"/>
            </a:br>
            <a:r>
              <a:rPr lang="zh-CN" altLang="en-US" sz="5400" smtClean="0"/>
              <a:t>滑动窗口协议的设计与实现</a:t>
            </a:r>
            <a:r>
              <a:rPr lang="zh-CN" altLang="en-US" sz="3600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ACK_TIMEOUT                 4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 smtClean="0"/>
              <a:t>样例程序</a:t>
            </a:r>
            <a:r>
              <a:rPr lang="en-US" altLang="zh-CN" smtClean="0"/>
              <a:t>datalink.c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931863"/>
            <a:ext cx="8315325" cy="4837112"/>
          </a:xfrm>
          <a:noFill/>
        </p:spPr>
        <p:txBody>
          <a:bodyPr/>
          <a:lstStyle/>
          <a:p>
            <a:pPr eaLnBrk="1" hangingPunct="1"/>
            <a:r>
              <a:rPr kumimoji="1" lang="zh-CN" altLang="en-US" smtClean="0"/>
              <a:t>样例程序实现了简单的全双工“停</a:t>
            </a:r>
            <a:r>
              <a:rPr kumimoji="1" lang="en-US" altLang="zh-CN" smtClean="0"/>
              <a:t>-</a:t>
            </a:r>
            <a:r>
              <a:rPr kumimoji="1" lang="zh-CN" altLang="en-US" smtClean="0"/>
              <a:t>等”协议</a:t>
            </a:r>
          </a:p>
          <a:p>
            <a:pPr lvl="1" eaLnBrk="1" hangingPunct="1"/>
            <a:r>
              <a:rPr kumimoji="1" lang="zh-CN" altLang="en-US" smtClean="0"/>
              <a:t>未设</a:t>
            </a:r>
            <a:r>
              <a:rPr kumimoji="1" lang="en-US" altLang="zh-CN" smtClean="0"/>
              <a:t>ACK</a:t>
            </a:r>
            <a:r>
              <a:rPr kumimoji="1" lang="zh-CN" altLang="en-US" smtClean="0"/>
              <a:t>定时器，收到数据就立刻回复</a:t>
            </a:r>
            <a:r>
              <a:rPr kumimoji="1" lang="en-US" altLang="zh-CN" smtClean="0"/>
              <a:t>ACK</a:t>
            </a:r>
          </a:p>
          <a:p>
            <a:pPr lvl="1" eaLnBrk="1" hangingPunct="1"/>
            <a:r>
              <a:rPr lang="zh-CN" altLang="en-US" smtClean="0"/>
              <a:t>未实现</a:t>
            </a:r>
            <a:r>
              <a:rPr lang="en-US" altLang="zh-CN" smtClean="0"/>
              <a:t>NAK</a:t>
            </a:r>
          </a:p>
          <a:p>
            <a:pPr eaLnBrk="1" hangingPunct="1"/>
            <a:r>
              <a:rPr kumimoji="1" lang="zh-CN" altLang="en-US" smtClean="0"/>
              <a:t>编辑，编译</a:t>
            </a:r>
          </a:p>
          <a:p>
            <a:pPr eaLnBrk="1" hangingPunct="1"/>
            <a:r>
              <a:rPr kumimoji="1" lang="zh-CN" altLang="en-US" smtClean="0"/>
              <a:t>运行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分别在两个</a:t>
            </a:r>
            <a:r>
              <a:rPr kumimoji="1" lang="en-US" altLang="zh-CN" smtClean="0"/>
              <a:t>DOS</a:t>
            </a:r>
            <a:r>
              <a:rPr kumimoji="1" lang="zh-CN" altLang="en-US" smtClean="0"/>
              <a:t>窗口运行</a:t>
            </a:r>
            <a:r>
              <a:rPr kumimoji="1" lang="en-US" altLang="zh-CN" smtClean="0"/>
              <a:t>datalink a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datalink b</a:t>
            </a:r>
            <a:r>
              <a:rPr kumimoji="1" lang="zh-CN" altLang="en-US" smtClean="0"/>
              <a:t>，那么会启动两个站运行。</a:t>
            </a:r>
          </a:p>
          <a:p>
            <a:pPr lvl="1" eaLnBrk="1" hangingPunct="1"/>
            <a:r>
              <a:rPr kumimoji="1" lang="zh-CN" altLang="en-US" smtClean="0"/>
              <a:t>如果运行</a:t>
            </a:r>
            <a:r>
              <a:rPr kumimoji="1" lang="en-US" altLang="zh-CN" smtClean="0"/>
              <a:t>datalink –d3 a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datalink –d3 b</a:t>
            </a:r>
            <a:r>
              <a:rPr kumimoji="1" lang="zh-CN" altLang="en-US" smtClean="0"/>
              <a:t>，那么，会打印出协议运行信息。协议运行信息的输出，也是在</a:t>
            </a:r>
            <a:r>
              <a:rPr kumimoji="1" lang="en-US" altLang="zh-CN" smtClean="0"/>
              <a:t>datalink.c</a:t>
            </a:r>
            <a:r>
              <a:rPr kumimoji="1" lang="zh-CN" altLang="en-US" smtClean="0"/>
              <a:t>中设定的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CRC</a:t>
            </a:r>
            <a:r>
              <a:rPr lang="zh-CN" altLang="en-US" smtClean="0"/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crc32(unsigned char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zh-CN" altLang="en-US" dirty="0" smtClean="0"/>
              <a:t>校验和产生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char *p</a:t>
            </a:r>
            <a:r>
              <a:rPr lang="zh-CN" altLang="en-US" dirty="0" smtClean="0"/>
              <a:t>；为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指向的缓冲区内</a:t>
            </a:r>
            <a:r>
              <a:rPr lang="en-US" altLang="zh-CN" dirty="0" smtClean="0"/>
              <a:t>243</a:t>
            </a:r>
            <a:r>
              <a:rPr lang="zh-CN" altLang="en-US" dirty="0" smtClean="0"/>
              <a:t>字节数据生成校验和，并把校验和附在</a:t>
            </a:r>
            <a:r>
              <a:rPr lang="en-US" altLang="zh-CN" dirty="0" smtClean="0"/>
              <a:t>243</a:t>
            </a:r>
            <a:r>
              <a:rPr lang="zh-CN" altLang="en-US" dirty="0" smtClean="0"/>
              <a:t>字节之后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993300"/>
                </a:solidFill>
              </a:rPr>
              <a:t>*</a:t>
            </a:r>
            <a:r>
              <a:rPr lang="en-US" altLang="zh-CN" dirty="0" smtClean="0">
                <a:solidFill>
                  <a:srgbClr val="993300"/>
                </a:solidFill>
              </a:rPr>
              <a:t>(unsigned </a:t>
            </a:r>
            <a:r>
              <a:rPr lang="en-US" altLang="zh-CN" dirty="0" err="1" smtClean="0">
                <a:solidFill>
                  <a:srgbClr val="993300"/>
                </a:solidFill>
              </a:rPr>
              <a:t>int</a:t>
            </a:r>
            <a:r>
              <a:rPr lang="en-US" altLang="zh-CN" dirty="0" smtClean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p</a:t>
            </a:r>
            <a:r>
              <a:rPr lang="zh-CN" altLang="en-US" dirty="0" smtClean="0"/>
              <a:t>所指缓冲区必须至少有</a:t>
            </a:r>
            <a:r>
              <a:rPr lang="en-US" altLang="zh-CN" dirty="0" smtClean="0"/>
              <a:t>247</a:t>
            </a:r>
            <a:r>
              <a:rPr lang="zh-CN" altLang="en-US" dirty="0" smtClean="0"/>
              <a:t>字节有效空间以防内存访问越界</a:t>
            </a:r>
          </a:p>
          <a:p>
            <a:pPr eaLnBrk="1" hangingPunct="1"/>
            <a:r>
              <a:rPr lang="zh-CN" altLang="en-US" dirty="0" smtClean="0"/>
              <a:t>验证校验和</a:t>
            </a:r>
          </a:p>
          <a:p>
            <a:pPr lvl="1" eaLnBrk="1" hangingPunct="1"/>
            <a:r>
              <a:rPr lang="zh-CN" altLang="en-US" dirty="0" smtClean="0"/>
              <a:t>针对对上面的例子，只需要判断</a:t>
            </a:r>
            <a:r>
              <a:rPr lang="en-US" altLang="zh-CN" dirty="0" smtClean="0">
                <a:solidFill>
                  <a:srgbClr val="993300"/>
                </a:solidFill>
              </a:rPr>
              <a:t>crc32(p, 243 + 4)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：校验和正确为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，否则不为</a:t>
            </a:r>
            <a:r>
              <a:rPr lang="en-US" altLang="zh-CN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数据定时器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void start_timer(unsigned int nr, 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void stop_timer(unsigned int nr);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定时器启动时刻不是当前时刻，而是将当前物理层发送队列的数据发送完毕后开始启动计时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重复设置同一个编号的计时器会导致重新按新调用计时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mtClean="0"/>
              <a:t>“</a:t>
            </a:r>
            <a:r>
              <a:rPr lang="zh-CN" altLang="en-US" smtClean="0"/>
              <a:t>计时时间到</a:t>
            </a:r>
            <a:r>
              <a:rPr lang="en-US" altLang="zh-CN" smtClean="0"/>
              <a:t>”</a:t>
            </a:r>
            <a:r>
              <a:rPr lang="zh-CN" altLang="en-US" smtClean="0"/>
              <a:t>会产生</a:t>
            </a:r>
            <a:r>
              <a:rPr lang="en-US" altLang="zh-CN" smtClean="0"/>
              <a:t>DATA_TIMEOUT</a:t>
            </a:r>
            <a:r>
              <a:rPr lang="zh-CN" altLang="en-US" smtClean="0"/>
              <a:t>事件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ACK</a:t>
            </a:r>
            <a:r>
              <a:rPr lang="zh-CN" altLang="en-US" smtClean="0"/>
              <a:t>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void start_ack_timer(unsigned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void stop_ack_timer(void);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定时器启动时刻为当前时刻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在先前启动的定时器未超时之前重新执行</a:t>
            </a:r>
            <a:r>
              <a:rPr lang="en-US" altLang="zh-CN" smtClean="0"/>
              <a:t>start_ack_timer()</a:t>
            </a:r>
            <a:r>
              <a:rPr lang="zh-CN" altLang="en-US" smtClean="0"/>
              <a:t>调用，定时器将依然按照先前的时间设置产生事件</a:t>
            </a:r>
            <a:r>
              <a:rPr lang="en-US" altLang="zh-CN" smtClean="0"/>
              <a:t>ACK_TIMEOUT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相关函数</a:t>
            </a:r>
          </a:p>
          <a:p>
            <a:pPr lvl="1" eaLnBrk="1" hangingPunct="1"/>
            <a:r>
              <a:rPr lang="en-US" altLang="zh-CN" smtClean="0"/>
              <a:t>extern void dbg_event(char *fmt, ...);</a:t>
            </a:r>
          </a:p>
          <a:p>
            <a:pPr lvl="1" eaLnBrk="1" hangingPunct="1"/>
            <a:r>
              <a:rPr lang="en-US" altLang="zh-CN" smtClean="0"/>
              <a:t>extern void dbg_frame(char *fmt, ...); </a:t>
            </a:r>
          </a:p>
          <a:p>
            <a:pPr lvl="1" eaLnBrk="1" hangingPunct="1"/>
            <a:r>
              <a:rPr lang="en-US" altLang="zh-CN" smtClean="0"/>
              <a:t>extern void dbg_warning(char *fmt, ...); </a:t>
            </a:r>
          </a:p>
          <a:p>
            <a:pPr lvl="1" eaLnBrk="1" hangingPunct="1"/>
            <a:r>
              <a:rPr lang="en-US" altLang="zh-CN" smtClean="0"/>
              <a:t>char *station_name(void);</a:t>
            </a:r>
          </a:p>
          <a:p>
            <a:pPr eaLnBrk="1" hangingPunct="1"/>
            <a:r>
              <a:rPr lang="zh-CN" altLang="en-US" smtClean="0"/>
              <a:t>程序内部的输出控制开关</a:t>
            </a:r>
            <a:r>
              <a:rPr lang="en-US" altLang="zh-CN" smtClean="0"/>
              <a:t>debug_mask</a:t>
            </a:r>
          </a:p>
          <a:p>
            <a:pPr lvl="1" eaLnBrk="1" hangingPunct="1"/>
            <a:r>
              <a:rPr lang="en-US" altLang="zh-CN" smtClean="0"/>
              <a:t>bit0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时，打开</a:t>
            </a:r>
            <a:r>
              <a:rPr lang="en-US" altLang="zh-CN" smtClean="0"/>
              <a:t>dbg_event</a:t>
            </a:r>
            <a:r>
              <a:rPr lang="zh-CN" altLang="en-US" smtClean="0"/>
              <a:t>的输出，否则被忽略</a:t>
            </a:r>
          </a:p>
          <a:p>
            <a:pPr lvl="1" eaLnBrk="1" hangingPunct="1"/>
            <a:r>
              <a:rPr lang="en-US" altLang="zh-CN" smtClean="0"/>
              <a:t>bit1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时，打开</a:t>
            </a:r>
            <a:r>
              <a:rPr lang="en-US" altLang="zh-CN" smtClean="0"/>
              <a:t>dbg_frame</a:t>
            </a:r>
            <a:r>
              <a:rPr lang="zh-CN" altLang="en-US" smtClean="0"/>
              <a:t>的输出，否则被忽略</a:t>
            </a:r>
          </a:p>
          <a:p>
            <a:pPr lvl="1" eaLnBrk="1" hangingPunct="1"/>
            <a:r>
              <a:rPr lang="en-US" altLang="zh-CN" smtClean="0"/>
              <a:t>bit2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r>
              <a:rPr lang="zh-CN" altLang="en-US" smtClean="0"/>
              <a:t>时，打开</a:t>
            </a:r>
            <a:r>
              <a:rPr lang="en-US" altLang="zh-CN" smtClean="0"/>
              <a:t>dbg_warning</a:t>
            </a:r>
            <a:r>
              <a:rPr lang="zh-CN" altLang="en-US" smtClean="0"/>
              <a:t>的输出，否则被忽略</a:t>
            </a:r>
          </a:p>
          <a:p>
            <a:pPr lvl="1" eaLnBrk="1" hangingPunct="1"/>
            <a:r>
              <a:rPr lang="zh-CN" altLang="en-US" smtClean="0"/>
              <a:t>命令行</a:t>
            </a:r>
            <a:r>
              <a:rPr lang="en-US" altLang="zh-CN" smtClean="0"/>
              <a:t>debug</a:t>
            </a:r>
            <a:r>
              <a:rPr lang="zh-CN" altLang="en-US" smtClean="0"/>
              <a:t>选项</a:t>
            </a:r>
            <a:r>
              <a:rPr lang="en-US" altLang="zh-CN" smtClean="0"/>
              <a:t>0~7</a:t>
            </a:r>
            <a:r>
              <a:rPr lang="zh-CN" altLang="en-US" smtClean="0"/>
              <a:t>为</a:t>
            </a:r>
            <a:r>
              <a:rPr lang="en-US" altLang="zh-CN" smtClean="0"/>
              <a:t>debug_mask</a:t>
            </a:r>
            <a:r>
              <a:rPr lang="zh-CN" altLang="en-US" smtClean="0"/>
              <a:t>赋值（默认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477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实验报告要求</a:t>
            </a:r>
            <a:endParaRPr lang="en-US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695325"/>
            <a:ext cx="8748712" cy="616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实验内容和实验环境描述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协议设计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帧中各个字段的定义和编码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两个站点间信息交换的过程控制，尤其是误码条件下的控制方案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软件设计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数据结构，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模块结构，算法流程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理论分析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“</a:t>
            </a:r>
            <a:r>
              <a:rPr lang="zh-CN" altLang="en-US" sz="2000" dirty="0" smtClean="0"/>
              <a:t>性能测试记录表</a:t>
            </a:r>
            <a:r>
              <a:rPr lang="zh-CN" altLang="en-US" sz="2000" dirty="0" smtClean="0">
                <a:latin typeface="Times New Roman" pitchFamily="18" charset="0"/>
              </a:rPr>
              <a:t>”</a:t>
            </a:r>
            <a:r>
              <a:rPr lang="zh-CN" altLang="en-US" sz="2000" dirty="0" smtClean="0"/>
              <a:t>，实验结果分析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存在的问题和改进思路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研究和探索的问题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实验总结和心得体会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上机调试时间，编程语言方面，协议方面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源程序</a:t>
            </a:r>
            <a:r>
              <a:rPr lang="zh-CN" altLang="en-US" sz="2400" dirty="0"/>
              <a:t>文件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基本内容</a:t>
            </a:r>
            <a:r>
              <a:rPr lang="en-US" altLang="zh-CN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设计一个滑动窗口协议，在仿真环境下编程实现有噪音信道两站点间无差错双工通信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8000bps</a:t>
            </a:r>
            <a:r>
              <a:rPr lang="zh-CN" altLang="en-US" smtClean="0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单向传播时延</a:t>
            </a:r>
            <a:r>
              <a:rPr lang="en-US" altLang="zh-CN" smtClean="0"/>
              <a:t>270</a:t>
            </a:r>
            <a:r>
              <a:rPr lang="zh-CN" altLang="en-US" smtClean="0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信道误码率为</a:t>
            </a:r>
            <a:r>
              <a:rPr lang="en-US" altLang="zh-CN" smtClean="0"/>
              <a:t>10</a:t>
            </a:r>
            <a:r>
              <a:rPr lang="en-US" altLang="zh-CN" baseline="30000" smtClean="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物理层接口：提供帧传输服务，帧间有</a:t>
            </a:r>
            <a:r>
              <a:rPr lang="en-US" altLang="zh-CN" smtClean="0"/>
              <a:t>1ms</a:t>
            </a:r>
            <a:r>
              <a:rPr lang="zh-CN" altLang="en-US" smtClean="0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网络层属性：分组长度固定</a:t>
            </a:r>
            <a:r>
              <a:rPr lang="en-US" altLang="zh-CN" smtClean="0"/>
              <a:t>256</a:t>
            </a:r>
            <a:r>
              <a:rPr lang="zh-CN" altLang="en-US" smtClean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1~3</a:t>
            </a:r>
            <a:r>
              <a:rPr lang="zh-CN" altLang="en-US" smtClean="0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WindowsXP</a:t>
            </a:r>
            <a:r>
              <a:rPr lang="zh-CN" altLang="en-US" smtClean="0"/>
              <a:t>，</a:t>
            </a:r>
            <a:r>
              <a:rPr lang="en-US" altLang="zh-CN" smtClean="0"/>
              <a:t>Microsoft Visual Studio 2013+</a:t>
            </a:r>
            <a:r>
              <a:rPr lang="zh-CN" altLang="en-US" sz="2000" smtClean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实验步骤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9880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熟悉编程环境</a:t>
            </a:r>
          </a:p>
          <a:p>
            <a:pPr lvl="1" eaLnBrk="1" hangingPunct="1"/>
            <a:r>
              <a:rPr lang="zh-CN" altLang="en-US" sz="2000" smtClean="0"/>
              <a:t>安装好</a:t>
            </a:r>
            <a:r>
              <a:rPr lang="en-US" altLang="zh-CN" sz="2000" smtClean="0"/>
              <a:t>VC</a:t>
            </a:r>
            <a:r>
              <a:rPr lang="zh-CN" altLang="en-US" sz="2000" smtClean="0"/>
              <a:t>或兼容的更高版本的</a:t>
            </a:r>
            <a:r>
              <a:rPr lang="en-US" altLang="zh-CN" sz="2000" smtClean="0"/>
              <a:t>C</a:t>
            </a:r>
            <a:r>
              <a:rPr lang="zh-CN" altLang="en-US" sz="2000" smtClean="0"/>
              <a:t>语言编程环境</a:t>
            </a:r>
          </a:p>
          <a:p>
            <a:pPr lvl="1" eaLnBrk="1" hangingPunct="1"/>
            <a:r>
              <a:rPr lang="zh-CN" altLang="en-US" sz="2000" smtClean="0"/>
              <a:t>了解程序的主体运行框架</a:t>
            </a:r>
          </a:p>
          <a:p>
            <a:pPr lvl="1" eaLnBrk="1" hangingPunct="1"/>
            <a:r>
              <a:rPr lang="zh-CN" altLang="en-US" sz="2000" smtClean="0"/>
              <a:t>可利用的子程序</a:t>
            </a:r>
          </a:p>
          <a:p>
            <a:pPr eaLnBrk="1" hangingPunct="1"/>
            <a:r>
              <a:rPr lang="zh-CN" altLang="en-US" sz="2400" smtClean="0"/>
              <a:t>协议设计和程序总体设计</a:t>
            </a:r>
          </a:p>
          <a:p>
            <a:pPr lvl="1" eaLnBrk="1" hangingPunct="1"/>
            <a:r>
              <a:rPr lang="zh-CN" altLang="en-US" sz="2000" smtClean="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 smtClean="0"/>
              <a:t>编码和调试</a:t>
            </a:r>
          </a:p>
          <a:p>
            <a:pPr lvl="1" eaLnBrk="1" hangingPunct="1"/>
            <a:r>
              <a:rPr lang="zh-CN" altLang="en-US" sz="2000" smtClean="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 smtClean="0"/>
              <a:t>软件测试和性能评价</a:t>
            </a:r>
          </a:p>
          <a:p>
            <a:pPr lvl="1" eaLnBrk="1" hangingPunct="1"/>
            <a:r>
              <a:rPr lang="zh-CN" altLang="en-US" sz="2000" smtClean="0"/>
              <a:t>在无误码信道环境下运行测试</a:t>
            </a:r>
          </a:p>
          <a:p>
            <a:pPr lvl="1" eaLnBrk="1" hangingPunct="1"/>
            <a:r>
              <a:rPr lang="zh-CN" altLang="en-US" sz="2000" smtClean="0"/>
              <a:t>有误码信道环境下的无差错传输</a:t>
            </a:r>
          </a:p>
          <a:p>
            <a:pPr lvl="1" eaLnBrk="1" hangingPunct="1"/>
            <a:r>
              <a:rPr lang="zh-CN" altLang="en-US" sz="2000" smtClean="0"/>
              <a:t>要求：稳定运行</a:t>
            </a:r>
            <a:r>
              <a:rPr lang="en-US" altLang="zh-CN" sz="2000" smtClean="0"/>
              <a:t>20</a:t>
            </a:r>
            <a:r>
              <a:rPr lang="zh-CN" altLang="en-US" sz="2000" smtClean="0"/>
              <a:t>分钟以上，效率不能太低</a:t>
            </a:r>
          </a:p>
          <a:p>
            <a:pPr eaLnBrk="1" hangingPunct="1"/>
            <a:r>
              <a:rPr lang="zh-CN" altLang="en-US" sz="2400" smtClean="0"/>
              <a:t>实验报告及程序验收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57163" y="0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447675" y="536575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36575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785813" y="723900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23900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环境编译和运行</a:t>
            </a:r>
            <a:endParaRPr lang="en-US" altLang="zh-CN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79988" y="950913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 smtClean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 smtClean="0"/>
              <a:t>程序运行（启动两个进程）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A</a:t>
            </a:r>
            <a:r>
              <a:rPr lang="zh-CN" altLang="en-US" sz="1800" dirty="0" smtClean="0"/>
              <a:t>站：</a:t>
            </a:r>
            <a:r>
              <a:rPr lang="en-US" altLang="zh-CN" sz="1800" dirty="0" smtClean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B</a:t>
            </a:r>
            <a:r>
              <a:rPr lang="zh-CN" altLang="en-US" sz="1800" dirty="0" smtClean="0"/>
              <a:t>站：</a:t>
            </a:r>
            <a:r>
              <a:rPr lang="en-US" altLang="zh-CN" sz="1800" dirty="0" smtClean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 smtClean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 smtClean="0"/>
              <a:t>目录</a:t>
            </a:r>
            <a:r>
              <a:rPr lang="en-US" altLang="zh-CN" sz="2000" dirty="0" smtClean="0"/>
              <a:t>Example</a:t>
            </a:r>
            <a:r>
              <a:rPr lang="zh-CN" altLang="en-US" sz="2000" dirty="0" smtClean="0"/>
              <a:t>下的可执行文件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gobackn.exe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selective.exe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647700" y="750888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50888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环境编译和运行</a:t>
            </a:r>
            <a:endParaRPr lang="en-US" altLang="zh-CN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40300" y="836612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 smtClean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 smtClean="0"/>
              <a:t>RedHat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Ubuntu</a:t>
            </a:r>
          </a:p>
          <a:p>
            <a:pPr marL="0" indent="0" eaLnBrk="1" hangingPunct="1"/>
            <a:r>
              <a:rPr lang="zh-CN" altLang="en-US" sz="2000" dirty="0" smtClean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make</a:t>
            </a:r>
          </a:p>
          <a:p>
            <a:pPr marL="0" indent="0" eaLnBrk="1" hangingPunct="1"/>
            <a:r>
              <a:rPr lang="zh-CN" altLang="en-US" sz="2000" dirty="0" smtClean="0"/>
              <a:t>程序运行（启动两个进程）</a:t>
            </a:r>
            <a:endParaRPr lang="en-US" altLang="zh-CN" sz="20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A</a:t>
            </a:r>
            <a:r>
              <a:rPr lang="zh-CN" altLang="en-US" sz="1800" dirty="0" smtClean="0"/>
              <a:t>站：</a:t>
            </a:r>
            <a:r>
              <a:rPr lang="en-US" altLang="zh-CN" sz="1800" dirty="0" smtClean="0"/>
              <a:t>./</a:t>
            </a:r>
            <a:r>
              <a:rPr lang="en-US" altLang="zh-CN" sz="1800" dirty="0" err="1" smtClean="0"/>
              <a:t>datalink</a:t>
            </a:r>
            <a:r>
              <a:rPr lang="en-US" altLang="zh-CN" sz="1800" dirty="0" smtClean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B</a:t>
            </a:r>
            <a:r>
              <a:rPr lang="zh-CN" altLang="en-US" sz="1800" dirty="0" smtClean="0"/>
              <a:t>站：</a:t>
            </a:r>
            <a:r>
              <a:rPr lang="en-US" altLang="zh-CN" sz="1800" dirty="0" smtClean="0"/>
              <a:t>./</a:t>
            </a:r>
            <a:r>
              <a:rPr lang="en-US" altLang="zh-CN" sz="1800" dirty="0" err="1" smtClean="0"/>
              <a:t>datalink</a:t>
            </a:r>
            <a:r>
              <a:rPr lang="en-US" altLang="zh-CN" sz="1800" dirty="0" smtClean="0"/>
              <a:t> -d3 B</a:t>
            </a:r>
          </a:p>
          <a:p>
            <a:pPr marL="0" indent="0" eaLnBrk="1" hangingPunct="1"/>
            <a:r>
              <a:rPr lang="zh-CN" altLang="en-US" sz="2000" dirty="0" smtClean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smtClean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 smtClean="0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 smtClean="0"/>
              <a:t>gobackn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selective</a:t>
            </a:r>
            <a:endParaRPr lang="en-US" altLang="zh-CN" sz="1800" dirty="0"/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启动执行</a:t>
            </a:r>
            <a:r>
              <a:rPr lang="en-US" altLang="zh-CN" sz="2400" smtClean="0"/>
              <a:t>EXE</a:t>
            </a:r>
            <a:r>
              <a:rPr lang="zh-CN" altLang="en-US" sz="2400" smtClean="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3513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-i, --ibib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-n, --nolog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-b, --ber=&lt;ber&gt;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-t, --ttl=&lt;seconds&gt;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66713" y="5330825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49300"/>
            <a:ext cx="8748713" cy="59197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smtClean="0"/>
              <a:t>extern void lprintf(char *fmt, ...);</a:t>
            </a:r>
          </a:p>
          <a:p>
            <a:pPr eaLnBrk="1" hangingPunct="1"/>
            <a:r>
              <a:rPr lang="zh-CN" altLang="en-US" sz="2400" smtClean="0"/>
              <a:t>举例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smtClean="0"/>
              <a:t>lprintf(”Received a frame, %d bytes\n”, len);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）在每行最左端自动增加时间戳（</a:t>
            </a:r>
            <a:r>
              <a:rPr lang="en-US" altLang="zh-CN" sz="2000" smtClean="0"/>
              <a:t>ms</a:t>
            </a:r>
            <a:r>
              <a:rPr lang="zh-CN" altLang="en-US" sz="2000" smtClean="0"/>
              <a:t>级）</a:t>
            </a:r>
            <a:endParaRPr lang="en-US" altLang="zh-CN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）把显示的信息同步存于日志文件中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void protocol_init(int argc, char **argv);</a:t>
            </a:r>
          </a:p>
          <a:p>
            <a:pPr eaLnBrk="1" hangingPunct="1"/>
            <a:r>
              <a:rPr lang="zh-CN" altLang="en-US" smtClean="0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void enable_network_layer(void);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void disable_network_layer(void);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int  get_packet(unsigned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void put_packet(unsigned char *packet, int len);</a:t>
            </a:r>
          </a:p>
          <a:p>
            <a:pPr eaLnBrk="1" hangingPunct="1"/>
            <a:r>
              <a:rPr lang="zh-CN" altLang="en-US" smtClean="0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int recv_frame(char </a:t>
            </a:r>
            <a:r>
              <a:rPr lang="zh-CN" altLang="en-US" smtClean="0"/>
              <a:t>*</a:t>
            </a:r>
            <a:r>
              <a:rPr lang="en-US" altLang="zh-CN" smtClean="0"/>
              <a:t>buf</a:t>
            </a:r>
            <a:r>
              <a:rPr lang="zh-CN" altLang="en-US" smtClean="0"/>
              <a:t>，</a:t>
            </a:r>
            <a:r>
              <a:rPr lang="en-US" altLang="zh-CN" smtClean="0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void send_frame(char *buf, int len);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7149</TotalTime>
  <Words>1304</Words>
  <Application>Microsoft Office PowerPoint</Application>
  <PresentationFormat>全屏显示(4:3)</PresentationFormat>
  <Paragraphs>182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蒋</cp:lastModifiedBy>
  <cp:revision>440</cp:revision>
  <dcterms:created xsi:type="dcterms:W3CDTF">2002-07-09T13:17:57Z</dcterms:created>
  <dcterms:modified xsi:type="dcterms:W3CDTF">2018-12-13T03:38:28Z</dcterms:modified>
</cp:coreProperties>
</file>