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66"/>
  </p:notesMasterIdLst>
  <p:sldIdLst>
    <p:sldId id="456" r:id="rId2"/>
    <p:sldId id="552" r:id="rId3"/>
    <p:sldId id="553" r:id="rId4"/>
    <p:sldId id="555" r:id="rId5"/>
    <p:sldId id="556" r:id="rId6"/>
    <p:sldId id="557" r:id="rId7"/>
    <p:sldId id="558" r:id="rId8"/>
    <p:sldId id="559" r:id="rId9"/>
    <p:sldId id="560" r:id="rId10"/>
    <p:sldId id="561" r:id="rId11"/>
    <p:sldId id="562" r:id="rId12"/>
    <p:sldId id="563" r:id="rId13"/>
    <p:sldId id="564" r:id="rId14"/>
    <p:sldId id="565" r:id="rId15"/>
    <p:sldId id="566" r:id="rId16"/>
    <p:sldId id="567" r:id="rId17"/>
    <p:sldId id="568" r:id="rId18"/>
    <p:sldId id="569" r:id="rId19"/>
    <p:sldId id="570" r:id="rId20"/>
    <p:sldId id="571" r:id="rId21"/>
    <p:sldId id="578" r:id="rId22"/>
    <p:sldId id="579" r:id="rId23"/>
    <p:sldId id="580" r:id="rId24"/>
    <p:sldId id="581" r:id="rId25"/>
    <p:sldId id="582" r:id="rId26"/>
    <p:sldId id="583" r:id="rId27"/>
    <p:sldId id="584" r:id="rId28"/>
    <p:sldId id="585" r:id="rId29"/>
    <p:sldId id="586" r:id="rId30"/>
    <p:sldId id="588" r:id="rId31"/>
    <p:sldId id="587" r:id="rId32"/>
    <p:sldId id="589" r:id="rId33"/>
    <p:sldId id="712" r:id="rId34"/>
    <p:sldId id="713" r:id="rId35"/>
    <p:sldId id="714" r:id="rId36"/>
    <p:sldId id="715" r:id="rId37"/>
    <p:sldId id="716" r:id="rId38"/>
    <p:sldId id="717" r:id="rId39"/>
    <p:sldId id="718" r:id="rId40"/>
    <p:sldId id="719" r:id="rId41"/>
    <p:sldId id="720" r:id="rId42"/>
    <p:sldId id="721" r:id="rId43"/>
    <p:sldId id="722" r:id="rId44"/>
    <p:sldId id="723" r:id="rId45"/>
    <p:sldId id="724" r:id="rId46"/>
    <p:sldId id="725" r:id="rId47"/>
    <p:sldId id="726" r:id="rId48"/>
    <p:sldId id="727" r:id="rId49"/>
    <p:sldId id="728" r:id="rId50"/>
    <p:sldId id="729" r:id="rId51"/>
    <p:sldId id="730" r:id="rId52"/>
    <p:sldId id="731" r:id="rId53"/>
    <p:sldId id="732" r:id="rId54"/>
    <p:sldId id="733" r:id="rId55"/>
    <p:sldId id="734" r:id="rId56"/>
    <p:sldId id="572" r:id="rId57"/>
    <p:sldId id="573" r:id="rId58"/>
    <p:sldId id="574" r:id="rId59"/>
    <p:sldId id="575" r:id="rId60"/>
    <p:sldId id="576" r:id="rId61"/>
    <p:sldId id="599" r:id="rId62"/>
    <p:sldId id="600" r:id="rId63"/>
    <p:sldId id="601" r:id="rId64"/>
    <p:sldId id="602" r:id="rId65"/>
    <p:sldId id="603" r:id="rId66"/>
    <p:sldId id="604" r:id="rId67"/>
    <p:sldId id="605" r:id="rId68"/>
    <p:sldId id="606" r:id="rId69"/>
    <p:sldId id="607" r:id="rId70"/>
    <p:sldId id="608" r:id="rId71"/>
    <p:sldId id="609" r:id="rId72"/>
    <p:sldId id="610" r:id="rId73"/>
    <p:sldId id="611" r:id="rId74"/>
    <p:sldId id="612" r:id="rId75"/>
    <p:sldId id="613" r:id="rId76"/>
    <p:sldId id="614" r:id="rId77"/>
    <p:sldId id="615" r:id="rId78"/>
    <p:sldId id="616" r:id="rId79"/>
    <p:sldId id="617" r:id="rId80"/>
    <p:sldId id="618" r:id="rId81"/>
    <p:sldId id="619" r:id="rId82"/>
    <p:sldId id="620" r:id="rId83"/>
    <p:sldId id="621" r:id="rId84"/>
    <p:sldId id="622" r:id="rId85"/>
    <p:sldId id="623" r:id="rId86"/>
    <p:sldId id="624" r:id="rId87"/>
    <p:sldId id="625" r:id="rId88"/>
    <p:sldId id="626" r:id="rId89"/>
    <p:sldId id="627" r:id="rId90"/>
    <p:sldId id="628" r:id="rId91"/>
    <p:sldId id="629" r:id="rId92"/>
    <p:sldId id="630" r:id="rId93"/>
    <p:sldId id="631" r:id="rId94"/>
    <p:sldId id="632" r:id="rId95"/>
    <p:sldId id="633" r:id="rId96"/>
    <p:sldId id="634" r:id="rId97"/>
    <p:sldId id="635" r:id="rId98"/>
    <p:sldId id="636" r:id="rId99"/>
    <p:sldId id="637" r:id="rId100"/>
    <p:sldId id="638" r:id="rId101"/>
    <p:sldId id="639" r:id="rId102"/>
    <p:sldId id="640" r:id="rId103"/>
    <p:sldId id="641" r:id="rId104"/>
    <p:sldId id="642" r:id="rId105"/>
    <p:sldId id="643" r:id="rId106"/>
    <p:sldId id="644" r:id="rId107"/>
    <p:sldId id="645" r:id="rId108"/>
    <p:sldId id="646" r:id="rId109"/>
    <p:sldId id="647" r:id="rId110"/>
    <p:sldId id="648" r:id="rId111"/>
    <p:sldId id="649" r:id="rId112"/>
    <p:sldId id="650" r:id="rId113"/>
    <p:sldId id="651" r:id="rId114"/>
    <p:sldId id="652" r:id="rId115"/>
    <p:sldId id="653" r:id="rId116"/>
    <p:sldId id="654" r:id="rId117"/>
    <p:sldId id="655" r:id="rId118"/>
    <p:sldId id="656" r:id="rId119"/>
    <p:sldId id="665" r:id="rId120"/>
    <p:sldId id="666" r:id="rId121"/>
    <p:sldId id="667" r:id="rId122"/>
    <p:sldId id="668" r:id="rId123"/>
    <p:sldId id="669" r:id="rId124"/>
    <p:sldId id="670" r:id="rId125"/>
    <p:sldId id="671" r:id="rId126"/>
    <p:sldId id="672" r:id="rId127"/>
    <p:sldId id="673" r:id="rId128"/>
    <p:sldId id="674" r:id="rId129"/>
    <p:sldId id="676" r:id="rId130"/>
    <p:sldId id="677" r:id="rId131"/>
    <p:sldId id="678" r:id="rId132"/>
    <p:sldId id="679" r:id="rId133"/>
    <p:sldId id="680" r:id="rId134"/>
    <p:sldId id="681" r:id="rId135"/>
    <p:sldId id="682" r:id="rId136"/>
    <p:sldId id="683" r:id="rId137"/>
    <p:sldId id="684" r:id="rId138"/>
    <p:sldId id="685" r:id="rId139"/>
    <p:sldId id="686" r:id="rId140"/>
    <p:sldId id="687" r:id="rId141"/>
    <p:sldId id="688" r:id="rId142"/>
    <p:sldId id="689" r:id="rId143"/>
    <p:sldId id="690" r:id="rId144"/>
    <p:sldId id="691" r:id="rId145"/>
    <p:sldId id="692" r:id="rId146"/>
    <p:sldId id="693" r:id="rId147"/>
    <p:sldId id="694" r:id="rId148"/>
    <p:sldId id="695" r:id="rId149"/>
    <p:sldId id="696" r:id="rId150"/>
    <p:sldId id="697" r:id="rId151"/>
    <p:sldId id="698" r:id="rId152"/>
    <p:sldId id="699" r:id="rId153"/>
    <p:sldId id="700" r:id="rId154"/>
    <p:sldId id="701" r:id="rId155"/>
    <p:sldId id="702" r:id="rId156"/>
    <p:sldId id="703" r:id="rId157"/>
    <p:sldId id="704" r:id="rId158"/>
    <p:sldId id="705" r:id="rId159"/>
    <p:sldId id="706" r:id="rId160"/>
    <p:sldId id="707" r:id="rId161"/>
    <p:sldId id="708" r:id="rId162"/>
    <p:sldId id="709" r:id="rId163"/>
    <p:sldId id="710" r:id="rId164"/>
    <p:sldId id="711" r:id="rId16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30" autoAdjust="0"/>
    <p:restoredTop sz="94660"/>
  </p:normalViewPr>
  <p:slideViewPr>
    <p:cSldViewPr>
      <p:cViewPr varScale="1">
        <p:scale>
          <a:sx n="72" d="100"/>
          <a:sy n="72" d="100"/>
        </p:scale>
        <p:origin x="-86" y="-3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BDB1D-6D13-4F9B-9713-DA98CED08E90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E175C-7C50-4112-8B09-9DDC513272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83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141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143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144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145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146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147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148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149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150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151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152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153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154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155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156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157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158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159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160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161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162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163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164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 smtClean="0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24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6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73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2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93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2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72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12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5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3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C6A8-AFFD-4143-BC28-EEC1B1F501D6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 smtClean="0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83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660798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UML (Unified Modeling Language)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통합 모델링 언어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    - </a:t>
            </a:r>
            <a:r>
              <a:rPr lang="ko-KR" altLang="en-US" sz="1700" dirty="0" smtClean="0"/>
              <a:t>소프트웨어 공학에서 사용되는 표준화된 범용 모델링 언어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err="1" smtClean="0"/>
              <a:t>세부분으로</a:t>
            </a:r>
            <a:r>
              <a:rPr lang="ko-KR" altLang="en-US" sz="1700" dirty="0" smtClean="0"/>
              <a:t> 나누어진 박스로 표현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  - </a:t>
            </a:r>
            <a:r>
              <a:rPr lang="ko-KR" altLang="en-US" sz="1700" dirty="0" smtClean="0"/>
              <a:t>위 </a:t>
            </a:r>
            <a:r>
              <a:rPr lang="en-US" altLang="ko-KR" sz="1700" dirty="0" smtClean="0"/>
              <a:t>: </a:t>
            </a:r>
            <a:r>
              <a:rPr lang="ko-KR" altLang="en-US" sz="1700" dirty="0" smtClean="0"/>
              <a:t>클래스 이름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  - </a:t>
            </a:r>
            <a:r>
              <a:rPr lang="ko-KR" altLang="en-US" sz="1700" dirty="0" smtClean="0"/>
              <a:t>중간 </a:t>
            </a:r>
            <a:r>
              <a:rPr lang="en-US" altLang="ko-KR" sz="1700" dirty="0" smtClean="0"/>
              <a:t>: </a:t>
            </a:r>
            <a:r>
              <a:rPr lang="ko-KR" altLang="en-US" sz="1700" dirty="0" smtClean="0"/>
              <a:t>속성 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변수</a:t>
            </a:r>
            <a:r>
              <a:rPr lang="en-US" altLang="ko-KR" sz="17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  - </a:t>
            </a:r>
            <a:r>
              <a:rPr lang="ko-KR" altLang="en-US" sz="1700" dirty="0" smtClean="0"/>
              <a:t>아래 </a:t>
            </a:r>
            <a:r>
              <a:rPr lang="en-US" altLang="ko-KR" sz="1700" dirty="0" smtClean="0"/>
              <a:t>: </a:t>
            </a:r>
            <a:r>
              <a:rPr lang="ko-KR" altLang="en-US" sz="1700" dirty="0" smtClean="0"/>
              <a:t>연산 </a:t>
            </a:r>
            <a:r>
              <a:rPr lang="en-US" altLang="ko-KR" sz="1700" dirty="0" smtClean="0"/>
              <a:t>(</a:t>
            </a:r>
            <a:r>
              <a:rPr lang="ko-KR" altLang="en-US" sz="1700" dirty="0" err="1" smtClean="0"/>
              <a:t>메소드</a:t>
            </a:r>
            <a:r>
              <a:rPr lang="en-US" altLang="ko-KR" sz="1700" dirty="0" smtClean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661454"/>
            <a:ext cx="5453240" cy="17837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7314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734810" cy="1269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ko-KR" altLang="en-US" sz="1700" dirty="0" smtClean="0"/>
              <a:t>관계 표현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실체화 관계 </a:t>
            </a:r>
            <a:r>
              <a:rPr lang="en-US" altLang="ko-KR" sz="1700" dirty="0" smtClean="0"/>
              <a:t>(Realization) : </a:t>
            </a:r>
            <a:r>
              <a:rPr lang="ko-KR" altLang="en-US" sz="1700" dirty="0" smtClean="0"/>
              <a:t>인터페이스 구현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  - </a:t>
            </a:r>
            <a:r>
              <a:rPr lang="ko-KR" altLang="en-US" sz="1700" dirty="0"/>
              <a:t>연관된 클래스 간에 </a:t>
            </a:r>
            <a:r>
              <a:rPr lang="ko-KR" altLang="en-US" sz="1700" dirty="0" smtClean="0"/>
              <a:t>점</a:t>
            </a:r>
            <a:r>
              <a:rPr lang="ko-KR" altLang="en-US" sz="1700" dirty="0"/>
              <a:t>선</a:t>
            </a:r>
            <a:r>
              <a:rPr lang="ko-KR" altLang="en-US" sz="1700" dirty="0" smtClean="0"/>
              <a:t>으로 </a:t>
            </a:r>
            <a:r>
              <a:rPr lang="ko-KR" altLang="en-US" sz="1700" dirty="0"/>
              <a:t>표시</a:t>
            </a:r>
            <a:r>
              <a:rPr lang="en-US" altLang="ko-KR" sz="1700" dirty="0"/>
              <a:t>, </a:t>
            </a:r>
            <a:r>
              <a:rPr lang="ko-KR" altLang="en-US" sz="1700" dirty="0"/>
              <a:t>화살표 끝부분을 삼각형으로 표시</a:t>
            </a:r>
            <a:endParaRPr lang="en-US" altLang="ko-KR" sz="17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5" y="3501008"/>
            <a:ext cx="338437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public interface </a:t>
            </a:r>
            <a:r>
              <a:rPr lang="en-US" altLang="ko-KR" sz="1400" b="1" dirty="0" err="1"/>
              <a:t>Soundable</a:t>
            </a:r>
            <a:r>
              <a:rPr lang="en-US" altLang="ko-KR" sz="1400" b="1" dirty="0"/>
              <a:t> {</a:t>
            </a:r>
          </a:p>
          <a:p>
            <a:r>
              <a:rPr lang="en-US" altLang="ko-KR" sz="1400" b="1" dirty="0"/>
              <a:t>    public void play();</a:t>
            </a:r>
          </a:p>
          <a:p>
            <a:r>
              <a:rPr lang="en-US" altLang="ko-KR" sz="1400" b="1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3" y="4420269"/>
            <a:ext cx="3888433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public class Violin </a:t>
            </a:r>
            <a:r>
              <a:rPr lang="en-US" altLang="ko-KR" sz="1400" b="1" dirty="0">
                <a:solidFill>
                  <a:srgbClr val="FF0000"/>
                </a:solidFill>
              </a:rPr>
              <a:t>implements </a:t>
            </a:r>
            <a:r>
              <a:rPr lang="en-US" altLang="ko-KR" sz="1400" b="1" dirty="0" err="1">
                <a:solidFill>
                  <a:srgbClr val="FF0000"/>
                </a:solidFill>
              </a:rPr>
              <a:t>Soundable</a:t>
            </a:r>
            <a:r>
              <a:rPr lang="en-US" altLang="ko-KR" sz="1400" b="1" dirty="0"/>
              <a:t> {</a:t>
            </a:r>
          </a:p>
          <a:p>
            <a:r>
              <a:rPr lang="en-US" altLang="ko-KR" sz="1400" b="1" dirty="0"/>
              <a:t>    @Override</a:t>
            </a:r>
          </a:p>
          <a:p>
            <a:r>
              <a:rPr lang="en-US" altLang="ko-KR" sz="1400" b="1" dirty="0"/>
              <a:t>    public void play() {</a:t>
            </a:r>
          </a:p>
          <a:p>
            <a:r>
              <a:rPr lang="en-US" altLang="ko-KR" sz="1400" b="1" dirty="0"/>
              <a:t>        </a:t>
            </a:r>
            <a:r>
              <a:rPr lang="en-US" altLang="ko-KR" sz="1400" b="1" dirty="0" err="1"/>
              <a:t>System.out.println</a:t>
            </a:r>
            <a:r>
              <a:rPr lang="en-US" altLang="ko-KR" sz="1400" b="1" dirty="0"/>
              <a:t>("</a:t>
            </a:r>
            <a:r>
              <a:rPr lang="ko-KR" altLang="en-US" sz="1400" b="1" dirty="0"/>
              <a:t>바이올린 소리</a:t>
            </a:r>
            <a:r>
              <a:rPr lang="en-US" altLang="ko-KR" sz="1400" b="1" dirty="0"/>
              <a:t>");</a:t>
            </a:r>
          </a:p>
          <a:p>
            <a:r>
              <a:rPr lang="en-US" altLang="ko-KR" sz="1400" b="1" dirty="0"/>
              <a:t>    }</a:t>
            </a:r>
          </a:p>
          <a:p>
            <a:r>
              <a:rPr lang="en-US" altLang="ko-KR" sz="1400" b="1" dirty="0"/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22" y="1582355"/>
            <a:ext cx="2267416" cy="15933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51986" y="4420268"/>
            <a:ext cx="3888433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public class Piano </a:t>
            </a:r>
            <a:r>
              <a:rPr lang="en-US" altLang="ko-KR" sz="1400" b="1" dirty="0">
                <a:solidFill>
                  <a:srgbClr val="FF0000"/>
                </a:solidFill>
              </a:rPr>
              <a:t>implements </a:t>
            </a:r>
            <a:r>
              <a:rPr lang="en-US" altLang="ko-KR" sz="1400" b="1" dirty="0" err="1">
                <a:solidFill>
                  <a:srgbClr val="FF0000"/>
                </a:solidFill>
              </a:rPr>
              <a:t>Soundable</a:t>
            </a:r>
            <a:r>
              <a:rPr lang="en-US" altLang="ko-KR" sz="1400" b="1" dirty="0"/>
              <a:t> {</a:t>
            </a:r>
          </a:p>
          <a:p>
            <a:r>
              <a:rPr lang="en-US" altLang="ko-KR" sz="1400" b="1" dirty="0"/>
              <a:t>    @Override</a:t>
            </a:r>
          </a:p>
          <a:p>
            <a:r>
              <a:rPr lang="en-US" altLang="ko-KR" sz="1400" b="1" dirty="0"/>
              <a:t>    public void play() {</a:t>
            </a:r>
          </a:p>
          <a:p>
            <a:r>
              <a:rPr lang="en-US" altLang="ko-KR" sz="1400" b="1" dirty="0"/>
              <a:t>        </a:t>
            </a:r>
            <a:r>
              <a:rPr lang="en-US" altLang="ko-KR" sz="1400" b="1" dirty="0" err="1"/>
              <a:t>System.out.println</a:t>
            </a:r>
            <a:r>
              <a:rPr lang="en-US" altLang="ko-KR" sz="1400" b="1" dirty="0"/>
              <a:t>("</a:t>
            </a:r>
            <a:r>
              <a:rPr lang="ko-KR" altLang="en-US" sz="1400" b="1" dirty="0"/>
              <a:t>피아노 소리</a:t>
            </a:r>
            <a:r>
              <a:rPr lang="en-US" altLang="ko-KR" sz="1400" b="1" dirty="0"/>
              <a:t>");</a:t>
            </a:r>
          </a:p>
          <a:p>
            <a:r>
              <a:rPr lang="en-US" altLang="ko-KR" sz="1400" b="1" dirty="0"/>
              <a:t>    }</a:t>
            </a:r>
          </a:p>
          <a:p>
            <a:r>
              <a:rPr lang="en-US" altLang="ko-KR" sz="1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064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673121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Bridge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bridge.HPRemoteControl.java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56184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HPRemoteControl</a:t>
            </a:r>
            <a:r>
              <a:rPr lang="en-US" altLang="ko-KR" sz="1400" dirty="0"/>
              <a:t> </a:t>
            </a:r>
            <a:r>
              <a:rPr lang="en-US" altLang="ko-KR" sz="1400" b="1" dirty="0"/>
              <a:t>extends </a:t>
            </a:r>
            <a:r>
              <a:rPr lang="en-US" altLang="ko-KR" sz="1400" b="1" dirty="0" err="1"/>
              <a:t>RemoteControl</a:t>
            </a:r>
            <a:r>
              <a:rPr lang="en-US" altLang="ko-KR" sz="1400" b="1" dirty="0"/>
              <a:t> </a:t>
            </a:r>
            <a:r>
              <a:rPr lang="en-US" altLang="ko-KR" sz="1400" dirty="0"/>
              <a:t>{</a:t>
            </a:r>
          </a:p>
          <a:p>
            <a:pPr>
              <a:lnSpc>
                <a:spcPct val="95000"/>
              </a:lnSpc>
            </a:pPr>
            <a:r>
              <a:rPr lang="en-US" altLang="ko-KR" sz="1400" b="1" dirty="0"/>
              <a:t>    </a:t>
            </a:r>
            <a:r>
              <a:rPr lang="en-US" altLang="ko-KR" sz="1400" b="1" dirty="0">
                <a:solidFill>
                  <a:srgbClr val="FF0000"/>
                </a:solidFill>
              </a:rPr>
              <a:t>protected </a:t>
            </a:r>
            <a:r>
              <a:rPr lang="en-US" altLang="ko-KR" sz="1400" b="1" dirty="0" err="1">
                <a:solidFill>
                  <a:srgbClr val="FF0000"/>
                </a:solidFill>
              </a:rPr>
              <a:t>HPRemoteControl</a:t>
            </a:r>
            <a:r>
              <a:rPr lang="en-US" altLang="ko-KR" sz="1400" b="1" dirty="0">
                <a:solidFill>
                  <a:srgbClr val="FF0000"/>
                </a:solidFill>
              </a:rPr>
              <a:t>(TV </a:t>
            </a:r>
            <a:r>
              <a:rPr lang="en-US" altLang="ko-KR" sz="1400" b="1" dirty="0" err="1">
                <a:solidFill>
                  <a:srgbClr val="FF0000"/>
                </a:solidFill>
              </a:rPr>
              <a:t>tv</a:t>
            </a:r>
            <a:r>
              <a:rPr lang="en-US" altLang="ko-KR" sz="1400" b="1" dirty="0">
                <a:solidFill>
                  <a:srgbClr val="FF0000"/>
                </a:solidFill>
              </a:rPr>
              <a:t>)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{  super(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tv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);  }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>
              <a:lnSpc>
                <a:spcPct val="95000"/>
              </a:lnSpc>
            </a:pPr>
            <a:endParaRPr lang="en-US" altLang="ko-KR" sz="1400" dirty="0"/>
          </a:p>
          <a:p>
            <a:pPr>
              <a:lnSpc>
                <a:spcPct val="95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95000"/>
              </a:lnSpc>
            </a:pPr>
            <a:r>
              <a:rPr lang="en-US" altLang="ko-KR" sz="1400" dirty="0"/>
              <a:t>    public void </a:t>
            </a:r>
            <a:r>
              <a:rPr lang="en-US" altLang="ko-KR" sz="1400" dirty="0" err="1"/>
              <a:t>powerOn</a:t>
            </a:r>
            <a:r>
              <a:rPr lang="en-US" altLang="ko-KR" sz="1400" dirty="0"/>
              <a:t>() {</a:t>
            </a:r>
          </a:p>
          <a:p>
            <a:pPr>
              <a:lnSpc>
                <a:spcPct val="95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getClass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getName</a:t>
            </a:r>
            <a:r>
              <a:rPr lang="en-US" altLang="ko-KR" sz="1400" dirty="0"/>
              <a:t>() + "</a:t>
            </a:r>
            <a:r>
              <a:rPr lang="ko-KR" altLang="en-US" sz="1400" dirty="0"/>
              <a:t>사용</a:t>
            </a:r>
            <a:r>
              <a:rPr lang="en-US" altLang="ko-KR" sz="1400" dirty="0"/>
              <a:t>");</a:t>
            </a:r>
          </a:p>
          <a:p>
            <a:pPr>
              <a:lnSpc>
                <a:spcPct val="95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tv.powerOn</a:t>
            </a:r>
            <a:r>
              <a:rPr lang="en-US" altLang="ko-KR" sz="1400" dirty="0"/>
              <a:t>();</a:t>
            </a:r>
          </a:p>
          <a:p>
            <a:pPr>
              <a:lnSpc>
                <a:spcPct val="95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95000"/>
              </a:lnSpc>
            </a:pPr>
            <a:endParaRPr lang="en-US" altLang="ko-KR" sz="1400" dirty="0"/>
          </a:p>
          <a:p>
            <a:pPr>
              <a:lnSpc>
                <a:spcPct val="95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95000"/>
              </a:lnSpc>
            </a:pPr>
            <a:r>
              <a:rPr lang="en-US" altLang="ko-KR" sz="1400" dirty="0"/>
              <a:t>    public void </a:t>
            </a:r>
            <a:r>
              <a:rPr lang="en-US" altLang="ko-KR" sz="1400" dirty="0" err="1"/>
              <a:t>powerOff</a:t>
            </a:r>
            <a:r>
              <a:rPr lang="en-US" altLang="ko-KR" sz="1400" dirty="0"/>
              <a:t>() {</a:t>
            </a:r>
          </a:p>
          <a:p>
            <a:pPr>
              <a:lnSpc>
                <a:spcPct val="95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getClass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getName</a:t>
            </a:r>
            <a:r>
              <a:rPr lang="en-US" altLang="ko-KR" sz="1400" dirty="0"/>
              <a:t>() + "</a:t>
            </a:r>
            <a:r>
              <a:rPr lang="ko-KR" altLang="en-US" sz="1400" dirty="0"/>
              <a:t>사용</a:t>
            </a:r>
            <a:r>
              <a:rPr lang="en-US" altLang="ko-KR" sz="1400" dirty="0"/>
              <a:t>");</a:t>
            </a:r>
          </a:p>
          <a:p>
            <a:pPr>
              <a:lnSpc>
                <a:spcPct val="95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tv.powerOff</a:t>
            </a:r>
            <a:r>
              <a:rPr lang="en-US" altLang="ko-KR" sz="1400" dirty="0"/>
              <a:t>();</a:t>
            </a:r>
          </a:p>
          <a:p>
            <a:pPr>
              <a:lnSpc>
                <a:spcPct val="95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95000"/>
              </a:lnSpc>
            </a:pPr>
            <a:endParaRPr lang="en-US" altLang="ko-KR" sz="1400" dirty="0"/>
          </a:p>
          <a:p>
            <a:pPr>
              <a:lnSpc>
                <a:spcPct val="95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95000"/>
              </a:lnSpc>
            </a:pPr>
            <a:r>
              <a:rPr lang="en-US" altLang="ko-KR" sz="1400" dirty="0"/>
              <a:t>    public void </a:t>
            </a:r>
            <a:r>
              <a:rPr lang="en-US" altLang="ko-KR" sz="1400" dirty="0" err="1"/>
              <a:t>changeChannel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channel) {</a:t>
            </a:r>
          </a:p>
          <a:p>
            <a:pPr>
              <a:lnSpc>
                <a:spcPct val="95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getClass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getName</a:t>
            </a:r>
            <a:r>
              <a:rPr lang="en-US" altLang="ko-KR" sz="1400" dirty="0"/>
              <a:t>() + "</a:t>
            </a:r>
            <a:r>
              <a:rPr lang="ko-KR" altLang="en-US" sz="1400" dirty="0"/>
              <a:t>사용</a:t>
            </a:r>
            <a:r>
              <a:rPr lang="en-US" altLang="ko-KR" sz="1400" dirty="0"/>
              <a:t>");</a:t>
            </a:r>
          </a:p>
          <a:p>
            <a:pPr>
              <a:lnSpc>
                <a:spcPct val="95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tv.changeChannel</a:t>
            </a:r>
            <a:r>
              <a:rPr lang="en-US" altLang="ko-KR" sz="1400" dirty="0"/>
              <a:t>(channel);</a:t>
            </a:r>
          </a:p>
          <a:p>
            <a:pPr>
              <a:lnSpc>
                <a:spcPct val="95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95000"/>
              </a:lnSpc>
            </a:pPr>
            <a:endParaRPr lang="en-US" altLang="ko-KR" sz="1400" dirty="0"/>
          </a:p>
          <a:p>
            <a:pPr>
              <a:lnSpc>
                <a:spcPct val="95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95000"/>
              </a:lnSpc>
            </a:pPr>
            <a:r>
              <a:rPr lang="en-US" altLang="ko-KR" sz="1400" dirty="0"/>
              <a:t>    public void </a:t>
            </a:r>
            <a:r>
              <a:rPr lang="en-US" altLang="ko-KR" sz="1400" dirty="0" err="1"/>
              <a:t>changeVolume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volume) {</a:t>
            </a:r>
          </a:p>
          <a:p>
            <a:pPr>
              <a:lnSpc>
                <a:spcPct val="95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getClass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getName</a:t>
            </a:r>
            <a:r>
              <a:rPr lang="en-US" altLang="ko-KR" sz="1400" dirty="0"/>
              <a:t>() + "</a:t>
            </a:r>
            <a:r>
              <a:rPr lang="ko-KR" altLang="en-US" sz="1400" dirty="0"/>
              <a:t>사용</a:t>
            </a:r>
            <a:r>
              <a:rPr lang="en-US" altLang="ko-KR" sz="1400" dirty="0"/>
              <a:t>");</a:t>
            </a:r>
          </a:p>
          <a:p>
            <a:pPr>
              <a:lnSpc>
                <a:spcPct val="95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tv.changeVolume</a:t>
            </a:r>
            <a:r>
              <a:rPr lang="en-US" altLang="ko-KR" sz="1400" dirty="0"/>
              <a:t>(volume);</a:t>
            </a:r>
          </a:p>
          <a:p>
            <a:pPr>
              <a:lnSpc>
                <a:spcPct val="95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95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439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701975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Bridge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bridge.EMRemoteControl.java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56184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EMRemoteControl</a:t>
            </a:r>
            <a:r>
              <a:rPr lang="en-US" altLang="ko-KR" sz="1400" dirty="0"/>
              <a:t> </a:t>
            </a:r>
            <a:r>
              <a:rPr lang="en-US" altLang="ko-KR" sz="1400" b="1" dirty="0"/>
              <a:t>extends </a:t>
            </a:r>
            <a:r>
              <a:rPr lang="en-US" altLang="ko-KR" sz="1400" b="1" dirty="0" err="1"/>
              <a:t>RemoteControl</a:t>
            </a:r>
            <a:r>
              <a:rPr lang="en-US" altLang="ko-KR" sz="1400" b="1" dirty="0"/>
              <a:t> </a:t>
            </a:r>
            <a:r>
              <a:rPr lang="en-US" altLang="ko-KR" sz="1400" dirty="0"/>
              <a:t>{</a:t>
            </a:r>
          </a:p>
          <a:p>
            <a:pPr>
              <a:lnSpc>
                <a:spcPct val="95000"/>
              </a:lnSpc>
            </a:pPr>
            <a:r>
              <a:rPr lang="en-US" altLang="ko-KR" sz="1400" dirty="0"/>
              <a:t>    </a:t>
            </a:r>
            <a:r>
              <a:rPr lang="en-US" altLang="ko-KR" sz="1400" b="1" dirty="0">
                <a:solidFill>
                  <a:srgbClr val="FF0000"/>
                </a:solidFill>
              </a:rPr>
              <a:t>protected </a:t>
            </a:r>
            <a:r>
              <a:rPr lang="en-US" altLang="ko-KR" sz="1400" b="1" dirty="0" err="1">
                <a:solidFill>
                  <a:srgbClr val="FF0000"/>
                </a:solidFill>
              </a:rPr>
              <a:t>EMRemoteControl</a:t>
            </a:r>
            <a:r>
              <a:rPr lang="en-US" altLang="ko-KR" sz="1400" b="1" dirty="0">
                <a:solidFill>
                  <a:srgbClr val="FF0000"/>
                </a:solidFill>
              </a:rPr>
              <a:t>(TV </a:t>
            </a:r>
            <a:r>
              <a:rPr lang="en-US" altLang="ko-KR" sz="1400" b="1" dirty="0" err="1">
                <a:solidFill>
                  <a:srgbClr val="FF0000"/>
                </a:solidFill>
              </a:rPr>
              <a:t>tv</a:t>
            </a:r>
            <a:r>
              <a:rPr lang="en-US" altLang="ko-KR" sz="1400" b="1" dirty="0">
                <a:solidFill>
                  <a:srgbClr val="FF0000"/>
                </a:solidFill>
              </a:rPr>
              <a:t>)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{  super(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tv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);  }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>
              <a:lnSpc>
                <a:spcPct val="95000"/>
              </a:lnSpc>
            </a:pPr>
            <a:endParaRPr lang="en-US" altLang="ko-KR" sz="1400" dirty="0"/>
          </a:p>
          <a:p>
            <a:pPr>
              <a:lnSpc>
                <a:spcPct val="95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95000"/>
              </a:lnSpc>
            </a:pPr>
            <a:r>
              <a:rPr lang="en-US" altLang="ko-KR" sz="1400" dirty="0"/>
              <a:t>    public void </a:t>
            </a:r>
            <a:r>
              <a:rPr lang="en-US" altLang="ko-KR" sz="1400" dirty="0" err="1"/>
              <a:t>powerOn</a:t>
            </a:r>
            <a:r>
              <a:rPr lang="en-US" altLang="ko-KR" sz="1400" dirty="0"/>
              <a:t>() {</a:t>
            </a:r>
          </a:p>
          <a:p>
            <a:pPr>
              <a:lnSpc>
                <a:spcPct val="95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getClass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getName</a:t>
            </a:r>
            <a:r>
              <a:rPr lang="en-US" altLang="ko-KR" sz="1400" dirty="0"/>
              <a:t>() + "</a:t>
            </a:r>
            <a:r>
              <a:rPr lang="ko-KR" altLang="en-US" sz="1400" dirty="0"/>
              <a:t>사용</a:t>
            </a:r>
            <a:r>
              <a:rPr lang="en-US" altLang="ko-KR" sz="1400" dirty="0"/>
              <a:t>");</a:t>
            </a:r>
          </a:p>
          <a:p>
            <a:pPr>
              <a:lnSpc>
                <a:spcPct val="95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tv.powerOn</a:t>
            </a:r>
            <a:r>
              <a:rPr lang="en-US" altLang="ko-KR" sz="1400" dirty="0"/>
              <a:t>();</a:t>
            </a:r>
          </a:p>
          <a:p>
            <a:pPr>
              <a:lnSpc>
                <a:spcPct val="95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95000"/>
              </a:lnSpc>
            </a:pPr>
            <a:endParaRPr lang="en-US" altLang="ko-KR" sz="1400" dirty="0"/>
          </a:p>
          <a:p>
            <a:pPr>
              <a:lnSpc>
                <a:spcPct val="95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95000"/>
              </a:lnSpc>
            </a:pPr>
            <a:r>
              <a:rPr lang="en-US" altLang="ko-KR" sz="1400" dirty="0"/>
              <a:t>    public void </a:t>
            </a:r>
            <a:r>
              <a:rPr lang="en-US" altLang="ko-KR" sz="1400" dirty="0" err="1"/>
              <a:t>powerOff</a:t>
            </a:r>
            <a:r>
              <a:rPr lang="en-US" altLang="ko-KR" sz="1400" dirty="0"/>
              <a:t>() {</a:t>
            </a:r>
          </a:p>
          <a:p>
            <a:pPr>
              <a:lnSpc>
                <a:spcPct val="95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getClass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getName</a:t>
            </a:r>
            <a:r>
              <a:rPr lang="en-US" altLang="ko-KR" sz="1400" dirty="0"/>
              <a:t>() + "</a:t>
            </a:r>
            <a:r>
              <a:rPr lang="ko-KR" altLang="en-US" sz="1400" dirty="0"/>
              <a:t>사용</a:t>
            </a:r>
            <a:r>
              <a:rPr lang="en-US" altLang="ko-KR" sz="1400" dirty="0"/>
              <a:t>");</a:t>
            </a:r>
          </a:p>
          <a:p>
            <a:pPr>
              <a:lnSpc>
                <a:spcPct val="95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tv.powerOff</a:t>
            </a:r>
            <a:r>
              <a:rPr lang="en-US" altLang="ko-KR" sz="1400" dirty="0"/>
              <a:t>();</a:t>
            </a:r>
          </a:p>
          <a:p>
            <a:pPr>
              <a:lnSpc>
                <a:spcPct val="95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95000"/>
              </a:lnSpc>
            </a:pPr>
            <a:endParaRPr lang="en-US" altLang="ko-KR" sz="1400" dirty="0"/>
          </a:p>
          <a:p>
            <a:pPr>
              <a:lnSpc>
                <a:spcPct val="95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95000"/>
              </a:lnSpc>
            </a:pPr>
            <a:r>
              <a:rPr lang="en-US" altLang="ko-KR" sz="1400" dirty="0"/>
              <a:t>    public void </a:t>
            </a:r>
            <a:r>
              <a:rPr lang="en-US" altLang="ko-KR" sz="1400" dirty="0" err="1"/>
              <a:t>changeChannel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channel) {</a:t>
            </a:r>
          </a:p>
          <a:p>
            <a:pPr>
              <a:lnSpc>
                <a:spcPct val="95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getClass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getName</a:t>
            </a:r>
            <a:r>
              <a:rPr lang="en-US" altLang="ko-KR" sz="1400" dirty="0"/>
              <a:t>() + "</a:t>
            </a:r>
            <a:r>
              <a:rPr lang="ko-KR" altLang="en-US" sz="1400" dirty="0"/>
              <a:t>사용</a:t>
            </a:r>
            <a:r>
              <a:rPr lang="en-US" altLang="ko-KR" sz="1400" dirty="0"/>
              <a:t>");</a:t>
            </a:r>
          </a:p>
          <a:p>
            <a:pPr>
              <a:lnSpc>
                <a:spcPct val="95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tv.changeChannel</a:t>
            </a:r>
            <a:r>
              <a:rPr lang="en-US" altLang="ko-KR" sz="1400" dirty="0"/>
              <a:t>(channel);</a:t>
            </a:r>
          </a:p>
          <a:p>
            <a:pPr>
              <a:lnSpc>
                <a:spcPct val="95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95000"/>
              </a:lnSpc>
            </a:pPr>
            <a:endParaRPr lang="en-US" altLang="ko-KR" sz="1400" dirty="0"/>
          </a:p>
          <a:p>
            <a:pPr>
              <a:lnSpc>
                <a:spcPct val="95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95000"/>
              </a:lnSpc>
            </a:pPr>
            <a:r>
              <a:rPr lang="en-US" altLang="ko-KR" sz="1400" dirty="0"/>
              <a:t>    public void </a:t>
            </a:r>
            <a:r>
              <a:rPr lang="en-US" altLang="ko-KR" sz="1400" dirty="0" err="1"/>
              <a:t>changeVolume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volume) {</a:t>
            </a:r>
          </a:p>
          <a:p>
            <a:pPr>
              <a:lnSpc>
                <a:spcPct val="95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getClass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getName</a:t>
            </a:r>
            <a:r>
              <a:rPr lang="en-US" altLang="ko-KR" sz="1400" dirty="0"/>
              <a:t>() + "</a:t>
            </a:r>
            <a:r>
              <a:rPr lang="ko-KR" altLang="en-US" sz="1400" dirty="0"/>
              <a:t>사용</a:t>
            </a:r>
            <a:r>
              <a:rPr lang="en-US" altLang="ko-KR" sz="1400" dirty="0"/>
              <a:t>");</a:t>
            </a:r>
          </a:p>
          <a:p>
            <a:pPr>
              <a:lnSpc>
                <a:spcPct val="95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tv.changeVolume</a:t>
            </a:r>
            <a:r>
              <a:rPr lang="en-US" altLang="ko-KR" sz="1400" dirty="0"/>
              <a:t>(volume);</a:t>
            </a:r>
          </a:p>
          <a:p>
            <a:pPr>
              <a:lnSpc>
                <a:spcPct val="95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95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159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400594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Bridge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bridge.Main.java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48536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/>
              <a:t>public class Main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RemoteControl</a:t>
            </a:r>
            <a:r>
              <a:rPr lang="en-US" altLang="ko-KR" sz="1400" b="1" dirty="0"/>
              <a:t> rc1 = </a:t>
            </a:r>
            <a:endParaRPr lang="en-US" altLang="ko-KR" sz="1400" b="1" dirty="0" smtClean="0"/>
          </a:p>
          <a:p>
            <a:pPr>
              <a:lnSpc>
                <a:spcPct val="13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       new </a:t>
            </a:r>
            <a:r>
              <a:rPr lang="en-US" altLang="ko-KR" sz="1400" b="1" dirty="0" err="1"/>
              <a:t>HPRemoteControl</a:t>
            </a:r>
            <a:r>
              <a:rPr lang="en-US" altLang="ko-KR" sz="1400" b="1" dirty="0"/>
              <a:t>(</a:t>
            </a:r>
            <a:r>
              <a:rPr lang="en-US" altLang="ko-KR" sz="1400" b="1" dirty="0">
                <a:solidFill>
                  <a:srgbClr val="FF0000"/>
                </a:solidFill>
              </a:rPr>
              <a:t>new LGTV()</a:t>
            </a:r>
            <a:r>
              <a:rPr lang="en-US" altLang="ko-KR" sz="1400" b="1" dirty="0"/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rc1.powerOn();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rc1.changeChannel(100);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rc1.changeVolume(15);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rc1.powerOff();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  <a:r>
              <a:rPr lang="en-US" altLang="ko-KR" sz="1400" b="1" dirty="0" err="1"/>
              <a:t>RemoteControl</a:t>
            </a:r>
            <a:r>
              <a:rPr lang="en-US" altLang="ko-KR" sz="1400" b="1" dirty="0"/>
              <a:t> rc2 = </a:t>
            </a:r>
            <a:endParaRPr lang="en-US" altLang="ko-KR" sz="1400" b="1" dirty="0" smtClean="0"/>
          </a:p>
          <a:p>
            <a:pPr>
              <a:lnSpc>
                <a:spcPct val="13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       new </a:t>
            </a:r>
            <a:r>
              <a:rPr lang="en-US" altLang="ko-KR" sz="1400" b="1" dirty="0" err="1"/>
              <a:t>EMRemoteControl</a:t>
            </a:r>
            <a:r>
              <a:rPr lang="en-US" altLang="ko-KR" sz="1400" b="1" dirty="0"/>
              <a:t>(</a:t>
            </a:r>
            <a:r>
              <a:rPr lang="en-US" altLang="ko-KR" sz="1400" b="1" dirty="0">
                <a:solidFill>
                  <a:srgbClr val="FF0000"/>
                </a:solidFill>
              </a:rPr>
              <a:t>new SMTV()</a:t>
            </a:r>
            <a:r>
              <a:rPr lang="en-US" altLang="ko-KR" sz="1400" b="1" dirty="0"/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rc2.powerOn();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rc1.changeChannel(200);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rc1.changeVolume(5);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rc2.powerOff();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114" y="2420888"/>
            <a:ext cx="3059365" cy="38591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203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81496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Composite Pattern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그릇과 내용물을 동일시 하는 구조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객체들의 관계를 트리 구조로 구성하여 부분</a:t>
            </a:r>
            <a:r>
              <a:rPr lang="en-US" altLang="ko-KR" sz="1700" dirty="0" smtClean="0"/>
              <a:t>-</a:t>
            </a:r>
            <a:r>
              <a:rPr lang="ko-KR" altLang="en-US" sz="1700" dirty="0" smtClean="0"/>
              <a:t>전체 계층을 표현하는 패턴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단일 객체와 복합 객체를 동일하게 다룰 수 있음</a:t>
            </a:r>
            <a:endParaRPr lang="en-US" altLang="ko-KR" sz="17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94090"/>
            <a:ext cx="8495046" cy="327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4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927870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Composite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composite.ComputerDevice.java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23544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public abstract class </a:t>
            </a:r>
            <a:r>
              <a:rPr lang="en-US" altLang="ko-KR" sz="1400" dirty="0" err="1"/>
              <a:t>ComputerDevice</a:t>
            </a:r>
            <a:r>
              <a:rPr lang="en-US" altLang="ko-KR" sz="1400" dirty="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protected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price;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protected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power;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abstract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getPrice</a:t>
            </a:r>
            <a:r>
              <a:rPr lang="en-US" altLang="ko-KR" sz="1400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abstract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getPower</a:t>
            </a:r>
            <a:r>
              <a:rPr lang="en-US" altLang="ko-KR" sz="1400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256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945183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Composite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composite.Computer.java (1 / 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4616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public class Computer extends </a:t>
            </a:r>
            <a:r>
              <a:rPr lang="en-US" altLang="ko-KR" sz="1400" dirty="0" err="1"/>
              <a:t>ComputerDevice</a:t>
            </a:r>
            <a:r>
              <a:rPr lang="en-US" altLang="ko-KR" sz="1400" dirty="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private List&lt;</a:t>
            </a:r>
            <a:r>
              <a:rPr lang="en-US" altLang="ko-KR" sz="1400" dirty="0" err="1"/>
              <a:t>ComputerDevice</a:t>
            </a:r>
            <a:r>
              <a:rPr lang="en-US" altLang="ko-KR" sz="1400" dirty="0"/>
              <a:t>&gt; devices = new </a:t>
            </a:r>
            <a:r>
              <a:rPr lang="en-US" altLang="ko-KR" sz="1400" dirty="0" err="1"/>
              <a:t>ArrayList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ComputerDevice</a:t>
            </a:r>
            <a:r>
              <a:rPr lang="en-US" altLang="ko-KR" sz="1400" dirty="0"/>
              <a:t>&gt;();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void </a:t>
            </a:r>
            <a:r>
              <a:rPr lang="en-US" altLang="ko-KR" sz="1400" dirty="0" err="1"/>
              <a:t>addDevice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ComputerDevice</a:t>
            </a:r>
            <a:r>
              <a:rPr lang="en-US" altLang="ko-KR" sz="1400" dirty="0"/>
              <a:t> device)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devices.add</a:t>
            </a:r>
            <a:r>
              <a:rPr lang="en-US" altLang="ko-KR" sz="1400" dirty="0"/>
              <a:t>(device);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void </a:t>
            </a:r>
            <a:r>
              <a:rPr lang="en-US" altLang="ko-KR" sz="1400" dirty="0" err="1"/>
              <a:t>removeDevice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ComputerDevice</a:t>
            </a:r>
            <a:r>
              <a:rPr lang="en-US" altLang="ko-KR" sz="1400" dirty="0"/>
              <a:t> device)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devices.remove</a:t>
            </a:r>
            <a:r>
              <a:rPr lang="en-US" altLang="ko-KR" sz="1400" dirty="0"/>
              <a:t>(device);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List&lt;</a:t>
            </a:r>
            <a:r>
              <a:rPr lang="en-US" altLang="ko-KR" sz="1400" dirty="0" err="1"/>
              <a:t>ComputerDevice</a:t>
            </a:r>
            <a:r>
              <a:rPr lang="en-US" altLang="ko-KR" sz="1400" dirty="0"/>
              <a:t>&gt; </a:t>
            </a:r>
            <a:r>
              <a:rPr lang="en-US" altLang="ko-KR" sz="1400" dirty="0" err="1"/>
              <a:t>getDevices</a:t>
            </a:r>
            <a:r>
              <a:rPr lang="en-US" altLang="ko-KR" sz="1400" dirty="0"/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return devices;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25793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945183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Composite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composite.Computer.java (2 / 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51028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 smtClean="0"/>
              <a:t>    @</a:t>
            </a:r>
            <a:r>
              <a:rPr lang="en-US" altLang="ko-KR" sz="1400" dirty="0"/>
              <a:t>Override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getPrice</a:t>
            </a:r>
            <a:r>
              <a:rPr lang="en-US" altLang="ko-KR" sz="1400" dirty="0"/>
              <a:t>()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price = 0;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for(</a:t>
            </a:r>
            <a:r>
              <a:rPr lang="en-US" altLang="ko-KR" sz="1400" dirty="0" err="1"/>
              <a:t>ComputerDevice</a:t>
            </a:r>
            <a:r>
              <a:rPr lang="en-US" altLang="ko-KR" sz="1400" dirty="0"/>
              <a:t> c : devices)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    price += </a:t>
            </a:r>
            <a:r>
              <a:rPr lang="en-US" altLang="ko-KR" sz="1400" dirty="0" err="1"/>
              <a:t>c.getPrice</a:t>
            </a:r>
            <a:r>
              <a:rPr lang="en-US" altLang="ko-KR" sz="1400" dirty="0"/>
              <a:t>();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}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return price;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30000"/>
              </a:lnSpc>
            </a:pPr>
            <a:endParaRPr lang="en-US" altLang="ko-KR" sz="1400" dirty="0"/>
          </a:p>
          <a:p>
            <a:pPr>
              <a:lnSpc>
                <a:spcPct val="130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getPower</a:t>
            </a:r>
            <a:r>
              <a:rPr lang="en-US" altLang="ko-KR" sz="1400" dirty="0"/>
              <a:t>()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power = 0;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for(</a:t>
            </a:r>
            <a:r>
              <a:rPr lang="en-US" altLang="ko-KR" sz="1400" dirty="0" err="1"/>
              <a:t>ComputerDevice</a:t>
            </a:r>
            <a:r>
              <a:rPr lang="en-US" altLang="ko-KR" sz="1400" dirty="0"/>
              <a:t> c : devices)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    power += </a:t>
            </a:r>
            <a:r>
              <a:rPr lang="en-US" altLang="ko-KR" sz="1400" dirty="0" err="1"/>
              <a:t>c.getPower</a:t>
            </a:r>
            <a:r>
              <a:rPr lang="en-US" altLang="ko-KR" sz="1400" dirty="0"/>
              <a:t>();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}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return power;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pPr>
              <a:lnSpc>
                <a:spcPct val="13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030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74786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Composite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composite.HDD.java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45427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/>
              <a:t>public class HDD extends </a:t>
            </a:r>
            <a:r>
              <a:rPr lang="en-US" altLang="ko-KR" sz="1400" dirty="0" err="1"/>
              <a:t>ComputerDevice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{</a:t>
            </a:r>
            <a:endParaRPr lang="en-US" altLang="ko-KR" sz="1400" dirty="0"/>
          </a:p>
          <a:p>
            <a:pPr>
              <a:lnSpc>
                <a:spcPct val="130000"/>
              </a:lnSpc>
            </a:pPr>
            <a:r>
              <a:rPr lang="en-US" altLang="ko-KR" sz="1400" dirty="0"/>
              <a:t>    public HDD(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price,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power)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super.price</a:t>
            </a:r>
            <a:r>
              <a:rPr lang="en-US" altLang="ko-KR" sz="1400" dirty="0"/>
              <a:t> = price;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super.power</a:t>
            </a:r>
            <a:r>
              <a:rPr lang="en-US" altLang="ko-KR" sz="1400" dirty="0"/>
              <a:t> = power;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getPrice</a:t>
            </a:r>
            <a:r>
              <a:rPr lang="en-US" altLang="ko-KR" sz="1400" dirty="0"/>
              <a:t>()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return price;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30000"/>
              </a:lnSpc>
            </a:pPr>
            <a:endParaRPr lang="en-US" altLang="ko-KR" sz="1400" dirty="0"/>
          </a:p>
          <a:p>
            <a:pPr>
              <a:lnSpc>
                <a:spcPct val="130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getPower</a:t>
            </a:r>
            <a:r>
              <a:rPr lang="en-US" altLang="ko-KR" sz="1400" dirty="0"/>
              <a:t>()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return power;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168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767489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Composite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composite.RAM.java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45427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smtClean="0"/>
              <a:t>RAM </a:t>
            </a:r>
            <a:r>
              <a:rPr lang="en-US" altLang="ko-KR" sz="1400" dirty="0"/>
              <a:t>extends </a:t>
            </a:r>
            <a:r>
              <a:rPr lang="en-US" altLang="ko-KR" sz="1400" dirty="0" err="1"/>
              <a:t>ComputerDevice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{</a:t>
            </a:r>
            <a:endParaRPr lang="en-US" altLang="ko-KR" sz="1400" dirty="0"/>
          </a:p>
          <a:p>
            <a:pPr>
              <a:lnSpc>
                <a:spcPct val="130000"/>
              </a:lnSpc>
            </a:pPr>
            <a:r>
              <a:rPr lang="en-US" altLang="ko-KR" sz="1400" dirty="0"/>
              <a:t>    public </a:t>
            </a:r>
            <a:r>
              <a:rPr lang="en-US" altLang="ko-KR" sz="1400" dirty="0" smtClean="0"/>
              <a:t>RAM(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price,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power)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super.price</a:t>
            </a:r>
            <a:r>
              <a:rPr lang="en-US" altLang="ko-KR" sz="1400" dirty="0"/>
              <a:t> = price;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super.power</a:t>
            </a:r>
            <a:r>
              <a:rPr lang="en-US" altLang="ko-KR" sz="1400" dirty="0"/>
              <a:t> = power;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getPrice</a:t>
            </a:r>
            <a:r>
              <a:rPr lang="en-US" altLang="ko-KR" sz="1400" dirty="0"/>
              <a:t>()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return price;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30000"/>
              </a:lnSpc>
            </a:pPr>
            <a:endParaRPr lang="en-US" altLang="ko-KR" sz="1400" dirty="0"/>
          </a:p>
          <a:p>
            <a:pPr>
              <a:lnSpc>
                <a:spcPct val="130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getPower</a:t>
            </a:r>
            <a:r>
              <a:rPr lang="en-US" altLang="ko-KR" sz="1400" dirty="0"/>
              <a:t>()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return power;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692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356047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Composite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composite.MainBoard.java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45427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 smtClean="0"/>
              <a:t>MainBoard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extends </a:t>
            </a:r>
            <a:r>
              <a:rPr lang="en-US" altLang="ko-KR" sz="1400" dirty="0" err="1"/>
              <a:t>ComputerDevice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{</a:t>
            </a:r>
            <a:endParaRPr lang="en-US" altLang="ko-KR" sz="1400" dirty="0"/>
          </a:p>
          <a:p>
            <a:pPr>
              <a:lnSpc>
                <a:spcPct val="130000"/>
              </a:lnSpc>
            </a:pPr>
            <a:r>
              <a:rPr lang="en-US" altLang="ko-KR" sz="1400" dirty="0"/>
              <a:t>    public </a:t>
            </a:r>
            <a:r>
              <a:rPr lang="en-US" altLang="ko-KR" sz="1400" dirty="0" err="1" smtClean="0"/>
              <a:t>MainBoard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price,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power)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super.price</a:t>
            </a:r>
            <a:r>
              <a:rPr lang="en-US" altLang="ko-KR" sz="1400" dirty="0"/>
              <a:t> = price;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super.power</a:t>
            </a:r>
            <a:r>
              <a:rPr lang="en-US" altLang="ko-KR" sz="1400" dirty="0"/>
              <a:t> = power;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getPrice</a:t>
            </a:r>
            <a:r>
              <a:rPr lang="en-US" altLang="ko-KR" sz="1400" dirty="0"/>
              <a:t>()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return price;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30000"/>
              </a:lnSpc>
            </a:pPr>
            <a:endParaRPr lang="en-US" altLang="ko-KR" sz="1400" dirty="0"/>
          </a:p>
          <a:p>
            <a:pPr>
              <a:lnSpc>
                <a:spcPct val="130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getPower</a:t>
            </a:r>
            <a:r>
              <a:rPr lang="en-US" altLang="ko-KR" sz="1400" dirty="0"/>
              <a:t>()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return power;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800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306150" cy="4016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ko-KR" altLang="en-US" sz="1700" dirty="0" smtClean="0"/>
              <a:t>객체지향 </a:t>
            </a:r>
            <a:r>
              <a:rPr lang="en-US" altLang="ko-KR" sz="1700" dirty="0" smtClean="0"/>
              <a:t>5</a:t>
            </a:r>
            <a:r>
              <a:rPr lang="ko-KR" altLang="en-US" sz="1700" dirty="0" smtClean="0"/>
              <a:t>대 원칙 </a:t>
            </a:r>
            <a:r>
              <a:rPr lang="en-US" altLang="ko-KR" sz="1700" dirty="0" smtClean="0"/>
              <a:t>(SOLID)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en-US" altLang="ko-KR" sz="1700" b="1" dirty="0" smtClean="0"/>
              <a:t>S</a:t>
            </a:r>
            <a:r>
              <a:rPr lang="en-US" altLang="ko-KR" sz="1700" dirty="0" smtClean="0"/>
              <a:t>RP : Single Responsibility Principle ( </a:t>
            </a:r>
            <a:r>
              <a:rPr lang="ko-KR" altLang="en-US" sz="1700" dirty="0" smtClean="0"/>
              <a:t>단일 책임 </a:t>
            </a:r>
            <a:r>
              <a:rPr lang="en-US" altLang="ko-KR" sz="17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en-US" altLang="ko-KR" sz="1700" b="1" dirty="0" smtClean="0"/>
              <a:t>O</a:t>
            </a:r>
            <a:r>
              <a:rPr lang="en-US" altLang="ko-KR" sz="1700" dirty="0" smtClean="0"/>
              <a:t>CP : Open Closed Principle ( </a:t>
            </a:r>
            <a:r>
              <a:rPr lang="ko-KR" altLang="en-US" sz="1700" dirty="0" smtClean="0"/>
              <a:t>개방 폐쇄 </a:t>
            </a:r>
            <a:r>
              <a:rPr lang="en-US" altLang="ko-KR" sz="17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en-US" altLang="ko-KR" sz="1700" b="1" dirty="0" smtClean="0"/>
              <a:t>L</a:t>
            </a:r>
            <a:r>
              <a:rPr lang="en-US" altLang="ko-KR" sz="1700" dirty="0" smtClean="0"/>
              <a:t>SP : </a:t>
            </a:r>
            <a:r>
              <a:rPr lang="en-US" altLang="ko-KR" sz="1700" dirty="0" err="1" smtClean="0"/>
              <a:t>Liskov</a:t>
            </a:r>
            <a:r>
              <a:rPr lang="en-US" altLang="ko-KR" sz="1700" dirty="0" smtClean="0"/>
              <a:t> Substitution Principle ( </a:t>
            </a:r>
            <a:r>
              <a:rPr lang="ko-KR" altLang="en-US" sz="1700" dirty="0" err="1" smtClean="0"/>
              <a:t>리스코프</a:t>
            </a:r>
            <a:r>
              <a:rPr lang="ko-KR" altLang="en-US" sz="1700" dirty="0" smtClean="0"/>
              <a:t> 치환 </a:t>
            </a:r>
            <a:r>
              <a:rPr lang="en-US" altLang="ko-KR" sz="17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en-US" altLang="ko-KR" sz="1700" b="1" dirty="0" smtClean="0"/>
              <a:t>I</a:t>
            </a:r>
            <a:r>
              <a:rPr lang="en-US" altLang="ko-KR" sz="1700" dirty="0" smtClean="0"/>
              <a:t>SP : Interface Segregation Principle ( </a:t>
            </a:r>
            <a:r>
              <a:rPr lang="ko-KR" altLang="en-US" sz="1700" dirty="0" smtClean="0"/>
              <a:t>인터페이스 분리 </a:t>
            </a:r>
            <a:r>
              <a:rPr lang="en-US" altLang="ko-KR" sz="17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en-US" altLang="ko-KR" sz="1700" b="1" dirty="0" smtClean="0"/>
              <a:t>D</a:t>
            </a:r>
            <a:r>
              <a:rPr lang="en-US" altLang="ko-KR" sz="1700" dirty="0" smtClean="0"/>
              <a:t>IP : Dependency Inversion Principle ( </a:t>
            </a:r>
            <a:r>
              <a:rPr lang="ko-KR" altLang="en-US" sz="1700" dirty="0" smtClean="0"/>
              <a:t>의존 역전 </a:t>
            </a:r>
            <a:r>
              <a:rPr lang="en-US" altLang="ko-KR" sz="1700" dirty="0" smtClean="0"/>
              <a:t>)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352132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783519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Composite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composite.Main.java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34224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/>
              <a:t>public class Main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Computer c = new Computer();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c.addDevice</a:t>
            </a:r>
            <a:r>
              <a:rPr lang="en-US" altLang="ko-KR" sz="1400" dirty="0"/>
              <a:t>(new HDD(10, 10));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c.addDevice</a:t>
            </a:r>
            <a:r>
              <a:rPr lang="en-US" altLang="ko-KR" sz="1400" dirty="0"/>
              <a:t>(new RAM(20, 5));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c.addDevice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MainBoard</a:t>
            </a:r>
            <a:r>
              <a:rPr lang="en-US" altLang="ko-KR" sz="1400" dirty="0"/>
              <a:t>(30, 30));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부품개수 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c.getDevices</a:t>
            </a:r>
            <a:r>
              <a:rPr lang="en-US" altLang="ko-KR" sz="1400" dirty="0"/>
              <a:t>().size());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가격 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c.getPrice</a:t>
            </a:r>
            <a:r>
              <a:rPr lang="en-US" altLang="ko-KR" sz="1400" dirty="0"/>
              <a:t>());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전력소모 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c.getPower</a:t>
            </a:r>
            <a:r>
              <a:rPr lang="en-US" altLang="ko-KR" sz="1400" dirty="0"/>
              <a:t>());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212976"/>
            <a:ext cx="2016223" cy="17166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9059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652882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Decorator Pattern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상황에 따라 특정 객체에 책임을 덧붙이는 패턴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기능 확장이 필요할 때 상속의 대안으로 사용 가능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기본 기능에 추가할 수 있는 기능의 종류가 많은 경우 유용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  - </a:t>
            </a:r>
            <a:r>
              <a:rPr lang="en-US" altLang="ko-KR" sz="1700" dirty="0" err="1" smtClean="0"/>
              <a:t>InputStream</a:t>
            </a:r>
            <a:r>
              <a:rPr lang="en-US" altLang="ko-KR" sz="1700" dirty="0" smtClean="0"/>
              <a:t>, </a:t>
            </a:r>
            <a:r>
              <a:rPr lang="en-US" altLang="ko-KR" sz="1700" dirty="0" err="1" smtClean="0"/>
              <a:t>FileInputStream</a:t>
            </a:r>
            <a:r>
              <a:rPr lang="en-US" altLang="ko-KR" sz="1700" dirty="0" smtClean="0"/>
              <a:t>, </a:t>
            </a:r>
            <a:r>
              <a:rPr lang="en-US" altLang="ko-KR" sz="1700" dirty="0" err="1" smtClean="0"/>
              <a:t>BufferedInputStream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등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  </a:t>
            </a:r>
            <a:r>
              <a:rPr lang="en-US" altLang="ko-KR" sz="1700" dirty="0"/>
              <a:t>- </a:t>
            </a:r>
            <a:r>
              <a:rPr lang="en-US" altLang="ko-KR" sz="1700" dirty="0" err="1"/>
              <a:t>BufferedReader</a:t>
            </a:r>
            <a:r>
              <a:rPr lang="en-US" altLang="ko-KR" sz="1700" dirty="0"/>
              <a:t> </a:t>
            </a:r>
            <a:r>
              <a:rPr lang="en-US" altLang="ko-KR" sz="1700" dirty="0" err="1"/>
              <a:t>br</a:t>
            </a:r>
            <a:r>
              <a:rPr lang="en-US" altLang="ko-KR" sz="1700" dirty="0"/>
              <a:t> = new </a:t>
            </a:r>
            <a:r>
              <a:rPr lang="en-US" altLang="ko-KR" sz="1700" dirty="0" err="1"/>
              <a:t>BufferedReader</a:t>
            </a:r>
            <a:r>
              <a:rPr lang="en-US" altLang="ko-KR" sz="1700" dirty="0"/>
              <a:t>(new </a:t>
            </a:r>
            <a:r>
              <a:rPr lang="en-US" altLang="ko-KR" sz="1700" dirty="0" err="1"/>
              <a:t>FileReader</a:t>
            </a:r>
            <a:r>
              <a:rPr lang="en-US" altLang="ko-KR" sz="1700" dirty="0"/>
              <a:t>(new File("test.txt")));</a:t>
            </a:r>
            <a:endParaRPr lang="en-US" altLang="ko-KR" sz="17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779479"/>
            <a:ext cx="7200800" cy="376763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135537" y="4623005"/>
            <a:ext cx="2472353" cy="182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54994" y="5755290"/>
            <a:ext cx="2423638" cy="182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21937" y="5744273"/>
            <a:ext cx="2329068" cy="182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91880" y="2957084"/>
            <a:ext cx="1749864" cy="184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27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952270" cy="3624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Decorator Pattern </a:t>
            </a:r>
            <a:r>
              <a:rPr lang="ko-KR" altLang="en-US" sz="1700" dirty="0" smtClean="0"/>
              <a:t>적용 전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지도에 기본 도로와 차선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교통량 등을 표현하는 기능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decorator.before.RoadDisplay.java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09818"/>
            <a:ext cx="6591340" cy="20031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7584" y="3933056"/>
            <a:ext cx="7931035" cy="1461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RoadDisplay</a:t>
            </a:r>
            <a:r>
              <a:rPr lang="en-US" altLang="ko-KR" sz="1400" dirty="0"/>
              <a:t>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public void draw()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기본 도로 표시</a:t>
            </a:r>
            <a:r>
              <a:rPr lang="en-US" altLang="ko-KR" sz="1400" dirty="0"/>
              <a:t>");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076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136663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Decorator Pattern </a:t>
            </a:r>
            <a:r>
              <a:rPr lang="ko-KR" altLang="en-US" sz="1700" dirty="0"/>
              <a:t>적용 전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decorator.before.RoadDisplayWithLane.java</a:t>
            </a:r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20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decorator.before.RoadDisplayWithTraffic.java</a:t>
            </a:r>
            <a:endParaRPr lang="en-US" altLang="ko-KR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22051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RoadDisplayWithLane</a:t>
            </a:r>
            <a:r>
              <a:rPr lang="en-US" altLang="ko-KR" sz="1400" dirty="0"/>
              <a:t> extends </a:t>
            </a:r>
            <a:r>
              <a:rPr lang="en-US" altLang="ko-KR" sz="1400" dirty="0" err="1"/>
              <a:t>RoadDisplay</a:t>
            </a:r>
            <a:r>
              <a:rPr lang="en-US" altLang="ko-KR" sz="1400" dirty="0"/>
              <a:t> {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public void draw() {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drawLane</a:t>
            </a:r>
            <a:r>
              <a:rPr lang="en-US" altLang="ko-KR" sz="1400" dirty="0"/>
              <a:t>();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private void </a:t>
            </a:r>
            <a:r>
              <a:rPr lang="en-US" altLang="ko-KR" sz="1400" dirty="0" err="1"/>
              <a:t>drawLane</a:t>
            </a:r>
            <a:r>
              <a:rPr lang="en-US" altLang="ko-KR" sz="1400" dirty="0"/>
              <a:t>() {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차선 표시</a:t>
            </a:r>
            <a:r>
              <a:rPr lang="en-US" altLang="ko-KR" sz="1400" dirty="0"/>
              <a:t>");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4044021"/>
            <a:ext cx="7931035" cy="22051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RoadDisplayWithTraffic</a:t>
            </a:r>
            <a:r>
              <a:rPr lang="en-US" altLang="ko-KR" sz="1400" dirty="0"/>
              <a:t> extends </a:t>
            </a:r>
            <a:r>
              <a:rPr lang="en-US" altLang="ko-KR" sz="1400" dirty="0" err="1"/>
              <a:t>RoadDisplay</a:t>
            </a:r>
            <a:r>
              <a:rPr lang="en-US" altLang="ko-KR" sz="1400" dirty="0"/>
              <a:t> {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public void draw() {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drawTraffic</a:t>
            </a:r>
            <a:r>
              <a:rPr lang="en-US" altLang="ko-KR" sz="1400" dirty="0"/>
              <a:t>();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private void </a:t>
            </a:r>
            <a:r>
              <a:rPr lang="en-US" altLang="ko-KR" sz="1400" dirty="0" err="1"/>
              <a:t>drawTraffic</a:t>
            </a:r>
            <a:r>
              <a:rPr lang="en-US" altLang="ko-KR" sz="1400" dirty="0"/>
              <a:t>() {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교통량 표시</a:t>
            </a:r>
            <a:r>
              <a:rPr lang="en-US" altLang="ko-KR" sz="1400" dirty="0"/>
              <a:t>");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416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378041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Decorator Pattern </a:t>
            </a:r>
            <a:r>
              <a:rPr lang="ko-KR" altLang="en-US" sz="1700" dirty="0"/>
              <a:t>적용 전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decorator.before.Main.java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public class Main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RoadDisplay</a:t>
            </a:r>
            <a:r>
              <a:rPr lang="en-US" altLang="ko-KR" sz="1400" dirty="0"/>
              <a:t> road = new </a:t>
            </a:r>
            <a:r>
              <a:rPr lang="en-US" altLang="ko-KR" sz="1400" dirty="0" err="1"/>
              <a:t>RoadDisplay</a:t>
            </a:r>
            <a:r>
              <a:rPr lang="en-US" altLang="ko-KR" sz="1400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road.draw</a:t>
            </a:r>
            <a:r>
              <a:rPr lang="en-US" altLang="ko-KR" sz="1400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RoadDisplay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roadWithLane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RoadDisplayWithLane</a:t>
            </a:r>
            <a:r>
              <a:rPr lang="en-US" altLang="ko-KR" sz="1400" dirty="0" smtClean="0"/>
              <a:t>(); // </a:t>
            </a:r>
            <a:r>
              <a:rPr lang="ko-KR" altLang="en-US" sz="1400" dirty="0" smtClean="0"/>
              <a:t>기본 도로 </a:t>
            </a:r>
            <a:r>
              <a:rPr lang="en-US" altLang="ko-KR" sz="1400" dirty="0" smtClean="0"/>
              <a:t>&amp; </a:t>
            </a:r>
            <a:r>
              <a:rPr lang="ko-KR" altLang="en-US" sz="1400" dirty="0" smtClean="0"/>
              <a:t>차선 표시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roadWithLane.draw</a:t>
            </a:r>
            <a:r>
              <a:rPr lang="en-US" altLang="ko-KR" sz="1400" dirty="0"/>
              <a:t>();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RoadDisplay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roadWithTraffic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RoadDisplayWithTraffic</a:t>
            </a:r>
            <a:r>
              <a:rPr lang="en-US" altLang="ko-KR" sz="1400" dirty="0" smtClean="0"/>
              <a:t>(); // </a:t>
            </a:r>
            <a:r>
              <a:rPr lang="ko-KR" altLang="en-US" sz="1400" dirty="0" smtClean="0"/>
              <a:t>기본 도로 </a:t>
            </a:r>
            <a:r>
              <a:rPr lang="en-US" altLang="ko-KR" sz="1400" dirty="0" smtClean="0"/>
              <a:t>&amp; </a:t>
            </a:r>
            <a:r>
              <a:rPr lang="ko-KR" altLang="en-US" sz="1400" dirty="0" smtClean="0"/>
              <a:t>교통량 표시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roadWithTraffic.draw</a:t>
            </a:r>
            <a:r>
              <a:rPr lang="en-US" altLang="ko-KR" sz="1400" dirty="0" smtClean="0"/>
              <a:t>();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565880"/>
            <a:ext cx="2016223" cy="17434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627527" y="5301208"/>
            <a:ext cx="4176721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차선 표시와 교통량 표시를 같이 표현하려면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en-US" altLang="ko-KR" sz="1300" b="1" dirty="0" err="1" smtClean="0"/>
              <a:t>RoadDisplayWithLaneAndTraffic</a:t>
            </a:r>
            <a:r>
              <a:rPr lang="en-US" altLang="ko-KR" sz="1300" b="1" dirty="0" smtClean="0"/>
              <a:t> </a:t>
            </a:r>
            <a:r>
              <a:rPr lang="ko-KR" altLang="en-US" sz="1300" b="1" dirty="0" smtClean="0"/>
              <a:t>클래스를 만들거나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기존 클래스에 </a:t>
            </a:r>
            <a:r>
              <a:rPr lang="ko-KR" altLang="en-US" sz="1300" b="1" dirty="0" err="1" smtClean="0"/>
              <a:t>메소드를</a:t>
            </a:r>
            <a:r>
              <a:rPr lang="ko-KR" altLang="en-US" sz="1300" b="1" dirty="0" smtClean="0"/>
              <a:t> 만드는 등 코드 수정이 필요 </a:t>
            </a:r>
            <a:endParaRPr lang="en-US" altLang="ko-KR" sz="1300" b="1" dirty="0" smtClean="0"/>
          </a:p>
        </p:txBody>
      </p:sp>
    </p:spTree>
    <p:extLst>
      <p:ext uri="{BB962C8B-B14F-4D97-AF65-F5344CB8AC3E}">
        <p14:creationId xmlns:p14="http://schemas.microsoft.com/office/powerpoint/2010/main" val="290993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349332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Decorator Pattern </a:t>
            </a:r>
            <a:r>
              <a:rPr lang="ko-KR" altLang="en-US" sz="1700" dirty="0" smtClean="0"/>
              <a:t>적용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decorator.after.Display.java</a:t>
            </a:r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decorator.after.DisplayDecorator.java</a:t>
            </a:r>
            <a:endParaRPr lang="en-US" altLang="ko-KR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9017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/>
              <a:t>public interface Display {</a:t>
            </a:r>
          </a:p>
          <a:p>
            <a:pPr>
              <a:lnSpc>
                <a:spcPct val="130000"/>
              </a:lnSpc>
            </a:pPr>
            <a:r>
              <a:rPr lang="en-US" altLang="ko-KR" sz="1400" dirty="0" smtClean="0"/>
              <a:t>    public </a:t>
            </a:r>
            <a:r>
              <a:rPr lang="en-US" altLang="ko-KR" sz="1400" dirty="0"/>
              <a:t>void draw();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2751008"/>
            <a:ext cx="7931035" cy="34532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DisplayDecorator</a:t>
            </a:r>
            <a:r>
              <a:rPr lang="en-US" altLang="ko-KR" sz="1400" dirty="0"/>
              <a:t> implements Display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private Display </a:t>
            </a:r>
            <a:r>
              <a:rPr lang="en-US" altLang="ko-KR" sz="1400" dirty="0" err="1"/>
              <a:t>display</a:t>
            </a:r>
            <a:r>
              <a:rPr lang="en-US" altLang="ko-KR" sz="1400" dirty="0"/>
              <a:t>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public </a:t>
            </a:r>
            <a:r>
              <a:rPr lang="en-US" altLang="ko-KR" sz="1400" dirty="0" err="1"/>
              <a:t>DisplayDecorator</a:t>
            </a:r>
            <a:r>
              <a:rPr lang="en-US" altLang="ko-KR" sz="1400" dirty="0"/>
              <a:t>(Display display)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this.display</a:t>
            </a:r>
            <a:r>
              <a:rPr lang="en-US" altLang="ko-KR" sz="1400" dirty="0"/>
              <a:t> = display;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public void draw()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display.draw</a:t>
            </a:r>
            <a:r>
              <a:rPr lang="en-US" altLang="ko-KR" sz="1400" dirty="0"/>
              <a:t>();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pPr>
              <a:lnSpc>
                <a:spcPct val="13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736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100866" cy="3362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Decorator Pattern </a:t>
            </a:r>
            <a:r>
              <a:rPr lang="ko-KR" altLang="en-US" sz="1700" dirty="0" smtClean="0"/>
              <a:t>적용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decorator.after.RoadDisplay.java</a:t>
            </a:r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20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decorator.after.LaneDecorator.java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196752"/>
            <a:ext cx="7931035" cy="14941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RoadDisplay</a:t>
            </a:r>
            <a:r>
              <a:rPr lang="en-US" altLang="ko-KR" sz="1400" dirty="0"/>
              <a:t> implements Display {</a:t>
            </a:r>
          </a:p>
          <a:p>
            <a:pPr>
              <a:lnSpc>
                <a:spcPct val="110000"/>
              </a:lnSpc>
            </a:pPr>
            <a:r>
              <a:rPr lang="en-US" altLang="ko-KR" sz="1400" dirty="0" smtClean="0"/>
              <a:t>    @</a:t>
            </a:r>
            <a:r>
              <a:rPr lang="en-US" altLang="ko-KR" sz="1400" dirty="0"/>
              <a:t>Override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public void draw() {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기본 도로 표시</a:t>
            </a:r>
            <a:r>
              <a:rPr lang="en-US" altLang="ko-KR" sz="1400" dirty="0"/>
              <a:t>");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3268061"/>
            <a:ext cx="7931035" cy="33900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LaneDecorator</a:t>
            </a:r>
            <a:r>
              <a:rPr lang="en-US" altLang="ko-KR" sz="1400" dirty="0"/>
              <a:t> extends </a:t>
            </a:r>
            <a:r>
              <a:rPr lang="en-US" altLang="ko-KR" sz="1400" dirty="0" err="1"/>
              <a:t>DisplayDecorator</a:t>
            </a:r>
            <a:r>
              <a:rPr lang="en-US" altLang="ko-KR" sz="1400" dirty="0"/>
              <a:t> {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public </a:t>
            </a:r>
            <a:r>
              <a:rPr lang="en-US" altLang="ko-KR" sz="1400" dirty="0" err="1"/>
              <a:t>LaneDecorator</a:t>
            </a:r>
            <a:r>
              <a:rPr lang="en-US" altLang="ko-KR" sz="1400" dirty="0"/>
              <a:t>(Display display) {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super(display);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10000"/>
              </a:lnSpc>
            </a:pP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sz="1400" dirty="0"/>
              <a:t>    public void draw() {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super.draw</a:t>
            </a:r>
            <a:r>
              <a:rPr lang="en-US" altLang="ko-KR" sz="1400" dirty="0"/>
              <a:t>();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drawLane</a:t>
            </a:r>
            <a:r>
              <a:rPr lang="en-US" altLang="ko-KR" sz="1400" dirty="0"/>
              <a:t>();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private void </a:t>
            </a:r>
            <a:r>
              <a:rPr lang="en-US" altLang="ko-KR" sz="1400" dirty="0" err="1"/>
              <a:t>drawLane</a:t>
            </a:r>
            <a:r>
              <a:rPr lang="en-US" altLang="ko-KR" sz="1400" dirty="0"/>
              <a:t>() {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("\t</a:t>
            </a:r>
            <a:r>
              <a:rPr lang="ko-KR" altLang="en-US" sz="1400" dirty="0"/>
              <a:t>차선 표시</a:t>
            </a:r>
            <a:r>
              <a:rPr lang="en-US" altLang="ko-KR" sz="1400" dirty="0"/>
              <a:t>");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524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219873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Decorator Pattern </a:t>
            </a:r>
            <a:r>
              <a:rPr lang="ko-KR" altLang="en-US" sz="1700" dirty="0" smtClean="0"/>
              <a:t>적용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decorator.after.TrafficDecorator.java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196752"/>
            <a:ext cx="7931035" cy="4278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TrafficDecorator</a:t>
            </a:r>
            <a:r>
              <a:rPr lang="en-US" altLang="ko-KR" sz="1400" dirty="0"/>
              <a:t> extends </a:t>
            </a:r>
            <a:r>
              <a:rPr lang="en-US" altLang="ko-KR" sz="1400" dirty="0" err="1"/>
              <a:t>DisplayDecorator</a:t>
            </a:r>
            <a:r>
              <a:rPr lang="en-US" altLang="ko-KR" sz="1400" dirty="0"/>
              <a:t> {</a:t>
            </a:r>
          </a:p>
          <a:p>
            <a:pPr>
              <a:lnSpc>
                <a:spcPct val="140000"/>
              </a:lnSpc>
            </a:pPr>
            <a:r>
              <a:rPr lang="en-US" altLang="ko-KR" sz="1400" dirty="0"/>
              <a:t>    public </a:t>
            </a:r>
            <a:r>
              <a:rPr lang="en-US" altLang="ko-KR" sz="1400" dirty="0" err="1"/>
              <a:t>TrafficDecorator</a:t>
            </a:r>
            <a:r>
              <a:rPr lang="en-US" altLang="ko-KR" sz="1400" dirty="0"/>
              <a:t>(Display display) {</a:t>
            </a:r>
          </a:p>
          <a:p>
            <a:pPr>
              <a:lnSpc>
                <a:spcPct val="140000"/>
              </a:lnSpc>
            </a:pPr>
            <a:r>
              <a:rPr lang="en-US" altLang="ko-KR" sz="1400" dirty="0"/>
              <a:t>        super(display);</a:t>
            </a:r>
          </a:p>
          <a:p>
            <a:pPr>
              <a:lnSpc>
                <a:spcPct val="14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40000"/>
              </a:lnSpc>
            </a:pPr>
            <a:endParaRPr lang="en-US" altLang="ko-KR" sz="1400" dirty="0"/>
          </a:p>
          <a:p>
            <a:pPr>
              <a:lnSpc>
                <a:spcPct val="140000"/>
              </a:lnSpc>
            </a:pPr>
            <a:r>
              <a:rPr lang="en-US" altLang="ko-KR" sz="1400" dirty="0"/>
              <a:t>    public void draw() {</a:t>
            </a:r>
          </a:p>
          <a:p>
            <a:pPr>
              <a:lnSpc>
                <a:spcPct val="14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super.draw</a:t>
            </a:r>
            <a:r>
              <a:rPr lang="en-US" altLang="ko-KR" sz="1400" dirty="0"/>
              <a:t>();</a:t>
            </a:r>
          </a:p>
          <a:p>
            <a:pPr>
              <a:lnSpc>
                <a:spcPct val="14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drawLane</a:t>
            </a:r>
            <a:r>
              <a:rPr lang="en-US" altLang="ko-KR" sz="1400" dirty="0"/>
              <a:t>();</a:t>
            </a:r>
          </a:p>
          <a:p>
            <a:pPr>
              <a:lnSpc>
                <a:spcPct val="14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40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40000"/>
              </a:lnSpc>
            </a:pPr>
            <a:r>
              <a:rPr lang="en-US" altLang="ko-KR" sz="1400" dirty="0"/>
              <a:t>    private void </a:t>
            </a:r>
            <a:r>
              <a:rPr lang="en-US" altLang="ko-KR" sz="1400" dirty="0" err="1"/>
              <a:t>drawLane</a:t>
            </a:r>
            <a:r>
              <a:rPr lang="en-US" altLang="ko-KR" sz="1400" dirty="0"/>
              <a:t>() {</a:t>
            </a:r>
          </a:p>
          <a:p>
            <a:pPr>
              <a:lnSpc>
                <a:spcPct val="14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("\t</a:t>
            </a:r>
            <a:r>
              <a:rPr lang="ko-KR" altLang="en-US" sz="1400" dirty="0"/>
              <a:t>교통량 표시</a:t>
            </a:r>
            <a:r>
              <a:rPr lang="en-US" altLang="ko-KR" sz="1400" dirty="0"/>
              <a:t>");</a:t>
            </a:r>
          </a:p>
          <a:p>
            <a:pPr>
              <a:lnSpc>
                <a:spcPct val="14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4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392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174843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Decorator Pattern </a:t>
            </a:r>
            <a:r>
              <a:rPr lang="ko-KR" altLang="en-US" sz="1700" dirty="0" smtClean="0"/>
              <a:t>적용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decorator.after.Main.java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196752"/>
            <a:ext cx="7931035" cy="36755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/>
              <a:t>public class Main {</a:t>
            </a:r>
          </a:p>
          <a:p>
            <a:pPr>
              <a:lnSpc>
                <a:spcPct val="140000"/>
              </a:lnSpc>
            </a:pPr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>
              <a:lnSpc>
                <a:spcPct val="140000"/>
              </a:lnSpc>
            </a:pPr>
            <a:r>
              <a:rPr lang="en-US" altLang="ko-KR" sz="1400" dirty="0"/>
              <a:t>        Display road = new </a:t>
            </a:r>
            <a:r>
              <a:rPr lang="en-US" altLang="ko-KR" sz="1400" dirty="0" err="1"/>
              <a:t>RoadDisplay</a:t>
            </a:r>
            <a:r>
              <a:rPr lang="en-US" altLang="ko-KR" sz="1400" dirty="0"/>
              <a:t>();</a:t>
            </a:r>
          </a:p>
          <a:p>
            <a:pPr>
              <a:lnSpc>
                <a:spcPct val="14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road.draw</a:t>
            </a:r>
            <a:r>
              <a:rPr lang="en-US" altLang="ko-KR" sz="1400" dirty="0"/>
              <a:t>();</a:t>
            </a:r>
          </a:p>
          <a:p>
            <a:pPr>
              <a:lnSpc>
                <a:spcPct val="140000"/>
              </a:lnSpc>
            </a:pPr>
            <a:r>
              <a:rPr lang="en-US" altLang="ko-KR" sz="1400" dirty="0"/>
              <a:t>        </a:t>
            </a:r>
          </a:p>
          <a:p>
            <a:pPr>
              <a:lnSpc>
                <a:spcPct val="140000"/>
              </a:lnSpc>
            </a:pPr>
            <a:r>
              <a:rPr lang="en-US" altLang="ko-KR" sz="1400" dirty="0"/>
              <a:t>        Display </a:t>
            </a:r>
            <a:r>
              <a:rPr lang="en-US" altLang="ko-KR" sz="1400" dirty="0" err="1"/>
              <a:t>roadWithLane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LaneDecorator</a:t>
            </a:r>
            <a:r>
              <a:rPr lang="en-US" altLang="ko-KR" sz="1400" dirty="0"/>
              <a:t>(road);</a:t>
            </a:r>
          </a:p>
          <a:p>
            <a:pPr>
              <a:lnSpc>
                <a:spcPct val="14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roadWithLane.draw</a:t>
            </a:r>
            <a:r>
              <a:rPr lang="en-US" altLang="ko-KR" sz="1400" dirty="0"/>
              <a:t>();</a:t>
            </a:r>
          </a:p>
          <a:p>
            <a:pPr>
              <a:lnSpc>
                <a:spcPct val="140000"/>
              </a:lnSpc>
            </a:pPr>
            <a:endParaRPr lang="en-US" altLang="ko-KR" sz="1400" dirty="0"/>
          </a:p>
          <a:p>
            <a:pPr>
              <a:lnSpc>
                <a:spcPct val="140000"/>
              </a:lnSpc>
            </a:pPr>
            <a:r>
              <a:rPr lang="en-US" altLang="ko-KR" sz="1400" dirty="0"/>
              <a:t>        Display </a:t>
            </a:r>
            <a:r>
              <a:rPr lang="en-US" altLang="ko-KR" sz="1400" dirty="0" err="1"/>
              <a:t>roadWithTraffic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TrafficDecorator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roadWithLane</a:t>
            </a:r>
            <a:r>
              <a:rPr lang="en-US" altLang="ko-KR" sz="1400" dirty="0"/>
              <a:t>);</a:t>
            </a:r>
          </a:p>
          <a:p>
            <a:pPr>
              <a:lnSpc>
                <a:spcPct val="14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roadWithTraffic.draw</a:t>
            </a:r>
            <a:r>
              <a:rPr lang="en-US" altLang="ko-KR" sz="1400" dirty="0"/>
              <a:t>();</a:t>
            </a:r>
          </a:p>
          <a:p>
            <a:pPr>
              <a:lnSpc>
                <a:spcPct val="14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40000"/>
              </a:lnSpc>
            </a:pPr>
            <a:r>
              <a:rPr lang="en-US" altLang="ko-KR" sz="1400" dirty="0"/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267" y="4293096"/>
            <a:ext cx="2071212" cy="20162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2537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44306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Chain of Responsibility Pattern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책임을 넘기는 구조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요청을 받은 객체가 처리하지 못하면 다음 처리 객체로 넘김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/>
              <a:t>요청을 </a:t>
            </a:r>
            <a:r>
              <a:rPr lang="ko-KR" altLang="en-US" sz="1700" dirty="0" smtClean="0"/>
              <a:t>해결할 수 있는 객체를 만날 때까지 객체 고리를 따라서 전달</a:t>
            </a:r>
            <a:endParaRPr lang="en-US" altLang="ko-KR" sz="17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212072"/>
            <a:ext cx="5114652" cy="301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2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94320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SRP : Single Responsibility Principle ( </a:t>
            </a:r>
            <a:r>
              <a:rPr lang="ko-KR" altLang="en-US" sz="1700" dirty="0" smtClean="0"/>
              <a:t>단일 책임 </a:t>
            </a:r>
            <a:r>
              <a:rPr lang="en-US" altLang="ko-KR" sz="17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모든 클래스는 하나의 책임만 가져야 한다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책임이 많아질수록 클래스 내부에서 서로 다른 역할을 수행하는 코드끼리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  </a:t>
            </a:r>
            <a:r>
              <a:rPr lang="ko-KR" altLang="en-US" sz="1700" dirty="0" smtClean="0"/>
              <a:t>강하게 결합될 가능성이 높아진다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개선된 디자인</a:t>
            </a:r>
            <a:endParaRPr lang="en-US" altLang="ko-KR" sz="17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32856"/>
            <a:ext cx="5867400" cy="22631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013176"/>
            <a:ext cx="3337560" cy="166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3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44306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Chain of Responsibility Pattern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책임을 넘기는 구조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요청을 받은 객체가 처리하지 못하면 다음 처리 객체로 넘김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/>
              <a:t>요청을 </a:t>
            </a:r>
            <a:r>
              <a:rPr lang="ko-KR" altLang="en-US" sz="1700" dirty="0" smtClean="0"/>
              <a:t>해결할 수 있는 객체를 만날 때까지 객체 고리를 따라서 전달</a:t>
            </a:r>
            <a:endParaRPr lang="en-US" altLang="ko-KR" sz="17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78" y="2132856"/>
            <a:ext cx="6907659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236416" cy="3885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Chain of Responsibility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chain_of_responsibility.Student.java</a:t>
            </a:r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20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endParaRPr lang="en-US" altLang="ko-KR" sz="1700" dirty="0"/>
          </a:p>
          <a:p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chain_of_responsibility.Request.java</a:t>
            </a:r>
            <a:endParaRPr lang="en-US" altLang="ko-KR" sz="17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class Student {</a:t>
            </a:r>
          </a:p>
          <a:p>
            <a:r>
              <a:rPr lang="en-US" altLang="ko-KR" sz="1400" dirty="0"/>
              <a:t>    private String question;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public Student(String question)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this.question</a:t>
            </a:r>
            <a:r>
              <a:rPr lang="en-US" altLang="ko-KR" sz="1400" dirty="0"/>
              <a:t> = question;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public String </a:t>
            </a:r>
            <a:r>
              <a:rPr lang="en-US" altLang="ko-KR" sz="1400" dirty="0" err="1"/>
              <a:t>getQuestion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/>
              <a:t>        return question;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160097"/>
            <a:ext cx="7931035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class Request {</a:t>
            </a:r>
          </a:p>
          <a:p>
            <a:r>
              <a:rPr lang="en-US" altLang="ko-KR" sz="1400" dirty="0"/>
              <a:t>    private Student </a:t>
            </a:r>
            <a:r>
              <a:rPr lang="en-US" altLang="ko-KR" sz="1400" dirty="0" err="1"/>
              <a:t>student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public Request(Student student)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this.student</a:t>
            </a:r>
            <a:r>
              <a:rPr lang="en-US" altLang="ko-KR" sz="1400" dirty="0"/>
              <a:t> = student;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public Student </a:t>
            </a:r>
            <a:r>
              <a:rPr lang="en-US" altLang="ko-KR" sz="1400" dirty="0" err="1"/>
              <a:t>getStudent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/>
              <a:t>        return student;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845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221990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Chain of Responsibility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chain_of_responsibility.Lecturer.java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5049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/>
              <a:t>public abstract class Lecturer {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protected Lecturer </a:t>
            </a:r>
            <a:r>
              <a:rPr lang="en-US" altLang="ko-KR" sz="1400" b="1" dirty="0" err="1">
                <a:solidFill>
                  <a:srgbClr val="FF0000"/>
                </a:solidFill>
              </a:rPr>
              <a:t>nextLecturer</a:t>
            </a:r>
            <a:r>
              <a:rPr lang="en-US" altLang="ko-KR" sz="1400" b="1" dirty="0"/>
              <a:t>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public Lecturer(</a:t>
            </a:r>
            <a:r>
              <a:rPr lang="en-US" altLang="ko-KR" sz="1400" b="1" dirty="0">
                <a:solidFill>
                  <a:srgbClr val="FF0000"/>
                </a:solidFill>
              </a:rPr>
              <a:t>Lecturer </a:t>
            </a:r>
            <a:r>
              <a:rPr lang="en-US" altLang="ko-KR" sz="1400" b="1" dirty="0" err="1">
                <a:solidFill>
                  <a:srgbClr val="FF0000"/>
                </a:solidFill>
              </a:rPr>
              <a:t>nextLecturer</a:t>
            </a:r>
            <a:r>
              <a:rPr lang="en-US" altLang="ko-KR" sz="1400" b="1" dirty="0"/>
              <a:t>) {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this.nextLecturer</a:t>
            </a:r>
            <a:r>
              <a:rPr lang="en-US" altLang="ko-KR" sz="1400" b="1" dirty="0">
                <a:solidFill>
                  <a:srgbClr val="FF0000"/>
                </a:solidFill>
              </a:rPr>
              <a:t> = </a:t>
            </a:r>
            <a:r>
              <a:rPr lang="en-US" altLang="ko-KR" sz="1400" b="1" dirty="0" err="1">
                <a:solidFill>
                  <a:srgbClr val="FF0000"/>
                </a:solidFill>
              </a:rPr>
              <a:t>nextLecturer</a:t>
            </a:r>
            <a:r>
              <a:rPr lang="en-US" altLang="ko-KR" sz="1400" b="1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}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public </a:t>
            </a:r>
            <a:r>
              <a:rPr lang="en-US" altLang="ko-KR" sz="1400" dirty="0" err="1"/>
              <a:t>boolean</a:t>
            </a:r>
            <a:r>
              <a:rPr lang="en-US" altLang="ko-KR" sz="1400" dirty="0"/>
              <a:t> process(Request request) {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if(</a:t>
            </a:r>
            <a:r>
              <a:rPr lang="en-US" altLang="ko-KR" sz="1400" b="1" dirty="0"/>
              <a:t>answer(request)</a:t>
            </a:r>
            <a:r>
              <a:rPr lang="en-US" altLang="ko-KR" sz="1400" dirty="0"/>
              <a:t>) {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    return true;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} else {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    if(</a:t>
            </a:r>
            <a:r>
              <a:rPr lang="en-US" altLang="ko-KR" sz="1400" dirty="0" err="1"/>
              <a:t>nextLecturer</a:t>
            </a:r>
            <a:r>
              <a:rPr lang="en-US" altLang="ko-KR" sz="1400" dirty="0"/>
              <a:t> == null) {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        return false;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    }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("Next Lecturer");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    </a:t>
            </a:r>
            <a:r>
              <a:rPr lang="en-US" altLang="ko-KR" sz="1400" b="1" dirty="0">
                <a:solidFill>
                  <a:srgbClr val="FF0000"/>
                </a:solidFill>
              </a:rPr>
              <a:t>return </a:t>
            </a:r>
            <a:r>
              <a:rPr lang="en-US" altLang="ko-KR" sz="1400" b="1" dirty="0" err="1">
                <a:solidFill>
                  <a:srgbClr val="FF0000"/>
                </a:solidFill>
              </a:rPr>
              <a:t>nextLecturer.process</a:t>
            </a:r>
            <a:r>
              <a:rPr lang="en-US" altLang="ko-KR" sz="1400" b="1" dirty="0">
                <a:solidFill>
                  <a:srgbClr val="FF0000"/>
                </a:solidFill>
              </a:rPr>
              <a:t>(request);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}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protected abstract </a:t>
            </a:r>
            <a:r>
              <a:rPr lang="en-US" altLang="ko-KR" sz="1400" dirty="0" err="1"/>
              <a:t>boolean</a:t>
            </a:r>
            <a:r>
              <a:rPr lang="en-US" altLang="ko-KR" sz="1400" dirty="0"/>
              <a:t> answer(Request request);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618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626651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Chain of Responsibility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chain_of_responsibility.JavaLecturer.java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42626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JavaLecturer</a:t>
            </a:r>
            <a:r>
              <a:rPr lang="en-US" altLang="ko-KR" sz="1400" dirty="0"/>
              <a:t> extends Lecturer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public </a:t>
            </a:r>
            <a:r>
              <a:rPr lang="en-US" altLang="ko-KR" sz="1400" dirty="0" err="1"/>
              <a:t>JavaLecturer</a:t>
            </a:r>
            <a:r>
              <a:rPr lang="en-US" altLang="ko-KR" sz="1400" dirty="0"/>
              <a:t>(Lecturer </a:t>
            </a:r>
            <a:r>
              <a:rPr lang="en-US" altLang="ko-KR" sz="1400" dirty="0" err="1"/>
              <a:t>nextLecturer</a:t>
            </a:r>
            <a:r>
              <a:rPr lang="en-US" altLang="ko-KR" sz="1400" dirty="0"/>
              <a:t>)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super(</a:t>
            </a:r>
            <a:r>
              <a:rPr lang="en-US" altLang="ko-KR" sz="1400" dirty="0" err="1"/>
              <a:t>nextLecturer</a:t>
            </a:r>
            <a:r>
              <a:rPr lang="en-US" altLang="ko-KR" sz="1400" dirty="0"/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30000"/>
              </a:lnSpc>
            </a:pPr>
            <a:endParaRPr lang="en-US" altLang="ko-KR" sz="1400" dirty="0"/>
          </a:p>
          <a:p>
            <a:pPr>
              <a:lnSpc>
                <a:spcPct val="130000"/>
              </a:lnSpc>
            </a:pPr>
            <a:r>
              <a:rPr lang="en-US" altLang="ko-KR" sz="1400" b="1" dirty="0"/>
              <a:t>    @Override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/>
              <a:t>    protected </a:t>
            </a:r>
            <a:r>
              <a:rPr lang="en-US" altLang="ko-KR" sz="1400" b="1" dirty="0" err="1"/>
              <a:t>boolean</a:t>
            </a:r>
            <a:r>
              <a:rPr lang="en-US" altLang="ko-KR" sz="1400" b="1" dirty="0"/>
              <a:t> answer(Request request) {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/>
              <a:t>        String question = </a:t>
            </a:r>
            <a:r>
              <a:rPr lang="en-US" altLang="ko-KR" sz="1400" b="1" dirty="0" err="1"/>
              <a:t>request.getStudent</a:t>
            </a:r>
            <a:r>
              <a:rPr lang="en-US" altLang="ko-KR" sz="1400" b="1" dirty="0"/>
              <a:t>().</a:t>
            </a:r>
            <a:r>
              <a:rPr lang="en-US" altLang="ko-KR" sz="1400" b="1" dirty="0" err="1"/>
              <a:t>getQuestion</a:t>
            </a:r>
            <a:r>
              <a:rPr lang="en-US" altLang="ko-KR" sz="1400" b="1" dirty="0"/>
              <a:t>();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/>
              <a:t>        if("JAVA".</a:t>
            </a:r>
            <a:r>
              <a:rPr lang="en-US" altLang="ko-KR" sz="1400" b="1" dirty="0" err="1"/>
              <a:t>equalsIgnoreCase</a:t>
            </a:r>
            <a:r>
              <a:rPr lang="en-US" altLang="ko-KR" sz="1400" b="1" dirty="0"/>
              <a:t>(question)) {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/>
              <a:t>            </a:t>
            </a:r>
            <a:r>
              <a:rPr lang="en-US" altLang="ko-KR" sz="1400" b="1" dirty="0" err="1"/>
              <a:t>System.out.println</a:t>
            </a:r>
            <a:r>
              <a:rPr lang="en-US" altLang="ko-KR" sz="1400" b="1" dirty="0"/>
              <a:t>("Java Lecturer Answer");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/>
              <a:t>            return true;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/>
              <a:t>        }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/>
              <a:t>        return false;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/>
              <a:t>    }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790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505721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Chain of Responsibility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chain_of_responsibility.DBLecturer.java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42626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DBLecturer</a:t>
            </a:r>
            <a:r>
              <a:rPr lang="en-US" altLang="ko-KR" sz="1400" dirty="0"/>
              <a:t> extends Lecturer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public </a:t>
            </a:r>
            <a:r>
              <a:rPr lang="en-US" altLang="ko-KR" sz="1400" dirty="0" err="1"/>
              <a:t>DBLecturer</a:t>
            </a:r>
            <a:r>
              <a:rPr lang="en-US" altLang="ko-KR" sz="1400" dirty="0"/>
              <a:t>(Lecturer </a:t>
            </a:r>
            <a:r>
              <a:rPr lang="en-US" altLang="ko-KR" sz="1400" dirty="0" err="1"/>
              <a:t>nextLecturer</a:t>
            </a:r>
            <a:r>
              <a:rPr lang="en-US" altLang="ko-KR" sz="1400" dirty="0"/>
              <a:t>)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super(</a:t>
            </a:r>
            <a:r>
              <a:rPr lang="en-US" altLang="ko-KR" sz="1400" dirty="0" err="1"/>
              <a:t>nextLecturer</a:t>
            </a:r>
            <a:r>
              <a:rPr lang="en-US" altLang="ko-KR" sz="1400" dirty="0"/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30000"/>
              </a:lnSpc>
            </a:pPr>
            <a:endParaRPr lang="en-US" altLang="ko-KR" sz="1400" dirty="0"/>
          </a:p>
          <a:p>
            <a:pPr>
              <a:lnSpc>
                <a:spcPct val="130000"/>
              </a:lnSpc>
            </a:pPr>
            <a:r>
              <a:rPr lang="en-US" altLang="ko-KR" sz="1400" b="1" dirty="0"/>
              <a:t>    @Override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/>
              <a:t>    protected </a:t>
            </a:r>
            <a:r>
              <a:rPr lang="en-US" altLang="ko-KR" sz="1400" b="1" dirty="0" err="1"/>
              <a:t>boolean</a:t>
            </a:r>
            <a:r>
              <a:rPr lang="en-US" altLang="ko-KR" sz="1400" b="1" dirty="0"/>
              <a:t> answer(Request request) {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/>
              <a:t>        String question = </a:t>
            </a:r>
            <a:r>
              <a:rPr lang="en-US" altLang="ko-KR" sz="1400" b="1" dirty="0" err="1"/>
              <a:t>request.getStudent</a:t>
            </a:r>
            <a:r>
              <a:rPr lang="en-US" altLang="ko-KR" sz="1400" b="1" dirty="0"/>
              <a:t>().</a:t>
            </a:r>
            <a:r>
              <a:rPr lang="en-US" altLang="ko-KR" sz="1400" b="1" dirty="0" err="1"/>
              <a:t>getQuestion</a:t>
            </a:r>
            <a:r>
              <a:rPr lang="en-US" altLang="ko-KR" sz="1400" b="1" dirty="0"/>
              <a:t>();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/>
              <a:t>        if("DB".</a:t>
            </a:r>
            <a:r>
              <a:rPr lang="en-US" altLang="ko-KR" sz="1400" b="1" dirty="0" err="1"/>
              <a:t>equalsIgnoreCase</a:t>
            </a:r>
            <a:r>
              <a:rPr lang="en-US" altLang="ko-KR" sz="1400" b="1" dirty="0"/>
              <a:t>(question)) {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/>
              <a:t>            </a:t>
            </a:r>
            <a:r>
              <a:rPr lang="en-US" altLang="ko-KR" sz="1400" b="1" dirty="0" err="1"/>
              <a:t>System.out.println</a:t>
            </a:r>
            <a:r>
              <a:rPr lang="en-US" altLang="ko-KR" sz="1400" b="1" dirty="0"/>
              <a:t>("DB Lecturer Answer");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/>
              <a:t>            return true;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/>
              <a:t>        }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/>
              <a:t>        return false;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/>
              <a:t>    }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993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941656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Chain of Responsibility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chain_of_responsibility.Main.java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42934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/>
              <a:t>public class Main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Student student1 = new Student("</a:t>
            </a:r>
            <a:r>
              <a:rPr lang="en-US" altLang="ko-KR" sz="1400" dirty="0" err="1"/>
              <a:t>db</a:t>
            </a:r>
            <a:r>
              <a:rPr lang="en-US" altLang="ko-KR" sz="1400" dirty="0"/>
              <a:t>");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Request request1 = new Request(student1);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Student student2 = new Student("java");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Request request2 = new Request(student2);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  <a:r>
              <a:rPr lang="en-US" altLang="ko-KR" sz="1400" b="1" dirty="0"/>
              <a:t>Lecturer lecturer1 = </a:t>
            </a:r>
            <a:r>
              <a:rPr lang="en-US" altLang="ko-KR" sz="1400" b="1" dirty="0">
                <a:solidFill>
                  <a:srgbClr val="FF0000"/>
                </a:solidFill>
              </a:rPr>
              <a:t>new </a:t>
            </a:r>
            <a:r>
              <a:rPr lang="en-US" altLang="ko-KR" sz="1400" b="1" dirty="0" err="1">
                <a:solidFill>
                  <a:srgbClr val="FF0000"/>
                </a:solidFill>
              </a:rPr>
              <a:t>JavaLecturer</a:t>
            </a:r>
            <a:r>
              <a:rPr lang="en-US" altLang="ko-KR" sz="1400" b="1" dirty="0">
                <a:solidFill>
                  <a:srgbClr val="FF0000"/>
                </a:solidFill>
              </a:rPr>
              <a:t>(new </a:t>
            </a:r>
            <a:r>
              <a:rPr lang="en-US" altLang="ko-KR" sz="1400" b="1" dirty="0" err="1">
                <a:solidFill>
                  <a:srgbClr val="FF0000"/>
                </a:solidFill>
              </a:rPr>
              <a:t>DBLecturer</a:t>
            </a:r>
            <a:r>
              <a:rPr lang="en-US" altLang="ko-KR" sz="1400" b="1" dirty="0">
                <a:solidFill>
                  <a:srgbClr val="FF0000"/>
                </a:solidFill>
              </a:rPr>
              <a:t>(null))</a:t>
            </a:r>
            <a:r>
              <a:rPr lang="en-US" altLang="ko-KR" sz="1400" b="1" dirty="0"/>
              <a:t>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lecturer1.process(request1);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  <a:r>
              <a:rPr lang="en-US" altLang="ko-KR" sz="1400" b="1" dirty="0"/>
              <a:t>Lecturer lecturer2 = </a:t>
            </a:r>
            <a:r>
              <a:rPr lang="en-US" altLang="ko-KR" sz="1400" b="1" dirty="0">
                <a:solidFill>
                  <a:srgbClr val="FF0000"/>
                </a:solidFill>
              </a:rPr>
              <a:t>new </a:t>
            </a:r>
            <a:r>
              <a:rPr lang="en-US" altLang="ko-KR" sz="1400" b="1" dirty="0" err="1">
                <a:solidFill>
                  <a:srgbClr val="FF0000"/>
                </a:solidFill>
              </a:rPr>
              <a:t>DBLecturer</a:t>
            </a:r>
            <a:r>
              <a:rPr lang="en-US" altLang="ko-KR" sz="1400" b="1" dirty="0">
                <a:solidFill>
                  <a:srgbClr val="FF0000"/>
                </a:solidFill>
              </a:rPr>
              <a:t>(new </a:t>
            </a:r>
            <a:r>
              <a:rPr lang="en-US" altLang="ko-KR" sz="1400" b="1" dirty="0" err="1">
                <a:solidFill>
                  <a:srgbClr val="FF0000"/>
                </a:solidFill>
              </a:rPr>
              <a:t>JavaLecturer</a:t>
            </a:r>
            <a:r>
              <a:rPr lang="en-US" altLang="ko-KR" sz="1400" b="1" dirty="0">
                <a:solidFill>
                  <a:srgbClr val="FF0000"/>
                </a:solidFill>
              </a:rPr>
              <a:t>(null))</a:t>
            </a:r>
            <a:r>
              <a:rPr lang="en-US" altLang="ko-KR" sz="1400" b="1" dirty="0"/>
              <a:t>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lecturer2.process(request2</a:t>
            </a:r>
            <a:r>
              <a:rPr lang="en-US" altLang="ko-KR" sz="1400" dirty="0" smtClean="0"/>
              <a:t>);</a:t>
            </a:r>
            <a:endParaRPr lang="en-US" altLang="ko-KR" sz="1400" dirty="0"/>
          </a:p>
          <a:p>
            <a:pPr>
              <a:lnSpc>
                <a:spcPct val="13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770" y="4653136"/>
            <a:ext cx="2883709" cy="16561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4358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802136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Facade Pattern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단순한 창구 역할을 하는 구조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복잡한 아키텍처를 숨기고 간략한 인터페이스로 접근하는 패턴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유틸리티 클래스와 같이 쓰기 쉽도록 미리 코드를 작성하려는 경우 유용</a:t>
            </a:r>
            <a:endParaRPr lang="en-US" altLang="ko-KR" sz="1700" dirty="0"/>
          </a:p>
        </p:txBody>
      </p:sp>
      <p:sp>
        <p:nvSpPr>
          <p:cNvPr id="3" name="직사각형 2"/>
          <p:cNvSpPr/>
          <p:nvPr/>
        </p:nvSpPr>
        <p:spPr>
          <a:xfrm>
            <a:off x="926132" y="3789040"/>
            <a:ext cx="3029300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59132" y="4177852"/>
            <a:ext cx="1226618" cy="28803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0B0F0"/>
                </a:solidFill>
              </a:rPr>
              <a:t>A </a:t>
            </a:r>
            <a:r>
              <a:rPr lang="ko-KR" altLang="en-US" sz="1200" b="1" dirty="0" smtClean="0">
                <a:solidFill>
                  <a:srgbClr val="00B0F0"/>
                </a:solidFill>
              </a:rPr>
              <a:t>라이브러리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636452" y="4288788"/>
            <a:ext cx="1226618" cy="28803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0B0F0"/>
                </a:solidFill>
              </a:rPr>
              <a:t>B </a:t>
            </a:r>
            <a:r>
              <a:rPr lang="ko-KR" altLang="en-US" sz="1200" b="1" dirty="0" smtClean="0">
                <a:solidFill>
                  <a:srgbClr val="00B0F0"/>
                </a:solidFill>
              </a:rPr>
              <a:t>라이브러리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11392" y="5349138"/>
            <a:ext cx="1226618" cy="28803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0B0F0"/>
                </a:solidFill>
              </a:rPr>
              <a:t>C </a:t>
            </a:r>
            <a:r>
              <a:rPr lang="ko-KR" altLang="en-US" sz="1200" b="1" dirty="0" smtClean="0">
                <a:solidFill>
                  <a:srgbClr val="00B0F0"/>
                </a:solidFill>
              </a:rPr>
              <a:t>라이브러리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601566" y="5517232"/>
            <a:ext cx="1226618" cy="28803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0B0F0"/>
                </a:solidFill>
              </a:rPr>
              <a:t>D </a:t>
            </a:r>
            <a:r>
              <a:rPr lang="ko-KR" altLang="en-US" sz="1200" b="1" dirty="0" smtClean="0">
                <a:solidFill>
                  <a:srgbClr val="00B0F0"/>
                </a:solidFill>
              </a:rPr>
              <a:t>라이브러리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911159" y="4743263"/>
            <a:ext cx="1226618" cy="28803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0B0F0"/>
                </a:solidFill>
              </a:rPr>
              <a:t>E </a:t>
            </a:r>
            <a:r>
              <a:rPr lang="ko-KR" altLang="en-US" sz="1200" b="1" dirty="0" smtClean="0">
                <a:solidFill>
                  <a:srgbClr val="00B0F0"/>
                </a:solidFill>
              </a:rPr>
              <a:t>라이브러리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11" name="직선 연결선 10"/>
          <p:cNvCxnSpPr>
            <a:stCxn id="8" idx="0"/>
            <a:endCxn id="5" idx="2"/>
          </p:cNvCxnSpPr>
          <p:nvPr/>
        </p:nvCxnSpPr>
        <p:spPr>
          <a:xfrm flipV="1">
            <a:off x="1624701" y="4465884"/>
            <a:ext cx="47740" cy="883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8" idx="3"/>
            <a:endCxn id="9" idx="1"/>
          </p:cNvCxnSpPr>
          <p:nvPr/>
        </p:nvCxnSpPr>
        <p:spPr>
          <a:xfrm>
            <a:off x="2238010" y="5493154"/>
            <a:ext cx="363556" cy="168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3"/>
            <a:endCxn id="7" idx="1"/>
          </p:cNvCxnSpPr>
          <p:nvPr/>
        </p:nvCxnSpPr>
        <p:spPr>
          <a:xfrm>
            <a:off x="2285750" y="4321868"/>
            <a:ext cx="350702" cy="110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0" idx="0"/>
            <a:endCxn id="7" idx="2"/>
          </p:cNvCxnSpPr>
          <p:nvPr/>
        </p:nvCxnSpPr>
        <p:spPr>
          <a:xfrm flipV="1">
            <a:off x="2524468" y="4576820"/>
            <a:ext cx="725293" cy="166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0"/>
            <a:endCxn id="7" idx="2"/>
          </p:cNvCxnSpPr>
          <p:nvPr/>
        </p:nvCxnSpPr>
        <p:spPr>
          <a:xfrm flipV="1">
            <a:off x="3214875" y="4576820"/>
            <a:ext cx="34886" cy="940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0" idx="2"/>
            <a:endCxn id="9" idx="0"/>
          </p:cNvCxnSpPr>
          <p:nvPr/>
        </p:nvCxnSpPr>
        <p:spPr>
          <a:xfrm>
            <a:off x="2524468" y="5031295"/>
            <a:ext cx="690407" cy="485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0" idx="2"/>
            <a:endCxn id="8" idx="0"/>
          </p:cNvCxnSpPr>
          <p:nvPr/>
        </p:nvCxnSpPr>
        <p:spPr>
          <a:xfrm flipH="1">
            <a:off x="1624701" y="5031295"/>
            <a:ext cx="899767" cy="317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5" idx="2"/>
            <a:endCxn id="10" idx="0"/>
          </p:cNvCxnSpPr>
          <p:nvPr/>
        </p:nvCxnSpPr>
        <p:spPr>
          <a:xfrm>
            <a:off x="1672441" y="4465884"/>
            <a:ext cx="852027" cy="277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782117" y="2655065"/>
            <a:ext cx="933520" cy="6299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 </a:t>
            </a: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클래스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869783" y="2177667"/>
            <a:ext cx="933520" cy="6299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B </a:t>
            </a: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클래스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062416" y="2807587"/>
            <a:ext cx="933520" cy="6299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 </a:t>
            </a: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클래스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/>
          <p:cNvCxnSpPr>
            <a:stCxn id="5" idx="0"/>
            <a:endCxn id="33" idx="4"/>
          </p:cNvCxnSpPr>
          <p:nvPr/>
        </p:nvCxnSpPr>
        <p:spPr>
          <a:xfrm flipH="1" flipV="1">
            <a:off x="1248877" y="3284985"/>
            <a:ext cx="423564" cy="892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7" idx="0"/>
            <a:endCxn id="33" idx="4"/>
          </p:cNvCxnSpPr>
          <p:nvPr/>
        </p:nvCxnSpPr>
        <p:spPr>
          <a:xfrm flipH="1" flipV="1">
            <a:off x="1248877" y="3284985"/>
            <a:ext cx="2000884" cy="1003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5" idx="0"/>
            <a:endCxn id="34" idx="4"/>
          </p:cNvCxnSpPr>
          <p:nvPr/>
        </p:nvCxnSpPr>
        <p:spPr>
          <a:xfrm flipV="1">
            <a:off x="1672441" y="2807587"/>
            <a:ext cx="664102" cy="1370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7" idx="0"/>
            <a:endCxn id="34" idx="4"/>
          </p:cNvCxnSpPr>
          <p:nvPr/>
        </p:nvCxnSpPr>
        <p:spPr>
          <a:xfrm flipH="1" flipV="1">
            <a:off x="2336543" y="2807587"/>
            <a:ext cx="913218" cy="1481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35" idx="4"/>
            <a:endCxn id="5" idx="0"/>
          </p:cNvCxnSpPr>
          <p:nvPr/>
        </p:nvCxnSpPr>
        <p:spPr>
          <a:xfrm flipH="1">
            <a:off x="1672441" y="3437507"/>
            <a:ext cx="1856735" cy="740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7" idx="0"/>
            <a:endCxn id="35" idx="4"/>
          </p:cNvCxnSpPr>
          <p:nvPr/>
        </p:nvCxnSpPr>
        <p:spPr>
          <a:xfrm flipV="1">
            <a:off x="3249761" y="3437507"/>
            <a:ext cx="279415" cy="851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5265555" y="3789040"/>
            <a:ext cx="3029300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5398555" y="4177852"/>
            <a:ext cx="1226618" cy="28803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0B0F0"/>
                </a:solidFill>
              </a:rPr>
              <a:t>A </a:t>
            </a:r>
            <a:r>
              <a:rPr lang="ko-KR" altLang="en-US" sz="1200" b="1" dirty="0" smtClean="0">
                <a:solidFill>
                  <a:srgbClr val="00B0F0"/>
                </a:solidFill>
              </a:rPr>
              <a:t>라이브러리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975875" y="4288788"/>
            <a:ext cx="1226618" cy="28803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0B0F0"/>
                </a:solidFill>
              </a:rPr>
              <a:t>B </a:t>
            </a:r>
            <a:r>
              <a:rPr lang="ko-KR" altLang="en-US" sz="1200" b="1" dirty="0" smtClean="0">
                <a:solidFill>
                  <a:srgbClr val="00B0F0"/>
                </a:solidFill>
              </a:rPr>
              <a:t>라이브러리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350815" y="5349138"/>
            <a:ext cx="1226618" cy="28803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0B0F0"/>
                </a:solidFill>
              </a:rPr>
              <a:t>C </a:t>
            </a:r>
            <a:r>
              <a:rPr lang="ko-KR" altLang="en-US" sz="1200" b="1" dirty="0" smtClean="0">
                <a:solidFill>
                  <a:srgbClr val="00B0F0"/>
                </a:solidFill>
              </a:rPr>
              <a:t>라이브러리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940989" y="5517232"/>
            <a:ext cx="1226618" cy="28803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0B0F0"/>
                </a:solidFill>
              </a:rPr>
              <a:t>D </a:t>
            </a:r>
            <a:r>
              <a:rPr lang="ko-KR" altLang="en-US" sz="1200" b="1" dirty="0" smtClean="0">
                <a:solidFill>
                  <a:srgbClr val="00B0F0"/>
                </a:solidFill>
              </a:rPr>
              <a:t>라이브러리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250582" y="4743263"/>
            <a:ext cx="1226618" cy="28803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0B0F0"/>
                </a:solidFill>
              </a:rPr>
              <a:t>E </a:t>
            </a:r>
            <a:r>
              <a:rPr lang="ko-KR" altLang="en-US" sz="1200" b="1" dirty="0" smtClean="0">
                <a:solidFill>
                  <a:srgbClr val="00B0F0"/>
                </a:solidFill>
              </a:rPr>
              <a:t>라이브러리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72" name="직선 연결선 71"/>
          <p:cNvCxnSpPr>
            <a:stCxn id="69" idx="0"/>
            <a:endCxn id="67" idx="2"/>
          </p:cNvCxnSpPr>
          <p:nvPr/>
        </p:nvCxnSpPr>
        <p:spPr>
          <a:xfrm flipV="1">
            <a:off x="5964124" y="4465884"/>
            <a:ext cx="47740" cy="883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69" idx="3"/>
            <a:endCxn id="70" idx="1"/>
          </p:cNvCxnSpPr>
          <p:nvPr/>
        </p:nvCxnSpPr>
        <p:spPr>
          <a:xfrm>
            <a:off x="6577433" y="5493154"/>
            <a:ext cx="363556" cy="168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67" idx="3"/>
            <a:endCxn id="68" idx="1"/>
          </p:cNvCxnSpPr>
          <p:nvPr/>
        </p:nvCxnSpPr>
        <p:spPr>
          <a:xfrm>
            <a:off x="6625173" y="4321868"/>
            <a:ext cx="350702" cy="110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71" idx="0"/>
            <a:endCxn id="68" idx="2"/>
          </p:cNvCxnSpPr>
          <p:nvPr/>
        </p:nvCxnSpPr>
        <p:spPr>
          <a:xfrm flipV="1">
            <a:off x="6863891" y="4576820"/>
            <a:ext cx="725293" cy="166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70" idx="0"/>
            <a:endCxn id="68" idx="2"/>
          </p:cNvCxnSpPr>
          <p:nvPr/>
        </p:nvCxnSpPr>
        <p:spPr>
          <a:xfrm flipV="1">
            <a:off x="7554298" y="4576820"/>
            <a:ext cx="34886" cy="940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1" idx="2"/>
            <a:endCxn id="70" idx="0"/>
          </p:cNvCxnSpPr>
          <p:nvPr/>
        </p:nvCxnSpPr>
        <p:spPr>
          <a:xfrm>
            <a:off x="6863891" y="5031295"/>
            <a:ext cx="690407" cy="485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71" idx="2"/>
            <a:endCxn id="69" idx="0"/>
          </p:cNvCxnSpPr>
          <p:nvPr/>
        </p:nvCxnSpPr>
        <p:spPr>
          <a:xfrm flipH="1">
            <a:off x="5964124" y="5031295"/>
            <a:ext cx="899767" cy="317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67" idx="2"/>
            <a:endCxn id="71" idx="0"/>
          </p:cNvCxnSpPr>
          <p:nvPr/>
        </p:nvCxnSpPr>
        <p:spPr>
          <a:xfrm>
            <a:off x="6011864" y="4465884"/>
            <a:ext cx="852027" cy="277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5121540" y="2655065"/>
            <a:ext cx="933520" cy="6299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 </a:t>
            </a: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클래스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6209206" y="2177667"/>
            <a:ext cx="933520" cy="6299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B </a:t>
            </a: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클래스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7401839" y="2807587"/>
            <a:ext cx="933520" cy="6299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 </a:t>
            </a: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클래스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오른쪽 화살표 88"/>
          <p:cNvSpPr/>
          <p:nvPr/>
        </p:nvSpPr>
        <p:spPr>
          <a:xfrm>
            <a:off x="4288932" y="3573016"/>
            <a:ext cx="643108" cy="421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6156176" y="3503770"/>
            <a:ext cx="1196820" cy="39623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FF0000"/>
                </a:solidFill>
              </a:rPr>
              <a:t>Facade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cxnSp>
        <p:nvCxnSpPr>
          <p:cNvPr id="91" name="직선 연결선 90"/>
          <p:cNvCxnSpPr>
            <a:stCxn id="90" idx="0"/>
            <a:endCxn id="81" idx="4"/>
          </p:cNvCxnSpPr>
          <p:nvPr/>
        </p:nvCxnSpPr>
        <p:spPr>
          <a:xfrm flipH="1" flipV="1">
            <a:off x="6675966" y="2807587"/>
            <a:ext cx="78620" cy="696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90" idx="0"/>
            <a:endCxn id="80" idx="5"/>
          </p:cNvCxnSpPr>
          <p:nvPr/>
        </p:nvCxnSpPr>
        <p:spPr>
          <a:xfrm flipH="1" flipV="1">
            <a:off x="5918349" y="3192735"/>
            <a:ext cx="836237" cy="311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90" idx="0"/>
            <a:endCxn id="82" idx="3"/>
          </p:cNvCxnSpPr>
          <p:nvPr/>
        </p:nvCxnSpPr>
        <p:spPr>
          <a:xfrm flipV="1">
            <a:off x="6754586" y="3345257"/>
            <a:ext cx="783964" cy="158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67" idx="0"/>
            <a:endCxn id="90" idx="2"/>
          </p:cNvCxnSpPr>
          <p:nvPr/>
        </p:nvCxnSpPr>
        <p:spPr>
          <a:xfrm flipV="1">
            <a:off x="6011864" y="3900005"/>
            <a:ext cx="742722" cy="277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68" idx="0"/>
            <a:endCxn id="90" idx="2"/>
          </p:cNvCxnSpPr>
          <p:nvPr/>
        </p:nvCxnSpPr>
        <p:spPr>
          <a:xfrm flipH="1" flipV="1">
            <a:off x="6754586" y="3900005"/>
            <a:ext cx="834598" cy="388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>
            <a:stCxn id="71" idx="0"/>
            <a:endCxn id="90" idx="2"/>
          </p:cNvCxnSpPr>
          <p:nvPr/>
        </p:nvCxnSpPr>
        <p:spPr>
          <a:xfrm flipH="1" flipV="1">
            <a:off x="6754586" y="3900005"/>
            <a:ext cx="109305" cy="843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9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802136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Facade Pattern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단순한 창구 역할을 하는 구조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복잡한 아키텍처를 숨기고 간략한 인터페이스로 접근하는 패턴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유틸리티 클래스와 같이 쓰기 쉽도록 미리 코드를 작성하려는 경우 유용</a:t>
            </a:r>
            <a:endParaRPr lang="en-US" altLang="ko-KR" sz="17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76872"/>
            <a:ext cx="6460260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9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501267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Facade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facade.CPU.java</a:t>
            </a:r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20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endParaRPr lang="en-US" altLang="ko-KR" sz="1700" dirty="0"/>
          </a:p>
          <a:p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facade.RAM.java                         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facade.HDD.java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class CPU {</a:t>
            </a:r>
          </a:p>
          <a:p>
            <a:r>
              <a:rPr lang="en-US" altLang="ko-KR" sz="1400" dirty="0"/>
              <a:t>    public void freeze()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("CPU Freeze");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    public void jump(long position)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("CPU Address Jump : " + position);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    public void execute() { 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("CPU Execute");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5" y="4160097"/>
            <a:ext cx="3816424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class RAM {</a:t>
            </a:r>
          </a:p>
          <a:p>
            <a:r>
              <a:rPr lang="en-US" altLang="ko-KR" sz="1400" dirty="0"/>
              <a:t>    public void load()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("RAM Load");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2041" y="4160096"/>
            <a:ext cx="3816424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class HDD {</a:t>
            </a:r>
          </a:p>
          <a:p>
            <a:r>
              <a:rPr lang="en-US" altLang="ko-KR" sz="1400" dirty="0"/>
              <a:t>    public void read()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("HDD read");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651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879378" cy="45397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Facade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facade.Computer.java</a:t>
            </a:r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20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facade.Main.java</a:t>
            </a:r>
            <a:endParaRPr lang="en-US" altLang="ko-KR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31692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/>
              <a:t>public class Computer 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public void </a:t>
            </a:r>
            <a:r>
              <a:rPr lang="en-US" altLang="ko-KR" sz="1400" dirty="0" err="1"/>
              <a:t>startComputer</a:t>
            </a:r>
            <a:r>
              <a:rPr lang="en-US" altLang="ko-KR" sz="1400" dirty="0"/>
              <a:t>() 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</a:t>
            </a:r>
            <a:r>
              <a:rPr lang="en-US" altLang="ko-KR" sz="1400" b="1" dirty="0"/>
              <a:t>CPU </a:t>
            </a:r>
            <a:r>
              <a:rPr lang="en-US" altLang="ko-KR" sz="1400" b="1" dirty="0" err="1"/>
              <a:t>cpu</a:t>
            </a:r>
            <a:r>
              <a:rPr lang="en-US" altLang="ko-KR" sz="1400" b="1" dirty="0"/>
              <a:t> = new CPU();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    RAM </a:t>
            </a:r>
            <a:r>
              <a:rPr lang="en-US" altLang="ko-KR" sz="1400" b="1" dirty="0" err="1"/>
              <a:t>ram</a:t>
            </a:r>
            <a:r>
              <a:rPr lang="en-US" altLang="ko-KR" sz="1400" b="1" dirty="0"/>
              <a:t> = new RAM();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    HDD </a:t>
            </a:r>
            <a:r>
              <a:rPr lang="en-US" altLang="ko-KR" sz="1400" b="1" dirty="0" err="1"/>
              <a:t>hdd</a:t>
            </a:r>
            <a:r>
              <a:rPr lang="en-US" altLang="ko-KR" sz="1400" b="1" dirty="0"/>
              <a:t> = new HDD();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cpu.freeze</a:t>
            </a:r>
            <a:r>
              <a:rPr lang="en-US" altLang="ko-KR" sz="1400" b="1" dirty="0"/>
              <a:t>();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ram.load</a:t>
            </a:r>
            <a:r>
              <a:rPr lang="en-US" altLang="ko-KR" sz="1400" b="1" dirty="0"/>
              <a:t>();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cpu.jump</a:t>
            </a:r>
            <a:r>
              <a:rPr lang="en-US" altLang="ko-KR" sz="1400" b="1" dirty="0"/>
              <a:t>(1000L);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cpu.execute</a:t>
            </a:r>
            <a:r>
              <a:rPr lang="en-US" altLang="ko-KR" sz="1400" b="1" dirty="0"/>
              <a:t>();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hdd.read</a:t>
            </a:r>
            <a:r>
              <a:rPr lang="en-US" altLang="ko-KR" sz="1400" b="1" dirty="0"/>
              <a:t>();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5" y="4829703"/>
            <a:ext cx="7931034" cy="16435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/>
              <a:t>public class Main 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Computer </a:t>
            </a:r>
            <a:r>
              <a:rPr lang="en-US" altLang="ko-KR" sz="1400" dirty="0" err="1"/>
              <a:t>computer</a:t>
            </a:r>
            <a:r>
              <a:rPr lang="en-US" altLang="ko-KR" sz="1400" dirty="0"/>
              <a:t> = new Computer();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</a:t>
            </a:r>
            <a:r>
              <a:rPr lang="en-US" altLang="ko-KR" sz="1400" b="1" dirty="0" err="1"/>
              <a:t>computer.startComputer</a:t>
            </a:r>
            <a:r>
              <a:rPr lang="en-US" altLang="ko-KR" sz="1400" b="1" dirty="0"/>
              <a:t>();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661" y="4149080"/>
            <a:ext cx="2932818" cy="18722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777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071167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OCP : Open Closed Principle ( </a:t>
            </a:r>
            <a:r>
              <a:rPr lang="ko-KR" altLang="en-US" sz="1700" dirty="0"/>
              <a:t>개방 폐쇄 </a:t>
            </a:r>
            <a:r>
              <a:rPr lang="en-US" altLang="ko-KR" sz="17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기존의 코드를 변경하지 않으면서 기능을 추가할 수 있도록 설계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변경은 최소화</a:t>
            </a:r>
            <a:r>
              <a:rPr lang="en-US" altLang="ko-KR" sz="1700" dirty="0" smtClean="0"/>
              <a:t>(Close) </a:t>
            </a:r>
            <a:r>
              <a:rPr lang="ko-KR" altLang="en-US" sz="1700" dirty="0" smtClean="0"/>
              <a:t>하고 확장은 최대화</a:t>
            </a:r>
            <a:r>
              <a:rPr lang="en-US" altLang="ko-KR" sz="1700" dirty="0" smtClean="0"/>
              <a:t>(Open)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확장이 될 수 있는 기능은 인터페이스나 추상클래스를 이용</a:t>
            </a:r>
            <a:endParaRPr lang="en-US" altLang="ko-KR" sz="17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501008"/>
            <a:ext cx="4655820" cy="29489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94852"/>
            <a:ext cx="4579620" cy="1920240"/>
          </a:xfrm>
          <a:prstGeom prst="rect">
            <a:avLst/>
          </a:prstGeom>
        </p:spPr>
      </p:pic>
      <p:sp>
        <p:nvSpPr>
          <p:cNvPr id="7" name="오른쪽 화살표 5"/>
          <p:cNvSpPr>
            <a:spLocks noChangeArrowheads="1"/>
          </p:cNvSpPr>
          <p:nvPr/>
        </p:nvSpPr>
        <p:spPr bwMode="auto">
          <a:xfrm rot="2131793">
            <a:off x="4811590" y="3597930"/>
            <a:ext cx="581025" cy="484187"/>
          </a:xfrm>
          <a:prstGeom prst="rightArrow">
            <a:avLst>
              <a:gd name="adj1" fmla="val 50000"/>
              <a:gd name="adj2" fmla="val 501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11125" tIns="55562" rIns="111125" bIns="55562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92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417141" cy="2054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Observer Pattern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객체의 상태 변화를 알려주는 구조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err="1" smtClean="0"/>
              <a:t>옵저버</a:t>
            </a:r>
            <a:r>
              <a:rPr lang="ko-KR" altLang="en-US" sz="1700" dirty="0" smtClean="0"/>
              <a:t> 목록을 객체에 등록하여 상태 변화가 있을 때마다 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  </a:t>
            </a:r>
            <a:r>
              <a:rPr lang="ko-KR" altLang="en-US" sz="1700" dirty="0" smtClean="0"/>
              <a:t>객체가 각 </a:t>
            </a:r>
            <a:r>
              <a:rPr lang="ko-KR" altLang="en-US" sz="1700" dirty="0" err="1" smtClean="0"/>
              <a:t>옵저버들에게</a:t>
            </a:r>
            <a:r>
              <a:rPr lang="ko-KR" altLang="en-US" sz="1700" dirty="0" smtClean="0"/>
              <a:t> 통지하도록 하는 패턴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1:N </a:t>
            </a:r>
            <a:r>
              <a:rPr lang="ko-KR" altLang="en-US" sz="1700" dirty="0" smtClean="0"/>
              <a:t>으로 일방적인 통지 방식</a:t>
            </a:r>
            <a:endParaRPr lang="en-US" altLang="ko-KR" sz="17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76872"/>
            <a:ext cx="6460260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8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426900" cy="4932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Observer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observer.AlarmListener.java</a:t>
            </a:r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20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observer.Buzzer.java</a:t>
            </a:r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observer.Lighting.java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interface </a:t>
            </a:r>
            <a:r>
              <a:rPr lang="en-US" altLang="ko-KR" sz="1400" dirty="0" err="1"/>
              <a:t>AlarmListener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    public void alarm(</a:t>
            </a:r>
            <a:r>
              <a:rPr lang="en-US" altLang="ko-KR" sz="1400" dirty="0" err="1"/>
              <a:t>SensorSystem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sensorSystem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2477214"/>
            <a:ext cx="7931035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class Buzzer implements </a:t>
            </a:r>
            <a:r>
              <a:rPr lang="en-US" altLang="ko-KR" sz="1400" dirty="0" err="1"/>
              <a:t>AlarmListener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    @Override</a:t>
            </a:r>
          </a:p>
          <a:p>
            <a:r>
              <a:rPr lang="en-US" altLang="ko-KR" sz="1400" dirty="0"/>
              <a:t>    public void alarm(</a:t>
            </a:r>
            <a:r>
              <a:rPr lang="en-US" altLang="ko-KR" sz="1400" dirty="0" err="1"/>
              <a:t>SensorSystem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sensorSystem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sensorSystem.getLevel</a:t>
            </a:r>
            <a:r>
              <a:rPr lang="en-US" altLang="ko-KR" sz="1400" dirty="0"/>
              <a:t>() + "</a:t>
            </a:r>
            <a:r>
              <a:rPr lang="ko-KR" altLang="en-US" sz="1400" dirty="0"/>
              <a:t>만큼 </a:t>
            </a:r>
            <a:r>
              <a:rPr lang="ko-KR" altLang="en-US" sz="1400" dirty="0" err="1"/>
              <a:t>경보음을</a:t>
            </a:r>
            <a:r>
              <a:rPr lang="ko-KR" altLang="en-US" sz="1400" dirty="0"/>
              <a:t> 울린다</a:t>
            </a:r>
            <a:r>
              <a:rPr lang="en-US" altLang="ko-KR" sz="1400" dirty="0"/>
              <a:t>.");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 smtClean="0"/>
              <a:t>(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en-US" altLang="ko-KR" sz="1400" dirty="0" err="1" smtClean="0"/>
              <a:t>sensorSystem.getAlarmTargetName</a:t>
            </a:r>
            <a:r>
              <a:rPr lang="en-US" altLang="ko-KR" sz="1400" dirty="0"/>
              <a:t>() + "</a:t>
            </a:r>
            <a:r>
              <a:rPr lang="ko-KR" altLang="en-US" sz="1400" dirty="0"/>
              <a:t>쪽의 경보장치 볼륨을 최대한 높인다</a:t>
            </a:r>
            <a:r>
              <a:rPr lang="en-US" altLang="ko-KR" sz="1400" dirty="0"/>
              <a:t>.");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4803058"/>
            <a:ext cx="7931035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class Lighting implements </a:t>
            </a:r>
            <a:r>
              <a:rPr lang="en-US" altLang="ko-KR" sz="1400" dirty="0" err="1"/>
              <a:t>AlarmListener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    @Override</a:t>
            </a:r>
          </a:p>
          <a:p>
            <a:r>
              <a:rPr lang="en-US" altLang="ko-KR" sz="1400" dirty="0"/>
              <a:t>    public void alarm(</a:t>
            </a:r>
            <a:r>
              <a:rPr lang="en-US" altLang="ko-KR" sz="1400" dirty="0" err="1"/>
              <a:t>SensorSystem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sensorSystem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sensorSystem.getLevel</a:t>
            </a:r>
            <a:r>
              <a:rPr lang="en-US" altLang="ko-KR" sz="1400" dirty="0"/>
              <a:t>() + "</a:t>
            </a:r>
            <a:r>
              <a:rPr lang="ko-KR" altLang="en-US" sz="1400" dirty="0"/>
              <a:t>만큼 불들을 켠다</a:t>
            </a:r>
            <a:r>
              <a:rPr lang="en-US" altLang="ko-KR" sz="1400" dirty="0"/>
              <a:t>.");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sensorSystem.getAlarmTargetName</a:t>
            </a:r>
            <a:r>
              <a:rPr lang="en-US" altLang="ko-KR" sz="1400" dirty="0"/>
              <a:t>() + "</a:t>
            </a:r>
            <a:r>
              <a:rPr lang="ko-KR" altLang="en-US" sz="1400" dirty="0"/>
              <a:t>쪽의 불들을 반드시 켠다</a:t>
            </a:r>
            <a:r>
              <a:rPr lang="en-US" altLang="ko-KR" sz="1400" dirty="0"/>
              <a:t>.");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500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154792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Observer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observer.SensorSystem.java (1 / 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5133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SensorSystem</a:t>
            </a:r>
            <a:r>
              <a:rPr lang="en-US" altLang="ko-KR" sz="1400" dirty="0"/>
              <a:t>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private String </a:t>
            </a:r>
            <a:r>
              <a:rPr lang="en-US" altLang="ko-KR" sz="1400" dirty="0" err="1"/>
              <a:t>alarmTargetName</a:t>
            </a:r>
            <a:r>
              <a:rPr lang="en-US" altLang="ko-KR" sz="1400" dirty="0"/>
              <a:t>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private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level;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</a:t>
            </a:r>
            <a:r>
              <a:rPr lang="en-US" altLang="ko-KR" sz="1400" b="1" dirty="0"/>
              <a:t>private List&lt;</a:t>
            </a:r>
            <a:r>
              <a:rPr lang="en-US" altLang="ko-KR" sz="1400" b="1" dirty="0" err="1"/>
              <a:t>AlarmListener</a:t>
            </a:r>
            <a:r>
              <a:rPr lang="en-US" altLang="ko-KR" sz="1400" b="1" dirty="0"/>
              <a:t>&gt; listeners;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public </a:t>
            </a:r>
            <a:r>
              <a:rPr lang="en-US" altLang="ko-KR" sz="1400" dirty="0" err="1"/>
              <a:t>SensorSystem</a:t>
            </a:r>
            <a:r>
              <a:rPr lang="en-US" altLang="ko-KR" sz="1400" dirty="0"/>
              <a:t>()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this.listeners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ArrayList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AlarmListener</a:t>
            </a:r>
            <a:r>
              <a:rPr lang="en-US" altLang="ko-KR" sz="1400" dirty="0"/>
              <a:t>&gt;();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/>
              <a:t>    public void register(</a:t>
            </a:r>
            <a:r>
              <a:rPr lang="en-US" altLang="ko-KR" sz="1400" b="1" dirty="0" err="1"/>
              <a:t>AlarmListener</a:t>
            </a:r>
            <a:r>
              <a:rPr lang="en-US" altLang="ko-KR" sz="1400" b="1" dirty="0"/>
              <a:t> al) {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listeners.add</a:t>
            </a:r>
            <a:r>
              <a:rPr lang="en-US" altLang="ko-KR" sz="1400" b="1" dirty="0"/>
              <a:t>(al);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/>
              <a:t>    }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/>
              <a:t>    public void </a:t>
            </a:r>
            <a:r>
              <a:rPr lang="en-US" altLang="ko-KR" sz="1400" b="1" dirty="0" err="1"/>
              <a:t>notifyObservers</a:t>
            </a:r>
            <a:r>
              <a:rPr lang="en-US" altLang="ko-KR" sz="1400" b="1" dirty="0"/>
              <a:t>() {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/>
              <a:t>        for(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i = 0; i &lt; </a:t>
            </a:r>
            <a:r>
              <a:rPr lang="en-US" altLang="ko-KR" sz="1400" b="1" dirty="0" err="1"/>
              <a:t>listeners.size</a:t>
            </a:r>
            <a:r>
              <a:rPr lang="en-US" altLang="ko-KR" sz="1400" b="1" dirty="0"/>
              <a:t>(); i++) {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/>
              <a:t>            </a:t>
            </a:r>
            <a:r>
              <a:rPr lang="en-US" altLang="ko-KR" sz="1400" b="1" dirty="0" err="1"/>
              <a:t>listeners.get</a:t>
            </a:r>
            <a:r>
              <a:rPr lang="en-US" altLang="ko-KR" sz="1400" b="1" dirty="0"/>
              <a:t>(i).alarm(this);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/>
              <a:t>        }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/>
              <a:t>    </a:t>
            </a:r>
            <a:r>
              <a:rPr lang="en-US" altLang="ko-KR" sz="1400" b="1" dirty="0" smtClean="0"/>
              <a:t>}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77948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154792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Observer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observer.SensorSystem.java (2 / 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42934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 smtClean="0"/>
              <a:t>    public </a:t>
            </a:r>
            <a:r>
              <a:rPr lang="en-US" altLang="ko-KR" sz="1400" dirty="0"/>
              <a:t>void </a:t>
            </a:r>
            <a:r>
              <a:rPr lang="en-US" altLang="ko-KR" sz="1400" dirty="0" err="1"/>
              <a:t>giveTheAlarm</a:t>
            </a:r>
            <a:r>
              <a:rPr lang="en-US" altLang="ko-KR" sz="1400" dirty="0"/>
              <a:t>(String </a:t>
            </a:r>
            <a:r>
              <a:rPr lang="en-US" altLang="ko-KR" sz="1400" dirty="0" err="1"/>
              <a:t>alarmTarget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level)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this.alarmTargetName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alarmTarget</a:t>
            </a:r>
            <a:r>
              <a:rPr lang="en-US" altLang="ko-KR" sz="1400" dirty="0"/>
              <a:t>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this.level</a:t>
            </a:r>
            <a:r>
              <a:rPr lang="en-US" altLang="ko-KR" sz="1400" dirty="0"/>
              <a:t> = level;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  <a:r>
              <a:rPr lang="en-US" altLang="ko-KR" sz="1400" b="1" dirty="0" err="1"/>
              <a:t>notifyObservers</a:t>
            </a:r>
            <a:r>
              <a:rPr lang="en-US" altLang="ko-KR" sz="1400" b="1" dirty="0"/>
              <a:t>();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getLevel</a:t>
            </a:r>
            <a:r>
              <a:rPr lang="en-US" altLang="ko-KR" sz="1400" dirty="0"/>
              <a:t>()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return level;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public String </a:t>
            </a:r>
            <a:r>
              <a:rPr lang="en-US" altLang="ko-KR" sz="1400" dirty="0" err="1"/>
              <a:t>getAlarmTargetName</a:t>
            </a:r>
            <a:r>
              <a:rPr lang="en-US" altLang="ko-KR" sz="1400" dirty="0"/>
              <a:t>()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return </a:t>
            </a:r>
            <a:r>
              <a:rPr lang="en-US" altLang="ko-KR" sz="1400" dirty="0" err="1"/>
              <a:t>alarmTargetName</a:t>
            </a:r>
            <a:r>
              <a:rPr lang="en-US" altLang="ko-KR" sz="1400" dirty="0"/>
              <a:t>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63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663230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Observer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observer.Main.java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289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/>
              <a:t>public class Main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SensorSystem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ss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SensorSystem</a:t>
            </a:r>
            <a:r>
              <a:rPr lang="en-US" altLang="ko-KR" sz="1400" dirty="0"/>
              <a:t>();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  <a:r>
              <a:rPr lang="en-US" altLang="ko-KR" sz="1400" b="1" dirty="0" err="1"/>
              <a:t>ss.register</a:t>
            </a:r>
            <a:r>
              <a:rPr lang="en-US" altLang="ko-KR" sz="1400" b="1" dirty="0"/>
              <a:t>(new Buzzer());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ss.register</a:t>
            </a:r>
            <a:r>
              <a:rPr lang="en-US" altLang="ko-KR" sz="1400" b="1" dirty="0"/>
              <a:t>(new Lighting());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ss.giveTheAlarm</a:t>
            </a:r>
            <a:r>
              <a:rPr lang="en-US" altLang="ko-KR" sz="1400" b="1" dirty="0"/>
              <a:t>("</a:t>
            </a:r>
            <a:r>
              <a:rPr lang="ko-KR" altLang="en-US" sz="1400" b="1" dirty="0"/>
              <a:t>대문</a:t>
            </a:r>
            <a:r>
              <a:rPr lang="en-US" altLang="ko-KR" sz="1400" b="1" dirty="0"/>
              <a:t>", 5);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858" y="2996952"/>
            <a:ext cx="3547621" cy="16561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3818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25015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Mediator Pattern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중재자를 통해 처리하는 구조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통일된 인터페이스 집합을 제공하는 패턴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여러 개의 참조 발생시 한 곳으로 몰아서 관리</a:t>
            </a:r>
            <a:endParaRPr lang="en-US" altLang="ko-KR" sz="17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84541" y="3212976"/>
            <a:ext cx="1007139" cy="84002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0B0F0"/>
                </a:solidFill>
              </a:rPr>
              <a:t>A Client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204822" y="3212976"/>
            <a:ext cx="1007139" cy="84002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0B0F0"/>
                </a:solidFill>
              </a:rPr>
              <a:t>B </a:t>
            </a:r>
            <a:r>
              <a:rPr lang="en-US" altLang="ko-KR" sz="1200" b="1" dirty="0">
                <a:solidFill>
                  <a:srgbClr val="00B0F0"/>
                </a:solidFill>
              </a:rPr>
              <a:t>Client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84541" y="5085184"/>
            <a:ext cx="1007139" cy="84002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0B0F0"/>
                </a:solidFill>
              </a:rPr>
              <a:t>C </a:t>
            </a:r>
            <a:r>
              <a:rPr lang="en-US" altLang="ko-KR" sz="1200" b="1" dirty="0">
                <a:solidFill>
                  <a:srgbClr val="00B0F0"/>
                </a:solidFill>
              </a:rPr>
              <a:t>Client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204822" y="5085184"/>
            <a:ext cx="1007139" cy="84002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0B0F0"/>
                </a:solidFill>
              </a:rPr>
              <a:t>D </a:t>
            </a:r>
            <a:r>
              <a:rPr lang="en-US" altLang="ko-KR" sz="1200" b="1" dirty="0">
                <a:solidFill>
                  <a:srgbClr val="00B0F0"/>
                </a:solidFill>
              </a:rPr>
              <a:t>Client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53" name="직선 화살표 연결선 52"/>
          <p:cNvCxnSpPr>
            <a:stCxn id="5" idx="2"/>
            <a:endCxn id="7" idx="0"/>
          </p:cNvCxnSpPr>
          <p:nvPr/>
        </p:nvCxnSpPr>
        <p:spPr>
          <a:xfrm>
            <a:off x="1188111" y="4052996"/>
            <a:ext cx="0" cy="1032188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5" idx="3"/>
            <a:endCxn id="6" idx="1"/>
          </p:cNvCxnSpPr>
          <p:nvPr/>
        </p:nvCxnSpPr>
        <p:spPr>
          <a:xfrm>
            <a:off x="1691680" y="3632986"/>
            <a:ext cx="1513142" cy="0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8" idx="1"/>
            <a:endCxn id="7" idx="3"/>
          </p:cNvCxnSpPr>
          <p:nvPr/>
        </p:nvCxnSpPr>
        <p:spPr>
          <a:xfrm flipH="1">
            <a:off x="1691680" y="5505194"/>
            <a:ext cx="1513142" cy="0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6" idx="2"/>
            <a:endCxn id="8" idx="0"/>
          </p:cNvCxnSpPr>
          <p:nvPr/>
        </p:nvCxnSpPr>
        <p:spPr>
          <a:xfrm>
            <a:off x="3708392" y="4052996"/>
            <a:ext cx="0" cy="1032188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1691680" y="4052996"/>
            <a:ext cx="1513142" cy="1032222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1691680" y="4053030"/>
            <a:ext cx="1513142" cy="1032154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5077028" y="3213010"/>
            <a:ext cx="1007139" cy="84002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0B0F0"/>
                </a:solidFill>
              </a:rPr>
              <a:t>A Client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7597309" y="3213010"/>
            <a:ext cx="1007139" cy="84002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0B0F0"/>
                </a:solidFill>
              </a:rPr>
              <a:t>B </a:t>
            </a:r>
            <a:r>
              <a:rPr lang="en-US" altLang="ko-KR" sz="1200" b="1" dirty="0">
                <a:solidFill>
                  <a:srgbClr val="00B0F0"/>
                </a:solidFill>
              </a:rPr>
              <a:t>Client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5077028" y="5085218"/>
            <a:ext cx="1007139" cy="84002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0B0F0"/>
                </a:solidFill>
              </a:rPr>
              <a:t>C </a:t>
            </a:r>
            <a:r>
              <a:rPr lang="en-US" altLang="ko-KR" sz="1200" b="1" dirty="0">
                <a:solidFill>
                  <a:srgbClr val="00B0F0"/>
                </a:solidFill>
              </a:rPr>
              <a:t>Client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7597309" y="5085218"/>
            <a:ext cx="1007139" cy="84002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0B0F0"/>
                </a:solidFill>
              </a:rPr>
              <a:t>D </a:t>
            </a:r>
            <a:r>
              <a:rPr lang="en-US" altLang="ko-KR" sz="1200" b="1" dirty="0">
                <a:solidFill>
                  <a:srgbClr val="00B0F0"/>
                </a:solidFill>
              </a:rPr>
              <a:t>Client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6084167" y="4881088"/>
            <a:ext cx="270761" cy="204130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7326548" y="4881088"/>
            <a:ext cx="270761" cy="204130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>
          <a:xfrm>
            <a:off x="6354928" y="4257092"/>
            <a:ext cx="971620" cy="6239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Mediator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 flipH="1">
            <a:off x="7326547" y="4052962"/>
            <a:ext cx="270761" cy="204130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6084167" y="4052996"/>
            <a:ext cx="270761" cy="204130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60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25015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Mediator Pattern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중재자를 통해 처리하는 구조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통일된 인터페이스 집합을 제공하는 패턴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여러 개의 참조 발생시 한 곳으로 몰아서 관리</a:t>
            </a:r>
            <a:endParaRPr lang="en-US" altLang="ko-KR" sz="17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63" y="1969534"/>
            <a:ext cx="8583057" cy="448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8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113416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Mediator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mediator.IMediator.java</a:t>
            </a:r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mediator.Colleague.java</a:t>
            </a:r>
            <a:endParaRPr lang="en-US" altLang="ko-KR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interface </a:t>
            </a:r>
            <a:r>
              <a:rPr lang="en-US" altLang="ko-KR" sz="1400" dirty="0" err="1"/>
              <a:t>IMediator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    void </a:t>
            </a:r>
            <a:r>
              <a:rPr lang="en-US" altLang="ko-KR" sz="1400" dirty="0" err="1"/>
              <a:t>sendEvent</a:t>
            </a:r>
            <a:r>
              <a:rPr lang="en-US" altLang="ko-KR" sz="1400" dirty="0"/>
              <a:t>(String name, String event);</a:t>
            </a:r>
          </a:p>
          <a:p>
            <a:r>
              <a:rPr lang="en-US" altLang="ko-KR" sz="1400" dirty="0"/>
              <a:t>    void </a:t>
            </a:r>
            <a:r>
              <a:rPr lang="en-US" altLang="ko-KR" sz="1400" dirty="0" err="1"/>
              <a:t>sendAllEvent</a:t>
            </a:r>
            <a:r>
              <a:rPr lang="en-US" altLang="ko-KR" sz="1400" dirty="0"/>
              <a:t>(String name, String event);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2751452"/>
            <a:ext cx="7931035" cy="37548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abstract class Colleague {</a:t>
            </a:r>
          </a:p>
          <a:p>
            <a:r>
              <a:rPr lang="en-US" altLang="ko-KR" sz="1400" dirty="0"/>
              <a:t>    public </a:t>
            </a:r>
            <a:r>
              <a:rPr lang="en-US" altLang="ko-KR" sz="1400" dirty="0" err="1"/>
              <a:t>IMediator</a:t>
            </a:r>
            <a:r>
              <a:rPr lang="en-US" altLang="ko-KR" sz="1400" dirty="0"/>
              <a:t> mediator;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public void </a:t>
            </a:r>
            <a:r>
              <a:rPr lang="en-US" altLang="ko-KR" sz="1400" dirty="0" err="1"/>
              <a:t>setMediator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IMediator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im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this.mediator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im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}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public void </a:t>
            </a:r>
            <a:r>
              <a:rPr lang="en-US" altLang="ko-KR" sz="1400" dirty="0" err="1"/>
              <a:t>sendEvent</a:t>
            </a:r>
            <a:r>
              <a:rPr lang="en-US" altLang="ko-KR" sz="1400" dirty="0"/>
              <a:t>(String name, String event)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mediator.sendEvent</a:t>
            </a:r>
            <a:r>
              <a:rPr lang="en-US" altLang="ko-KR" sz="1400" dirty="0"/>
              <a:t>(name, event);</a:t>
            </a:r>
          </a:p>
          <a:p>
            <a:r>
              <a:rPr lang="en-US" altLang="ko-KR" sz="1400" dirty="0"/>
              <a:t>    }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abstract public void </a:t>
            </a:r>
            <a:r>
              <a:rPr lang="en-US" altLang="ko-KR" sz="1400" dirty="0" err="1"/>
              <a:t>fireEvent</a:t>
            </a:r>
            <a:r>
              <a:rPr lang="en-US" altLang="ko-KR" sz="1400" dirty="0"/>
              <a:t>(String event);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abstract public void </a:t>
            </a:r>
            <a:r>
              <a:rPr lang="en-US" altLang="ko-KR" sz="1400" dirty="0" err="1"/>
              <a:t>receiveEvent</a:t>
            </a:r>
            <a:r>
              <a:rPr lang="en-US" altLang="ko-KR" sz="1400" dirty="0"/>
              <a:t>(String name, String event);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abstract public String </a:t>
            </a:r>
            <a:r>
              <a:rPr lang="en-US" altLang="ko-KR" sz="1400" dirty="0" err="1"/>
              <a:t>getName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436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069623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Mediator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mediator.Mediator.java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5522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/>
              <a:t>public class Mediator implements </a:t>
            </a:r>
            <a:r>
              <a:rPr lang="en-US" altLang="ko-KR" sz="1400" dirty="0" err="1"/>
              <a:t>IMediator</a:t>
            </a:r>
            <a:r>
              <a:rPr lang="en-US" altLang="ko-KR" sz="1400" dirty="0"/>
              <a:t> {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</a:t>
            </a:r>
            <a:r>
              <a:rPr lang="en-US" altLang="ko-KR" sz="1400" b="1" dirty="0"/>
              <a:t>private List&lt;Colleague&gt; colleagues = new </a:t>
            </a:r>
            <a:r>
              <a:rPr lang="en-US" altLang="ko-KR" sz="1400" b="1" dirty="0" err="1"/>
              <a:t>ArrayList</a:t>
            </a:r>
            <a:r>
              <a:rPr lang="en-US" altLang="ko-KR" sz="1400" b="1" dirty="0"/>
              <a:t>&lt;&gt;();</a:t>
            </a:r>
          </a:p>
          <a:p>
            <a:pPr>
              <a:lnSpc>
                <a:spcPct val="110000"/>
              </a:lnSpc>
            </a:pP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sz="1400" dirty="0" smtClean="0"/>
              <a:t>    </a:t>
            </a:r>
            <a:r>
              <a:rPr lang="en-US" altLang="ko-KR" sz="1400" b="1" dirty="0" smtClean="0"/>
              <a:t>public </a:t>
            </a:r>
            <a:r>
              <a:rPr lang="en-US" altLang="ko-KR" sz="1400" b="1" dirty="0"/>
              <a:t>void </a:t>
            </a:r>
            <a:r>
              <a:rPr lang="en-US" altLang="ko-KR" sz="1400" b="1" dirty="0" err="1"/>
              <a:t>addColleague</a:t>
            </a:r>
            <a:r>
              <a:rPr lang="en-US" altLang="ko-KR" sz="1400" b="1" dirty="0"/>
              <a:t>(Colleague a) {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a.setMediator</a:t>
            </a:r>
            <a:r>
              <a:rPr lang="en-US" altLang="ko-KR" sz="1400" b="1" dirty="0"/>
              <a:t>(this);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colleagues.add</a:t>
            </a:r>
            <a:r>
              <a:rPr lang="en-US" altLang="ko-KR" sz="1400" b="1" dirty="0"/>
              <a:t>(a);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}</a:t>
            </a:r>
          </a:p>
          <a:p>
            <a:pPr>
              <a:lnSpc>
                <a:spcPct val="110000"/>
              </a:lnSpc>
            </a:pPr>
            <a:endParaRPr lang="en-US" altLang="ko-KR" sz="1400" b="1" dirty="0"/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@Override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public void </a:t>
            </a:r>
            <a:r>
              <a:rPr lang="en-US" altLang="ko-KR" sz="1400" b="1" dirty="0" err="1"/>
              <a:t>sendEvent</a:t>
            </a:r>
            <a:r>
              <a:rPr lang="en-US" altLang="ko-KR" sz="1400" b="1" dirty="0"/>
              <a:t>(String name, String event) {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for (Colleague s : colleagues) {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    if (</a:t>
            </a:r>
            <a:r>
              <a:rPr lang="en-US" altLang="ko-KR" sz="1400" b="1" dirty="0" err="1"/>
              <a:t>s.getName</a:t>
            </a:r>
            <a:r>
              <a:rPr lang="en-US" altLang="ko-KR" sz="1400" b="1" dirty="0"/>
              <a:t>().equals(name)) {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        </a:t>
            </a:r>
            <a:r>
              <a:rPr lang="en-US" altLang="ko-KR" sz="1400" b="1" dirty="0" err="1"/>
              <a:t>s.receiveEvent</a:t>
            </a:r>
            <a:r>
              <a:rPr lang="en-US" altLang="ko-KR" sz="1400" b="1" dirty="0"/>
              <a:t>(name, event);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    }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}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}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@Override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public void </a:t>
            </a:r>
            <a:r>
              <a:rPr lang="en-US" altLang="ko-KR" sz="1400" b="1" dirty="0" err="1"/>
              <a:t>sendAllEvent</a:t>
            </a:r>
            <a:r>
              <a:rPr lang="en-US" altLang="ko-KR" sz="1400" b="1" dirty="0"/>
              <a:t>(String name, String event) {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for (Colleague s : colleagues) {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    </a:t>
            </a:r>
            <a:r>
              <a:rPr lang="en-US" altLang="ko-KR" sz="1400" b="1" dirty="0" err="1"/>
              <a:t>s.receiveEvent</a:t>
            </a:r>
            <a:r>
              <a:rPr lang="en-US" altLang="ko-KR" sz="1400" b="1" dirty="0"/>
              <a:t>(name, event);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}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}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875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254609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Mediator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mediator.AColleague.java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49398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AColleague</a:t>
            </a:r>
            <a:r>
              <a:rPr lang="en-US" altLang="ko-KR" sz="1400" dirty="0"/>
              <a:t> extends Colleague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String name = "A";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void </a:t>
            </a:r>
            <a:r>
              <a:rPr lang="en-US" altLang="ko-KR" sz="1400" dirty="0" err="1"/>
              <a:t>fireEvent</a:t>
            </a:r>
            <a:r>
              <a:rPr lang="en-US" altLang="ko-KR" sz="1400" dirty="0"/>
              <a:t>(String event)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mediator.sendEvent</a:t>
            </a:r>
            <a:r>
              <a:rPr lang="en-US" altLang="ko-KR" sz="1400" dirty="0"/>
              <a:t>(name, event);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void </a:t>
            </a:r>
            <a:r>
              <a:rPr lang="en-US" altLang="ko-KR" sz="1400" dirty="0" err="1"/>
              <a:t>receiveEvent</a:t>
            </a:r>
            <a:r>
              <a:rPr lang="en-US" altLang="ko-KR" sz="1400" dirty="0"/>
              <a:t>(String name, String event)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(this.name + " &gt; Receive event from " + name + " : " + event);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String </a:t>
            </a:r>
            <a:r>
              <a:rPr lang="en-US" altLang="ko-KR" sz="1400" dirty="0" err="1"/>
              <a:t>getName</a:t>
            </a:r>
            <a:r>
              <a:rPr lang="en-US" altLang="ko-KR" sz="1400" dirty="0"/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return name;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70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802136" cy="5586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LSP : </a:t>
            </a:r>
            <a:r>
              <a:rPr lang="en-US" altLang="ko-KR" sz="1700" dirty="0" err="1"/>
              <a:t>Liskov</a:t>
            </a:r>
            <a:r>
              <a:rPr lang="en-US" altLang="ko-KR" sz="1700" dirty="0"/>
              <a:t> Substitution Principle ( </a:t>
            </a:r>
            <a:r>
              <a:rPr lang="ko-KR" altLang="en-US" sz="1700" dirty="0" err="1"/>
              <a:t>리스코프</a:t>
            </a:r>
            <a:r>
              <a:rPr lang="ko-KR" altLang="en-US" sz="1700" dirty="0"/>
              <a:t> 치환 </a:t>
            </a:r>
            <a:r>
              <a:rPr lang="en-US" altLang="ko-KR" sz="17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상속 관계에서 부모와 자식 클래스 사이의 행위가 일관성이 있어야 한다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부모 클래스의 </a:t>
            </a:r>
            <a:r>
              <a:rPr lang="ko-KR" altLang="en-US" sz="1700" dirty="0" err="1" smtClean="0"/>
              <a:t>인스턴스</a:t>
            </a:r>
            <a:r>
              <a:rPr lang="ko-KR" altLang="en-US" sz="1700" dirty="0" smtClean="0"/>
              <a:t> 대신에 자식 클래스의 </a:t>
            </a:r>
            <a:r>
              <a:rPr lang="ko-KR" altLang="en-US" sz="1700" dirty="0" err="1" smtClean="0"/>
              <a:t>인스턴스로</a:t>
            </a:r>
            <a:r>
              <a:rPr lang="ko-KR" altLang="en-US" sz="1700" dirty="0" smtClean="0"/>
              <a:t> 대체해도 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  </a:t>
            </a:r>
            <a:r>
              <a:rPr lang="ko-KR" altLang="en-US" sz="1700" dirty="0" smtClean="0"/>
              <a:t>프로그램의 기능이 변화되지 않는다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LSP</a:t>
            </a:r>
            <a:r>
              <a:rPr lang="ko-KR" altLang="en-US" sz="1700" dirty="0" smtClean="0"/>
              <a:t>를 만족하는 가장 단순한 방법은 재정의를 하지 않는 것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    List&lt;String&gt; list = new </a:t>
            </a:r>
            <a:r>
              <a:rPr lang="en-US" altLang="ko-KR" sz="1700" dirty="0" err="1" smtClean="0"/>
              <a:t>ArrayList</a:t>
            </a:r>
            <a:r>
              <a:rPr lang="en-US" altLang="ko-KR" sz="1700" dirty="0" smtClean="0"/>
              <a:t>&lt;String&gt;();</a:t>
            </a:r>
          </a:p>
          <a:p>
            <a:pPr>
              <a:lnSpc>
                <a:spcPct val="150000"/>
              </a:lnSpc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  Map&lt;String, Integer&gt; map = new </a:t>
            </a:r>
            <a:r>
              <a:rPr lang="en-US" altLang="ko-KR" sz="1700" dirty="0" err="1" smtClean="0"/>
              <a:t>HashMap</a:t>
            </a:r>
            <a:r>
              <a:rPr lang="en-US" altLang="ko-KR" sz="1700" dirty="0" smtClean="0"/>
              <a:t>&lt;String, Integer&gt;();</a:t>
            </a:r>
          </a:p>
          <a:p>
            <a:pPr>
              <a:lnSpc>
                <a:spcPct val="150000"/>
              </a:lnSpc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  </a:t>
            </a:r>
            <a:r>
              <a:rPr lang="en-US" altLang="ko-KR" sz="1700" dirty="0" err="1" smtClean="0"/>
              <a:t>InputStream</a:t>
            </a:r>
            <a:r>
              <a:rPr lang="en-US" altLang="ko-KR" sz="1700" dirty="0" smtClean="0"/>
              <a:t> in = new </a:t>
            </a:r>
            <a:r>
              <a:rPr lang="en-US" altLang="ko-KR" sz="1700" dirty="0" err="1" smtClean="0"/>
              <a:t>FileInputStream</a:t>
            </a:r>
            <a:r>
              <a:rPr lang="en-US" altLang="ko-KR" sz="1700" dirty="0" smtClean="0"/>
              <a:t>("test.txt");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478772"/>
            <a:ext cx="3677858" cy="19583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78772"/>
            <a:ext cx="2392680" cy="19583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1454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254609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Mediator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mediator.BColleague.java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49398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BColleague</a:t>
            </a:r>
            <a:r>
              <a:rPr lang="en-US" altLang="ko-KR" sz="1400" dirty="0"/>
              <a:t> extends Colleague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String name = "B";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void </a:t>
            </a:r>
            <a:r>
              <a:rPr lang="en-US" altLang="ko-KR" sz="1400" dirty="0" err="1"/>
              <a:t>fireEvent</a:t>
            </a:r>
            <a:r>
              <a:rPr lang="en-US" altLang="ko-KR" sz="1400" dirty="0"/>
              <a:t>(String event)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mediator.sendEvent</a:t>
            </a:r>
            <a:r>
              <a:rPr lang="en-US" altLang="ko-KR" sz="1400" dirty="0"/>
              <a:t>(name, event);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void </a:t>
            </a:r>
            <a:r>
              <a:rPr lang="en-US" altLang="ko-KR" sz="1400" dirty="0" err="1"/>
              <a:t>receiveEvent</a:t>
            </a:r>
            <a:r>
              <a:rPr lang="en-US" altLang="ko-KR" sz="1400" dirty="0"/>
              <a:t>(String name, String event)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(this.name + " &gt; Receive event from " + name + " : " + event);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String </a:t>
            </a:r>
            <a:r>
              <a:rPr lang="en-US" altLang="ko-KR" sz="1400" dirty="0" err="1"/>
              <a:t>getName</a:t>
            </a:r>
            <a:r>
              <a:rPr lang="en-US" altLang="ko-KR" sz="1400" dirty="0"/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return name;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71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254609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Mediator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mediator.CColleague.java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49398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CColleague</a:t>
            </a:r>
            <a:r>
              <a:rPr lang="en-US" altLang="ko-KR" sz="1400" dirty="0"/>
              <a:t> extends Colleague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String name = "C";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void </a:t>
            </a:r>
            <a:r>
              <a:rPr lang="en-US" altLang="ko-KR" sz="1400" dirty="0" err="1"/>
              <a:t>fireEvent</a:t>
            </a:r>
            <a:r>
              <a:rPr lang="en-US" altLang="ko-KR" sz="1400" dirty="0"/>
              <a:t>(String event)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mediator.sendEvent</a:t>
            </a:r>
            <a:r>
              <a:rPr lang="en-US" altLang="ko-KR" sz="1400" dirty="0"/>
              <a:t>(name, event);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void </a:t>
            </a:r>
            <a:r>
              <a:rPr lang="en-US" altLang="ko-KR" sz="1400" dirty="0" err="1"/>
              <a:t>receiveEvent</a:t>
            </a:r>
            <a:r>
              <a:rPr lang="en-US" altLang="ko-KR" sz="1400" dirty="0"/>
              <a:t>(String name, String event)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(this.name + " &gt; Receive event from " + name + " : " + event);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String </a:t>
            </a:r>
            <a:r>
              <a:rPr lang="en-US" altLang="ko-KR" sz="1400" dirty="0" err="1"/>
              <a:t>getName</a:t>
            </a:r>
            <a:r>
              <a:rPr lang="en-US" altLang="ko-KR" sz="1400" dirty="0"/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return name;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71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627707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Mediator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mediator.Main.java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52213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public class Main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AColleague</a:t>
            </a:r>
            <a:r>
              <a:rPr lang="en-US" altLang="ko-KR" sz="1400" dirty="0"/>
              <a:t> a = new </a:t>
            </a:r>
            <a:r>
              <a:rPr lang="en-US" altLang="ko-KR" sz="1400" dirty="0" err="1"/>
              <a:t>AColleague</a:t>
            </a:r>
            <a:r>
              <a:rPr lang="en-US" altLang="ko-KR" sz="1400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BColleague</a:t>
            </a:r>
            <a:r>
              <a:rPr lang="en-US" altLang="ko-KR" sz="1400" dirty="0"/>
              <a:t> b = new </a:t>
            </a:r>
            <a:r>
              <a:rPr lang="en-US" altLang="ko-KR" sz="1400" dirty="0" err="1"/>
              <a:t>BColleague</a:t>
            </a:r>
            <a:r>
              <a:rPr lang="en-US" altLang="ko-KR" sz="1400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CColleague</a:t>
            </a:r>
            <a:r>
              <a:rPr lang="en-US" altLang="ko-KR" sz="1400" dirty="0"/>
              <a:t> c = new </a:t>
            </a:r>
            <a:r>
              <a:rPr lang="en-US" altLang="ko-KR" sz="1400" dirty="0" err="1"/>
              <a:t>CColleague</a:t>
            </a:r>
            <a:r>
              <a:rPr lang="en-US" altLang="ko-KR" sz="1400" dirty="0"/>
              <a:t>();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Mediator m = new Mediator();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m.addColleague</a:t>
            </a:r>
            <a:r>
              <a:rPr lang="en-US" altLang="ko-KR" sz="1400" dirty="0"/>
              <a:t>(a);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m.addColleague</a:t>
            </a:r>
            <a:r>
              <a:rPr lang="en-US" altLang="ko-KR" sz="1400" dirty="0"/>
              <a:t>(b);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m.addColleague</a:t>
            </a:r>
            <a:r>
              <a:rPr lang="en-US" altLang="ko-KR" sz="1400" dirty="0"/>
              <a:t>(c);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m.sendEvent</a:t>
            </a:r>
            <a:r>
              <a:rPr lang="en-US" altLang="ko-KR" sz="1400" dirty="0"/>
              <a:t>("B", "Hello");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c.fireEvent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ReceiveMail</a:t>
            </a:r>
            <a:r>
              <a:rPr lang="en-US" altLang="ko-KR" sz="1400" dirty="0"/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m.sendAllEvent</a:t>
            </a:r>
            <a:r>
              <a:rPr lang="en-US" altLang="ko-KR" sz="1400" dirty="0"/>
              <a:t>("A", "Bye");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500" y="4077072"/>
            <a:ext cx="4632979" cy="19034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9356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05199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State Pattern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상태를 클래스로 표현하는 구조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객체의 상태에 따라 각각의 행위를 변경할 수 있게 캡슐화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Strategy Pattern </a:t>
            </a:r>
            <a:r>
              <a:rPr lang="ko-KR" altLang="en-US" sz="1700" dirty="0" smtClean="0"/>
              <a:t>과 구조는 거의 동일하지만 쓰임의 용도가 다름</a:t>
            </a:r>
            <a:endParaRPr lang="en-US" altLang="ko-KR" sz="17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64" y="1994171"/>
            <a:ext cx="6370320" cy="366522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848884"/>
            <a:ext cx="2724904" cy="12281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6" name="TextBox 25"/>
          <p:cNvSpPr txBox="1"/>
          <p:nvPr/>
        </p:nvSpPr>
        <p:spPr>
          <a:xfrm>
            <a:off x="6751209" y="2514601"/>
            <a:ext cx="1377300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FF0000"/>
                </a:solidFill>
              </a:rPr>
              <a:t>Strategy Pattern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87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05199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State Pattern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상태를 클래스로 표현하는 구조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객체의 상태에 따라 각각의 행위를 변경할 수 있게 캡슐화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Strategy Pattern </a:t>
            </a:r>
            <a:r>
              <a:rPr lang="ko-KR" altLang="en-US" sz="1700" dirty="0" smtClean="0"/>
              <a:t>과 구조는 거의 동일하지만 쓰임의 용도가 다름</a:t>
            </a:r>
            <a:endParaRPr lang="en-US" altLang="ko-KR" sz="17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94649"/>
            <a:ext cx="4896544" cy="436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6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193490" cy="2839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State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state.State.java</a:t>
            </a:r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state.On.java                              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state.Off.java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interface State {</a:t>
            </a:r>
          </a:p>
          <a:p>
            <a:r>
              <a:rPr lang="en-US" altLang="ko-KR" sz="1400" dirty="0"/>
              <a:t>    public void on();</a:t>
            </a:r>
          </a:p>
          <a:p>
            <a:r>
              <a:rPr lang="en-US" altLang="ko-KR" sz="1400" dirty="0"/>
              <a:t>    public void off();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5" y="2751452"/>
            <a:ext cx="3811346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class On implements State {</a:t>
            </a:r>
          </a:p>
          <a:p>
            <a:r>
              <a:rPr lang="en-US" altLang="ko-KR" sz="1400" dirty="0"/>
              <a:t>    @Override</a:t>
            </a:r>
          </a:p>
          <a:p>
            <a:r>
              <a:rPr lang="en-US" altLang="ko-KR" sz="1400" dirty="0"/>
              <a:t>    public void on()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반응 없음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    }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@Override</a:t>
            </a:r>
          </a:p>
          <a:p>
            <a:r>
              <a:rPr lang="en-US" altLang="ko-KR" sz="1400" dirty="0"/>
              <a:t>    public void off()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("Light OFF");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47273" y="2751451"/>
            <a:ext cx="3811346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class Off implements State {</a:t>
            </a:r>
          </a:p>
          <a:p>
            <a:r>
              <a:rPr lang="en-US" altLang="ko-KR" sz="1400" dirty="0"/>
              <a:t>    @Override</a:t>
            </a:r>
          </a:p>
          <a:p>
            <a:r>
              <a:rPr lang="en-US" altLang="ko-KR" sz="1400" dirty="0"/>
              <a:t>    public void on()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("Light ON");</a:t>
            </a:r>
          </a:p>
          <a:p>
            <a:r>
              <a:rPr lang="en-US" altLang="ko-KR" sz="1400" dirty="0"/>
              <a:t>    }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@Override</a:t>
            </a:r>
          </a:p>
          <a:p>
            <a:r>
              <a:rPr lang="en-US" altLang="ko-KR" sz="1400" dirty="0"/>
              <a:t>    public void off()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반응 없음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559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230482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State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state.Light.java</a:t>
            </a:r>
            <a:endParaRPr lang="en-US" altLang="ko-KR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55254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ko-KR" sz="1400" dirty="0" smtClean="0"/>
              <a:t>public class Light {</a:t>
            </a:r>
          </a:p>
          <a:p>
            <a:pPr>
              <a:lnSpc>
                <a:spcPct val="97000"/>
              </a:lnSpc>
            </a:pPr>
            <a:r>
              <a:rPr lang="en-US" altLang="ko-KR" sz="1400" dirty="0" smtClean="0"/>
              <a:t>    private State </a:t>
            </a:r>
            <a:r>
              <a:rPr lang="en-US" altLang="ko-KR" sz="1400" dirty="0" err="1" smtClean="0"/>
              <a:t>nowState</a:t>
            </a:r>
            <a:r>
              <a:rPr lang="en-US" altLang="ko-KR" sz="1400" dirty="0" smtClean="0"/>
              <a:t>;</a:t>
            </a:r>
          </a:p>
          <a:p>
            <a:pPr>
              <a:lnSpc>
                <a:spcPct val="97000"/>
              </a:lnSpc>
            </a:pPr>
            <a:r>
              <a:rPr lang="en-US" altLang="ko-KR" sz="1400" dirty="0" smtClean="0"/>
              <a:t>    private State </a:t>
            </a:r>
            <a:r>
              <a:rPr lang="en-US" altLang="ko-KR" sz="1400" dirty="0" err="1" smtClean="0"/>
              <a:t>onState</a:t>
            </a:r>
            <a:r>
              <a:rPr lang="en-US" altLang="ko-KR" sz="1400" dirty="0" smtClean="0"/>
              <a:t>;</a:t>
            </a:r>
          </a:p>
          <a:p>
            <a:pPr>
              <a:lnSpc>
                <a:spcPct val="97000"/>
              </a:lnSpc>
            </a:pPr>
            <a:r>
              <a:rPr lang="en-US" altLang="ko-KR" sz="1400" dirty="0" smtClean="0"/>
              <a:t>    private State </a:t>
            </a:r>
            <a:r>
              <a:rPr lang="en-US" altLang="ko-KR" sz="1400" dirty="0" err="1" smtClean="0"/>
              <a:t>offState</a:t>
            </a:r>
            <a:r>
              <a:rPr lang="en-US" altLang="ko-KR" sz="1400" dirty="0" smtClean="0"/>
              <a:t>;</a:t>
            </a:r>
          </a:p>
          <a:p>
            <a:pPr>
              <a:lnSpc>
                <a:spcPct val="97000"/>
              </a:lnSpc>
            </a:pPr>
            <a:r>
              <a:rPr lang="en-US" altLang="ko-KR" sz="1400" dirty="0" smtClean="0"/>
              <a:t>    </a:t>
            </a:r>
          </a:p>
          <a:p>
            <a:pPr>
              <a:lnSpc>
                <a:spcPct val="97000"/>
              </a:lnSpc>
            </a:pPr>
            <a:r>
              <a:rPr lang="en-US" altLang="ko-KR" sz="1400" dirty="0" smtClean="0"/>
              <a:t>    public Light() {}</a:t>
            </a:r>
          </a:p>
          <a:p>
            <a:pPr>
              <a:lnSpc>
                <a:spcPct val="97000"/>
              </a:lnSpc>
            </a:pPr>
            <a:r>
              <a:rPr lang="en-US" altLang="ko-KR" sz="1400" dirty="0" smtClean="0"/>
              <a:t>    </a:t>
            </a:r>
          </a:p>
          <a:p>
            <a:pPr>
              <a:lnSpc>
                <a:spcPct val="97000"/>
              </a:lnSpc>
            </a:pPr>
            <a:r>
              <a:rPr lang="en-US" altLang="ko-KR" sz="1400" dirty="0" smtClean="0"/>
              <a:t>    public void </a:t>
            </a:r>
            <a:r>
              <a:rPr lang="en-US" altLang="ko-KR" sz="1400" dirty="0" err="1" smtClean="0"/>
              <a:t>setOnState</a:t>
            </a:r>
            <a:r>
              <a:rPr lang="en-US" altLang="ko-KR" sz="1400" dirty="0" smtClean="0"/>
              <a:t>(State </a:t>
            </a:r>
            <a:r>
              <a:rPr lang="en-US" altLang="ko-KR" sz="1400" dirty="0" err="1" smtClean="0"/>
              <a:t>onState</a:t>
            </a:r>
            <a:r>
              <a:rPr lang="en-US" altLang="ko-KR" sz="1400" dirty="0" smtClean="0"/>
              <a:t>) {</a:t>
            </a:r>
          </a:p>
          <a:p>
            <a:pPr>
              <a:lnSpc>
                <a:spcPct val="97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this.onState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onState</a:t>
            </a:r>
            <a:r>
              <a:rPr lang="en-US" altLang="ko-KR" sz="1400" dirty="0" smtClean="0"/>
              <a:t>;</a:t>
            </a:r>
          </a:p>
          <a:p>
            <a:pPr>
              <a:lnSpc>
                <a:spcPct val="97000"/>
              </a:lnSpc>
            </a:pPr>
            <a:r>
              <a:rPr lang="en-US" altLang="ko-KR" sz="1400" dirty="0" smtClean="0"/>
              <a:t>    }</a:t>
            </a:r>
          </a:p>
          <a:p>
            <a:pPr>
              <a:lnSpc>
                <a:spcPct val="97000"/>
              </a:lnSpc>
            </a:pPr>
            <a:r>
              <a:rPr lang="en-US" altLang="ko-KR" sz="1400" dirty="0" smtClean="0"/>
              <a:t>    </a:t>
            </a:r>
          </a:p>
          <a:p>
            <a:pPr>
              <a:lnSpc>
                <a:spcPct val="97000"/>
              </a:lnSpc>
            </a:pPr>
            <a:r>
              <a:rPr lang="en-US" altLang="ko-KR" sz="1400" dirty="0" smtClean="0"/>
              <a:t>    public void </a:t>
            </a:r>
            <a:r>
              <a:rPr lang="en-US" altLang="ko-KR" sz="1400" dirty="0" err="1" smtClean="0"/>
              <a:t>setOffState</a:t>
            </a:r>
            <a:r>
              <a:rPr lang="en-US" altLang="ko-KR" sz="1400" dirty="0" smtClean="0"/>
              <a:t>(State </a:t>
            </a:r>
            <a:r>
              <a:rPr lang="en-US" altLang="ko-KR" sz="1400" dirty="0" err="1" smtClean="0"/>
              <a:t>offState</a:t>
            </a:r>
            <a:r>
              <a:rPr lang="en-US" altLang="ko-KR" sz="1400" dirty="0" smtClean="0"/>
              <a:t>) {</a:t>
            </a:r>
          </a:p>
          <a:p>
            <a:pPr>
              <a:lnSpc>
                <a:spcPct val="97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this.offState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offState</a:t>
            </a:r>
            <a:r>
              <a:rPr lang="en-US" altLang="ko-KR" sz="1400" dirty="0" smtClean="0"/>
              <a:t>;</a:t>
            </a:r>
          </a:p>
          <a:p>
            <a:pPr>
              <a:lnSpc>
                <a:spcPct val="97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nowState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offState</a:t>
            </a:r>
            <a:r>
              <a:rPr lang="en-US" altLang="ko-KR" sz="1400" dirty="0" smtClean="0"/>
              <a:t>;</a:t>
            </a:r>
          </a:p>
          <a:p>
            <a:pPr>
              <a:lnSpc>
                <a:spcPct val="97000"/>
              </a:lnSpc>
            </a:pPr>
            <a:r>
              <a:rPr lang="en-US" altLang="ko-KR" sz="1400" dirty="0" smtClean="0"/>
              <a:t>    }</a:t>
            </a:r>
          </a:p>
          <a:p>
            <a:pPr>
              <a:lnSpc>
                <a:spcPct val="97000"/>
              </a:lnSpc>
            </a:pPr>
            <a:r>
              <a:rPr lang="en-US" altLang="ko-KR" sz="1400" dirty="0" smtClean="0"/>
              <a:t>    </a:t>
            </a:r>
          </a:p>
          <a:p>
            <a:pPr>
              <a:lnSpc>
                <a:spcPct val="97000"/>
              </a:lnSpc>
            </a:pPr>
            <a:r>
              <a:rPr lang="en-US" altLang="ko-KR" sz="1400" dirty="0" smtClean="0"/>
              <a:t>    public void </a:t>
            </a:r>
            <a:r>
              <a:rPr lang="en-US" altLang="ko-KR" sz="1400" dirty="0" err="1" smtClean="0"/>
              <a:t>onBtn</a:t>
            </a:r>
            <a:r>
              <a:rPr lang="en-US" altLang="ko-KR" sz="1400" dirty="0" smtClean="0"/>
              <a:t>() {</a:t>
            </a:r>
          </a:p>
          <a:p>
            <a:pPr>
              <a:lnSpc>
                <a:spcPct val="97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nowState.on</a:t>
            </a:r>
            <a:r>
              <a:rPr lang="en-US" altLang="ko-KR" sz="1400" dirty="0" smtClean="0"/>
              <a:t>();</a:t>
            </a:r>
          </a:p>
          <a:p>
            <a:pPr>
              <a:lnSpc>
                <a:spcPct val="97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nowState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onState</a:t>
            </a:r>
            <a:r>
              <a:rPr lang="en-US" altLang="ko-KR" sz="1400" dirty="0" smtClean="0"/>
              <a:t>;</a:t>
            </a:r>
          </a:p>
          <a:p>
            <a:pPr>
              <a:lnSpc>
                <a:spcPct val="97000"/>
              </a:lnSpc>
            </a:pPr>
            <a:r>
              <a:rPr lang="en-US" altLang="ko-KR" sz="1400" dirty="0" smtClean="0"/>
              <a:t>    }</a:t>
            </a:r>
          </a:p>
          <a:p>
            <a:pPr>
              <a:lnSpc>
                <a:spcPct val="97000"/>
              </a:lnSpc>
            </a:pPr>
            <a:endParaRPr lang="en-US" altLang="ko-KR" sz="1400" dirty="0" smtClean="0"/>
          </a:p>
          <a:p>
            <a:pPr>
              <a:lnSpc>
                <a:spcPct val="97000"/>
              </a:lnSpc>
            </a:pPr>
            <a:r>
              <a:rPr lang="en-US" altLang="ko-KR" sz="1400" dirty="0" smtClean="0"/>
              <a:t>    public void </a:t>
            </a:r>
            <a:r>
              <a:rPr lang="en-US" altLang="ko-KR" sz="1400" dirty="0" err="1" smtClean="0"/>
              <a:t>offBtn</a:t>
            </a:r>
            <a:r>
              <a:rPr lang="en-US" altLang="ko-KR" sz="1400" dirty="0" smtClean="0"/>
              <a:t>() {</a:t>
            </a:r>
          </a:p>
          <a:p>
            <a:pPr>
              <a:lnSpc>
                <a:spcPct val="97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nowState.off</a:t>
            </a:r>
            <a:r>
              <a:rPr lang="en-US" altLang="ko-KR" sz="1400" dirty="0" smtClean="0"/>
              <a:t>();</a:t>
            </a:r>
          </a:p>
          <a:p>
            <a:pPr>
              <a:lnSpc>
                <a:spcPct val="97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nowState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offState</a:t>
            </a:r>
            <a:r>
              <a:rPr lang="en-US" altLang="ko-KR" sz="1400" dirty="0" smtClean="0"/>
              <a:t>;</a:t>
            </a:r>
          </a:p>
          <a:p>
            <a:pPr>
              <a:lnSpc>
                <a:spcPct val="97000"/>
              </a:lnSpc>
            </a:pPr>
            <a:r>
              <a:rPr lang="en-US" altLang="ko-KR" sz="1400" dirty="0" smtClean="0"/>
              <a:t>    }</a:t>
            </a:r>
          </a:p>
          <a:p>
            <a:pPr>
              <a:lnSpc>
                <a:spcPct val="97000"/>
              </a:lnSpc>
            </a:pPr>
            <a:r>
              <a:rPr lang="en-US" altLang="ko-KR" sz="1400" dirty="0" smtClean="0"/>
              <a:t>}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58631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23368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State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state.Main.java</a:t>
            </a:r>
            <a:endParaRPr lang="en-US" altLang="ko-KR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42934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public class Main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Light </a:t>
            </a:r>
            <a:r>
              <a:rPr lang="en-US" altLang="ko-KR" sz="1400" dirty="0" err="1"/>
              <a:t>light</a:t>
            </a:r>
            <a:r>
              <a:rPr lang="en-US" altLang="ko-KR" sz="1400" dirty="0"/>
              <a:t> = new Light();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light.setOnState</a:t>
            </a:r>
            <a:r>
              <a:rPr lang="en-US" altLang="ko-KR" sz="1400" dirty="0"/>
              <a:t>(new On</a:t>
            </a:r>
            <a:r>
              <a:rPr lang="en-US" altLang="ko-KR" sz="1400" dirty="0" smtClean="0"/>
              <a:t>()); // On </a:t>
            </a:r>
            <a:r>
              <a:rPr lang="ko-KR" altLang="en-US" sz="1400" dirty="0" smtClean="0"/>
              <a:t>상태 등록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light.setOffState</a:t>
            </a:r>
            <a:r>
              <a:rPr lang="en-US" altLang="ko-KR" sz="1400" dirty="0"/>
              <a:t>(new Off</a:t>
            </a:r>
            <a:r>
              <a:rPr lang="en-US" altLang="ko-KR" sz="1400" dirty="0" smtClean="0"/>
              <a:t>()); // Off </a:t>
            </a:r>
            <a:r>
              <a:rPr lang="ko-KR" altLang="en-US" sz="1400" dirty="0" smtClean="0"/>
              <a:t>상태 등록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light.onBtn</a:t>
            </a:r>
            <a:r>
              <a:rPr lang="en-US" altLang="ko-KR" sz="1400" dirty="0" smtClean="0"/>
              <a:t>(); // ON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light.offBtn</a:t>
            </a:r>
            <a:r>
              <a:rPr lang="en-US" altLang="ko-KR" sz="1400" dirty="0" smtClean="0"/>
              <a:t>(); // OFF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light.offBtn</a:t>
            </a:r>
            <a:r>
              <a:rPr lang="en-US" altLang="ko-KR" sz="1400" dirty="0" smtClean="0"/>
              <a:t>(); // </a:t>
            </a:r>
            <a:r>
              <a:rPr lang="ko-KR" altLang="en-US" sz="1400" dirty="0" err="1" smtClean="0"/>
              <a:t>반응없</a:t>
            </a:r>
            <a:r>
              <a:rPr lang="ko-KR" altLang="en-US" sz="1400" dirty="0" err="1"/>
              <a:t>음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light.onBtn</a:t>
            </a:r>
            <a:r>
              <a:rPr lang="en-US" altLang="ko-KR" sz="1400" dirty="0" smtClean="0"/>
              <a:t>(); // ON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light.onBtn</a:t>
            </a:r>
            <a:r>
              <a:rPr lang="en-US" altLang="ko-KR" sz="1400" dirty="0" smtClean="0"/>
              <a:t>(); // </a:t>
            </a:r>
            <a:r>
              <a:rPr lang="ko-KR" altLang="en-US" sz="1400" dirty="0" err="1" smtClean="0"/>
              <a:t>반응없음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668" y="3868992"/>
            <a:ext cx="1773811" cy="20082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2704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775958" cy="1269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 smtClean="0"/>
              <a:t>Memento</a:t>
            </a:r>
            <a:r>
              <a:rPr lang="en-US" altLang="ko-KR" sz="1700" dirty="0" smtClean="0"/>
              <a:t> </a:t>
            </a:r>
            <a:r>
              <a:rPr lang="en-US" altLang="ko-KR" sz="1700" dirty="0" smtClean="0"/>
              <a:t>Pattern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상태를 저장하는 </a:t>
            </a:r>
            <a:r>
              <a:rPr lang="ko-KR" altLang="en-US" sz="1700" dirty="0" smtClean="0"/>
              <a:t>구조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객체를 이전 상태로 되돌리는 기능</a:t>
            </a:r>
            <a:r>
              <a:rPr lang="en-US" altLang="ko-KR" sz="1700" dirty="0" smtClean="0"/>
              <a:t>(Rollback)</a:t>
            </a:r>
            <a:r>
              <a:rPr lang="ko-KR" altLang="en-US" sz="1700" dirty="0" smtClean="0"/>
              <a:t>을 제공하는 패턴</a:t>
            </a:r>
            <a:endParaRPr lang="en-US" altLang="ko-KR" sz="17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77" y="1700808"/>
            <a:ext cx="6552728" cy="42124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2465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775958" cy="1269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 smtClean="0"/>
              <a:t>Memento</a:t>
            </a:r>
            <a:r>
              <a:rPr lang="en-US" altLang="ko-KR" sz="1700" dirty="0" smtClean="0"/>
              <a:t> </a:t>
            </a:r>
            <a:r>
              <a:rPr lang="en-US" altLang="ko-KR" sz="1700" dirty="0" smtClean="0"/>
              <a:t>Pattern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상태를 저장하는 </a:t>
            </a:r>
            <a:r>
              <a:rPr lang="ko-KR" altLang="en-US" sz="1700" dirty="0" smtClean="0"/>
              <a:t>구조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객체를 이전 상태로 되돌리는 기능</a:t>
            </a:r>
            <a:r>
              <a:rPr lang="en-US" altLang="ko-KR" sz="1700" dirty="0" smtClean="0"/>
              <a:t>(Rollback)</a:t>
            </a:r>
            <a:r>
              <a:rPr lang="ko-KR" altLang="en-US" sz="1700" dirty="0" smtClean="0"/>
              <a:t>을 제공하는 패턴</a:t>
            </a:r>
            <a:endParaRPr lang="en-US" altLang="ko-KR" sz="17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52" y="1751550"/>
            <a:ext cx="8291011" cy="396999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539023" y="1818166"/>
            <a:ext cx="1743740" cy="1073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568398" y="1549498"/>
            <a:ext cx="1712328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50" b="1" dirty="0" smtClean="0"/>
              <a:t>Draw </a:t>
            </a:r>
            <a:r>
              <a:rPr lang="ko-KR" altLang="en-US" sz="1250" b="1" dirty="0" smtClean="0"/>
              <a:t>를 저장할 객체</a:t>
            </a:r>
            <a:endParaRPr lang="en-US" altLang="ko-KR" sz="125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854441" y="1533473"/>
            <a:ext cx="2586862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50" b="1" dirty="0" smtClean="0"/>
              <a:t>Memento</a:t>
            </a:r>
            <a:r>
              <a:rPr lang="ko-KR" altLang="en-US" sz="1250" b="1" dirty="0"/>
              <a:t> </a:t>
            </a:r>
            <a:r>
              <a:rPr lang="ko-KR" altLang="en-US" sz="1250" b="1" dirty="0" smtClean="0"/>
              <a:t>를 저장할 저장소 객체</a:t>
            </a:r>
            <a:endParaRPr lang="en-US" altLang="ko-KR" sz="125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2850246" y="1812925"/>
            <a:ext cx="2578540" cy="1073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3244" y="3439633"/>
            <a:ext cx="3347391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50" b="1" dirty="0" smtClean="0"/>
              <a:t>상태를 생성</a:t>
            </a:r>
            <a:r>
              <a:rPr lang="en-US" altLang="ko-KR" sz="1250" b="1" dirty="0" smtClean="0"/>
              <a:t>, </a:t>
            </a:r>
            <a:r>
              <a:rPr lang="ko-KR" altLang="en-US" sz="1250" b="1" dirty="0" smtClean="0"/>
              <a:t>복원하는 실제 동작</a:t>
            </a:r>
            <a:r>
              <a:rPr lang="en-US" altLang="ko-KR" sz="1250" b="1" dirty="0" smtClean="0"/>
              <a:t>(</a:t>
            </a:r>
            <a:r>
              <a:rPr lang="ko-KR" altLang="en-US" sz="1250" b="1" dirty="0" smtClean="0"/>
              <a:t>기능</a:t>
            </a:r>
            <a:r>
              <a:rPr lang="en-US" altLang="ko-KR" sz="1250" b="1" dirty="0" smtClean="0"/>
              <a:t>)</a:t>
            </a:r>
            <a:r>
              <a:rPr lang="ko-KR" altLang="en-US" sz="1250" b="1" dirty="0" smtClean="0"/>
              <a:t> 객체</a:t>
            </a:r>
            <a:endParaRPr lang="en-US" altLang="ko-KR" sz="125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789181" y="3731243"/>
            <a:ext cx="2752976" cy="1447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25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94320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ISP : Interface Segregation Principle ( </a:t>
            </a:r>
            <a:r>
              <a:rPr lang="ko-KR" altLang="en-US" sz="1700" dirty="0"/>
              <a:t>인터페이스 분리 </a:t>
            </a:r>
            <a:r>
              <a:rPr lang="en-US" altLang="ko-KR" sz="17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인터페이스를 클라이언트에 특화되도록 분리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구현에 있어서 필수인 최소 </a:t>
            </a:r>
            <a:r>
              <a:rPr lang="ko-KR" altLang="en-US" sz="1700" dirty="0" err="1" smtClean="0"/>
              <a:t>추상메소드만</a:t>
            </a:r>
            <a:r>
              <a:rPr lang="ko-KR" altLang="en-US" sz="1700" dirty="0" smtClean="0"/>
              <a:t> 가지고 있어야 한다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구현에 </a:t>
            </a:r>
            <a:r>
              <a:rPr lang="ko-KR" altLang="en-US" sz="1700" dirty="0" err="1" smtClean="0"/>
              <a:t>필요없는</a:t>
            </a:r>
            <a:r>
              <a:rPr lang="ko-KR" altLang="en-US" sz="1700" dirty="0" smtClean="0"/>
              <a:t> </a:t>
            </a:r>
            <a:r>
              <a:rPr lang="ko-KR" altLang="en-US" sz="1700" dirty="0" err="1" smtClean="0"/>
              <a:t>추상메소드가</a:t>
            </a:r>
            <a:r>
              <a:rPr lang="ko-KR" altLang="en-US" sz="1700" dirty="0" smtClean="0"/>
              <a:t> 있다면 단위를 더 쪼개거나 재설계를 고려</a:t>
            </a:r>
            <a:endParaRPr lang="en-US" altLang="ko-KR" sz="17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67" y="2121748"/>
            <a:ext cx="4267200" cy="19888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121748"/>
            <a:ext cx="3329940" cy="42595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오른쪽 화살표 5"/>
          <p:cNvSpPr>
            <a:spLocks noChangeArrowheads="1"/>
          </p:cNvSpPr>
          <p:nvPr/>
        </p:nvSpPr>
        <p:spPr bwMode="auto">
          <a:xfrm>
            <a:off x="4860032" y="3122712"/>
            <a:ext cx="503237" cy="5048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11125" tIns="55562" rIns="111125" bIns="55562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02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710870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Memento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memento.Draw.java</a:t>
            </a:r>
            <a:endParaRPr lang="en-US" altLang="ko-KR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class Draw {</a:t>
            </a:r>
          </a:p>
          <a:p>
            <a:r>
              <a:rPr lang="en-US" altLang="ko-KR" sz="1400" dirty="0"/>
              <a:t>    private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pointX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pointY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private Color </a:t>
            </a:r>
            <a:r>
              <a:rPr lang="en-US" altLang="ko-KR" sz="1400" dirty="0" err="1"/>
              <a:t>color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public Draw(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pointX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pointY</a:t>
            </a:r>
            <a:r>
              <a:rPr lang="en-US" altLang="ko-KR" sz="1400" dirty="0"/>
              <a:t>, Color color)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this.pointX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pointX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this.pointY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pointY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this.color</a:t>
            </a:r>
            <a:r>
              <a:rPr lang="en-US" altLang="ko-KR" sz="1400" dirty="0"/>
              <a:t> = color;</a:t>
            </a:r>
          </a:p>
          <a:p>
            <a:r>
              <a:rPr lang="en-US" altLang="ko-KR" sz="1400" dirty="0"/>
              <a:t>    }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getPointX</a:t>
            </a:r>
            <a:r>
              <a:rPr lang="en-US" altLang="ko-KR" sz="1400" dirty="0"/>
              <a:t>() </a:t>
            </a:r>
            <a:r>
              <a:rPr lang="en-US" altLang="ko-KR" sz="1400" dirty="0" smtClean="0"/>
              <a:t>{ return </a:t>
            </a:r>
            <a:r>
              <a:rPr lang="en-US" altLang="ko-KR" sz="1400" dirty="0" err="1"/>
              <a:t>pointX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r>
              <a:rPr lang="en-US" altLang="ko-KR" sz="1400" dirty="0"/>
              <a:t>    public void </a:t>
            </a:r>
            <a:r>
              <a:rPr lang="en-US" altLang="ko-KR" sz="1400" dirty="0" err="1"/>
              <a:t>setPointX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pointX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{ </a:t>
            </a:r>
            <a:r>
              <a:rPr lang="en-US" altLang="ko-KR" sz="1400" dirty="0" err="1" smtClean="0"/>
              <a:t>this.pointX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pointX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   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getPointY</a:t>
            </a:r>
            <a:r>
              <a:rPr lang="en-US" altLang="ko-KR" sz="1400" dirty="0"/>
              <a:t>() </a:t>
            </a:r>
            <a:r>
              <a:rPr lang="en-US" altLang="ko-KR" sz="1400" dirty="0" smtClean="0"/>
              <a:t>{ return </a:t>
            </a:r>
            <a:r>
              <a:rPr lang="en-US" altLang="ko-KR" sz="1400" dirty="0" err="1"/>
              <a:t>pointY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r>
              <a:rPr lang="en-US" altLang="ko-KR" sz="1400" dirty="0"/>
              <a:t>    public void </a:t>
            </a:r>
            <a:r>
              <a:rPr lang="en-US" altLang="ko-KR" sz="1400" dirty="0" err="1"/>
              <a:t>setPointY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pointY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{ </a:t>
            </a:r>
            <a:r>
              <a:rPr lang="en-US" altLang="ko-KR" sz="1400" dirty="0" err="1" smtClean="0"/>
              <a:t>this.pointY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pointY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   public Color </a:t>
            </a:r>
            <a:r>
              <a:rPr lang="en-US" altLang="ko-KR" sz="1400" dirty="0" err="1"/>
              <a:t>getColor</a:t>
            </a:r>
            <a:r>
              <a:rPr lang="en-US" altLang="ko-KR" sz="1400" dirty="0"/>
              <a:t>() </a:t>
            </a:r>
            <a:r>
              <a:rPr lang="en-US" altLang="ko-KR" sz="1400" dirty="0" smtClean="0"/>
              <a:t>{ return </a:t>
            </a:r>
            <a:r>
              <a:rPr lang="en-US" altLang="ko-KR" sz="1400" dirty="0"/>
              <a:t>color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r>
              <a:rPr lang="en-US" altLang="ko-KR" sz="1400" dirty="0"/>
              <a:t>    public void </a:t>
            </a:r>
            <a:r>
              <a:rPr lang="en-US" altLang="ko-KR" sz="1400" dirty="0" err="1"/>
              <a:t>setColor</a:t>
            </a:r>
            <a:r>
              <a:rPr lang="en-US" altLang="ko-KR" sz="1400" dirty="0"/>
              <a:t>(Color color) </a:t>
            </a:r>
            <a:r>
              <a:rPr lang="en-US" altLang="ko-KR" sz="1400" dirty="0" smtClean="0"/>
              <a:t>{ </a:t>
            </a:r>
            <a:r>
              <a:rPr lang="en-US" altLang="ko-KR" sz="1400" dirty="0" err="1" smtClean="0"/>
              <a:t>this.color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color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   @Override</a:t>
            </a:r>
          </a:p>
          <a:p>
            <a:r>
              <a:rPr lang="en-US" altLang="ko-KR" sz="1400" dirty="0"/>
              <a:t>    public String </a:t>
            </a:r>
            <a:r>
              <a:rPr lang="en-US" altLang="ko-KR" sz="1400" dirty="0" err="1"/>
              <a:t>toString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/>
              <a:t>        return "Draw [</a:t>
            </a:r>
            <a:r>
              <a:rPr lang="en-US" altLang="ko-KR" sz="1400" dirty="0" err="1"/>
              <a:t>pointX</a:t>
            </a:r>
            <a:r>
              <a:rPr lang="en-US" altLang="ko-KR" sz="1400" dirty="0"/>
              <a:t>=" + </a:t>
            </a:r>
            <a:r>
              <a:rPr lang="en-US" altLang="ko-KR" sz="1400" dirty="0" err="1"/>
              <a:t>pointX</a:t>
            </a:r>
            <a:r>
              <a:rPr lang="en-US" altLang="ko-KR" sz="1400" dirty="0"/>
              <a:t> + ", </a:t>
            </a:r>
            <a:r>
              <a:rPr lang="en-US" altLang="ko-KR" sz="1400" dirty="0" err="1"/>
              <a:t>pointY</a:t>
            </a:r>
            <a:r>
              <a:rPr lang="en-US" altLang="ko-KR" sz="1400" dirty="0"/>
              <a:t>=" + </a:t>
            </a:r>
            <a:r>
              <a:rPr lang="en-US" altLang="ko-KR" sz="1400" dirty="0" err="1"/>
              <a:t>pointY</a:t>
            </a:r>
            <a:r>
              <a:rPr lang="en-US" altLang="ko-KR" sz="1400" dirty="0"/>
              <a:t> + ", color=" + color + "]";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1782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171253" cy="3362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Memento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memento.Memento.java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</a:t>
            </a:r>
            <a:endParaRPr lang="en-US" altLang="ko-KR" sz="1700" dirty="0" smtClean="0"/>
          </a:p>
          <a:p>
            <a:pPr>
              <a:lnSpc>
                <a:spcPct val="20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memento.CareTaker.java</a:t>
            </a:r>
            <a:endParaRPr lang="en-US" altLang="ko-KR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class Memento {</a:t>
            </a:r>
          </a:p>
          <a:p>
            <a:r>
              <a:rPr lang="en-US" altLang="ko-KR" sz="1400" dirty="0"/>
              <a:t>    private Draw </a:t>
            </a:r>
            <a:r>
              <a:rPr lang="en-US" altLang="ko-KR" sz="1400" dirty="0" err="1"/>
              <a:t>draw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public Memento(Draw draw) </a:t>
            </a:r>
            <a:r>
              <a:rPr lang="en-US" altLang="ko-KR" sz="1400" dirty="0" smtClean="0"/>
              <a:t>{ </a:t>
            </a:r>
            <a:r>
              <a:rPr lang="en-US" altLang="ko-KR" sz="1400" dirty="0" err="1" smtClean="0"/>
              <a:t>this.draw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draw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   public Draw </a:t>
            </a:r>
            <a:r>
              <a:rPr lang="en-US" altLang="ko-KR" sz="1400" dirty="0" err="1"/>
              <a:t>getDraw</a:t>
            </a:r>
            <a:r>
              <a:rPr lang="en-US" altLang="ko-KR" sz="1400" dirty="0"/>
              <a:t>() </a:t>
            </a:r>
            <a:r>
              <a:rPr lang="en-US" altLang="ko-KR" sz="1400" dirty="0" smtClean="0"/>
              <a:t>{ return </a:t>
            </a:r>
            <a:r>
              <a:rPr lang="en-US" altLang="ko-KR" sz="1400" dirty="0"/>
              <a:t>draw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r>
              <a:rPr lang="en-US" altLang="ko-KR" sz="1400" dirty="0"/>
              <a:t>    public void </a:t>
            </a:r>
            <a:r>
              <a:rPr lang="en-US" altLang="ko-KR" sz="1400" dirty="0" err="1"/>
              <a:t>setDraw</a:t>
            </a:r>
            <a:r>
              <a:rPr lang="en-US" altLang="ko-KR" sz="1400" dirty="0"/>
              <a:t>(Draw draw) </a:t>
            </a:r>
            <a:r>
              <a:rPr lang="en-US" altLang="ko-KR" sz="1400" dirty="0" smtClean="0"/>
              <a:t>{ </a:t>
            </a:r>
            <a:r>
              <a:rPr lang="en-US" altLang="ko-KR" sz="1400" dirty="0" err="1" smtClean="0"/>
              <a:t>this.draw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draw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en-US" altLang="ko-K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3633986"/>
            <a:ext cx="7931035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CareTaker</a:t>
            </a:r>
            <a:r>
              <a:rPr lang="en-US" altLang="ko-KR" sz="1400" dirty="0" smtClean="0"/>
              <a:t> {</a:t>
            </a:r>
          </a:p>
          <a:p>
            <a:r>
              <a:rPr lang="en-US" altLang="ko-KR" sz="1400" dirty="0" smtClean="0"/>
              <a:t>    private List&lt;Memento&gt; list = new </a:t>
            </a:r>
            <a:r>
              <a:rPr lang="en-US" altLang="ko-KR" sz="1400" dirty="0" err="1" smtClean="0"/>
              <a:t>ArrayList</a:t>
            </a:r>
            <a:r>
              <a:rPr lang="en-US" altLang="ko-KR" sz="1400" dirty="0" smtClean="0"/>
              <a:t>&lt;Memento&gt;();</a:t>
            </a:r>
          </a:p>
          <a:p>
            <a:r>
              <a:rPr lang="en-US" altLang="ko-KR" sz="1400" dirty="0" smtClean="0"/>
              <a:t>    </a:t>
            </a:r>
          </a:p>
          <a:p>
            <a:r>
              <a:rPr lang="en-US" altLang="ko-KR" sz="1400" dirty="0" smtClean="0"/>
              <a:t>    public void </a:t>
            </a:r>
            <a:r>
              <a:rPr lang="en-US" altLang="ko-KR" sz="1400" dirty="0" err="1" smtClean="0"/>
              <a:t>addMemento</a:t>
            </a:r>
            <a:r>
              <a:rPr lang="en-US" altLang="ko-KR" sz="1400" dirty="0" smtClean="0"/>
              <a:t>(Memento memento) {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list.add</a:t>
            </a:r>
            <a:r>
              <a:rPr lang="en-US" altLang="ko-KR" sz="1400" dirty="0" smtClean="0"/>
              <a:t>(memento);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("Memento Add");</a:t>
            </a:r>
          </a:p>
          <a:p>
            <a:r>
              <a:rPr lang="en-US" altLang="ko-KR" sz="1400" dirty="0" smtClean="0"/>
              <a:t>    }</a:t>
            </a:r>
          </a:p>
          <a:p>
            <a:r>
              <a:rPr lang="en-US" altLang="ko-KR" sz="1400" dirty="0" smtClean="0"/>
              <a:t>    </a:t>
            </a:r>
          </a:p>
          <a:p>
            <a:r>
              <a:rPr lang="en-US" altLang="ko-KR" sz="1400" dirty="0" smtClean="0"/>
              <a:t>    public Memento </a:t>
            </a:r>
            <a:r>
              <a:rPr lang="en-US" altLang="ko-KR" sz="1400" dirty="0" err="1" smtClean="0"/>
              <a:t>getMemento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index) { return </a:t>
            </a:r>
            <a:r>
              <a:rPr lang="en-US" altLang="ko-KR" sz="1400" dirty="0" err="1" smtClean="0"/>
              <a:t>list.get</a:t>
            </a:r>
            <a:r>
              <a:rPr lang="en-US" altLang="ko-KR" sz="1400" dirty="0" smtClean="0"/>
              <a:t>(index); }</a:t>
            </a:r>
          </a:p>
          <a:p>
            <a:r>
              <a:rPr lang="en-US" altLang="ko-KR" sz="1400" dirty="0" smtClean="0"/>
              <a:t>    </a:t>
            </a:r>
          </a:p>
          <a:p>
            <a:r>
              <a:rPr lang="en-US" altLang="ko-KR" sz="1400" dirty="0" smtClean="0"/>
              <a:t>    public Memento </a:t>
            </a:r>
            <a:r>
              <a:rPr lang="en-US" altLang="ko-KR" sz="1400" dirty="0" err="1" smtClean="0"/>
              <a:t>getLastMemento</a:t>
            </a:r>
            <a:r>
              <a:rPr lang="en-US" altLang="ko-KR" sz="1400" dirty="0" smtClean="0"/>
              <a:t>() { return </a:t>
            </a:r>
            <a:r>
              <a:rPr lang="en-US" altLang="ko-KR" sz="1400" dirty="0" err="1" smtClean="0"/>
              <a:t>list.get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list.size</a:t>
            </a:r>
            <a:r>
              <a:rPr lang="en-US" altLang="ko-KR" sz="1400" dirty="0" smtClean="0"/>
              <a:t>() - 2); }</a:t>
            </a:r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7312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198183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Memento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memento.Originator.java</a:t>
            </a:r>
            <a:endParaRPr lang="en-US" altLang="ko-KR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class Originator {</a:t>
            </a:r>
          </a:p>
          <a:p>
            <a:r>
              <a:rPr lang="en-US" altLang="ko-KR" sz="1400" dirty="0"/>
              <a:t>    private Draw </a:t>
            </a:r>
            <a:r>
              <a:rPr lang="en-US" altLang="ko-KR" sz="1400" dirty="0" err="1"/>
              <a:t>draw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public Draw </a:t>
            </a:r>
            <a:r>
              <a:rPr lang="en-US" altLang="ko-KR" sz="1400" dirty="0" err="1"/>
              <a:t>getDraw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/>
              <a:t>        return draw;</a:t>
            </a:r>
          </a:p>
          <a:p>
            <a:r>
              <a:rPr lang="en-US" altLang="ko-KR" sz="1400" dirty="0"/>
              <a:t>    }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public void </a:t>
            </a:r>
            <a:r>
              <a:rPr lang="en-US" altLang="ko-KR" sz="1400" dirty="0" err="1"/>
              <a:t>setDraw</a:t>
            </a:r>
            <a:r>
              <a:rPr lang="en-US" altLang="ko-KR" sz="1400" dirty="0"/>
              <a:t>(Draw draw)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this.draw</a:t>
            </a:r>
            <a:r>
              <a:rPr lang="en-US" altLang="ko-KR" sz="1400" dirty="0"/>
              <a:t> = draw;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public Memento </a:t>
            </a:r>
            <a:r>
              <a:rPr lang="en-US" altLang="ko-KR" sz="1400" dirty="0" err="1"/>
              <a:t>createMemento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/>
              <a:t>        return new Memento(draw);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public void </a:t>
            </a:r>
            <a:r>
              <a:rPr lang="en-US" altLang="ko-KR" sz="1400" dirty="0" err="1"/>
              <a:t>restoreMemento</a:t>
            </a:r>
            <a:r>
              <a:rPr lang="en-US" altLang="ko-KR" sz="1400" dirty="0"/>
              <a:t>(Memento memento) {</a:t>
            </a:r>
          </a:p>
          <a:p>
            <a:r>
              <a:rPr lang="en-US" altLang="ko-KR" sz="1400" dirty="0"/>
              <a:t>        draw = </a:t>
            </a:r>
            <a:r>
              <a:rPr lang="en-US" altLang="ko-KR" sz="1400" dirty="0" err="1"/>
              <a:t>memento.getDraw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    }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@Override</a:t>
            </a:r>
          </a:p>
          <a:p>
            <a:r>
              <a:rPr lang="en-US" altLang="ko-KR" sz="1400" dirty="0"/>
              <a:t>    public String </a:t>
            </a:r>
            <a:r>
              <a:rPr lang="en-US" altLang="ko-KR" sz="1400" dirty="0" err="1"/>
              <a:t>toString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/>
              <a:t>        return "Originator [draw=" + draw + "]";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98401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708177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Memento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memento.Main.java</a:t>
            </a:r>
            <a:endParaRPr lang="en-US" altLang="ko-KR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54704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6000"/>
              </a:lnSpc>
            </a:pPr>
            <a:r>
              <a:rPr lang="en-US" altLang="ko-KR" sz="1400" dirty="0"/>
              <a:t>public class Main {</a:t>
            </a:r>
          </a:p>
          <a:p>
            <a:pPr>
              <a:lnSpc>
                <a:spcPct val="96000"/>
              </a:lnSpc>
            </a:pPr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>
              <a:lnSpc>
                <a:spcPct val="96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CareTaker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careTaker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CareTaker</a:t>
            </a:r>
            <a:r>
              <a:rPr lang="en-US" altLang="ko-KR" sz="1400" dirty="0" smtClean="0"/>
              <a:t>();</a:t>
            </a:r>
            <a:endParaRPr lang="en-US" altLang="ko-KR" sz="1400" dirty="0"/>
          </a:p>
          <a:p>
            <a:pPr>
              <a:lnSpc>
                <a:spcPct val="96000"/>
              </a:lnSpc>
            </a:pPr>
            <a:r>
              <a:rPr lang="en-US" altLang="ko-KR" sz="1400" dirty="0"/>
              <a:t>        Originator </a:t>
            </a:r>
            <a:r>
              <a:rPr lang="en-US" altLang="ko-KR" sz="1400" dirty="0" err="1"/>
              <a:t>originator</a:t>
            </a:r>
            <a:r>
              <a:rPr lang="en-US" altLang="ko-KR" sz="1400" dirty="0"/>
              <a:t> = new Originator();</a:t>
            </a:r>
          </a:p>
          <a:p>
            <a:pPr>
              <a:lnSpc>
                <a:spcPct val="96000"/>
              </a:lnSpc>
            </a:pPr>
            <a:r>
              <a:rPr lang="en-US" altLang="ko-KR" sz="1400" dirty="0"/>
              <a:t>        </a:t>
            </a:r>
          </a:p>
          <a:p>
            <a:pPr>
              <a:lnSpc>
                <a:spcPct val="96000"/>
              </a:lnSpc>
            </a:pPr>
            <a:r>
              <a:rPr lang="en-US" altLang="ko-KR" sz="1400" dirty="0"/>
              <a:t>        </a:t>
            </a:r>
            <a:r>
              <a:rPr lang="en-US" altLang="ko-KR" sz="1400" b="1" dirty="0" err="1"/>
              <a:t>originator.setDraw</a:t>
            </a:r>
            <a:r>
              <a:rPr lang="en-US" altLang="ko-KR" sz="1400" b="1" dirty="0"/>
              <a:t>(new Draw(10, 10, </a:t>
            </a:r>
            <a:r>
              <a:rPr lang="en-US" altLang="ko-KR" sz="1400" b="1" dirty="0" err="1"/>
              <a:t>Color.RED</a:t>
            </a:r>
            <a:r>
              <a:rPr lang="en-US" altLang="ko-KR" sz="1400" b="1" dirty="0"/>
              <a:t>));</a:t>
            </a:r>
          </a:p>
          <a:p>
            <a:pPr>
              <a:lnSpc>
                <a:spcPct val="96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careTaker.addMemento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originator.createMemento</a:t>
            </a:r>
            <a:r>
              <a:rPr lang="en-US" altLang="ko-KR" sz="1400" b="1" dirty="0"/>
              <a:t>());</a:t>
            </a:r>
          </a:p>
          <a:p>
            <a:pPr>
              <a:lnSpc>
                <a:spcPct val="96000"/>
              </a:lnSpc>
            </a:pPr>
            <a:r>
              <a:rPr lang="en-US" altLang="ko-KR" sz="1400" b="1" dirty="0"/>
              <a:t>        </a:t>
            </a:r>
          </a:p>
          <a:p>
            <a:pPr>
              <a:lnSpc>
                <a:spcPct val="96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originator.setDraw</a:t>
            </a:r>
            <a:r>
              <a:rPr lang="en-US" altLang="ko-KR" sz="1400" b="1" dirty="0"/>
              <a:t>(new Draw(20, 20, </a:t>
            </a:r>
            <a:r>
              <a:rPr lang="en-US" altLang="ko-KR" sz="1400" b="1" dirty="0" err="1"/>
              <a:t>Color.GREEN</a:t>
            </a:r>
            <a:r>
              <a:rPr lang="en-US" altLang="ko-KR" sz="1400" b="1" dirty="0"/>
              <a:t>));</a:t>
            </a:r>
          </a:p>
          <a:p>
            <a:pPr>
              <a:lnSpc>
                <a:spcPct val="96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careTaker.addMemento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originator.createMemento</a:t>
            </a:r>
            <a:r>
              <a:rPr lang="en-US" altLang="ko-KR" sz="1400" b="1" dirty="0"/>
              <a:t>());</a:t>
            </a:r>
          </a:p>
          <a:p>
            <a:pPr>
              <a:lnSpc>
                <a:spcPct val="96000"/>
              </a:lnSpc>
            </a:pPr>
            <a:r>
              <a:rPr lang="en-US" altLang="ko-KR" sz="1400" b="1" dirty="0"/>
              <a:t>        </a:t>
            </a:r>
          </a:p>
          <a:p>
            <a:pPr>
              <a:lnSpc>
                <a:spcPct val="96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originator.setDraw</a:t>
            </a:r>
            <a:r>
              <a:rPr lang="en-US" altLang="ko-KR" sz="1400" b="1" dirty="0"/>
              <a:t>(new Draw(30, 30, </a:t>
            </a:r>
            <a:r>
              <a:rPr lang="en-US" altLang="ko-KR" sz="1400" b="1" dirty="0" err="1"/>
              <a:t>Color.BLUE</a:t>
            </a:r>
            <a:r>
              <a:rPr lang="en-US" altLang="ko-KR" sz="1400" b="1" dirty="0"/>
              <a:t>));</a:t>
            </a:r>
          </a:p>
          <a:p>
            <a:pPr>
              <a:lnSpc>
                <a:spcPct val="96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careTaker.addMemento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originator.createMemento</a:t>
            </a:r>
            <a:r>
              <a:rPr lang="en-US" altLang="ko-KR" sz="1400" b="1" dirty="0"/>
              <a:t>());</a:t>
            </a:r>
          </a:p>
          <a:p>
            <a:pPr>
              <a:lnSpc>
                <a:spcPct val="96000"/>
              </a:lnSpc>
            </a:pPr>
            <a:r>
              <a:rPr lang="en-US" altLang="ko-KR" sz="1400" b="1" dirty="0"/>
              <a:t>        </a:t>
            </a:r>
          </a:p>
          <a:p>
            <a:pPr>
              <a:lnSpc>
                <a:spcPct val="96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originator.setDraw</a:t>
            </a:r>
            <a:r>
              <a:rPr lang="en-US" altLang="ko-KR" sz="1400" b="1" dirty="0"/>
              <a:t>(new Draw(40, 40, </a:t>
            </a:r>
            <a:r>
              <a:rPr lang="en-US" altLang="ko-KR" sz="1400" b="1" dirty="0" err="1"/>
              <a:t>Color.MAGENTA</a:t>
            </a:r>
            <a:r>
              <a:rPr lang="en-US" altLang="ko-KR" sz="1400" b="1" dirty="0"/>
              <a:t>));</a:t>
            </a:r>
          </a:p>
          <a:p>
            <a:pPr>
              <a:lnSpc>
                <a:spcPct val="96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careTaker.addMemento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originator.createMemento</a:t>
            </a:r>
            <a:r>
              <a:rPr lang="en-US" altLang="ko-KR" sz="1400" b="1" dirty="0"/>
              <a:t>());</a:t>
            </a:r>
          </a:p>
          <a:p>
            <a:pPr>
              <a:lnSpc>
                <a:spcPct val="96000"/>
              </a:lnSpc>
            </a:pPr>
            <a:r>
              <a:rPr lang="en-US" altLang="ko-KR" sz="1400" dirty="0"/>
              <a:t>        </a:t>
            </a:r>
          </a:p>
          <a:p>
            <a:pPr>
              <a:lnSpc>
                <a:spcPct val="96000"/>
              </a:lnSpc>
            </a:pPr>
            <a:r>
              <a:rPr lang="en-US" altLang="ko-KR" sz="1400" dirty="0"/>
              <a:t>        </a:t>
            </a:r>
            <a:r>
              <a:rPr lang="en-US" altLang="ko-KR" sz="1400" b="1" dirty="0" err="1"/>
              <a:t>System.out.println</a:t>
            </a:r>
            <a:r>
              <a:rPr lang="en-US" altLang="ko-KR" sz="1400" b="1" dirty="0"/>
              <a:t>("current state : " + originator);</a:t>
            </a:r>
          </a:p>
          <a:p>
            <a:pPr>
              <a:lnSpc>
                <a:spcPct val="96000"/>
              </a:lnSpc>
            </a:pPr>
            <a:r>
              <a:rPr lang="en-US" altLang="ko-KR" sz="1400" dirty="0"/>
              <a:t>        </a:t>
            </a:r>
          </a:p>
          <a:p>
            <a:pPr>
              <a:lnSpc>
                <a:spcPct val="96000"/>
              </a:lnSpc>
            </a:pPr>
            <a:r>
              <a:rPr lang="en-US" altLang="ko-KR" sz="1400" dirty="0"/>
              <a:t>        </a:t>
            </a:r>
            <a:r>
              <a:rPr lang="en-US" altLang="ko-KR" sz="1400" b="1" dirty="0" err="1"/>
              <a:t>originator.restoreMemento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careTaker.getLastMemento</a:t>
            </a:r>
            <a:r>
              <a:rPr lang="en-US" altLang="ko-KR" sz="1400" b="1" dirty="0"/>
              <a:t>());</a:t>
            </a:r>
          </a:p>
          <a:p>
            <a:pPr>
              <a:lnSpc>
                <a:spcPct val="96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("restore last </a:t>
            </a:r>
            <a:r>
              <a:rPr lang="en-US" altLang="ko-KR" sz="1400" dirty="0" smtClean="0"/>
              <a:t>memento - current </a:t>
            </a:r>
            <a:r>
              <a:rPr lang="en-US" altLang="ko-KR" sz="1400" dirty="0"/>
              <a:t>state : " + originator);</a:t>
            </a:r>
          </a:p>
          <a:p>
            <a:pPr>
              <a:lnSpc>
                <a:spcPct val="96000"/>
              </a:lnSpc>
            </a:pPr>
            <a:r>
              <a:rPr lang="en-US" altLang="ko-KR" sz="1400" dirty="0"/>
              <a:t>        </a:t>
            </a:r>
          </a:p>
          <a:p>
            <a:pPr>
              <a:lnSpc>
                <a:spcPct val="96000"/>
              </a:lnSpc>
            </a:pPr>
            <a:r>
              <a:rPr lang="en-US" altLang="ko-KR" sz="1400" dirty="0"/>
              <a:t>        </a:t>
            </a:r>
            <a:r>
              <a:rPr lang="en-US" altLang="ko-KR" sz="1400" b="1" dirty="0" err="1"/>
              <a:t>originator.restoreMemento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careTaker.getMemento</a:t>
            </a:r>
            <a:r>
              <a:rPr lang="en-US" altLang="ko-KR" sz="1400" b="1" dirty="0"/>
              <a:t>(0));</a:t>
            </a:r>
          </a:p>
          <a:p>
            <a:pPr>
              <a:lnSpc>
                <a:spcPct val="96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("restore first </a:t>
            </a:r>
            <a:r>
              <a:rPr lang="en-US" altLang="ko-KR" sz="1400" dirty="0" smtClean="0"/>
              <a:t>memento - current </a:t>
            </a:r>
            <a:r>
              <a:rPr lang="en-US" altLang="ko-KR" sz="1400" dirty="0"/>
              <a:t>state : " + originator);</a:t>
            </a:r>
          </a:p>
          <a:p>
            <a:pPr>
              <a:lnSpc>
                <a:spcPct val="96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96000"/>
              </a:lnSpc>
            </a:pPr>
            <a:r>
              <a:rPr lang="en-US" altLang="ko-KR" sz="1400" dirty="0" smtClean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52905" y="2266239"/>
            <a:ext cx="4818749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71655" y="2218810"/>
            <a:ext cx="23640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50" b="1" dirty="0" smtClean="0"/>
              <a:t>Draw</a:t>
            </a:r>
            <a:r>
              <a:rPr lang="ko-KR" altLang="en-US" sz="1250" b="1" dirty="0" smtClean="0"/>
              <a:t> 생</a:t>
            </a:r>
            <a:r>
              <a:rPr lang="ko-KR" altLang="en-US" sz="1250" b="1" dirty="0"/>
              <a:t>성</a:t>
            </a:r>
            <a:r>
              <a:rPr lang="ko-KR" altLang="en-US" sz="1250" b="1" dirty="0" smtClean="0"/>
              <a:t> </a:t>
            </a:r>
            <a:r>
              <a:rPr lang="en-US" altLang="ko-KR" sz="1250" b="1" dirty="0" smtClean="0"/>
              <a:t>-&gt; Memento </a:t>
            </a:r>
            <a:r>
              <a:rPr lang="ko-KR" altLang="en-US" sz="1250" b="1" dirty="0" smtClean="0"/>
              <a:t>생성</a:t>
            </a:r>
            <a:endParaRPr lang="en-US" altLang="ko-KR" sz="1250" b="1" dirty="0" smtClean="0"/>
          </a:p>
          <a:p>
            <a:r>
              <a:rPr lang="en-US" altLang="ko-KR" sz="1250" b="1" dirty="0" err="1" smtClean="0"/>
              <a:t>CareTaker</a:t>
            </a:r>
            <a:r>
              <a:rPr lang="en-US" altLang="ko-KR" sz="1250" b="1" dirty="0" smtClean="0"/>
              <a:t> </a:t>
            </a:r>
            <a:r>
              <a:rPr lang="ko-KR" altLang="en-US" sz="1250" b="1" dirty="0" smtClean="0"/>
              <a:t>로 </a:t>
            </a:r>
            <a:r>
              <a:rPr lang="en-US" altLang="ko-KR" sz="1250" b="1" dirty="0" smtClean="0"/>
              <a:t>Memento </a:t>
            </a:r>
            <a:r>
              <a:rPr lang="ko-KR" altLang="en-US" sz="1250" b="1" dirty="0" smtClean="0"/>
              <a:t>저장</a:t>
            </a:r>
            <a:endParaRPr lang="en-US" altLang="ko-KR" sz="125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352905" y="2874202"/>
            <a:ext cx="4818749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71655" y="2826773"/>
            <a:ext cx="23640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50" b="1" dirty="0" smtClean="0"/>
              <a:t>Draw</a:t>
            </a:r>
            <a:r>
              <a:rPr lang="ko-KR" altLang="en-US" sz="1250" b="1" dirty="0" smtClean="0"/>
              <a:t> 생</a:t>
            </a:r>
            <a:r>
              <a:rPr lang="ko-KR" altLang="en-US" sz="1250" b="1" dirty="0"/>
              <a:t>성</a:t>
            </a:r>
            <a:r>
              <a:rPr lang="ko-KR" altLang="en-US" sz="1250" b="1" dirty="0" smtClean="0"/>
              <a:t> </a:t>
            </a:r>
            <a:r>
              <a:rPr lang="en-US" altLang="ko-KR" sz="1250" b="1" dirty="0" smtClean="0"/>
              <a:t>-&gt; Memento </a:t>
            </a:r>
            <a:r>
              <a:rPr lang="ko-KR" altLang="en-US" sz="1250" b="1" dirty="0" smtClean="0"/>
              <a:t>생성</a:t>
            </a:r>
            <a:endParaRPr lang="en-US" altLang="ko-KR" sz="1250" b="1" dirty="0" smtClean="0"/>
          </a:p>
          <a:p>
            <a:r>
              <a:rPr lang="en-US" altLang="ko-KR" sz="1250" b="1" dirty="0" err="1" smtClean="0"/>
              <a:t>CareTaker</a:t>
            </a:r>
            <a:r>
              <a:rPr lang="en-US" altLang="ko-KR" sz="1250" b="1" dirty="0" smtClean="0"/>
              <a:t> </a:t>
            </a:r>
            <a:r>
              <a:rPr lang="ko-KR" altLang="en-US" sz="1250" b="1" dirty="0" smtClean="0"/>
              <a:t>로 </a:t>
            </a:r>
            <a:r>
              <a:rPr lang="en-US" altLang="ko-KR" sz="1250" b="1" dirty="0" smtClean="0"/>
              <a:t>Memento </a:t>
            </a:r>
            <a:r>
              <a:rPr lang="ko-KR" altLang="en-US" sz="1250" b="1" dirty="0" smtClean="0"/>
              <a:t>저장</a:t>
            </a:r>
            <a:endParaRPr lang="en-US" altLang="ko-KR" sz="125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352905" y="3501008"/>
            <a:ext cx="4818749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71655" y="3453579"/>
            <a:ext cx="23640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50" b="1" dirty="0" smtClean="0"/>
              <a:t>Draw</a:t>
            </a:r>
            <a:r>
              <a:rPr lang="ko-KR" altLang="en-US" sz="1250" b="1" dirty="0" smtClean="0"/>
              <a:t> 생</a:t>
            </a:r>
            <a:r>
              <a:rPr lang="ko-KR" altLang="en-US" sz="1250" b="1" dirty="0"/>
              <a:t>성</a:t>
            </a:r>
            <a:r>
              <a:rPr lang="ko-KR" altLang="en-US" sz="1250" b="1" dirty="0" smtClean="0"/>
              <a:t> </a:t>
            </a:r>
            <a:r>
              <a:rPr lang="en-US" altLang="ko-KR" sz="1250" b="1" dirty="0" smtClean="0"/>
              <a:t>-&gt; Memento </a:t>
            </a:r>
            <a:r>
              <a:rPr lang="ko-KR" altLang="en-US" sz="1250" b="1" dirty="0" smtClean="0"/>
              <a:t>생성</a:t>
            </a:r>
            <a:endParaRPr lang="en-US" altLang="ko-KR" sz="1250" b="1" dirty="0" smtClean="0"/>
          </a:p>
          <a:p>
            <a:r>
              <a:rPr lang="en-US" altLang="ko-KR" sz="1250" b="1" dirty="0" err="1" smtClean="0"/>
              <a:t>CareTaker</a:t>
            </a:r>
            <a:r>
              <a:rPr lang="en-US" altLang="ko-KR" sz="1250" b="1" dirty="0" smtClean="0"/>
              <a:t> </a:t>
            </a:r>
            <a:r>
              <a:rPr lang="ko-KR" altLang="en-US" sz="1250" b="1" dirty="0" smtClean="0"/>
              <a:t>로 </a:t>
            </a:r>
            <a:r>
              <a:rPr lang="en-US" altLang="ko-KR" sz="1250" b="1" dirty="0" smtClean="0"/>
              <a:t>Memento </a:t>
            </a:r>
            <a:r>
              <a:rPr lang="ko-KR" altLang="en-US" sz="1250" b="1" dirty="0" smtClean="0"/>
              <a:t>저장</a:t>
            </a:r>
            <a:endParaRPr lang="en-US" altLang="ko-KR" sz="1250" b="1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1352905" y="4106548"/>
            <a:ext cx="4818749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171655" y="4059119"/>
            <a:ext cx="23640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50" b="1" dirty="0" smtClean="0"/>
              <a:t>Draw</a:t>
            </a:r>
            <a:r>
              <a:rPr lang="ko-KR" altLang="en-US" sz="1250" b="1" dirty="0" smtClean="0"/>
              <a:t> 생</a:t>
            </a:r>
            <a:r>
              <a:rPr lang="ko-KR" altLang="en-US" sz="1250" b="1" dirty="0"/>
              <a:t>성</a:t>
            </a:r>
            <a:r>
              <a:rPr lang="ko-KR" altLang="en-US" sz="1250" b="1" dirty="0" smtClean="0"/>
              <a:t> </a:t>
            </a:r>
            <a:r>
              <a:rPr lang="en-US" altLang="ko-KR" sz="1250" b="1" dirty="0" smtClean="0"/>
              <a:t>-&gt; Memento </a:t>
            </a:r>
            <a:r>
              <a:rPr lang="ko-KR" altLang="en-US" sz="1250" b="1" dirty="0" smtClean="0"/>
              <a:t>생성</a:t>
            </a:r>
            <a:endParaRPr lang="en-US" altLang="ko-KR" sz="1250" b="1" dirty="0" smtClean="0"/>
          </a:p>
          <a:p>
            <a:r>
              <a:rPr lang="en-US" altLang="ko-KR" sz="1250" b="1" dirty="0" err="1" smtClean="0"/>
              <a:t>CareTaker</a:t>
            </a:r>
            <a:r>
              <a:rPr lang="en-US" altLang="ko-KR" sz="1250" b="1" dirty="0" smtClean="0"/>
              <a:t> </a:t>
            </a:r>
            <a:r>
              <a:rPr lang="ko-KR" altLang="en-US" sz="1250" b="1" dirty="0" smtClean="0"/>
              <a:t>로 </a:t>
            </a:r>
            <a:r>
              <a:rPr lang="en-US" altLang="ko-KR" sz="1250" b="1" dirty="0" smtClean="0"/>
              <a:t>Memento </a:t>
            </a:r>
            <a:r>
              <a:rPr lang="ko-KR" altLang="en-US" sz="1250" b="1" dirty="0" smtClean="0"/>
              <a:t>저장</a:t>
            </a:r>
            <a:endParaRPr lang="en-US" altLang="ko-KR" sz="1250" b="1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1352906" y="5132613"/>
            <a:ext cx="4941568" cy="2261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340301" y="4866686"/>
            <a:ext cx="2370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50" b="1" dirty="0" smtClean="0"/>
              <a:t>Originator </a:t>
            </a:r>
            <a:r>
              <a:rPr lang="ko-KR" altLang="en-US" sz="1250" b="1" dirty="0" smtClean="0"/>
              <a:t>를 이용하여 </a:t>
            </a:r>
            <a:endParaRPr lang="en-US" altLang="ko-KR" sz="1250" b="1" dirty="0" smtClean="0"/>
          </a:p>
          <a:p>
            <a:r>
              <a:rPr lang="ko-KR" altLang="en-US" sz="1250" b="1" dirty="0" smtClean="0"/>
              <a:t>저장되어 있던 </a:t>
            </a:r>
            <a:r>
              <a:rPr lang="en-US" altLang="ko-KR" sz="1250" b="1" dirty="0" smtClean="0"/>
              <a:t>Memento </a:t>
            </a:r>
            <a:r>
              <a:rPr lang="ko-KR" altLang="en-US" sz="1250" b="1" dirty="0" smtClean="0"/>
              <a:t>복구</a:t>
            </a:r>
            <a:endParaRPr lang="en-US" altLang="ko-KR" sz="1250" b="1" dirty="0" smtClean="0"/>
          </a:p>
        </p:txBody>
      </p:sp>
    </p:spTree>
    <p:extLst>
      <p:ext uri="{BB962C8B-B14F-4D97-AF65-F5344CB8AC3E}">
        <p14:creationId xmlns:p14="http://schemas.microsoft.com/office/powerpoint/2010/main" val="387418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213683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Memento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ko-KR" altLang="en-US" sz="1700" dirty="0" smtClean="0"/>
              <a:t>실행 결과</a:t>
            </a:r>
            <a:endParaRPr lang="en-US" altLang="ko-KR" sz="17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76" y="1181279"/>
            <a:ext cx="8615005" cy="144930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5185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212231" cy="1269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 smtClean="0"/>
              <a:t>Flyweight </a:t>
            </a:r>
            <a:r>
              <a:rPr lang="en-US" altLang="ko-KR" sz="1700" dirty="0" smtClean="0"/>
              <a:t>Pattern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동일한 것을 공유하여 사용하는 </a:t>
            </a:r>
            <a:r>
              <a:rPr lang="ko-KR" altLang="en-US" sz="1700" dirty="0" smtClean="0"/>
              <a:t>구조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가능한 많은 데이터를 공유하여 메모리 사용량을 최소화하는 패턴</a:t>
            </a:r>
            <a:endParaRPr lang="en-US" altLang="ko-KR" sz="17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44824"/>
            <a:ext cx="740867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9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212231" cy="1269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 smtClean="0"/>
              <a:t>Flyweight </a:t>
            </a:r>
            <a:r>
              <a:rPr lang="en-US" altLang="ko-KR" sz="1700" dirty="0" smtClean="0"/>
              <a:t>Pattern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동일한 것을 공유하여 사용하는 </a:t>
            </a:r>
            <a:r>
              <a:rPr lang="ko-KR" altLang="en-US" sz="1700" dirty="0" smtClean="0"/>
              <a:t>구조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가능한 많은 데이터를 공유하여 메모리 사용량을 최소화하는 패턴</a:t>
            </a:r>
            <a:endParaRPr lang="en-US" altLang="ko-KR" sz="17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08" y="1844824"/>
            <a:ext cx="7906249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9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572842" cy="3624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Flyweight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/>
              <a:t>flyweight.Tool.java    </a:t>
            </a:r>
            <a:r>
              <a:rPr lang="en-US" altLang="ko-KR" sz="1700" dirty="0" smtClean="0"/>
              <a:t>                   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flyweight.Hammer.java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flyweight.Saw.java                            ● flyweight.ScrewDriver.java</a:t>
            </a:r>
            <a:endParaRPr lang="en-US" altLang="ko-KR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3811347" cy="1020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public interface Tool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void use();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5" y="3917955"/>
            <a:ext cx="3811346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public class Saw implements Tool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void use()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("Saw </a:t>
            </a:r>
            <a:r>
              <a:rPr lang="ko-KR" altLang="en-US" sz="1400" dirty="0"/>
              <a:t>사용</a:t>
            </a:r>
            <a:r>
              <a:rPr lang="en-US" altLang="ko-KR" sz="1400" dirty="0"/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}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947273" y="3917954"/>
            <a:ext cx="3811346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ScrewDriver</a:t>
            </a:r>
            <a:r>
              <a:rPr lang="en-US" altLang="ko-KR" sz="1400" dirty="0"/>
              <a:t> implements Tool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void use()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ScrewDriver</a:t>
            </a:r>
            <a:r>
              <a:rPr lang="en-US" altLang="ko-KR" sz="1400" dirty="0"/>
              <a:t> </a:t>
            </a:r>
            <a:r>
              <a:rPr lang="ko-KR" altLang="en-US" sz="1400" dirty="0"/>
              <a:t>사용</a:t>
            </a:r>
            <a:r>
              <a:rPr lang="en-US" altLang="ko-KR" sz="1400" dirty="0"/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}</a:t>
            </a:r>
            <a:endParaRPr lang="en-US" altLang="ko-KR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953306" y="1196752"/>
            <a:ext cx="3811346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public class Hammer implements Tool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void use()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("Hammer </a:t>
            </a:r>
            <a:r>
              <a:rPr lang="ko-KR" altLang="en-US" sz="1400" dirty="0"/>
              <a:t>사용</a:t>
            </a:r>
            <a:r>
              <a:rPr lang="en-US" altLang="ko-KR" sz="1400" dirty="0"/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52740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262047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Flyweight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flyweight.ToolFactory.java</a:t>
            </a:r>
            <a:endParaRPr lang="en-US" altLang="ko-KR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enum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ToolKind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{  </a:t>
            </a:r>
            <a:r>
              <a:rPr lang="en-US" altLang="ko-KR" sz="1400" b="1" dirty="0"/>
              <a:t>SCREW_DRIVER, HAMMER, </a:t>
            </a:r>
            <a:r>
              <a:rPr lang="en-US" altLang="ko-KR" sz="1400" b="1" dirty="0" smtClean="0"/>
              <a:t>SAW  }</a:t>
            </a:r>
            <a:endParaRPr lang="en-US" altLang="ko-KR" sz="1400" b="1" dirty="0"/>
          </a:p>
          <a:p>
            <a:endParaRPr lang="en-US" altLang="ko-KR" sz="1400" dirty="0"/>
          </a:p>
          <a:p>
            <a:r>
              <a:rPr lang="en-US" altLang="ko-KR" sz="1400" dirty="0"/>
              <a:t>public class </a:t>
            </a:r>
            <a:r>
              <a:rPr lang="en-US" altLang="ko-KR" sz="1400" dirty="0" err="1"/>
              <a:t>ToolFactory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    </a:t>
            </a:r>
            <a:r>
              <a:rPr lang="en-US" altLang="ko-KR" sz="1400" b="1" dirty="0"/>
              <a:t>private Map&lt;</a:t>
            </a:r>
            <a:r>
              <a:rPr lang="en-US" altLang="ko-KR" sz="1400" b="1" dirty="0" err="1"/>
              <a:t>ToolKind</a:t>
            </a:r>
            <a:r>
              <a:rPr lang="en-US" altLang="ko-KR" sz="1400" b="1" dirty="0"/>
              <a:t>, Tool&gt; tools = new </a:t>
            </a:r>
            <a:r>
              <a:rPr lang="en-US" altLang="ko-KR" sz="1400" b="1" dirty="0" err="1"/>
              <a:t>HashMap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ToolKind</a:t>
            </a:r>
            <a:r>
              <a:rPr lang="en-US" altLang="ko-KR" sz="1400" b="1" dirty="0"/>
              <a:t>, Tool&gt;();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b="1" dirty="0"/>
              <a:t>    public Tool </a:t>
            </a:r>
            <a:r>
              <a:rPr lang="en-US" altLang="ko-KR" sz="1400" b="1" dirty="0" err="1"/>
              <a:t>getTood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ToolKind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toolKind</a:t>
            </a:r>
            <a:r>
              <a:rPr lang="en-US" altLang="ko-KR" sz="1400" b="1" dirty="0"/>
              <a:t>) {</a:t>
            </a:r>
          </a:p>
          <a:p>
            <a:r>
              <a:rPr lang="en-US" altLang="ko-KR" sz="1400" b="1" dirty="0"/>
              <a:t>        Tool </a:t>
            </a:r>
            <a:r>
              <a:rPr lang="en-US" altLang="ko-KR" sz="1400" b="1" dirty="0" err="1"/>
              <a:t>tool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tools.get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toolKind</a:t>
            </a:r>
            <a:r>
              <a:rPr lang="en-US" altLang="ko-KR" sz="1400" b="1" dirty="0"/>
              <a:t>);</a:t>
            </a:r>
          </a:p>
          <a:p>
            <a:r>
              <a:rPr lang="en-US" altLang="ko-KR" sz="1400" b="1" dirty="0"/>
              <a:t>        </a:t>
            </a:r>
            <a:r>
              <a:rPr lang="en-US" altLang="ko-KR" sz="1400" b="1" dirty="0">
                <a:solidFill>
                  <a:srgbClr val="FF0000"/>
                </a:solidFill>
              </a:rPr>
              <a:t>if(tool == null) {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    switch(</a:t>
            </a:r>
            <a:r>
              <a:rPr lang="en-US" altLang="ko-KR" sz="1400" b="1" dirty="0" err="1">
                <a:solidFill>
                  <a:srgbClr val="FF0000"/>
                </a:solidFill>
              </a:rPr>
              <a:t>toolKind</a:t>
            </a:r>
            <a:r>
              <a:rPr lang="en-US" altLang="ko-KR" sz="1400" b="1" dirty="0">
                <a:solidFill>
                  <a:srgbClr val="FF0000"/>
                </a:solidFill>
              </a:rPr>
              <a:t>) {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    case SCREW_DRIVER :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        tool = new </a:t>
            </a:r>
            <a:r>
              <a:rPr lang="en-US" altLang="ko-KR" sz="1400" b="1" dirty="0" err="1">
                <a:solidFill>
                  <a:srgbClr val="FF0000"/>
                </a:solidFill>
              </a:rPr>
              <a:t>ScrewDriver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();  break</a:t>
            </a:r>
            <a:r>
              <a:rPr lang="en-US" altLang="ko-KR" sz="14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    case HAMMER :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        tool = new Hammer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();  </a:t>
            </a:r>
            <a:r>
              <a:rPr lang="en-US" altLang="ko-KR" sz="1400" b="1" dirty="0">
                <a:solidFill>
                  <a:srgbClr val="FF0000"/>
                </a:solidFill>
              </a:rPr>
              <a:t>break;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    case SAW :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        tool = new Saw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();  </a:t>
            </a:r>
            <a:r>
              <a:rPr lang="en-US" altLang="ko-KR" sz="1400" b="1" dirty="0">
                <a:solidFill>
                  <a:srgbClr val="FF0000"/>
                </a:solidFill>
              </a:rPr>
              <a:t>break;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   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}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tools.put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en-US" altLang="ko-KR" sz="1400" b="1" dirty="0" err="1">
                <a:solidFill>
                  <a:srgbClr val="FF0000"/>
                </a:solidFill>
              </a:rPr>
              <a:t>toolKind</a:t>
            </a:r>
            <a:r>
              <a:rPr lang="en-US" altLang="ko-KR" sz="1400" b="1" dirty="0">
                <a:solidFill>
                  <a:srgbClr val="FF0000"/>
                </a:solidFill>
              </a:rPr>
              <a:t>, tool);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}</a:t>
            </a:r>
          </a:p>
          <a:p>
            <a:r>
              <a:rPr lang="en-US" altLang="ko-KR" sz="1400" b="1" dirty="0"/>
              <a:t>        </a:t>
            </a:r>
            <a:r>
              <a:rPr lang="en-US" altLang="ko-KR" sz="1400" b="1" dirty="0" err="1"/>
              <a:t>System.out.println</a:t>
            </a:r>
            <a:r>
              <a:rPr lang="en-US" altLang="ko-KR" sz="1400" b="1" dirty="0"/>
              <a:t>(tool);</a:t>
            </a:r>
          </a:p>
          <a:p>
            <a:r>
              <a:rPr lang="en-US" altLang="ko-KR" sz="1400" b="1" dirty="0"/>
              <a:t>        return tool;</a:t>
            </a:r>
          </a:p>
          <a:p>
            <a:r>
              <a:rPr lang="en-US" altLang="ko-KR" sz="1400" b="1" dirty="0"/>
              <a:t>    }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getSize</a:t>
            </a:r>
            <a:r>
              <a:rPr lang="en-US" altLang="ko-KR" sz="1400" dirty="0"/>
              <a:t>() </a:t>
            </a:r>
            <a:r>
              <a:rPr lang="en-US" altLang="ko-KR" sz="1400" dirty="0" smtClean="0"/>
              <a:t>{ return </a:t>
            </a:r>
            <a:r>
              <a:rPr lang="en-US" altLang="ko-KR" sz="1400" dirty="0" err="1"/>
              <a:t>tools.size</a:t>
            </a:r>
            <a:r>
              <a:rPr lang="en-US" altLang="ko-KR" sz="1400" dirty="0" smtClean="0"/>
              <a:t>(); }</a:t>
            </a:r>
            <a:endParaRPr lang="en-US" altLang="ko-KR" sz="1400" dirty="0"/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6285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651110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Flyweight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flyweight.Main.java</a:t>
            </a:r>
            <a:endParaRPr lang="en-US" altLang="ko-KR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497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/>
              <a:t>public class Main 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ToolFactory</a:t>
            </a:r>
            <a:r>
              <a:rPr lang="en-US" altLang="ko-KR" sz="1400" dirty="0"/>
              <a:t> factory = new </a:t>
            </a:r>
            <a:r>
              <a:rPr lang="en-US" altLang="ko-KR" sz="1400" dirty="0" err="1"/>
              <a:t>ToolFactory</a:t>
            </a:r>
            <a:r>
              <a:rPr lang="en-US" altLang="ko-KR" sz="1400" dirty="0"/>
              <a:t>();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    Tool tool1 = </a:t>
            </a:r>
            <a:r>
              <a:rPr lang="en-US" altLang="ko-KR" sz="1400" b="1" dirty="0" err="1"/>
              <a:t>factory.getTood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ToolKind.HAMMER</a:t>
            </a:r>
            <a:r>
              <a:rPr lang="en-US" altLang="ko-KR" sz="1400" b="1" dirty="0"/>
              <a:t>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tool1.use();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</a:t>
            </a:r>
            <a:r>
              <a:rPr lang="en-US" altLang="ko-KR" sz="1400" b="1" dirty="0"/>
              <a:t>Tool tool2 = </a:t>
            </a:r>
            <a:r>
              <a:rPr lang="en-US" altLang="ko-KR" sz="1400" b="1" dirty="0" err="1"/>
              <a:t>factory.getTood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ToolKind.SAW</a:t>
            </a:r>
            <a:r>
              <a:rPr lang="en-US" altLang="ko-KR" sz="1400" b="1" dirty="0"/>
              <a:t>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tool2.use();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</a:t>
            </a:r>
            <a:r>
              <a:rPr lang="en-US" altLang="ko-KR" sz="1400" b="1" dirty="0"/>
              <a:t>Tool tool3 = </a:t>
            </a:r>
            <a:r>
              <a:rPr lang="en-US" altLang="ko-KR" sz="1400" b="1" dirty="0" err="1"/>
              <a:t>factory.getTood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ToolKind.SCREW_DRIVER</a:t>
            </a:r>
            <a:r>
              <a:rPr lang="en-US" altLang="ko-KR" sz="1400" b="1" dirty="0"/>
              <a:t>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tool3.use();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</a:t>
            </a:r>
            <a:r>
              <a:rPr lang="en-US" altLang="ko-KR" sz="1400" b="1" dirty="0"/>
              <a:t>Tool tool4 = </a:t>
            </a:r>
            <a:r>
              <a:rPr lang="en-US" altLang="ko-KR" sz="1400" b="1" dirty="0" err="1"/>
              <a:t>factory.getTood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ToolKind.HAMMER</a:t>
            </a:r>
            <a:r>
              <a:rPr lang="en-US" altLang="ko-KR" sz="1400" b="1" dirty="0"/>
              <a:t>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tool4.use();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factory.getSize</a:t>
            </a:r>
            <a:r>
              <a:rPr lang="en-US" altLang="ko-KR" sz="1400" dirty="0"/>
              <a:t>());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}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051" y="4149080"/>
            <a:ext cx="3193428" cy="24028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5699051" y="4581127"/>
            <a:ext cx="3193428" cy="437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99051" y="5856006"/>
            <a:ext cx="3193428" cy="437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699052" y="6293445"/>
            <a:ext cx="265814" cy="266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14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407523" cy="1269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DIP : Dependency Inversion Principle ( </a:t>
            </a:r>
            <a:r>
              <a:rPr lang="ko-KR" altLang="en-US" sz="1700" dirty="0"/>
              <a:t>의존 역전 </a:t>
            </a:r>
            <a:r>
              <a:rPr lang="en-US" altLang="ko-KR" sz="17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의존 관계를 맺을 때 변화하기 쉬운 것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구현 클래스</a:t>
            </a:r>
            <a:r>
              <a:rPr lang="en-US" altLang="ko-KR" sz="1700" dirty="0" smtClean="0"/>
              <a:t>) </a:t>
            </a:r>
            <a:r>
              <a:rPr lang="ko-KR" altLang="en-US" sz="1700" dirty="0" smtClean="0"/>
              <a:t>보다 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  </a:t>
            </a:r>
            <a:r>
              <a:rPr lang="ko-KR" altLang="en-US" sz="1700" dirty="0" smtClean="0"/>
              <a:t>변화하기 어려운 것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인터페이스</a:t>
            </a:r>
            <a:r>
              <a:rPr lang="en-US" altLang="ko-KR" sz="1700" dirty="0" smtClean="0"/>
              <a:t>)</a:t>
            </a:r>
            <a:r>
              <a:rPr lang="ko-KR" altLang="en-US" sz="1700" dirty="0" smtClean="0"/>
              <a:t>에 의존해야 한다</a:t>
            </a:r>
            <a:endParaRPr lang="en-US" altLang="ko-KR" sz="17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4320480" cy="17629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35696" y="4274512"/>
            <a:ext cx="2771715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public interface Toy {</a:t>
            </a:r>
          </a:p>
          <a:p>
            <a:r>
              <a:rPr lang="en-US" altLang="ko-KR" sz="1400" b="1" dirty="0"/>
              <a:t>    public String </a:t>
            </a:r>
            <a:r>
              <a:rPr lang="en-US" altLang="ko-KR" sz="1400" b="1" dirty="0" err="1"/>
              <a:t>printName</a:t>
            </a:r>
            <a:r>
              <a:rPr lang="en-US" altLang="ko-KR" sz="1400" b="1" dirty="0"/>
              <a:t>();</a:t>
            </a:r>
          </a:p>
          <a:p>
            <a:r>
              <a:rPr lang="en-US" altLang="ko-KR" sz="1400" b="1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48064" y="3729937"/>
            <a:ext cx="3824132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class Kid {</a:t>
            </a:r>
          </a:p>
          <a:p>
            <a:r>
              <a:rPr lang="en-US" altLang="ko-KR" sz="1400" dirty="0"/>
              <a:t>    </a:t>
            </a:r>
            <a:r>
              <a:rPr lang="en-US" altLang="ko-KR" sz="1400" b="1" dirty="0"/>
              <a:t>public void play(</a:t>
            </a:r>
            <a:r>
              <a:rPr lang="en-US" altLang="ko-KR" sz="1400" b="1" dirty="0">
                <a:solidFill>
                  <a:srgbClr val="FF0000"/>
                </a:solidFill>
              </a:rPr>
              <a:t>Toy toy</a:t>
            </a:r>
            <a:r>
              <a:rPr lang="en-US" altLang="ko-KR" sz="1400" b="1" dirty="0"/>
              <a:t>) {</a:t>
            </a:r>
          </a:p>
          <a:p>
            <a:r>
              <a:rPr lang="en-US" altLang="ko-KR" sz="1400" b="1" dirty="0"/>
              <a:t>        </a:t>
            </a:r>
            <a:r>
              <a:rPr lang="en-US" altLang="ko-KR" sz="1400" b="1" dirty="0" err="1"/>
              <a:t>System.out.println</a:t>
            </a:r>
            <a:r>
              <a:rPr lang="en-US" altLang="ko-KR" sz="1400" b="1" dirty="0"/>
              <a:t>(</a:t>
            </a:r>
            <a:r>
              <a:rPr lang="en-US" altLang="ko-KR" sz="1400" b="1" dirty="0" err="1">
                <a:solidFill>
                  <a:srgbClr val="FF0000"/>
                </a:solidFill>
              </a:rPr>
              <a:t>toy.printName</a:t>
            </a:r>
            <a:r>
              <a:rPr lang="en-US" altLang="ko-KR" sz="1400" b="1" dirty="0">
                <a:solidFill>
                  <a:srgbClr val="FF0000"/>
                </a:solidFill>
              </a:rPr>
              <a:t>()</a:t>
            </a:r>
            <a:r>
              <a:rPr lang="en-US" altLang="ko-KR" sz="1400" b="1" dirty="0"/>
              <a:t>);</a:t>
            </a:r>
          </a:p>
          <a:p>
            <a:r>
              <a:rPr lang="en-US" altLang="ko-KR" sz="1400" b="1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552" y="5157192"/>
            <a:ext cx="3203763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class Robot </a:t>
            </a:r>
            <a:r>
              <a:rPr lang="en-US" altLang="ko-KR" sz="1400" b="1" dirty="0">
                <a:solidFill>
                  <a:srgbClr val="FF0000"/>
                </a:solidFill>
              </a:rPr>
              <a:t>implements Toy </a:t>
            </a:r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@Override</a:t>
            </a:r>
          </a:p>
          <a:p>
            <a:r>
              <a:rPr lang="en-US" altLang="ko-KR" sz="1400" dirty="0"/>
              <a:t>    public String </a:t>
            </a:r>
            <a:r>
              <a:rPr lang="en-US" altLang="ko-KR" sz="1400" dirty="0" err="1"/>
              <a:t>printName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/>
              <a:t>        return "</a:t>
            </a:r>
            <a:r>
              <a:rPr lang="ko-KR" altLang="en-US" sz="1400" dirty="0"/>
              <a:t>로봇</a:t>
            </a:r>
            <a:r>
              <a:rPr lang="en-US" altLang="ko-KR" sz="1400" dirty="0"/>
              <a:t>";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96529" y="5157192"/>
            <a:ext cx="3203763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class </a:t>
            </a:r>
            <a:r>
              <a:rPr lang="en-US" altLang="ko-KR" sz="1400" b="1" dirty="0">
                <a:solidFill>
                  <a:srgbClr val="FF0000"/>
                </a:solidFill>
              </a:rPr>
              <a:t>Block implements Toy </a:t>
            </a:r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@Override</a:t>
            </a:r>
          </a:p>
          <a:p>
            <a:r>
              <a:rPr lang="en-US" altLang="ko-KR" sz="1400" dirty="0"/>
              <a:t>    public String </a:t>
            </a:r>
            <a:r>
              <a:rPr lang="en-US" altLang="ko-KR" sz="1400" dirty="0" err="1"/>
              <a:t>printName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/>
              <a:t>        return "</a:t>
            </a:r>
            <a:r>
              <a:rPr lang="ko-KR" altLang="en-US" sz="1400" dirty="0" err="1"/>
              <a:t>블럭</a:t>
            </a:r>
            <a:r>
              <a:rPr lang="en-US" altLang="ko-KR" sz="1400" dirty="0"/>
              <a:t>";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36096" y="1700808"/>
            <a:ext cx="3528392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class Main {</a:t>
            </a:r>
          </a:p>
          <a:p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b="1" dirty="0"/>
              <a:t>Kid </a:t>
            </a:r>
            <a:r>
              <a:rPr lang="en-US" altLang="ko-KR" sz="1400" b="1" dirty="0" err="1"/>
              <a:t>kid</a:t>
            </a:r>
            <a:r>
              <a:rPr lang="en-US" altLang="ko-KR" sz="1400" b="1" dirty="0"/>
              <a:t> = new Kid();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b="1" dirty="0">
                <a:solidFill>
                  <a:srgbClr val="FF0000"/>
                </a:solidFill>
              </a:rPr>
              <a:t>Toy </a:t>
            </a:r>
            <a:r>
              <a:rPr lang="en-US" altLang="ko-KR" sz="1400" b="1" dirty="0" err="1">
                <a:solidFill>
                  <a:srgbClr val="FF0000"/>
                </a:solidFill>
              </a:rPr>
              <a:t>toy</a:t>
            </a:r>
            <a:r>
              <a:rPr lang="en-US" altLang="ko-KR" sz="1400" b="1" dirty="0">
                <a:solidFill>
                  <a:srgbClr val="FF0000"/>
                </a:solidFill>
              </a:rPr>
              <a:t> = new Robot();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b="1" dirty="0" err="1"/>
              <a:t>kid.play</a:t>
            </a:r>
            <a:r>
              <a:rPr lang="en-US" altLang="ko-KR" sz="1400" b="1" dirty="0"/>
              <a:t>(</a:t>
            </a:r>
            <a:r>
              <a:rPr lang="en-US" altLang="ko-KR" sz="1400" b="1" dirty="0">
                <a:solidFill>
                  <a:srgbClr val="FF0000"/>
                </a:solidFill>
              </a:rPr>
              <a:t>toy</a:t>
            </a:r>
            <a:r>
              <a:rPr lang="en-US" altLang="ko-KR" sz="1400" b="1" dirty="0"/>
              <a:t>);</a:t>
            </a:r>
          </a:p>
          <a:p>
            <a:r>
              <a:rPr lang="en-US" altLang="ko-KR" sz="1400" b="1" dirty="0"/>
              <a:t>        </a:t>
            </a:r>
            <a:r>
              <a:rPr lang="en-US" altLang="ko-KR" sz="1400" b="1" dirty="0" err="1"/>
              <a:t>kid.play</a:t>
            </a:r>
            <a:r>
              <a:rPr lang="en-US" altLang="ko-KR" sz="1400" b="1" dirty="0"/>
              <a:t>(</a:t>
            </a:r>
            <a:r>
              <a:rPr lang="en-US" altLang="ko-KR" sz="1400" b="1" dirty="0">
                <a:solidFill>
                  <a:srgbClr val="FF0000"/>
                </a:solidFill>
              </a:rPr>
              <a:t>new Block()</a:t>
            </a:r>
            <a:r>
              <a:rPr lang="en-US" altLang="ko-KR" sz="1400" b="1" dirty="0"/>
              <a:t>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942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314275" cy="1269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 smtClean="0"/>
              <a:t>Proxy </a:t>
            </a:r>
            <a:r>
              <a:rPr lang="en-US" altLang="ko-KR" sz="1700" dirty="0" smtClean="0"/>
              <a:t>Pattern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다른 무언가와 이어지는 인터페이스 역할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실제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사용하려는 객체를 대신 사용해주는 패턴</a:t>
            </a:r>
            <a:endParaRPr lang="en-US" altLang="ko-KR" sz="17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44824"/>
            <a:ext cx="5854706" cy="326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4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314275" cy="1269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 smtClean="0"/>
              <a:t>Proxy </a:t>
            </a:r>
            <a:r>
              <a:rPr lang="en-US" altLang="ko-KR" sz="1700" dirty="0" smtClean="0"/>
              <a:t>Pattern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다른 무언가와 이어지는 인터페이스 역할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실제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사용하려는 객체를 대신 사용해주는 패턴</a:t>
            </a:r>
            <a:endParaRPr lang="en-US" altLang="ko-KR" sz="17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48216"/>
            <a:ext cx="7114930" cy="232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6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815899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Proxy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proxy.Image.java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endParaRPr lang="en-US" altLang="ko-KR" sz="1700" dirty="0"/>
          </a:p>
          <a:p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proxy.RealImage</a:t>
            </a:r>
            <a:r>
              <a:rPr lang="en-US" altLang="ko-KR" sz="1700" dirty="0" smtClean="0"/>
              <a:t>.java</a:t>
            </a:r>
            <a:endParaRPr lang="en-US" altLang="ko-KR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8424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/>
              <a:t>public interface Image 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public void </a:t>
            </a:r>
            <a:r>
              <a:rPr lang="en-US" altLang="ko-KR" sz="1400" dirty="0" err="1"/>
              <a:t>displayImage</a:t>
            </a:r>
            <a:r>
              <a:rPr lang="en-US" altLang="ko-KR" sz="1400" dirty="0"/>
              <a:t>();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}</a:t>
            </a:r>
            <a:endParaRPr lang="en-US" altLang="ko-K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2492896"/>
            <a:ext cx="7931035" cy="42033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RealImage</a:t>
            </a:r>
            <a:r>
              <a:rPr lang="en-US" altLang="ko-KR" sz="1400" dirty="0"/>
              <a:t> implements Image 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private String </a:t>
            </a:r>
            <a:r>
              <a:rPr lang="en-US" altLang="ko-KR" sz="1400" dirty="0" err="1"/>
              <a:t>fileName</a:t>
            </a:r>
            <a:r>
              <a:rPr lang="en-US" altLang="ko-KR" sz="1400" dirty="0"/>
              <a:t> = null;</a:t>
            </a:r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public </a:t>
            </a:r>
            <a:r>
              <a:rPr lang="en-US" altLang="ko-KR" sz="1400" dirty="0" err="1"/>
              <a:t>RealImage</a:t>
            </a:r>
            <a:r>
              <a:rPr lang="en-US" altLang="ko-KR" sz="1400" dirty="0"/>
              <a:t>(String </a:t>
            </a:r>
            <a:r>
              <a:rPr lang="en-US" altLang="ko-KR" sz="1400" dirty="0" err="1"/>
              <a:t>fileName</a:t>
            </a:r>
            <a:r>
              <a:rPr lang="en-US" altLang="ko-KR" sz="1400" dirty="0"/>
              <a:t>) { 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this.fileName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fileName</a:t>
            </a:r>
            <a:r>
              <a:rPr lang="en-US" altLang="ko-KR" sz="1400" dirty="0"/>
              <a:t>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loadImageFromDisk</a:t>
            </a:r>
            <a:r>
              <a:rPr lang="en-US" altLang="ko-KR" sz="1400" dirty="0"/>
              <a:t>();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private void </a:t>
            </a:r>
            <a:r>
              <a:rPr lang="en-US" altLang="ko-KR" sz="1400" dirty="0" err="1"/>
              <a:t>loadImageFromDisk</a:t>
            </a:r>
            <a:r>
              <a:rPr lang="en-US" altLang="ko-KR" sz="1400" dirty="0"/>
              <a:t>() 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("Loading   " + </a:t>
            </a:r>
            <a:r>
              <a:rPr lang="en-US" altLang="ko-KR" sz="1400" dirty="0" err="1"/>
              <a:t>fileName</a:t>
            </a:r>
            <a:r>
              <a:rPr lang="en-US" altLang="ko-KR" sz="1400" dirty="0"/>
              <a:t>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public void </a:t>
            </a:r>
            <a:r>
              <a:rPr lang="en-US" altLang="ko-KR" sz="1400" dirty="0" err="1"/>
              <a:t>displayImage</a:t>
            </a:r>
            <a:r>
              <a:rPr lang="en-US" altLang="ko-KR" sz="1400" dirty="0"/>
              <a:t>() { 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("Displaying " + </a:t>
            </a:r>
            <a:r>
              <a:rPr lang="en-US" altLang="ko-KR" sz="1400" dirty="0" err="1"/>
              <a:t>fileName</a:t>
            </a:r>
            <a:r>
              <a:rPr lang="en-US" altLang="ko-KR" sz="1400" dirty="0"/>
              <a:t>); 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232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939972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Proxy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proxy.ProxyImage</a:t>
            </a:r>
            <a:r>
              <a:rPr lang="en-US" altLang="ko-KR" sz="1700" dirty="0" smtClean="0"/>
              <a:t>.java</a:t>
            </a:r>
            <a:endParaRPr lang="en-US" altLang="ko-KR" sz="17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1196752"/>
            <a:ext cx="7931035" cy="39448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ProxyImage</a:t>
            </a:r>
            <a:r>
              <a:rPr lang="en-US" altLang="ko-KR" sz="1400" dirty="0"/>
              <a:t> implements Image 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private String </a:t>
            </a:r>
            <a:r>
              <a:rPr lang="en-US" altLang="ko-KR" sz="1400" dirty="0" err="1"/>
              <a:t>fileName</a:t>
            </a:r>
            <a:r>
              <a:rPr lang="en-US" altLang="ko-KR" sz="1400" dirty="0"/>
              <a:t> = null;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private </a:t>
            </a:r>
            <a:r>
              <a:rPr lang="en-US" altLang="ko-KR" sz="1400" dirty="0" err="1"/>
              <a:t>RealImage</a:t>
            </a:r>
            <a:r>
              <a:rPr lang="en-US" altLang="ko-KR" sz="1400" dirty="0"/>
              <a:t> image = null;</a:t>
            </a:r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public </a:t>
            </a:r>
            <a:r>
              <a:rPr lang="en-US" altLang="ko-KR" sz="1400" dirty="0" err="1"/>
              <a:t>ProxyImage</a:t>
            </a:r>
            <a:r>
              <a:rPr lang="en-US" altLang="ko-KR" sz="1400" dirty="0"/>
              <a:t>(String </a:t>
            </a:r>
            <a:r>
              <a:rPr lang="en-US" altLang="ko-KR" sz="1400" dirty="0" err="1"/>
              <a:t>fileName</a:t>
            </a:r>
            <a:r>
              <a:rPr lang="en-US" altLang="ko-KR" sz="1400" dirty="0"/>
              <a:t>) { 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this.fileName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fileName</a:t>
            </a:r>
            <a:r>
              <a:rPr lang="en-US" altLang="ko-KR" sz="1400" dirty="0"/>
              <a:t>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public void </a:t>
            </a:r>
            <a:r>
              <a:rPr lang="en-US" altLang="ko-KR" sz="1400" b="1" dirty="0" err="1"/>
              <a:t>displayImage</a:t>
            </a:r>
            <a:r>
              <a:rPr lang="en-US" altLang="ko-KR" sz="1400" b="1" dirty="0"/>
              <a:t>() { 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>
                <a:solidFill>
                  <a:srgbClr val="FF0000"/>
                </a:solidFill>
              </a:rPr>
              <a:t>if(image == null) {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        image = new </a:t>
            </a:r>
            <a:r>
              <a:rPr lang="en-US" altLang="ko-KR" sz="1400" b="1" dirty="0" err="1">
                <a:solidFill>
                  <a:srgbClr val="FF0000"/>
                </a:solidFill>
              </a:rPr>
              <a:t>RealImage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en-US" altLang="ko-KR" sz="1400" b="1" dirty="0" err="1">
                <a:solidFill>
                  <a:srgbClr val="FF0000"/>
                </a:solidFill>
              </a:rPr>
              <a:t>fileName</a:t>
            </a:r>
            <a:r>
              <a:rPr lang="en-US" altLang="ko-KR" sz="1400" b="1" dirty="0">
                <a:solidFill>
                  <a:srgbClr val="FF0000"/>
                </a:solidFill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    }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image.displayImage</a:t>
            </a:r>
            <a:r>
              <a:rPr lang="en-US" altLang="ko-KR" sz="1400" b="1" dirty="0">
                <a:solidFill>
                  <a:srgbClr val="FF0000"/>
                </a:solidFill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}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016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285497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Proxy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proxy.Main</a:t>
            </a:r>
            <a:r>
              <a:rPr lang="en-US" altLang="ko-KR" sz="1700" dirty="0" smtClean="0"/>
              <a:t>.java</a:t>
            </a:r>
            <a:endParaRPr lang="en-US" altLang="ko-KR" sz="17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1196752"/>
            <a:ext cx="7931035" cy="31692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/>
              <a:t>public class Main 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Image image1 = new </a:t>
            </a:r>
            <a:r>
              <a:rPr lang="en-US" altLang="ko-KR" sz="1400" dirty="0" err="1"/>
              <a:t>ProxyImage</a:t>
            </a:r>
            <a:r>
              <a:rPr lang="en-US" altLang="ko-KR" sz="1400" dirty="0"/>
              <a:t>("HiRes_10MB_Photo1");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Image image2 = new </a:t>
            </a:r>
            <a:r>
              <a:rPr lang="en-US" altLang="ko-KR" sz="1400" dirty="0" err="1"/>
              <a:t>ProxyImage</a:t>
            </a:r>
            <a:r>
              <a:rPr lang="en-US" altLang="ko-KR" sz="1400" dirty="0"/>
              <a:t>("HiRes_10MB_Photo2");     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image1.displayImage();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image1.displayImage();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image2.displayImage();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image2.displayImage();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image1.displayImage();        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673" y="2780928"/>
            <a:ext cx="3633806" cy="24071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9112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61376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Design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객체지향 설계에 자주 활용되는 구조들을 정리한 것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소프트웨어 개발 과정에서 발생될 수 있는 문제의 해결 노하우를 정의한 것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디자인 패턴의 종류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  - </a:t>
            </a:r>
            <a:r>
              <a:rPr lang="ko-KR" altLang="en-US" sz="1700" dirty="0" smtClean="0"/>
              <a:t>생성 패턴</a:t>
            </a:r>
            <a:r>
              <a:rPr lang="en-US" altLang="ko-KR" sz="1700" dirty="0"/>
              <a:t> </a:t>
            </a:r>
            <a:r>
              <a:rPr lang="en-US" altLang="ko-KR" sz="1700" dirty="0" smtClean="0"/>
              <a:t>: Abstract Factory, Builder, Factory Method, Prototype, Singleton</a:t>
            </a:r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    - </a:t>
            </a:r>
            <a:r>
              <a:rPr lang="ko-KR" altLang="en-US" sz="1700" dirty="0" smtClean="0"/>
              <a:t>구조 패턴 </a:t>
            </a:r>
            <a:r>
              <a:rPr lang="en-US" altLang="ko-KR" sz="1700" dirty="0" smtClean="0"/>
              <a:t>: Adapter, Bridge, Composite, Decorator, Facade, Flyweight, Proxy</a:t>
            </a:r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    - </a:t>
            </a:r>
            <a:r>
              <a:rPr lang="ko-KR" altLang="en-US" sz="1700" dirty="0" smtClean="0"/>
              <a:t>동작 패턴 </a:t>
            </a:r>
            <a:r>
              <a:rPr lang="en-US" altLang="ko-KR" sz="1700" dirty="0" smtClean="0"/>
              <a:t>: Chain of Responsibility, Command, Interpreter, Iterator, Mediator, </a:t>
            </a:r>
          </a:p>
          <a:p>
            <a:pPr>
              <a:lnSpc>
                <a:spcPct val="150000"/>
              </a:lnSpc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                   Memento, Observer, State, Strategy, Template Method, Visitor</a:t>
            </a:r>
          </a:p>
        </p:txBody>
      </p:sp>
    </p:spTree>
    <p:extLst>
      <p:ext uri="{BB962C8B-B14F-4D97-AF65-F5344CB8AC3E}">
        <p14:creationId xmlns:p14="http://schemas.microsoft.com/office/powerpoint/2010/main" val="85725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59722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Strategy Pattern – 1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동적으로 알고리즘을 교체할 수 있는 구조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알고리즘 인터페이스를 정의하고 각 알고리즘을 클래스로 캡슐화하여 교체 가능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● OCP (</a:t>
            </a:r>
            <a:r>
              <a:rPr lang="ko-KR" altLang="en-US" sz="1700" dirty="0" smtClean="0"/>
              <a:t>개방 폐쇄 원칙</a:t>
            </a:r>
            <a:r>
              <a:rPr lang="en-US" altLang="ko-KR" sz="1700" dirty="0" smtClean="0"/>
              <a:t>) </a:t>
            </a:r>
            <a:r>
              <a:rPr lang="ko-KR" altLang="en-US" sz="1700" dirty="0" smtClean="0"/>
              <a:t>실현에 가장 잘 맞는 패턴</a:t>
            </a:r>
            <a:endParaRPr lang="en-US" altLang="ko-KR" sz="17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2132856"/>
            <a:ext cx="5431829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4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862707" cy="4147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Strategy Pattern – 1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strategy.Weapon.java</a:t>
            </a:r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20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strategy.Gun.java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strategy.Sword.java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public interface Weapon {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public void attack();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3" y="2507904"/>
            <a:ext cx="7931035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class Gun </a:t>
            </a:r>
            <a:r>
              <a:rPr lang="en-US" altLang="ko-KR" sz="1400" b="1" dirty="0">
                <a:solidFill>
                  <a:srgbClr val="FF0000"/>
                </a:solidFill>
              </a:rPr>
              <a:t>implements Weapon </a:t>
            </a:r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@Override</a:t>
            </a:r>
          </a:p>
          <a:p>
            <a:r>
              <a:rPr lang="en-US" altLang="ko-KR" sz="1400" dirty="0"/>
              <a:t>    public void attack()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b="1" dirty="0" err="1"/>
              <a:t>System.out.println</a:t>
            </a:r>
            <a:r>
              <a:rPr lang="en-US" altLang="ko-KR" sz="1400" b="1" dirty="0"/>
              <a:t>("gun attack");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455155"/>
            <a:ext cx="7931035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class Sword </a:t>
            </a:r>
            <a:r>
              <a:rPr lang="en-US" altLang="ko-KR" sz="1400" b="1" dirty="0">
                <a:solidFill>
                  <a:srgbClr val="FF0000"/>
                </a:solidFill>
              </a:rPr>
              <a:t>implements Weapon </a:t>
            </a:r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@Override</a:t>
            </a:r>
          </a:p>
          <a:p>
            <a:r>
              <a:rPr lang="en-US" altLang="ko-KR" sz="1400" dirty="0"/>
              <a:t>    public void attack()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b="1" dirty="0" err="1"/>
              <a:t>System.out.println</a:t>
            </a:r>
            <a:r>
              <a:rPr lang="en-US" altLang="ko-KR" sz="1400" b="1" dirty="0"/>
              <a:t>("sword attack");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822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91164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UML (Unified Modeling Language)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접근 제어자 표시</a:t>
            </a:r>
            <a:endParaRPr lang="en-US" altLang="ko-KR" sz="17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92" y="1217324"/>
            <a:ext cx="6644640" cy="17373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954684"/>
            <a:ext cx="2103120" cy="32842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5199" y="3426565"/>
            <a:ext cx="7056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public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5199" y="3782069"/>
            <a:ext cx="1012585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protected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5199" y="4095960"/>
            <a:ext cx="788999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default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15199" y="4409851"/>
            <a:ext cx="776303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private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19672" y="4837950"/>
            <a:ext cx="7056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public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19672" y="5193454"/>
            <a:ext cx="1012585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protected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19672" y="5507345"/>
            <a:ext cx="788999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default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672" y="5821236"/>
            <a:ext cx="776303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212653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960811" cy="4016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Strategy Pattern – 1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strategy.Character.java</a:t>
            </a:r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strategy.Main.java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public class Character {</a:t>
            </a:r>
          </a:p>
          <a:p>
            <a:r>
              <a:rPr lang="en-US" altLang="ko-KR" sz="1400" b="1" dirty="0"/>
              <a:t>    </a:t>
            </a:r>
            <a:r>
              <a:rPr lang="en-US" altLang="ko-KR" sz="1400" b="1" dirty="0">
                <a:solidFill>
                  <a:srgbClr val="FF0000"/>
                </a:solidFill>
              </a:rPr>
              <a:t>Weapon </a:t>
            </a:r>
            <a:r>
              <a:rPr lang="en-US" altLang="ko-KR" sz="1400" b="1" dirty="0" err="1">
                <a:solidFill>
                  <a:srgbClr val="FF0000"/>
                </a:solidFill>
              </a:rPr>
              <a:t>weapon</a:t>
            </a:r>
            <a:r>
              <a:rPr lang="en-US" altLang="ko-KR" sz="14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1400" b="1" dirty="0"/>
              <a:t>    </a:t>
            </a:r>
          </a:p>
          <a:p>
            <a:r>
              <a:rPr lang="en-US" altLang="ko-KR" sz="1400" b="1" dirty="0"/>
              <a:t>    public void </a:t>
            </a:r>
            <a:r>
              <a:rPr lang="en-US" altLang="ko-KR" sz="1400" b="1" dirty="0" err="1"/>
              <a:t>setWeapon</a:t>
            </a:r>
            <a:r>
              <a:rPr lang="en-US" altLang="ko-KR" sz="1400" b="1" dirty="0"/>
              <a:t>(</a:t>
            </a:r>
            <a:r>
              <a:rPr lang="en-US" altLang="ko-KR" sz="1400" b="1" dirty="0">
                <a:solidFill>
                  <a:srgbClr val="FF0000"/>
                </a:solidFill>
              </a:rPr>
              <a:t>Weapon weapon</a:t>
            </a:r>
            <a:r>
              <a:rPr lang="en-US" altLang="ko-KR" sz="1400" b="1" dirty="0"/>
              <a:t>) {</a:t>
            </a:r>
          </a:p>
          <a:p>
            <a:r>
              <a:rPr lang="en-US" altLang="ko-KR" sz="1400" b="1" dirty="0"/>
              <a:t>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this.weapon</a:t>
            </a:r>
            <a:r>
              <a:rPr lang="en-US" altLang="ko-KR" sz="1400" b="1" dirty="0">
                <a:solidFill>
                  <a:srgbClr val="FF0000"/>
                </a:solidFill>
              </a:rPr>
              <a:t> = weapon;</a:t>
            </a:r>
          </a:p>
          <a:p>
            <a:r>
              <a:rPr lang="en-US" altLang="ko-KR" sz="1400" b="1" dirty="0"/>
              <a:t>    }</a:t>
            </a:r>
          </a:p>
          <a:p>
            <a:r>
              <a:rPr lang="en-US" altLang="ko-KR" sz="1400" b="1" dirty="0"/>
              <a:t>    </a:t>
            </a:r>
          </a:p>
          <a:p>
            <a:r>
              <a:rPr lang="en-US" altLang="ko-KR" sz="1400" b="1" dirty="0"/>
              <a:t>    public void </a:t>
            </a:r>
            <a:r>
              <a:rPr lang="en-US" altLang="ko-KR" sz="1400" b="1" dirty="0" err="1"/>
              <a:t>useWeapon</a:t>
            </a:r>
            <a:r>
              <a:rPr lang="en-US" altLang="ko-KR" sz="1400" b="1" dirty="0"/>
              <a:t>() {</a:t>
            </a:r>
          </a:p>
          <a:p>
            <a:r>
              <a:rPr lang="en-US" altLang="ko-KR" sz="1400" b="1" dirty="0"/>
              <a:t>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weapon.attack</a:t>
            </a:r>
            <a:r>
              <a:rPr lang="en-US" altLang="ko-KR" sz="1400" b="1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sz="1400" b="1" dirty="0"/>
              <a:t>    }</a:t>
            </a:r>
          </a:p>
          <a:p>
            <a:r>
              <a:rPr lang="en-US" altLang="ko-KR" sz="1400" b="1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3" y="4293096"/>
            <a:ext cx="7931035" cy="23128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public class Main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b="1" dirty="0"/>
              <a:t>Character </a:t>
            </a:r>
            <a:r>
              <a:rPr lang="en-US" altLang="ko-KR" sz="1400" b="1" dirty="0" err="1"/>
              <a:t>ch</a:t>
            </a:r>
            <a:r>
              <a:rPr lang="en-US" altLang="ko-KR" sz="1400" b="1" dirty="0"/>
              <a:t> = new Character();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ch.setWeapon</a:t>
            </a:r>
            <a:r>
              <a:rPr lang="en-US" altLang="ko-KR" sz="1400" b="1" dirty="0"/>
              <a:t>(</a:t>
            </a:r>
            <a:r>
              <a:rPr lang="en-US" altLang="ko-KR" sz="1400" b="1" dirty="0">
                <a:solidFill>
                  <a:srgbClr val="FF0000"/>
                </a:solidFill>
              </a:rPr>
              <a:t>new Sword()</a:t>
            </a:r>
            <a:r>
              <a:rPr lang="en-US" altLang="ko-KR" sz="1400" b="1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ch.useWeapon</a:t>
            </a:r>
            <a:r>
              <a:rPr lang="en-US" altLang="ko-KR" sz="1400" b="1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068960"/>
            <a:ext cx="3227740" cy="19581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9477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169731" cy="826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Strategy Pattern – </a:t>
            </a:r>
            <a:r>
              <a:rPr lang="en-US" altLang="ko-KR" sz="1700" dirty="0" smtClean="0"/>
              <a:t>2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게임 </a:t>
            </a:r>
            <a:r>
              <a:rPr lang="ko-KR" altLang="en-US" sz="1700" dirty="0" err="1" smtClean="0"/>
              <a:t>유닛의</a:t>
            </a:r>
            <a:r>
              <a:rPr lang="ko-KR" altLang="en-US" sz="1700" dirty="0" smtClean="0"/>
              <a:t> 공격 </a:t>
            </a:r>
            <a:r>
              <a:rPr lang="en-US" altLang="ko-KR" sz="1700" dirty="0" smtClean="0"/>
              <a:t>/ </a:t>
            </a:r>
            <a:r>
              <a:rPr lang="ko-KR" altLang="en-US" sz="1700" dirty="0" smtClean="0"/>
              <a:t>이동 방식 구현</a:t>
            </a:r>
            <a:endParaRPr lang="en-US" altLang="ko-KR" sz="17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5678288" cy="36593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852936"/>
            <a:ext cx="1981200" cy="8458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058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136180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Strategy Pattern – </a:t>
            </a:r>
            <a:r>
              <a:rPr lang="en-US" altLang="ko-KR" sz="1700" dirty="0" smtClean="0"/>
              <a:t>2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strategy.before.Unit.java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51028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 smtClean="0"/>
              <a:t>public </a:t>
            </a:r>
            <a:r>
              <a:rPr lang="en-US" altLang="ko-KR" sz="1400" dirty="0"/>
              <a:t>abstract class Unit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private String name;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public Unit(String name)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this.name = name;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public String </a:t>
            </a:r>
            <a:r>
              <a:rPr lang="en-US" altLang="ko-KR" sz="1400" dirty="0" err="1"/>
              <a:t>getName</a:t>
            </a:r>
            <a:r>
              <a:rPr lang="en-US" altLang="ko-KR" sz="1400" dirty="0"/>
              <a:t>()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return name;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30000"/>
              </a:lnSpc>
            </a:pPr>
            <a:endParaRPr lang="en-US" altLang="ko-KR" sz="1400" dirty="0"/>
          </a:p>
          <a:p>
            <a:pPr>
              <a:lnSpc>
                <a:spcPct val="130000"/>
              </a:lnSpc>
            </a:pPr>
            <a:r>
              <a:rPr lang="en-US" altLang="ko-KR" sz="1400" dirty="0"/>
              <a:t>    public void </a:t>
            </a:r>
            <a:r>
              <a:rPr lang="en-US" altLang="ko-KR" sz="1400" dirty="0" err="1"/>
              <a:t>setName</a:t>
            </a:r>
            <a:r>
              <a:rPr lang="en-US" altLang="ko-KR" sz="1400" dirty="0"/>
              <a:t>(String name)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this.name = name;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30000"/>
              </a:lnSpc>
            </a:pPr>
            <a:endParaRPr lang="en-US" altLang="ko-KR" sz="1400" dirty="0"/>
          </a:p>
          <a:p>
            <a:pPr>
              <a:lnSpc>
                <a:spcPct val="130000"/>
              </a:lnSpc>
            </a:pPr>
            <a:r>
              <a:rPr lang="en-US" altLang="ko-KR" sz="1400" b="1" dirty="0"/>
              <a:t>    public abstract void attack();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/>
              <a:t>    public abstract void move();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08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415102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Strategy Pattern – </a:t>
            </a:r>
            <a:r>
              <a:rPr lang="en-US" altLang="ko-KR" sz="1700" dirty="0" smtClean="0"/>
              <a:t>2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strategy.before.Marine.java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4898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public class Marine </a:t>
            </a:r>
            <a:r>
              <a:rPr lang="en-US" altLang="ko-KR" sz="1400" b="1" dirty="0">
                <a:solidFill>
                  <a:srgbClr val="FF0000"/>
                </a:solidFill>
              </a:rPr>
              <a:t>extends Unit </a:t>
            </a:r>
            <a:r>
              <a:rPr lang="en-US" altLang="ko-KR" sz="1400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Marine(String name)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super(name);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void attack() {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System.out.println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getName</a:t>
            </a:r>
            <a:r>
              <a:rPr lang="en-US" altLang="ko-KR" sz="1400" b="1" dirty="0"/>
              <a:t>() + " attack </a:t>
            </a:r>
            <a:r>
              <a:rPr lang="en-US" altLang="ko-KR" sz="1400" b="1" dirty="0">
                <a:solidFill>
                  <a:srgbClr val="FF0000"/>
                </a:solidFill>
              </a:rPr>
              <a:t>Gun</a:t>
            </a:r>
            <a:r>
              <a:rPr lang="en-US" altLang="ko-KR" sz="1400" b="1" dirty="0"/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void move() {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System.out.println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getName</a:t>
            </a:r>
            <a:r>
              <a:rPr lang="en-US" altLang="ko-KR" sz="1400" b="1" dirty="0"/>
              <a:t>() + " move </a:t>
            </a:r>
            <a:r>
              <a:rPr lang="en-US" altLang="ko-KR" sz="1400" b="1" dirty="0">
                <a:solidFill>
                  <a:srgbClr val="FF0000"/>
                </a:solidFill>
              </a:rPr>
              <a:t>Walk</a:t>
            </a:r>
            <a:r>
              <a:rPr lang="en-US" altLang="ko-KR" sz="1400" b="1" dirty="0"/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45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280450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Strategy Pattern – </a:t>
            </a:r>
            <a:r>
              <a:rPr lang="en-US" altLang="ko-KR" sz="1700" dirty="0" smtClean="0"/>
              <a:t>2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strategy.before.Scout.java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4898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public class Scout </a:t>
            </a:r>
            <a:r>
              <a:rPr lang="en-US" altLang="ko-KR" sz="1400" b="1" dirty="0">
                <a:solidFill>
                  <a:srgbClr val="FF0000"/>
                </a:solidFill>
              </a:rPr>
              <a:t>extends Unit </a:t>
            </a:r>
            <a:r>
              <a:rPr lang="en-US" altLang="ko-KR" sz="1400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Scout(String name)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super(name);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void attack() {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System.out.println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getName</a:t>
            </a:r>
            <a:r>
              <a:rPr lang="en-US" altLang="ko-KR" sz="1400" b="1" dirty="0"/>
              <a:t>() + "attack </a:t>
            </a:r>
            <a:r>
              <a:rPr lang="en-US" altLang="ko-KR" sz="1400" b="1" dirty="0">
                <a:solidFill>
                  <a:srgbClr val="FF0000"/>
                </a:solidFill>
              </a:rPr>
              <a:t>Missile</a:t>
            </a:r>
            <a:r>
              <a:rPr lang="en-US" altLang="ko-KR" sz="1400" b="1" dirty="0"/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void move() {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System.out.println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getName</a:t>
            </a:r>
            <a:r>
              <a:rPr lang="en-US" altLang="ko-KR" sz="1400" b="1" dirty="0"/>
              <a:t>() + " move </a:t>
            </a:r>
            <a:r>
              <a:rPr lang="en-US" altLang="ko-KR" sz="1400" b="1" dirty="0">
                <a:solidFill>
                  <a:srgbClr val="FF0000"/>
                </a:solidFill>
              </a:rPr>
              <a:t>Flying</a:t>
            </a:r>
            <a:r>
              <a:rPr lang="en-US" altLang="ko-KR" sz="1400" b="1" dirty="0"/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2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22113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Strategy Pattern – </a:t>
            </a:r>
            <a:r>
              <a:rPr lang="en-US" altLang="ko-KR" sz="1700" dirty="0" smtClean="0"/>
              <a:t>2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strategy.before.Main.java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public class Main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b="1" dirty="0">
                <a:solidFill>
                  <a:srgbClr val="FF0000"/>
                </a:solidFill>
              </a:rPr>
              <a:t>Unit m </a:t>
            </a:r>
            <a:r>
              <a:rPr lang="en-US" altLang="ko-KR" sz="1400" b="1" dirty="0"/>
              <a:t>= new Marine("marine");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b="1" dirty="0" err="1"/>
              <a:t>m.attack</a:t>
            </a:r>
            <a:r>
              <a:rPr lang="en-US" altLang="ko-KR" sz="1400" b="1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m.move</a:t>
            </a:r>
            <a:r>
              <a:rPr lang="en-US" altLang="ko-KR" sz="1400" b="1" dirty="0"/>
              <a:t>();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b="1" dirty="0">
                <a:solidFill>
                  <a:srgbClr val="FF0000"/>
                </a:solidFill>
              </a:rPr>
              <a:t>Unit s </a:t>
            </a:r>
            <a:r>
              <a:rPr lang="en-US" altLang="ko-KR" sz="1400" b="1" dirty="0"/>
              <a:t>= new Scout("scout");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b="1" dirty="0" err="1"/>
              <a:t>s.attack</a:t>
            </a:r>
            <a:r>
              <a:rPr lang="en-US" altLang="ko-KR" sz="1400" b="1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s.move</a:t>
            </a:r>
            <a:r>
              <a:rPr lang="en-US" altLang="ko-KR" sz="1400" b="1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05" y="3068960"/>
            <a:ext cx="3432163" cy="19581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3312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468985" cy="1269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Strategy Pattern – </a:t>
            </a:r>
            <a:r>
              <a:rPr lang="en-US" altLang="ko-KR" sz="1700" dirty="0" smtClean="0"/>
              <a:t>3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Marine / Scout </a:t>
            </a:r>
            <a:r>
              <a:rPr lang="ko-KR" altLang="en-US" sz="1700" dirty="0" smtClean="0"/>
              <a:t>의 이동 </a:t>
            </a:r>
            <a:r>
              <a:rPr lang="en-US" altLang="ko-KR" sz="1700" dirty="0" smtClean="0"/>
              <a:t>/ </a:t>
            </a:r>
            <a:r>
              <a:rPr lang="ko-KR" altLang="en-US" sz="1700" dirty="0" smtClean="0"/>
              <a:t>공격 방식이 변경되는 경우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  </a:t>
            </a:r>
            <a:r>
              <a:rPr lang="ko-KR" altLang="en-US" sz="1700" dirty="0" smtClean="0"/>
              <a:t>각 클래스의 코드를 직접 수정해야 되므로 변화되는 기능도 인터페이스로 변경</a:t>
            </a:r>
            <a:endParaRPr lang="en-US" altLang="ko-KR" sz="17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02233"/>
            <a:ext cx="8136904" cy="502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0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932982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Strategy Pattern – </a:t>
            </a:r>
            <a:r>
              <a:rPr lang="en-US" altLang="ko-KR" sz="1700" dirty="0" smtClean="0"/>
              <a:t>3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strategy.after.Unit.java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54784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abstract class Unit {</a:t>
            </a:r>
          </a:p>
          <a:p>
            <a:r>
              <a:rPr lang="en-US" altLang="ko-KR" sz="1400" dirty="0"/>
              <a:t>    protected String name;</a:t>
            </a:r>
          </a:p>
          <a:p>
            <a:r>
              <a:rPr lang="en-US" altLang="ko-KR" sz="1400" dirty="0"/>
              <a:t>    </a:t>
            </a:r>
            <a:r>
              <a:rPr lang="en-US" altLang="ko-KR" sz="1400" b="1" dirty="0">
                <a:solidFill>
                  <a:srgbClr val="FF0000"/>
                </a:solidFill>
              </a:rPr>
              <a:t>private </a:t>
            </a:r>
            <a:r>
              <a:rPr lang="en-US" altLang="ko-KR" sz="1400" b="1" dirty="0" err="1">
                <a:solidFill>
                  <a:srgbClr val="FF0000"/>
                </a:solidFill>
              </a:rPr>
              <a:t>AttackStrategy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</a:rPr>
              <a:t>attackStrategy</a:t>
            </a:r>
            <a:r>
              <a:rPr lang="en-US" altLang="ko-KR" sz="14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private </a:t>
            </a:r>
            <a:r>
              <a:rPr lang="en-US" altLang="ko-KR" sz="1400" b="1" dirty="0" err="1">
                <a:solidFill>
                  <a:srgbClr val="FF0000"/>
                </a:solidFill>
              </a:rPr>
              <a:t>MovingStrategy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</a:rPr>
              <a:t>movingStrategy</a:t>
            </a:r>
            <a:r>
              <a:rPr lang="en-US" altLang="ko-KR" sz="14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public Unit(String name) {</a:t>
            </a:r>
          </a:p>
          <a:p>
            <a:r>
              <a:rPr lang="en-US" altLang="ko-KR" sz="1400" dirty="0"/>
              <a:t>        this.name = name;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smtClean="0"/>
              <a:t>}</a:t>
            </a:r>
          </a:p>
          <a:p>
            <a:endParaRPr lang="en-US" altLang="ko-KR" sz="1400" dirty="0"/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public void </a:t>
            </a:r>
            <a:r>
              <a:rPr lang="en-US" altLang="ko-KR" sz="1400" b="1" dirty="0" err="1">
                <a:solidFill>
                  <a:srgbClr val="FF0000"/>
                </a:solidFill>
              </a:rPr>
              <a:t>setAttackStrategy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en-US" altLang="ko-KR" sz="1400" b="1" dirty="0" err="1">
                <a:solidFill>
                  <a:srgbClr val="FF0000"/>
                </a:solidFill>
              </a:rPr>
              <a:t>AttackStrategy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</a:rPr>
              <a:t>attackStrategy</a:t>
            </a:r>
            <a:r>
              <a:rPr lang="en-US" altLang="ko-KR" sz="1400" b="1" dirty="0">
                <a:solidFill>
                  <a:srgbClr val="FF0000"/>
                </a:solidFill>
              </a:rPr>
              <a:t>) {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this.attackStrategy</a:t>
            </a:r>
            <a:r>
              <a:rPr lang="en-US" altLang="ko-KR" sz="1400" b="1" dirty="0">
                <a:solidFill>
                  <a:srgbClr val="FF0000"/>
                </a:solidFill>
              </a:rPr>
              <a:t> = </a:t>
            </a:r>
            <a:r>
              <a:rPr lang="en-US" altLang="ko-KR" sz="1400" b="1" dirty="0" err="1">
                <a:solidFill>
                  <a:srgbClr val="FF0000"/>
                </a:solidFill>
              </a:rPr>
              <a:t>attackStrategy</a:t>
            </a:r>
            <a:r>
              <a:rPr lang="en-US" altLang="ko-KR" sz="14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}</a:t>
            </a:r>
          </a:p>
          <a:p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public void </a:t>
            </a:r>
            <a:r>
              <a:rPr lang="en-US" altLang="ko-KR" sz="1400" b="1" dirty="0" err="1">
                <a:solidFill>
                  <a:srgbClr val="FF0000"/>
                </a:solidFill>
              </a:rPr>
              <a:t>setMovingStrategy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en-US" altLang="ko-KR" sz="1400" b="1" dirty="0" err="1">
                <a:solidFill>
                  <a:srgbClr val="FF0000"/>
                </a:solidFill>
              </a:rPr>
              <a:t>MovingStrategy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</a:rPr>
              <a:t>movingStrategy</a:t>
            </a:r>
            <a:r>
              <a:rPr lang="en-US" altLang="ko-KR" sz="1400" b="1" dirty="0">
                <a:solidFill>
                  <a:srgbClr val="FF0000"/>
                </a:solidFill>
              </a:rPr>
              <a:t>) {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this.movingStrategy</a:t>
            </a:r>
            <a:r>
              <a:rPr lang="en-US" altLang="ko-KR" sz="1400" b="1" dirty="0">
                <a:solidFill>
                  <a:srgbClr val="FF0000"/>
                </a:solidFill>
              </a:rPr>
              <a:t> = </a:t>
            </a:r>
            <a:r>
              <a:rPr lang="en-US" altLang="ko-KR" sz="1400" b="1" dirty="0" err="1">
                <a:solidFill>
                  <a:srgbClr val="FF0000"/>
                </a:solidFill>
              </a:rPr>
              <a:t>movingStrategy</a:t>
            </a:r>
            <a:r>
              <a:rPr lang="en-US" altLang="ko-KR" sz="14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}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public void attack()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b="1" dirty="0" err="1"/>
              <a:t>this.attackStrategy.attack</a:t>
            </a:r>
            <a:r>
              <a:rPr lang="en-US" altLang="ko-KR" sz="1400" b="1" dirty="0"/>
              <a:t>();</a:t>
            </a:r>
          </a:p>
          <a:p>
            <a:r>
              <a:rPr lang="en-US" altLang="ko-KR" sz="1400" dirty="0"/>
              <a:t>    }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public void move()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b="1" dirty="0" err="1"/>
              <a:t>this.movingStrategy.move</a:t>
            </a:r>
            <a:r>
              <a:rPr lang="en-US" altLang="ko-KR" sz="1400" b="1" dirty="0"/>
              <a:t>();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19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211905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Strategy Pattern – </a:t>
            </a:r>
            <a:r>
              <a:rPr lang="en-US" altLang="ko-KR" sz="1700" dirty="0" smtClean="0"/>
              <a:t>3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strategy.after.Marine.java</a:t>
            </a:r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strategy.after.Scout.java</a:t>
            </a:r>
            <a:endParaRPr lang="en-US" altLang="ko-KR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1708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public class Marine </a:t>
            </a:r>
            <a:r>
              <a:rPr lang="en-US" altLang="ko-KR" sz="1400" b="1" dirty="0">
                <a:solidFill>
                  <a:srgbClr val="FF0000"/>
                </a:solidFill>
              </a:rPr>
              <a:t>extends Unit </a:t>
            </a:r>
            <a:r>
              <a:rPr lang="en-US" altLang="ko-KR" sz="1400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Marine(String name)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super(name);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543353"/>
            <a:ext cx="7931035" cy="1708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public class Scout </a:t>
            </a:r>
            <a:r>
              <a:rPr lang="en-US" altLang="ko-KR" sz="1400" b="1" dirty="0">
                <a:solidFill>
                  <a:srgbClr val="FF0000"/>
                </a:solidFill>
              </a:rPr>
              <a:t>extends Unit </a:t>
            </a:r>
            <a:r>
              <a:rPr lang="en-US" altLang="ko-KR" sz="1400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Scout(String name)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super(name);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3099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935116" cy="4670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Strategy Pattern – </a:t>
            </a:r>
            <a:r>
              <a:rPr lang="en-US" altLang="ko-KR" sz="1700" dirty="0" smtClean="0"/>
              <a:t>3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strategy.after.AttackStrategy.java</a:t>
            </a:r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strategy.after.Gun.java</a:t>
            </a:r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strategy.after.Missile.java</a:t>
            </a:r>
            <a:endParaRPr lang="en-US" altLang="ko-KR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10618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public interface </a:t>
            </a:r>
            <a:r>
              <a:rPr lang="en-US" altLang="ko-KR" sz="1400" dirty="0" err="1"/>
              <a:t>AttackStrategy</a:t>
            </a:r>
            <a:r>
              <a:rPr lang="en-US" altLang="ko-KR" sz="1400" dirty="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void attack();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2780928"/>
            <a:ext cx="7931035" cy="16435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/>
              <a:t>public class Gun </a:t>
            </a:r>
            <a:r>
              <a:rPr lang="en-US" altLang="ko-KR" sz="1400" b="1" dirty="0">
                <a:solidFill>
                  <a:srgbClr val="FF0000"/>
                </a:solidFill>
              </a:rPr>
              <a:t>implements </a:t>
            </a:r>
            <a:r>
              <a:rPr lang="en-US" altLang="ko-KR" sz="1400" b="1" dirty="0" err="1">
                <a:solidFill>
                  <a:srgbClr val="FF0000"/>
                </a:solidFill>
              </a:rPr>
              <a:t>AttackStrategy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dirty="0"/>
              <a:t>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public void attack() {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System.out.println</a:t>
            </a:r>
            <a:r>
              <a:rPr lang="en-US" altLang="ko-KR" sz="1400" b="1" dirty="0"/>
              <a:t>("attack Gun");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4979280"/>
            <a:ext cx="7931035" cy="16435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/>
              <a:t>public class Missile </a:t>
            </a:r>
            <a:r>
              <a:rPr lang="en-US" altLang="ko-KR" sz="1400" b="1" dirty="0">
                <a:solidFill>
                  <a:srgbClr val="FF0000"/>
                </a:solidFill>
              </a:rPr>
              <a:t>implements </a:t>
            </a:r>
            <a:r>
              <a:rPr lang="en-US" altLang="ko-KR" sz="1400" b="1" dirty="0" err="1">
                <a:solidFill>
                  <a:srgbClr val="FF0000"/>
                </a:solidFill>
              </a:rPr>
              <a:t>AttackStrategy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dirty="0"/>
              <a:t>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public void attack() {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System.out.println</a:t>
            </a:r>
            <a:r>
              <a:rPr lang="en-US" altLang="ko-KR" sz="1400" b="1" dirty="0"/>
              <a:t>("attack Missile");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118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326826" cy="4932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ko-KR" altLang="en-US" sz="1700" dirty="0" smtClean="0"/>
              <a:t>관계 표현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연관 관계 </a:t>
            </a:r>
            <a:r>
              <a:rPr lang="en-US" altLang="ko-KR" sz="1700" dirty="0" smtClean="0"/>
              <a:t>(Association)</a:t>
            </a:r>
          </a:p>
          <a:p>
            <a:pPr>
              <a:lnSpc>
                <a:spcPct val="150000"/>
              </a:lnSpc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  - </a:t>
            </a:r>
            <a:r>
              <a:rPr lang="ko-KR" altLang="en-US" sz="1700" dirty="0" smtClean="0"/>
              <a:t>연관된 클래스 간에 실선으로 표시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  - Professor.java</a:t>
            </a:r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20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  - Student.java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02234"/>
            <a:ext cx="4008120" cy="5943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04864"/>
            <a:ext cx="4008120" cy="76955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27584" y="3501008"/>
            <a:ext cx="7931035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class Professor {</a:t>
            </a:r>
          </a:p>
          <a:p>
            <a:r>
              <a:rPr lang="en-US" altLang="ko-KR" sz="1400" dirty="0"/>
              <a:t>    public void counseling()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상담하다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7584" y="5157192"/>
            <a:ext cx="7931035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class Student {</a:t>
            </a:r>
          </a:p>
          <a:p>
            <a:r>
              <a:rPr lang="en-US" altLang="ko-KR" sz="1400" dirty="0"/>
              <a:t>    public void action()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b="1" dirty="0">
                <a:solidFill>
                  <a:srgbClr val="FF0000"/>
                </a:solidFill>
              </a:rPr>
              <a:t>Professor </a:t>
            </a:r>
            <a:r>
              <a:rPr lang="en-US" altLang="ko-KR" sz="1400" b="1" dirty="0" err="1">
                <a:solidFill>
                  <a:srgbClr val="FF0000"/>
                </a:solidFill>
              </a:rPr>
              <a:t>professor</a:t>
            </a:r>
            <a:r>
              <a:rPr lang="en-US" altLang="ko-KR" sz="1400" b="1" dirty="0">
                <a:solidFill>
                  <a:srgbClr val="FF0000"/>
                </a:solidFill>
              </a:rPr>
              <a:t> = new Professor();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professor.counseling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455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063228" cy="4670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Strategy Pattern – </a:t>
            </a:r>
            <a:r>
              <a:rPr lang="en-US" altLang="ko-KR" sz="1700" dirty="0" smtClean="0"/>
              <a:t>3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strategy.after.MovingStrategy.java</a:t>
            </a:r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strategy.after.Walking.java</a:t>
            </a:r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strategy.after.Flying.java</a:t>
            </a:r>
            <a:endParaRPr lang="en-US" altLang="ko-KR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1020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public interface </a:t>
            </a:r>
            <a:r>
              <a:rPr lang="en-US" altLang="ko-KR" sz="1400" dirty="0" err="1"/>
              <a:t>MovingStrategy</a:t>
            </a:r>
            <a:r>
              <a:rPr lang="en-US" altLang="ko-KR" sz="1400" dirty="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void move();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2780928"/>
            <a:ext cx="7931035" cy="16435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/>
              <a:t>public class Walking </a:t>
            </a:r>
            <a:r>
              <a:rPr lang="en-US" altLang="ko-KR" sz="1400" b="1" dirty="0">
                <a:solidFill>
                  <a:srgbClr val="FF0000"/>
                </a:solidFill>
              </a:rPr>
              <a:t>implements </a:t>
            </a:r>
            <a:r>
              <a:rPr lang="en-US" altLang="ko-KR" sz="1400" b="1" dirty="0" err="1">
                <a:solidFill>
                  <a:srgbClr val="FF0000"/>
                </a:solidFill>
              </a:rPr>
              <a:t>MovingStrategy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dirty="0"/>
              <a:t>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public void move() 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</a:t>
            </a:r>
            <a:r>
              <a:rPr lang="en-US" altLang="ko-KR" sz="1400" b="1" dirty="0" err="1"/>
              <a:t>System.out.println</a:t>
            </a:r>
            <a:r>
              <a:rPr lang="en-US" altLang="ko-KR" sz="1400" b="1" dirty="0"/>
              <a:t>("move Walking");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4979280"/>
            <a:ext cx="7931035" cy="16435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/>
              <a:t>public class Flying </a:t>
            </a:r>
            <a:r>
              <a:rPr lang="en-US" altLang="ko-KR" sz="1400" b="1" dirty="0">
                <a:solidFill>
                  <a:srgbClr val="FF0000"/>
                </a:solidFill>
              </a:rPr>
              <a:t>implements </a:t>
            </a:r>
            <a:r>
              <a:rPr lang="en-US" altLang="ko-KR" sz="1400" b="1" dirty="0" err="1">
                <a:solidFill>
                  <a:srgbClr val="FF0000"/>
                </a:solidFill>
              </a:rPr>
              <a:t>MovingStrategy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dirty="0"/>
              <a:t>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public void move() 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</a:t>
            </a:r>
            <a:r>
              <a:rPr lang="en-US" altLang="ko-KR" sz="1400" b="1" dirty="0" err="1"/>
              <a:t>System.out.println</a:t>
            </a:r>
            <a:r>
              <a:rPr lang="en-US" altLang="ko-KR" sz="1400" b="1" dirty="0"/>
              <a:t>("move Flying");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60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063228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Strategy Pattern – </a:t>
            </a:r>
            <a:r>
              <a:rPr lang="en-US" altLang="ko-KR" sz="1700" dirty="0" smtClean="0"/>
              <a:t>3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strategy.after.AttackStrategy.java</a:t>
            </a:r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strategy.after.MovingStrategy.java</a:t>
            </a:r>
            <a:endParaRPr lang="en-US" altLang="ko-KR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10618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public interface </a:t>
            </a:r>
            <a:r>
              <a:rPr lang="en-US" altLang="ko-KR" sz="1400" dirty="0" err="1"/>
              <a:t>AttackStrategy</a:t>
            </a:r>
            <a:r>
              <a:rPr lang="en-US" altLang="ko-KR" sz="1400" dirty="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void attack();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2780928"/>
            <a:ext cx="7931035" cy="16435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/>
              <a:t>public class Gun implements </a:t>
            </a:r>
            <a:r>
              <a:rPr lang="en-US" altLang="ko-KR" sz="1400" dirty="0" err="1"/>
              <a:t>AttackStrategy</a:t>
            </a:r>
            <a:r>
              <a:rPr lang="en-US" altLang="ko-KR" sz="1400" dirty="0"/>
              <a:t> 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public void attack() 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("attack Gun");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4797152"/>
            <a:ext cx="7931035" cy="16180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/>
              <a:t>public class Missile implements </a:t>
            </a:r>
            <a:r>
              <a:rPr lang="en-US" altLang="ko-KR" sz="1400" dirty="0" err="1"/>
              <a:t>AttackStrategy</a:t>
            </a:r>
            <a:r>
              <a:rPr lang="en-US" altLang="ko-KR" sz="1400" dirty="0"/>
              <a:t> 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public void attack() 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("attack Missile");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083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017942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Strategy Pattern – </a:t>
            </a:r>
            <a:r>
              <a:rPr lang="en-US" altLang="ko-KR" sz="1700" dirty="0" smtClean="0"/>
              <a:t>3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strategy.after.Main.java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4898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public class Main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b="1" dirty="0">
                <a:solidFill>
                  <a:srgbClr val="FF0000"/>
                </a:solidFill>
              </a:rPr>
              <a:t>Unit m </a:t>
            </a:r>
            <a:r>
              <a:rPr lang="en-US" altLang="ko-KR" sz="1400" b="1" dirty="0"/>
              <a:t>= new Marine("marine");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m.setAttackStrategy</a:t>
            </a:r>
            <a:r>
              <a:rPr lang="en-US" altLang="ko-KR" sz="1400" b="1" dirty="0"/>
              <a:t>(</a:t>
            </a:r>
            <a:r>
              <a:rPr lang="en-US" altLang="ko-KR" sz="1400" b="1" dirty="0">
                <a:solidFill>
                  <a:srgbClr val="FF0000"/>
                </a:solidFill>
              </a:rPr>
              <a:t>new Gun()</a:t>
            </a:r>
            <a:r>
              <a:rPr lang="en-US" altLang="ko-KR" sz="1400" b="1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m.setMovingStrategy</a:t>
            </a:r>
            <a:r>
              <a:rPr lang="en-US" altLang="ko-KR" sz="1400" b="1" dirty="0"/>
              <a:t>(</a:t>
            </a:r>
            <a:r>
              <a:rPr lang="en-US" altLang="ko-KR" sz="1400" b="1" dirty="0">
                <a:solidFill>
                  <a:srgbClr val="FF0000"/>
                </a:solidFill>
              </a:rPr>
              <a:t>new Walking()</a:t>
            </a:r>
            <a:r>
              <a:rPr lang="en-US" altLang="ko-KR" sz="1400" b="1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m.attack</a:t>
            </a:r>
            <a:r>
              <a:rPr lang="en-US" altLang="ko-KR" sz="1400" b="1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m.move</a:t>
            </a:r>
            <a:r>
              <a:rPr lang="en-US" altLang="ko-KR" sz="1400" b="1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b="1" dirty="0">
                <a:solidFill>
                  <a:srgbClr val="FF0000"/>
                </a:solidFill>
              </a:rPr>
              <a:t>Unit s </a:t>
            </a:r>
            <a:r>
              <a:rPr lang="en-US" altLang="ko-KR" sz="1400" b="1" dirty="0"/>
              <a:t>= new Scout("scout");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s.setAttackStrategy</a:t>
            </a:r>
            <a:r>
              <a:rPr lang="en-US" altLang="ko-KR" sz="1400" b="1" dirty="0"/>
              <a:t>(</a:t>
            </a:r>
            <a:r>
              <a:rPr lang="en-US" altLang="ko-KR" sz="1400" b="1" dirty="0">
                <a:solidFill>
                  <a:srgbClr val="FF0000"/>
                </a:solidFill>
              </a:rPr>
              <a:t>new Missile()</a:t>
            </a:r>
            <a:r>
              <a:rPr lang="en-US" altLang="ko-KR" sz="1400" b="1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s.setMovingStrategy</a:t>
            </a:r>
            <a:r>
              <a:rPr lang="en-US" altLang="ko-KR" sz="1400" b="1" dirty="0"/>
              <a:t>(</a:t>
            </a:r>
            <a:r>
              <a:rPr lang="en-US" altLang="ko-KR" sz="1400" b="1" dirty="0">
                <a:solidFill>
                  <a:srgbClr val="FF0000"/>
                </a:solidFill>
              </a:rPr>
              <a:t>new Flying()</a:t>
            </a:r>
            <a:r>
              <a:rPr lang="en-US" altLang="ko-KR" sz="1400" b="1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s.attack</a:t>
            </a:r>
            <a:r>
              <a:rPr lang="en-US" altLang="ko-KR" sz="1400" b="1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s.move</a:t>
            </a:r>
            <a:r>
              <a:rPr lang="en-US" altLang="ko-KR" sz="1400" b="1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05" y="3002728"/>
            <a:ext cx="3432163" cy="20243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6007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430239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 smtClean="0"/>
              <a:t>Command </a:t>
            </a:r>
            <a:r>
              <a:rPr lang="en-US" altLang="ko-KR" sz="1700" dirty="0" smtClean="0"/>
              <a:t>Pattern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명령을 클래스로 표현하는 구조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스케줄러와 같은 프로그램처럼 </a:t>
            </a:r>
            <a:r>
              <a:rPr lang="ko-KR" altLang="en-US" sz="1700" dirty="0" smtClean="0"/>
              <a:t>어떤 동작을 하게 될지는 모르더라도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 </a:t>
            </a:r>
            <a:r>
              <a:rPr lang="ko-KR" altLang="en-US" sz="1700" dirty="0" smtClean="0"/>
              <a:t> 단순히 실행만을 하는 경우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Strategy </a:t>
            </a:r>
            <a:r>
              <a:rPr lang="ko-KR" altLang="en-US" sz="1700" dirty="0" smtClean="0"/>
              <a:t>패턴은 </a:t>
            </a:r>
            <a:r>
              <a:rPr lang="ko-KR" altLang="en-US" sz="1700" b="1" dirty="0" smtClean="0"/>
              <a:t>어떻게</a:t>
            </a:r>
            <a:r>
              <a:rPr lang="ko-KR" altLang="en-US" sz="1700" dirty="0" smtClean="0"/>
              <a:t> 라는 정보만 넘겨주지만 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  Command </a:t>
            </a:r>
            <a:r>
              <a:rPr lang="ko-KR" altLang="en-US" sz="1700" dirty="0" smtClean="0"/>
              <a:t>패턴은 </a:t>
            </a:r>
            <a:r>
              <a:rPr lang="ko-KR" altLang="en-US" sz="1700" b="1" dirty="0" smtClean="0"/>
              <a:t>무엇을 어떻게 </a:t>
            </a:r>
            <a:r>
              <a:rPr lang="ko-KR" altLang="en-US" sz="1700" dirty="0" smtClean="0"/>
              <a:t>라는 좀 더 명확한 정보를 넘겨줌</a:t>
            </a:r>
            <a:endParaRPr lang="en-US" altLang="ko-KR" sz="17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03" y="2892586"/>
            <a:ext cx="7396758" cy="312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281202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 smtClean="0"/>
              <a:t>Command </a:t>
            </a:r>
            <a:r>
              <a:rPr lang="en-US" altLang="ko-KR" sz="1700" dirty="0" smtClean="0"/>
              <a:t>Pattern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en-US" altLang="ko-KR" sz="1700" dirty="0" smtClean="0"/>
              <a:t>Switch </a:t>
            </a:r>
            <a:r>
              <a:rPr lang="ko-KR" altLang="en-US" sz="1700" dirty="0" smtClean="0"/>
              <a:t>동작</a:t>
            </a:r>
            <a:endParaRPr lang="en-US" altLang="ko-KR" sz="17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6624736" cy="449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279039" cy="4408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Command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command.Light.java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endParaRPr lang="en-US" altLang="ko-KR" sz="1700" dirty="0"/>
          </a:p>
          <a:p>
            <a:endParaRPr lang="en-US" altLang="ko-KR" sz="1700" dirty="0" smtClean="0"/>
          </a:p>
          <a:p>
            <a:endParaRPr lang="en-US" altLang="ko-KR" sz="1700" dirty="0"/>
          </a:p>
          <a:p>
            <a:endParaRPr lang="en-US" altLang="ko-KR" sz="1700" dirty="0" smtClean="0"/>
          </a:p>
          <a:p>
            <a:endParaRPr lang="en-US" altLang="ko-KR" sz="1700" dirty="0"/>
          </a:p>
          <a:p>
            <a:endParaRPr lang="en-US" altLang="ko-KR" sz="1700" dirty="0" smtClean="0"/>
          </a:p>
          <a:p>
            <a:endParaRPr lang="en-US" altLang="ko-KR" sz="1700" dirty="0"/>
          </a:p>
          <a:p>
            <a:endParaRPr lang="en-US" altLang="ko-KR" sz="1700" dirty="0" smtClean="0"/>
          </a:p>
          <a:p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command.Command</a:t>
            </a:r>
            <a:r>
              <a:rPr lang="en-US" altLang="ko-KR" sz="1700" dirty="0" smtClean="0"/>
              <a:t>.java</a:t>
            </a:r>
            <a:endParaRPr lang="en-US" altLang="ko-KR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29592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public class Light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void </a:t>
            </a:r>
            <a:r>
              <a:rPr lang="en-US" altLang="ko-KR" sz="1400" dirty="0" err="1"/>
              <a:t>turnOn</a:t>
            </a:r>
            <a:r>
              <a:rPr lang="en-US" altLang="ko-KR" sz="1400" dirty="0"/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("The light is on");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void </a:t>
            </a:r>
            <a:r>
              <a:rPr lang="en-US" altLang="ko-KR" sz="1400" dirty="0" err="1"/>
              <a:t>turnOff</a:t>
            </a:r>
            <a:r>
              <a:rPr lang="en-US" altLang="ko-KR" sz="1400" dirty="0"/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("The light is off");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}</a:t>
            </a:r>
            <a:endParaRPr lang="en-US" altLang="ko-K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4696023"/>
            <a:ext cx="7931035" cy="8424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/>
              <a:t>public </a:t>
            </a:r>
            <a:r>
              <a:rPr lang="en-US" altLang="ko-KR" sz="1400" dirty="0"/>
              <a:t>interface Command 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public void execute();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261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199163" cy="3624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Command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command.FlipUpCommand.java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endParaRPr lang="en-US" altLang="ko-KR" sz="1700" dirty="0"/>
          </a:p>
          <a:p>
            <a:endParaRPr lang="en-US" altLang="ko-KR" sz="1700" dirty="0" smtClean="0"/>
          </a:p>
          <a:p>
            <a:endParaRPr lang="en-US" altLang="ko-KR" sz="1700" dirty="0"/>
          </a:p>
          <a:p>
            <a:endParaRPr lang="en-US" altLang="ko-KR" sz="1700" dirty="0" smtClean="0"/>
          </a:p>
          <a:p>
            <a:endParaRPr lang="en-US" altLang="ko-KR" sz="1700" dirty="0"/>
          </a:p>
          <a:p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command.FlipDownCommand</a:t>
            </a:r>
            <a:r>
              <a:rPr lang="en-US" altLang="ko-KR" sz="1700" dirty="0" smtClean="0"/>
              <a:t>.java</a:t>
            </a:r>
            <a:endParaRPr lang="en-US" altLang="ko-KR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class </a:t>
            </a:r>
            <a:r>
              <a:rPr lang="en-US" altLang="ko-KR" sz="1400" dirty="0" err="1"/>
              <a:t>FlipUpCommand</a:t>
            </a:r>
            <a:r>
              <a:rPr lang="en-US" altLang="ko-KR" sz="1400" dirty="0"/>
              <a:t> implements Command {</a:t>
            </a:r>
          </a:p>
          <a:p>
            <a:r>
              <a:rPr lang="en-US" altLang="ko-KR" sz="1400" dirty="0"/>
              <a:t>    private Light </a:t>
            </a:r>
            <a:r>
              <a:rPr lang="en-US" altLang="ko-KR" sz="1400" dirty="0" err="1"/>
              <a:t>theLight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public </a:t>
            </a:r>
            <a:r>
              <a:rPr lang="en-US" altLang="ko-KR" sz="1400" dirty="0" err="1"/>
              <a:t>FlipUpCommand</a:t>
            </a:r>
            <a:r>
              <a:rPr lang="en-US" altLang="ko-KR" sz="1400" dirty="0"/>
              <a:t>(Light light) </a:t>
            </a:r>
            <a:r>
              <a:rPr lang="en-US" altLang="ko-KR" sz="1400" dirty="0" smtClean="0"/>
              <a:t>{ </a:t>
            </a:r>
            <a:r>
              <a:rPr lang="en-US" altLang="ko-KR" sz="1400" dirty="0" err="1" smtClean="0"/>
              <a:t>this.theLight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light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   @Override</a:t>
            </a:r>
          </a:p>
          <a:p>
            <a:r>
              <a:rPr lang="en-US" altLang="ko-KR" sz="1400" dirty="0"/>
              <a:t>    public void execute()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theLight.turnOn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  <a:endParaRPr lang="en-US" altLang="ko-K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3933056"/>
            <a:ext cx="7931035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class </a:t>
            </a:r>
            <a:r>
              <a:rPr lang="en-US" altLang="ko-KR" sz="1400" dirty="0" err="1"/>
              <a:t>FlipDownCommand</a:t>
            </a:r>
            <a:r>
              <a:rPr lang="en-US" altLang="ko-KR" sz="1400" dirty="0"/>
              <a:t> implements Command {</a:t>
            </a:r>
          </a:p>
          <a:p>
            <a:r>
              <a:rPr lang="en-US" altLang="ko-KR" sz="1400" dirty="0"/>
              <a:t>    private Light </a:t>
            </a:r>
            <a:r>
              <a:rPr lang="en-US" altLang="ko-KR" sz="1400" dirty="0" err="1"/>
              <a:t>theLight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public </a:t>
            </a:r>
            <a:r>
              <a:rPr lang="en-US" altLang="ko-KR" sz="1400" dirty="0" err="1"/>
              <a:t>FlipDownCommand</a:t>
            </a:r>
            <a:r>
              <a:rPr lang="en-US" altLang="ko-KR" sz="1400" dirty="0"/>
              <a:t>(Light light) </a:t>
            </a:r>
            <a:r>
              <a:rPr lang="en-US" altLang="ko-KR" sz="1400" dirty="0" smtClean="0"/>
              <a:t>{ </a:t>
            </a:r>
            <a:r>
              <a:rPr lang="en-US" altLang="ko-KR" sz="1400" dirty="0" err="1" smtClean="0"/>
              <a:t>this.theLight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light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   @Override</a:t>
            </a:r>
          </a:p>
          <a:p>
            <a:r>
              <a:rPr lang="en-US" altLang="ko-KR" sz="1400" dirty="0"/>
              <a:t>    public void execute()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theLight.turnOff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720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748445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Command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command.Main.java</a:t>
            </a:r>
            <a:endParaRPr lang="en-US" altLang="ko-KR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public class Main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Light lamp = new Light();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Command </a:t>
            </a:r>
            <a:r>
              <a:rPr lang="en-US" altLang="ko-KR" sz="1400" dirty="0" err="1"/>
              <a:t>switchUp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FlipUpCommand</a:t>
            </a:r>
            <a:r>
              <a:rPr lang="en-US" altLang="ko-KR" sz="1400" dirty="0"/>
              <a:t>(lamp);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Command </a:t>
            </a:r>
            <a:r>
              <a:rPr lang="en-US" altLang="ko-KR" sz="1400" dirty="0" err="1"/>
              <a:t>switchDown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FlipDownCommand</a:t>
            </a:r>
            <a:r>
              <a:rPr lang="en-US" altLang="ko-KR" sz="1400" dirty="0"/>
              <a:t>(lamp);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Switch s = new Switch();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s.storeAndExecute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switchUp</a:t>
            </a:r>
            <a:r>
              <a:rPr lang="en-US" altLang="ko-KR" sz="14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s.storeAndExecute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switchDown</a:t>
            </a:r>
            <a:r>
              <a:rPr lang="en-US" altLang="ko-KR" sz="14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034" y="3717032"/>
            <a:ext cx="2763987" cy="14709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9674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148111" cy="2054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Template Method Pattern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구체적인 내용은 하위 클래스에서 처리하도록 하는 구조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어떤 알고리즘에 대한 </a:t>
            </a:r>
            <a:r>
              <a:rPr lang="ko-KR" altLang="en-US" sz="1700" b="1" dirty="0" smtClean="0"/>
              <a:t>큰 틀이 결정된 상태</a:t>
            </a:r>
            <a:r>
              <a:rPr lang="ko-KR" altLang="en-US" sz="1700" dirty="0" smtClean="0"/>
              <a:t>에서 구체적인 설계를 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  </a:t>
            </a:r>
            <a:r>
              <a:rPr lang="ko-KR" altLang="en-US" sz="1700" dirty="0" smtClean="0"/>
              <a:t>하위 클래스에 맡기는 방식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스프링 프레임워크 등 프레임워크에서 자주 사용되는 구조</a:t>
            </a:r>
            <a:endParaRPr lang="en-US" altLang="ko-KR" sz="17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92896"/>
            <a:ext cx="6048672" cy="241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8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446136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Template Method Pattern – 1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문자 </a:t>
            </a:r>
            <a:r>
              <a:rPr lang="en-US" altLang="ko-KR" sz="1700" dirty="0" smtClean="0"/>
              <a:t>/ </a:t>
            </a:r>
            <a:r>
              <a:rPr lang="ko-KR" altLang="en-US" sz="1700" dirty="0" smtClean="0"/>
              <a:t>문자열 출력</a:t>
            </a:r>
            <a:endParaRPr lang="en-US" altLang="ko-KR" sz="17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84784"/>
            <a:ext cx="5472608" cy="377655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769973" y="2961861"/>
            <a:ext cx="1296144" cy="241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1954381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ko-KR" altLang="en-US" sz="1700" dirty="0" smtClean="0"/>
              <a:t>관계 표현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다중성 표기</a:t>
            </a:r>
            <a:endParaRPr lang="en-US" altLang="ko-KR" sz="1700" dirty="0" smtClean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96752"/>
            <a:ext cx="6827520" cy="26746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221088"/>
            <a:ext cx="5492472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0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698513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Template Method Pattern – 1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template_method.Display.java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4898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public abstract class Display {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public abstract void open();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public abstract void print();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public abstract void close();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en-US" altLang="ko-KR" sz="1400" b="1" dirty="0">
                <a:solidFill>
                  <a:srgbClr val="FF0000"/>
                </a:solidFill>
              </a:rPr>
              <a:t>public final void display() {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    open();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   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    for (</a:t>
            </a:r>
            <a:r>
              <a:rPr lang="en-US" altLang="ko-KR" sz="1400" b="1" dirty="0" err="1">
                <a:solidFill>
                  <a:srgbClr val="FF0000"/>
                </a:solidFill>
              </a:rPr>
              <a:t>int</a:t>
            </a:r>
            <a:r>
              <a:rPr lang="en-US" altLang="ko-KR" sz="1400" b="1" dirty="0">
                <a:solidFill>
                  <a:srgbClr val="FF0000"/>
                </a:solidFill>
              </a:rPr>
              <a:t> i = 0; i &lt; 5; i++) {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        print();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   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    close();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919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153766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Template Method Pattern – 1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template_method.CharDisplay.java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CharDisplay</a:t>
            </a:r>
            <a:r>
              <a:rPr lang="en-US" altLang="ko-KR" sz="1400" dirty="0"/>
              <a:t> extends Display </a:t>
            </a:r>
            <a:r>
              <a:rPr lang="en-US" altLang="ko-KR" sz="1400" dirty="0" smtClean="0"/>
              <a:t>{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void open()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("&lt;&lt;");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void print()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('@');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void close()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("&gt;&gt;");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837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272836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Template Method Pattern – 1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template_method.StringDisplay.java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StringDisplay</a:t>
            </a:r>
            <a:r>
              <a:rPr lang="en-US" altLang="ko-KR" sz="1400" dirty="0"/>
              <a:t> extends Display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void open()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("#############");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void print()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("HELLO");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void close()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("#############");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689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496663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Template Method Pattern – 1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template_method.Main.java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29592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public class Main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Display d1 = new </a:t>
            </a:r>
            <a:r>
              <a:rPr lang="en-US" altLang="ko-KR" sz="1400" dirty="0" err="1"/>
              <a:t>CharDisplay</a:t>
            </a:r>
            <a:r>
              <a:rPr lang="en-US" altLang="ko-KR" sz="1400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d1.display();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Display d2 = new </a:t>
            </a:r>
            <a:r>
              <a:rPr lang="en-US" altLang="ko-KR" sz="1400" dirty="0" err="1"/>
              <a:t>StringDisplay</a:t>
            </a:r>
            <a:r>
              <a:rPr lang="en-US" altLang="ko-KR" sz="1400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d2.display();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436941"/>
            <a:ext cx="3166249" cy="27264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5570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446136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Template Method Pattern – 2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Toast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71" y="1484784"/>
            <a:ext cx="5624672" cy="352839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50094" y="2626973"/>
            <a:ext cx="1577279" cy="235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09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038285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Template Method Pattern – </a:t>
            </a:r>
            <a:r>
              <a:rPr lang="en-US" altLang="ko-KR" sz="1700" dirty="0" smtClean="0"/>
              <a:t>2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template_method.toast.Toast.java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abstract class Toast {</a:t>
            </a:r>
          </a:p>
          <a:p>
            <a:r>
              <a:rPr lang="en-US" altLang="ko-KR" sz="1400" b="1" dirty="0"/>
              <a:t>    protected abstract void bread();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    protected abstract void topping();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public void </a:t>
            </a:r>
            <a:r>
              <a:rPr lang="en-US" altLang="ko-KR" sz="1400" b="1" dirty="0" err="1">
                <a:solidFill>
                  <a:srgbClr val="FF0000"/>
                </a:solidFill>
              </a:rPr>
              <a:t>makeToast</a:t>
            </a:r>
            <a:r>
              <a:rPr lang="en-US" altLang="ko-KR" sz="1400" b="1" dirty="0">
                <a:solidFill>
                  <a:srgbClr val="FF0000"/>
                </a:solidFill>
              </a:rPr>
              <a:t>() {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start();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bread();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System.out.println</a:t>
            </a:r>
            <a:r>
              <a:rPr lang="en-US" altLang="ko-KR" sz="1400" b="1" dirty="0">
                <a:solidFill>
                  <a:srgbClr val="FF0000"/>
                </a:solidFill>
              </a:rPr>
              <a:t>("</a:t>
            </a:r>
            <a:r>
              <a:rPr lang="ko-KR" altLang="en-US" sz="1400" b="1" dirty="0">
                <a:solidFill>
                  <a:srgbClr val="FF0000"/>
                </a:solidFill>
              </a:rPr>
              <a:t>양상추</a:t>
            </a:r>
            <a:r>
              <a:rPr lang="en-US" altLang="ko-KR" sz="1400" b="1" dirty="0">
                <a:solidFill>
                  <a:srgbClr val="FF0000"/>
                </a:solidFill>
              </a:rPr>
              <a:t>");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topping();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System.out.println</a:t>
            </a:r>
            <a:r>
              <a:rPr lang="en-US" altLang="ko-KR" sz="1400" b="1" dirty="0">
                <a:solidFill>
                  <a:srgbClr val="FF0000"/>
                </a:solidFill>
              </a:rPr>
              <a:t>("</a:t>
            </a:r>
            <a:r>
              <a:rPr lang="ko-KR" altLang="en-US" sz="1400" b="1" dirty="0">
                <a:solidFill>
                  <a:srgbClr val="FF0000"/>
                </a:solidFill>
              </a:rPr>
              <a:t>토마토</a:t>
            </a:r>
            <a:r>
              <a:rPr lang="en-US" altLang="ko-KR" sz="1400" b="1" dirty="0">
                <a:solidFill>
                  <a:srgbClr val="FF0000"/>
                </a:solidFill>
              </a:rPr>
              <a:t>");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bread();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end();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}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private void start()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("===============");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    private void end()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("===============");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127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637808" cy="3885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Template Method Pattern – </a:t>
            </a:r>
            <a:r>
              <a:rPr lang="en-US" altLang="ko-KR" sz="1700" dirty="0" smtClean="0"/>
              <a:t>2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template_method.toast.HamToast.java</a:t>
            </a:r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template_method.toast.BaconToast.java</a:t>
            </a:r>
            <a:endParaRPr lang="en-US" altLang="ko-KR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class </a:t>
            </a:r>
            <a:r>
              <a:rPr lang="en-US" altLang="ko-KR" sz="1400" dirty="0" err="1"/>
              <a:t>HamToast</a:t>
            </a:r>
            <a:r>
              <a:rPr lang="en-US" altLang="ko-KR" sz="1400" dirty="0"/>
              <a:t> extends Toast {</a:t>
            </a:r>
          </a:p>
          <a:p>
            <a:r>
              <a:rPr lang="en-US" altLang="ko-KR" sz="1400" dirty="0"/>
              <a:t>    @Override</a:t>
            </a:r>
          </a:p>
          <a:p>
            <a:r>
              <a:rPr lang="en-US" altLang="ko-KR" sz="1400" dirty="0"/>
              <a:t>    protected void bread()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식빵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    }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@Override</a:t>
            </a:r>
          </a:p>
          <a:p>
            <a:r>
              <a:rPr lang="en-US" altLang="ko-KR" sz="1400" dirty="0"/>
              <a:t>    protected void topping()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햄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4184834"/>
            <a:ext cx="7931035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class </a:t>
            </a:r>
            <a:r>
              <a:rPr lang="en-US" altLang="ko-KR" sz="1400" dirty="0" err="1"/>
              <a:t>BaconToast</a:t>
            </a:r>
            <a:r>
              <a:rPr lang="en-US" altLang="ko-KR" sz="1400" dirty="0"/>
              <a:t> extends Toast {</a:t>
            </a:r>
          </a:p>
          <a:p>
            <a:r>
              <a:rPr lang="en-US" altLang="ko-KR" sz="1400" dirty="0"/>
              <a:t>    @Override</a:t>
            </a:r>
          </a:p>
          <a:p>
            <a:r>
              <a:rPr lang="en-US" altLang="ko-KR" sz="1400" dirty="0"/>
              <a:t>    protected void bread()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 err="1"/>
              <a:t>호밀빵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    }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@Override</a:t>
            </a:r>
          </a:p>
          <a:p>
            <a:r>
              <a:rPr lang="en-US" altLang="ko-KR" sz="1400" dirty="0"/>
              <a:t>    protected void topping()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베이컨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593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028795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Template Method Pattern – </a:t>
            </a:r>
            <a:r>
              <a:rPr lang="en-US" altLang="ko-KR" sz="1700" dirty="0" smtClean="0"/>
              <a:t>2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template_method.toast.Main.java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class Main {</a:t>
            </a:r>
          </a:p>
          <a:p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        Toast ham = new </a:t>
            </a:r>
            <a:r>
              <a:rPr lang="en-US" altLang="ko-KR" sz="1400" dirty="0" err="1"/>
              <a:t>HamToast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ham.makeToast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        </a:t>
            </a:r>
          </a:p>
          <a:p>
            <a:r>
              <a:rPr lang="en-US" altLang="ko-KR" sz="1400" dirty="0"/>
              <a:t>        Toast bacon = new </a:t>
            </a:r>
            <a:r>
              <a:rPr lang="en-US" altLang="ko-KR" sz="1400" dirty="0" err="1"/>
              <a:t>BaconToast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bacon.makeToast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760361"/>
            <a:ext cx="3166249" cy="42476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7286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148111" cy="1269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Visitor Pattern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알고리즘을 객체 구조에서 분리시키는 구조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구조를 수정하지 않고 새로운 동작을 기존 객체 구조에 추가 가능</a:t>
            </a:r>
            <a:endParaRPr lang="en-US" altLang="ko-KR" sz="17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2234"/>
            <a:ext cx="8387660" cy="327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2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954720" cy="4016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Visitor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visitor.CarElement.java</a:t>
            </a:r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20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visitor.Engine.java</a:t>
            </a:r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visitor. </a:t>
            </a:r>
            <a:r>
              <a:rPr lang="en-US" altLang="ko-KR" sz="1700" dirty="0" smtClean="0"/>
              <a:t>Body.java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783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/>
              <a:t>public interface </a:t>
            </a:r>
            <a:r>
              <a:rPr lang="en-US" altLang="ko-KR" sz="1400" dirty="0" err="1"/>
              <a:t>CarElement</a:t>
            </a:r>
            <a:r>
              <a:rPr lang="en-US" altLang="ko-KR" sz="1400" dirty="0"/>
              <a:t> {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void accept(</a:t>
            </a:r>
            <a:r>
              <a:rPr lang="en-US" altLang="ko-KR" sz="1400" dirty="0" err="1"/>
              <a:t>CarElementVisitor</a:t>
            </a:r>
            <a:r>
              <a:rPr lang="en-US" altLang="ko-KR" sz="1400" dirty="0"/>
              <a:t> visitor);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2492896"/>
            <a:ext cx="7931035" cy="12572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/>
              <a:t>public class Engine implements </a:t>
            </a:r>
            <a:r>
              <a:rPr lang="en-US" altLang="ko-KR" sz="1400" dirty="0" err="1"/>
              <a:t>CarElement</a:t>
            </a:r>
            <a:r>
              <a:rPr lang="en-US" altLang="ko-KR" sz="1400" dirty="0"/>
              <a:t> {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public void accept(</a:t>
            </a:r>
            <a:r>
              <a:rPr lang="en-US" altLang="ko-KR" sz="1400" dirty="0" err="1"/>
              <a:t>CarElementVisitor</a:t>
            </a:r>
            <a:r>
              <a:rPr lang="en-US" altLang="ko-KR" sz="1400" dirty="0"/>
              <a:t> visitor) {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visitor.visit</a:t>
            </a:r>
            <a:r>
              <a:rPr lang="en-US" altLang="ko-KR" sz="1400" dirty="0"/>
              <a:t>(this);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332036"/>
            <a:ext cx="7931035" cy="12572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/>
              <a:t>public class Body implements </a:t>
            </a:r>
            <a:r>
              <a:rPr lang="en-US" altLang="ko-KR" sz="1400" dirty="0" err="1"/>
              <a:t>CarElement</a:t>
            </a:r>
            <a:r>
              <a:rPr lang="en-US" altLang="ko-KR" sz="1400" dirty="0"/>
              <a:t> {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public void accept(</a:t>
            </a:r>
            <a:r>
              <a:rPr lang="en-US" altLang="ko-KR" sz="1400" dirty="0" err="1"/>
              <a:t>CarElementVisitor</a:t>
            </a:r>
            <a:r>
              <a:rPr lang="en-US" altLang="ko-KR" sz="1400" dirty="0"/>
              <a:t> visitor) {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visitor.visit</a:t>
            </a:r>
            <a:r>
              <a:rPr lang="en-US" altLang="ko-KR" sz="1400" dirty="0"/>
              <a:t>(this);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726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734810" cy="1269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ko-KR" altLang="en-US" sz="1700" dirty="0" smtClean="0"/>
              <a:t>관계 표현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일반화 관계 </a:t>
            </a:r>
            <a:r>
              <a:rPr lang="en-US" altLang="ko-KR" sz="1700" dirty="0" smtClean="0"/>
              <a:t>(Generalization) : </a:t>
            </a:r>
            <a:r>
              <a:rPr lang="ko-KR" altLang="en-US" sz="1700" dirty="0" smtClean="0"/>
              <a:t>상속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  - </a:t>
            </a:r>
            <a:r>
              <a:rPr lang="ko-KR" altLang="en-US" sz="1700" dirty="0" smtClean="0"/>
              <a:t>연관된 클래스 간에 실선으로 표시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화살표 끝부분을 삼각형으로 표시</a:t>
            </a:r>
            <a:endParaRPr lang="en-US" altLang="ko-KR" sz="17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09" y="1602234"/>
            <a:ext cx="3697128" cy="28348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427" y="2270764"/>
            <a:ext cx="3063717" cy="14978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7585" y="4563705"/>
            <a:ext cx="2448272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public class </a:t>
            </a:r>
            <a:r>
              <a:rPr lang="ko-KR" altLang="en-US" sz="1400" b="1" dirty="0"/>
              <a:t>가전제품 </a:t>
            </a:r>
            <a:r>
              <a:rPr lang="en-US" altLang="ko-KR" sz="1400" b="1" dirty="0"/>
              <a:t>{</a:t>
            </a:r>
          </a:p>
          <a:p>
            <a:r>
              <a:rPr lang="en-US" altLang="ko-KR" sz="1400" b="1" dirty="0"/>
              <a:t>    </a:t>
            </a:r>
          </a:p>
          <a:p>
            <a:r>
              <a:rPr lang="en-US" altLang="ko-KR" sz="1400" b="1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33637" y="5561067"/>
            <a:ext cx="3450731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public class </a:t>
            </a:r>
            <a:r>
              <a:rPr lang="ko-KR" altLang="en-US" sz="1400" b="1" dirty="0"/>
              <a:t>세탁기 </a:t>
            </a:r>
            <a:r>
              <a:rPr lang="en-US" altLang="ko-KR" sz="1400" b="1" dirty="0">
                <a:solidFill>
                  <a:srgbClr val="FF0000"/>
                </a:solidFill>
              </a:rPr>
              <a:t>extends </a:t>
            </a:r>
            <a:r>
              <a:rPr lang="ko-KR" altLang="en-US" sz="1400" b="1" dirty="0">
                <a:solidFill>
                  <a:srgbClr val="FF0000"/>
                </a:solidFill>
              </a:rPr>
              <a:t>가전제품 </a:t>
            </a:r>
            <a:r>
              <a:rPr lang="en-US" altLang="ko-KR" sz="1400" b="1" dirty="0"/>
              <a:t>{</a:t>
            </a:r>
          </a:p>
          <a:p>
            <a:r>
              <a:rPr lang="en-US" altLang="ko-KR" sz="1400" b="1" dirty="0"/>
              <a:t>    </a:t>
            </a:r>
          </a:p>
          <a:p>
            <a:r>
              <a:rPr lang="en-US" altLang="ko-KR" sz="1400" b="1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7585" y="5589240"/>
            <a:ext cx="3298981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public class TV </a:t>
            </a:r>
            <a:r>
              <a:rPr lang="en-US" altLang="ko-KR" sz="1400" b="1" dirty="0">
                <a:solidFill>
                  <a:srgbClr val="FF0000"/>
                </a:solidFill>
              </a:rPr>
              <a:t>extends </a:t>
            </a:r>
            <a:r>
              <a:rPr lang="ko-KR" altLang="en-US" sz="1400" b="1" dirty="0">
                <a:solidFill>
                  <a:srgbClr val="FF0000"/>
                </a:solidFill>
              </a:rPr>
              <a:t>가전제품 </a:t>
            </a:r>
            <a:r>
              <a:rPr lang="en-US" altLang="ko-KR" sz="1400" b="1" dirty="0"/>
              <a:t>{</a:t>
            </a:r>
          </a:p>
          <a:p>
            <a:r>
              <a:rPr lang="en-US" altLang="ko-KR" sz="1400" b="1" dirty="0"/>
              <a:t>    </a:t>
            </a:r>
          </a:p>
          <a:p>
            <a:r>
              <a:rPr lang="en-US" altLang="ko-KR" sz="1400" b="1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11192" y="4563705"/>
            <a:ext cx="397317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public class </a:t>
            </a:r>
            <a:r>
              <a:rPr lang="ko-KR" altLang="en-US" sz="1400" b="1" dirty="0"/>
              <a:t>식기세척기 </a:t>
            </a:r>
            <a:r>
              <a:rPr lang="en-US" altLang="ko-KR" sz="1400" b="1" dirty="0">
                <a:solidFill>
                  <a:srgbClr val="FF0000"/>
                </a:solidFill>
              </a:rPr>
              <a:t>extends </a:t>
            </a:r>
            <a:r>
              <a:rPr lang="ko-KR" altLang="en-US" sz="1400" b="1" dirty="0">
                <a:solidFill>
                  <a:srgbClr val="FF0000"/>
                </a:solidFill>
              </a:rPr>
              <a:t>가전제품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{</a:t>
            </a:r>
          </a:p>
          <a:p>
            <a:r>
              <a:rPr lang="en-US" altLang="ko-KR" sz="1400" b="1" dirty="0"/>
              <a:t>    </a:t>
            </a:r>
          </a:p>
          <a:p>
            <a:r>
              <a:rPr lang="en-US" altLang="ko-KR" sz="1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674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454583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Visitor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visitor.Wheel.java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36270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/>
              <a:t>public class Wheel implements </a:t>
            </a:r>
            <a:r>
              <a:rPr lang="en-US" altLang="ko-KR" sz="1400" dirty="0" err="1"/>
              <a:t>CarElement</a:t>
            </a:r>
            <a:r>
              <a:rPr lang="en-US" altLang="ko-KR" sz="1400" dirty="0"/>
              <a:t> {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private String name;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public Wheel(String name) {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this.name = name;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public String </a:t>
            </a:r>
            <a:r>
              <a:rPr lang="en-US" altLang="ko-KR" sz="1400" dirty="0" err="1"/>
              <a:t>getName</a:t>
            </a:r>
            <a:r>
              <a:rPr lang="en-US" altLang="ko-KR" sz="1400" dirty="0"/>
              <a:t>() {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return this.name;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public void accept(</a:t>
            </a:r>
            <a:r>
              <a:rPr lang="en-US" altLang="ko-KR" sz="1400" dirty="0" err="1"/>
              <a:t>CarElementVisitor</a:t>
            </a:r>
            <a:r>
              <a:rPr lang="en-US" altLang="ko-KR" sz="1400" dirty="0"/>
              <a:t> visitor) {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visitor.visit</a:t>
            </a:r>
            <a:r>
              <a:rPr lang="en-US" altLang="ko-KR" sz="1400" dirty="0"/>
              <a:t>(this);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171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553730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Visitor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visitor.CarElementVisitor.java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public interface </a:t>
            </a:r>
            <a:r>
              <a:rPr lang="en-US" altLang="ko-KR" sz="1400" dirty="0" err="1"/>
              <a:t>CarElementVisitor</a:t>
            </a:r>
            <a:r>
              <a:rPr lang="en-US" altLang="ko-KR" sz="1400" dirty="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void visit(Wheel wheel);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void visit(Engine engine);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void visit(Body body);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void visit(Car car);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461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010585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Visitor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visitor.CarElementPrintVisitor.java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48227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CarElementPrintVisitor</a:t>
            </a:r>
            <a:r>
              <a:rPr lang="en-US" altLang="ko-KR" sz="1400" dirty="0"/>
              <a:t> implements </a:t>
            </a:r>
            <a:r>
              <a:rPr lang="en-US" altLang="ko-KR" sz="1400" dirty="0" err="1"/>
              <a:t>CarElementVisitor</a:t>
            </a:r>
            <a:r>
              <a:rPr lang="en-US" altLang="ko-KR" sz="1400" dirty="0"/>
              <a:t>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public void visit(Wheel wheel) {      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("Visiting " + </a:t>
            </a:r>
            <a:r>
              <a:rPr lang="en-US" altLang="ko-KR" sz="1400" dirty="0" err="1"/>
              <a:t>wheel.getName</a:t>
            </a:r>
            <a:r>
              <a:rPr lang="en-US" altLang="ko-KR" sz="1400" dirty="0"/>
              <a:t>() + " wheel");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public void visit(Engine engine)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("Visiting engine");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public void visit(Body body)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("Visiting body");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public void visit(Car car) {      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("Visiting car");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044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840667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Visitor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visitor.CarElementDoVisitor.java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48227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CarElementDoVisitor</a:t>
            </a:r>
            <a:r>
              <a:rPr lang="en-US" altLang="ko-KR" sz="1400" dirty="0"/>
              <a:t> implements </a:t>
            </a:r>
            <a:r>
              <a:rPr lang="en-US" altLang="ko-KR" sz="1400" dirty="0" err="1"/>
              <a:t>CarElementVisitor</a:t>
            </a:r>
            <a:r>
              <a:rPr lang="en-US" altLang="ko-KR" sz="1400" dirty="0"/>
              <a:t>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public void visit(Wheel wheel)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("Kicking my " + </a:t>
            </a:r>
            <a:r>
              <a:rPr lang="en-US" altLang="ko-KR" sz="1400" dirty="0" err="1"/>
              <a:t>wheel.getName</a:t>
            </a:r>
            <a:r>
              <a:rPr lang="en-US" altLang="ko-KR" sz="1400" dirty="0"/>
              <a:t>() + " wheel");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public void visit(Engine engine)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("Starting my engine");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public void visit(Body body)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("Moving my body");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public void visit(Car car)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("Starting my car");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566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141677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Visitor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visitor.Car.java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48227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/>
              <a:t>public class Car implements </a:t>
            </a:r>
            <a:r>
              <a:rPr lang="en-US" altLang="ko-KR" sz="1400" dirty="0" err="1"/>
              <a:t>CarElement</a:t>
            </a:r>
            <a:r>
              <a:rPr lang="en-US" altLang="ko-KR" sz="1400" dirty="0"/>
              <a:t>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</a:t>
            </a:r>
            <a:r>
              <a:rPr lang="en-US" altLang="ko-KR" sz="1400" dirty="0" err="1"/>
              <a:t>CarElement</a:t>
            </a:r>
            <a:r>
              <a:rPr lang="en-US" altLang="ko-KR" sz="1400" dirty="0"/>
              <a:t>[] elements;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public Car()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//create new Array of elements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this.elements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CarElement</a:t>
            </a:r>
            <a:r>
              <a:rPr lang="en-US" altLang="ko-KR" sz="1400" dirty="0"/>
              <a:t>[] { new Wheel("front left"), 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    new Wheel("front right"), new Wheel("back left") , 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    new Wheel("back right"), new Body(), new Engine() };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public void accept(</a:t>
            </a:r>
            <a:r>
              <a:rPr lang="en-US" altLang="ko-KR" sz="1400" dirty="0" err="1"/>
              <a:t>CarElementVisitor</a:t>
            </a:r>
            <a:r>
              <a:rPr lang="en-US" altLang="ko-KR" sz="1400" dirty="0"/>
              <a:t> visitor) {     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for(</a:t>
            </a:r>
            <a:r>
              <a:rPr lang="en-US" altLang="ko-KR" sz="1400" dirty="0" err="1"/>
              <a:t>CarElement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elem</a:t>
            </a:r>
            <a:r>
              <a:rPr lang="en-US" altLang="ko-KR" sz="1400" dirty="0"/>
              <a:t> : elements)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elem.accept</a:t>
            </a:r>
            <a:r>
              <a:rPr lang="en-US" altLang="ko-KR" sz="1400" dirty="0"/>
              <a:t>(visitor);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}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visitor.visit</a:t>
            </a:r>
            <a:r>
              <a:rPr lang="en-US" altLang="ko-KR" sz="1400" dirty="0"/>
              <a:t>(this);    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564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326342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Visitor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</a:t>
            </a:r>
            <a:r>
              <a:rPr lang="en-US" altLang="ko-KR" sz="1700" dirty="0"/>
              <a:t>● </a:t>
            </a:r>
            <a:r>
              <a:rPr lang="en-US" altLang="ko-KR" sz="1700" dirty="0" smtClean="0"/>
              <a:t>visitor.Main.java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20220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/>
              <a:t>public class Main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CarElement</a:t>
            </a:r>
            <a:r>
              <a:rPr lang="en-US" altLang="ko-KR" sz="1400" dirty="0"/>
              <a:t> car = new Car();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car.accept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CarElementPrintVisitor</a:t>
            </a:r>
            <a:r>
              <a:rPr lang="en-US" altLang="ko-KR" sz="1400" dirty="0"/>
              <a:t>());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car.accept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CarElementDoVisitor</a:t>
            </a:r>
            <a:r>
              <a:rPr lang="en-US" altLang="ko-KR" sz="1400" dirty="0"/>
              <a:t>());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782" y="2348880"/>
            <a:ext cx="3437697" cy="39604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8081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507183" cy="1269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Adapter Pattern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형식을 맞추어 사용하도록 하는 구조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기존에 만들어져 있는 객체를 원하는 형식으로 바꾸어 사용하는 방식</a:t>
            </a:r>
            <a:endParaRPr lang="en-US" altLang="ko-KR" sz="17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223462" y="2911134"/>
            <a:ext cx="1582673" cy="1800200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ListView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968376" y="3019146"/>
            <a:ext cx="1584176" cy="15841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Adapter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5897" y="3053054"/>
            <a:ext cx="1735864" cy="396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5897" y="2492896"/>
            <a:ext cx="1735864" cy="396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Array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5897" y="3613212"/>
            <a:ext cx="1735864" cy="396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5897" y="4173370"/>
            <a:ext cx="1735864" cy="396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5897" y="4733528"/>
            <a:ext cx="1735864" cy="396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VO (DTO)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468" y="2851388"/>
            <a:ext cx="982980" cy="18821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6" name="직선 화살표 연결선 15"/>
          <p:cNvCxnSpPr>
            <a:stCxn id="10" idx="3"/>
            <a:endCxn id="6" idx="2"/>
          </p:cNvCxnSpPr>
          <p:nvPr/>
        </p:nvCxnSpPr>
        <p:spPr>
          <a:xfrm>
            <a:off x="2321761" y="3811234"/>
            <a:ext cx="646615" cy="0"/>
          </a:xfrm>
          <a:prstGeom prst="straightConnector1">
            <a:avLst/>
          </a:prstGeom>
          <a:ln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3"/>
            <a:endCxn id="6" idx="2"/>
          </p:cNvCxnSpPr>
          <p:nvPr/>
        </p:nvCxnSpPr>
        <p:spPr>
          <a:xfrm>
            <a:off x="2321761" y="3251076"/>
            <a:ext cx="646615" cy="560158"/>
          </a:xfrm>
          <a:prstGeom prst="straightConnector1">
            <a:avLst/>
          </a:prstGeom>
          <a:ln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3"/>
            <a:endCxn id="6" idx="2"/>
          </p:cNvCxnSpPr>
          <p:nvPr/>
        </p:nvCxnSpPr>
        <p:spPr>
          <a:xfrm flipV="1">
            <a:off x="2321761" y="3811234"/>
            <a:ext cx="646615" cy="560158"/>
          </a:xfrm>
          <a:prstGeom prst="straightConnector1">
            <a:avLst/>
          </a:prstGeom>
          <a:ln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3"/>
            <a:endCxn id="6" idx="2"/>
          </p:cNvCxnSpPr>
          <p:nvPr/>
        </p:nvCxnSpPr>
        <p:spPr>
          <a:xfrm flipV="1">
            <a:off x="2321761" y="3811234"/>
            <a:ext cx="646615" cy="1120316"/>
          </a:xfrm>
          <a:prstGeom prst="straightConnector1">
            <a:avLst/>
          </a:prstGeom>
          <a:ln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3"/>
            <a:endCxn id="6" idx="2"/>
          </p:cNvCxnSpPr>
          <p:nvPr/>
        </p:nvCxnSpPr>
        <p:spPr>
          <a:xfrm>
            <a:off x="2321761" y="2690918"/>
            <a:ext cx="646615" cy="1120316"/>
          </a:xfrm>
          <a:prstGeom prst="straightConnector1">
            <a:avLst/>
          </a:prstGeom>
          <a:ln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6" idx="6"/>
            <a:endCxn id="5" idx="1"/>
          </p:cNvCxnSpPr>
          <p:nvPr/>
        </p:nvCxnSpPr>
        <p:spPr>
          <a:xfrm>
            <a:off x="4552552" y="3811234"/>
            <a:ext cx="670910" cy="0"/>
          </a:xfrm>
          <a:prstGeom prst="straightConnector1">
            <a:avLst/>
          </a:prstGeom>
          <a:ln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오른쪽 화살표 33"/>
          <p:cNvSpPr/>
          <p:nvPr/>
        </p:nvSpPr>
        <p:spPr>
          <a:xfrm>
            <a:off x="6982403" y="3613212"/>
            <a:ext cx="504056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98415" y="2060848"/>
            <a:ext cx="910827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기존 객체</a:t>
            </a:r>
            <a:endParaRPr lang="en-US" altLang="ko-KR" sz="1300" b="1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2858614" y="2458973"/>
            <a:ext cx="1803699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원하는 형식으로 변경</a:t>
            </a:r>
            <a:endParaRPr lang="en-US" altLang="ko-KR" sz="1300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833224" y="2458973"/>
            <a:ext cx="2363147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어댑터에서 정의한 대로 출력</a:t>
            </a:r>
            <a:endParaRPr lang="en-US" altLang="ko-KR" sz="1300" b="1" dirty="0" smtClean="0"/>
          </a:p>
        </p:txBody>
      </p:sp>
    </p:spTree>
    <p:extLst>
      <p:ext uri="{BB962C8B-B14F-4D97-AF65-F5344CB8AC3E}">
        <p14:creationId xmlns:p14="http://schemas.microsoft.com/office/powerpoint/2010/main" val="348494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507183" cy="1269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Adapter Pattern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형식을 맞추어 사용하도록 하는 구조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기존에 만들어져 있는 객체를 원하는 형식으로 바꾸어 사용하는 방식</a:t>
            </a:r>
            <a:endParaRPr lang="en-US" altLang="ko-KR" sz="17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1844824"/>
            <a:ext cx="5541925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527889" cy="2316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Adapter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adapter.Adapter.java</a:t>
            </a:r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adapter.CustomAdapter.java</a:t>
            </a:r>
            <a:endParaRPr lang="en-US" altLang="ko-KR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public interface Adapter {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public String </a:t>
            </a:r>
            <a:r>
              <a:rPr lang="en-US" altLang="ko-KR" sz="1400" b="1" dirty="0" err="1">
                <a:solidFill>
                  <a:srgbClr val="FF0000"/>
                </a:solidFill>
              </a:rPr>
              <a:t>getView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en-US" altLang="ko-KR" sz="1400" b="1" dirty="0" err="1">
                <a:solidFill>
                  <a:srgbClr val="FF0000"/>
                </a:solidFill>
              </a:rPr>
              <a:t>int</a:t>
            </a:r>
            <a:r>
              <a:rPr lang="en-US" altLang="ko-KR" sz="1400" b="1" dirty="0">
                <a:solidFill>
                  <a:srgbClr val="FF0000"/>
                </a:solidFill>
              </a:rPr>
              <a:t> position);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public </a:t>
            </a:r>
            <a:r>
              <a:rPr lang="en-US" altLang="ko-KR" sz="1400" b="1" dirty="0" err="1">
                <a:solidFill>
                  <a:srgbClr val="FF0000"/>
                </a:solidFill>
              </a:rPr>
              <a:t>int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</a:rPr>
              <a:t>getCount</a:t>
            </a:r>
            <a:r>
              <a:rPr lang="en-US" altLang="ko-KR" sz="1400" b="1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3" y="2636912"/>
            <a:ext cx="7931035" cy="40627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CustomAdapter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implements Adapter </a:t>
            </a:r>
            <a:r>
              <a:rPr lang="en-US" altLang="ko-KR" sz="1400" dirty="0"/>
              <a:t>{</a:t>
            </a:r>
          </a:p>
          <a:p>
            <a:pPr>
              <a:lnSpc>
                <a:spcPct val="97000"/>
              </a:lnSpc>
            </a:pPr>
            <a:r>
              <a:rPr lang="en-US" altLang="ko-KR" sz="1400" dirty="0"/>
              <a:t>    private String[] data;</a:t>
            </a:r>
          </a:p>
          <a:p>
            <a:pPr>
              <a:lnSpc>
                <a:spcPct val="97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97000"/>
              </a:lnSpc>
            </a:pPr>
            <a:r>
              <a:rPr lang="en-US" altLang="ko-KR" sz="1400" dirty="0"/>
              <a:t>    public </a:t>
            </a:r>
            <a:r>
              <a:rPr lang="en-US" altLang="ko-KR" sz="1400" dirty="0" err="1"/>
              <a:t>CustomAdapter</a:t>
            </a:r>
            <a:r>
              <a:rPr lang="en-US" altLang="ko-KR" sz="1400" dirty="0"/>
              <a:t>(String[] data) {</a:t>
            </a:r>
          </a:p>
          <a:p>
            <a:pPr>
              <a:lnSpc>
                <a:spcPct val="97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this.data</a:t>
            </a:r>
            <a:r>
              <a:rPr lang="en-US" altLang="ko-KR" sz="1400" dirty="0"/>
              <a:t> = data;</a:t>
            </a:r>
          </a:p>
          <a:p>
            <a:pPr>
              <a:lnSpc>
                <a:spcPct val="97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97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97000"/>
              </a:lnSpc>
            </a:pPr>
            <a:r>
              <a:rPr lang="en-US" altLang="ko-KR" sz="1400" dirty="0"/>
              <a:t>    </a:t>
            </a:r>
            <a:r>
              <a:rPr lang="en-US" altLang="ko-KR" sz="1400" b="1" dirty="0"/>
              <a:t>@Override</a:t>
            </a:r>
          </a:p>
          <a:p>
            <a:pPr>
              <a:lnSpc>
                <a:spcPct val="97000"/>
              </a:lnSpc>
            </a:pPr>
            <a:r>
              <a:rPr lang="en-US" altLang="ko-KR" sz="1400" b="1" dirty="0"/>
              <a:t>    public String </a:t>
            </a:r>
            <a:r>
              <a:rPr lang="en-US" altLang="ko-KR" sz="1400" b="1" dirty="0" err="1"/>
              <a:t>getView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position) {</a:t>
            </a:r>
          </a:p>
          <a:p>
            <a:pPr>
              <a:lnSpc>
                <a:spcPct val="97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    String view = "";</a:t>
            </a:r>
          </a:p>
          <a:p>
            <a:pPr>
              <a:lnSpc>
                <a:spcPct val="97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    view =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"=========\n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내용 </a:t>
            </a:r>
            <a:r>
              <a:rPr lang="en-US" altLang="ko-KR" sz="1400" b="1" dirty="0">
                <a:solidFill>
                  <a:srgbClr val="FF0000"/>
                </a:solidFill>
              </a:rPr>
              <a:t>: " + data[position] +"\n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=========\n";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>
              <a:lnSpc>
                <a:spcPct val="97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    return view;</a:t>
            </a:r>
          </a:p>
          <a:p>
            <a:pPr>
              <a:lnSpc>
                <a:spcPct val="97000"/>
              </a:lnSpc>
            </a:pPr>
            <a:r>
              <a:rPr lang="en-US" altLang="ko-KR" sz="1400" b="1" dirty="0"/>
              <a:t>    }</a:t>
            </a:r>
          </a:p>
          <a:p>
            <a:pPr>
              <a:lnSpc>
                <a:spcPct val="97000"/>
              </a:lnSpc>
            </a:pPr>
            <a:endParaRPr lang="en-US" altLang="ko-KR" sz="1400" b="1" dirty="0"/>
          </a:p>
          <a:p>
            <a:pPr>
              <a:lnSpc>
                <a:spcPct val="97000"/>
              </a:lnSpc>
            </a:pPr>
            <a:r>
              <a:rPr lang="en-US" altLang="ko-KR" sz="1400" b="1" dirty="0"/>
              <a:t>    @Override</a:t>
            </a:r>
          </a:p>
          <a:p>
            <a:pPr>
              <a:lnSpc>
                <a:spcPct val="97000"/>
              </a:lnSpc>
            </a:pPr>
            <a:r>
              <a:rPr lang="en-US" altLang="ko-KR" sz="1400" b="1" dirty="0"/>
              <a:t>    public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getCount</a:t>
            </a:r>
            <a:r>
              <a:rPr lang="en-US" altLang="ko-KR" sz="1400" b="1" dirty="0"/>
              <a:t>() {</a:t>
            </a:r>
          </a:p>
          <a:p>
            <a:pPr>
              <a:lnSpc>
                <a:spcPct val="97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>
                <a:solidFill>
                  <a:srgbClr val="FF0000"/>
                </a:solidFill>
              </a:rPr>
              <a:t>return </a:t>
            </a:r>
            <a:r>
              <a:rPr lang="en-US" altLang="ko-KR" sz="1400" b="1" dirty="0" err="1">
                <a:solidFill>
                  <a:srgbClr val="FF0000"/>
                </a:solidFill>
              </a:rPr>
              <a:t>data.length</a:t>
            </a:r>
            <a:r>
              <a:rPr lang="en-US" altLang="ko-KR" sz="1400" b="1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97000"/>
              </a:lnSpc>
            </a:pPr>
            <a:r>
              <a:rPr lang="en-US" altLang="ko-KR" sz="1400" b="1" dirty="0"/>
              <a:t>    </a:t>
            </a:r>
            <a:r>
              <a:rPr lang="en-US" altLang="ko-KR" sz="1400" b="1" dirty="0" smtClean="0"/>
              <a:t>}</a:t>
            </a:r>
            <a:endParaRPr lang="en-US" altLang="ko-KR" sz="1400" b="1" dirty="0"/>
          </a:p>
          <a:p>
            <a:pPr>
              <a:lnSpc>
                <a:spcPct val="97000"/>
              </a:lnSpc>
            </a:pPr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1510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787494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Adapter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adapter.ListView.java</a:t>
            </a:r>
            <a:endParaRPr lang="en-US" altLang="ko-KR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42934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ListView</a:t>
            </a:r>
            <a:r>
              <a:rPr lang="en-US" altLang="ko-KR" sz="1400" dirty="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private Adapter </a:t>
            </a:r>
            <a:r>
              <a:rPr lang="en-US" altLang="ko-KR" sz="1400" dirty="0" err="1"/>
              <a:t>adapter</a:t>
            </a:r>
            <a:r>
              <a:rPr lang="en-US" altLang="ko-KR" sz="14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void </a:t>
            </a:r>
            <a:r>
              <a:rPr lang="en-US" altLang="ko-KR" sz="1400" dirty="0" err="1"/>
              <a:t>setAdapter</a:t>
            </a:r>
            <a:r>
              <a:rPr lang="en-US" altLang="ko-KR" sz="1400" dirty="0"/>
              <a:t>(Adapter adapter)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this.adapter</a:t>
            </a:r>
            <a:r>
              <a:rPr lang="en-US" altLang="ko-KR" sz="1400" dirty="0"/>
              <a:t> = adapter;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void show()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 = 0; i &lt; </a:t>
            </a:r>
            <a:r>
              <a:rPr lang="en-US" altLang="ko-KR" sz="1400" dirty="0" err="1"/>
              <a:t>adapter.getCount</a:t>
            </a:r>
            <a:r>
              <a:rPr lang="en-US" altLang="ko-KR" sz="1400" dirty="0"/>
              <a:t>(); i++) </a:t>
            </a:r>
            <a:r>
              <a:rPr lang="en-US" altLang="ko-KR" sz="1400" dirty="0" smtClean="0"/>
              <a:t>{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adapter.getView</a:t>
            </a:r>
            <a:r>
              <a:rPr lang="en-US" altLang="ko-KR" sz="1400" dirty="0"/>
              <a:t>(i</a:t>
            </a:r>
            <a:r>
              <a:rPr lang="en-US" altLang="ko-KR" sz="1400" dirty="0" smtClean="0"/>
              <a:t>));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858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10991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ko-KR" altLang="en-US" sz="1700" dirty="0" smtClean="0"/>
              <a:t>관계 표현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집합 관계 </a:t>
            </a:r>
            <a:r>
              <a:rPr lang="en-US" altLang="ko-KR" sz="1700" dirty="0" smtClean="0"/>
              <a:t>(Aggregation / Composition)</a:t>
            </a:r>
          </a:p>
          <a:p>
            <a:pPr>
              <a:lnSpc>
                <a:spcPct val="150000"/>
              </a:lnSpc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  - Aggregation (</a:t>
            </a:r>
            <a:r>
              <a:rPr lang="ko-KR" altLang="en-US" sz="1700" dirty="0" smtClean="0"/>
              <a:t>집약</a:t>
            </a:r>
            <a:r>
              <a:rPr lang="en-US" altLang="ko-KR" sz="17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    </a:t>
            </a:r>
            <a:r>
              <a:rPr lang="ko-KR" altLang="en-US" sz="1700" dirty="0" err="1" smtClean="0"/>
              <a:t>ㆍ전체를</a:t>
            </a:r>
            <a:r>
              <a:rPr lang="ko-KR" altLang="en-US" sz="1700" dirty="0" smtClean="0"/>
              <a:t> 나타내는 객체와 부분을 나타내는 개체의 라이프 타임이 독립적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    </a:t>
            </a:r>
            <a:r>
              <a:rPr lang="ko-KR" altLang="en-US" sz="1700" dirty="0" err="1" smtClean="0"/>
              <a:t>ㆍ빈</a:t>
            </a:r>
            <a:r>
              <a:rPr lang="ko-KR" altLang="en-US" sz="1700" dirty="0" smtClean="0"/>
              <a:t> 마름모로 표시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    - Composition (</a:t>
            </a:r>
            <a:r>
              <a:rPr lang="ko-KR" altLang="en-US" sz="1700" dirty="0" smtClean="0"/>
              <a:t>합성</a:t>
            </a:r>
            <a:r>
              <a:rPr lang="en-US" altLang="ko-KR" sz="17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    </a:t>
            </a:r>
            <a:r>
              <a:rPr lang="ko-KR" altLang="en-US" sz="1700" dirty="0" err="1" smtClean="0"/>
              <a:t>ㆍ</a:t>
            </a:r>
            <a:r>
              <a:rPr lang="ko-KR" altLang="en-US" sz="1700" dirty="0" err="1"/>
              <a:t>전체를</a:t>
            </a:r>
            <a:r>
              <a:rPr lang="ko-KR" altLang="en-US" sz="1700" dirty="0"/>
              <a:t> 나타내는 객체와 부분을 나타내는 개체의 라이프 타임이 </a:t>
            </a:r>
            <a:r>
              <a:rPr lang="ko-KR" altLang="en-US" sz="1700" dirty="0" smtClean="0"/>
              <a:t>종속적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ko-KR" altLang="en-US" sz="1700" dirty="0" smtClean="0"/>
              <a:t>          </a:t>
            </a:r>
            <a:r>
              <a:rPr lang="ko-KR" altLang="en-US" sz="1700" dirty="0" err="1" smtClean="0"/>
              <a:t>ㆍ채워진</a:t>
            </a:r>
            <a:r>
              <a:rPr lang="ko-KR" altLang="en-US" sz="1700" dirty="0" smtClean="0"/>
              <a:t> 마름모로 표시</a:t>
            </a:r>
            <a:endParaRPr lang="en-US" altLang="ko-KR" sz="17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7" y="2132856"/>
            <a:ext cx="2966455" cy="1818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808758"/>
            <a:ext cx="2966455" cy="181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497863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Adapter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adapter.Main.java</a:t>
            </a:r>
            <a:endParaRPr lang="en-US" altLang="ko-KR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public class Main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String[] data = {"AA", "BB", "CC", "DD", "EE"};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Adapter </a:t>
            </a:r>
            <a:r>
              <a:rPr lang="en-US" altLang="ko-KR" sz="1400" dirty="0" err="1"/>
              <a:t>adapter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CustomAdapter</a:t>
            </a:r>
            <a:r>
              <a:rPr lang="en-US" altLang="ko-KR" sz="1400" dirty="0"/>
              <a:t>(data);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ListView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listView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ListView</a:t>
            </a:r>
            <a:r>
              <a:rPr lang="en-US" altLang="ko-KR" sz="1400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listView.setAdapter</a:t>
            </a:r>
            <a:r>
              <a:rPr lang="en-US" altLang="ko-KR" sz="1400" dirty="0"/>
              <a:t>(adapter</a:t>
            </a:r>
            <a:r>
              <a:rPr lang="en-US" altLang="ko-KR" sz="1400" dirty="0" smtClean="0"/>
              <a:t>);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listView.show</a:t>
            </a:r>
            <a:r>
              <a:rPr lang="en-US" altLang="ko-KR" sz="1400" dirty="0" smtClean="0"/>
              <a:t>();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205" y="1628800"/>
            <a:ext cx="2932172" cy="494328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5166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673348" cy="1269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Factory Method Pattern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하위클래스에서 </a:t>
            </a:r>
            <a:r>
              <a:rPr lang="ko-KR" altLang="en-US" sz="1700" dirty="0" err="1" smtClean="0"/>
              <a:t>인스턴스를</a:t>
            </a:r>
            <a:r>
              <a:rPr lang="ko-KR" altLang="en-US" sz="1700" dirty="0" smtClean="0"/>
              <a:t> 생성하도록 하는 구조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현재 환경에 따라 객체를 생성하는데 유용한 방법</a:t>
            </a:r>
            <a:endParaRPr lang="en-US" altLang="ko-KR" sz="17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861048"/>
            <a:ext cx="3672408" cy="21684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72" y="1618862"/>
            <a:ext cx="5103305" cy="260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4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013343" cy="25776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Factory Method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factory_method.Factory.java</a:t>
            </a:r>
          </a:p>
          <a:p>
            <a:endParaRPr lang="en-US" altLang="ko-KR" sz="1700" dirty="0"/>
          </a:p>
          <a:p>
            <a:pPr>
              <a:lnSpc>
                <a:spcPct val="2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factory_method.FoodFactory.java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8424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/>
              <a:t>public abstract class Factory 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public abstract Food create();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2492896"/>
            <a:ext cx="7931035" cy="42033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FoodFactory</a:t>
            </a:r>
            <a:r>
              <a:rPr lang="en-US" altLang="ko-KR" sz="1400" dirty="0"/>
              <a:t> extends Factory 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public Food create() 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</a:t>
            </a:r>
            <a:r>
              <a:rPr lang="en-US" altLang="ko-KR" sz="1400" b="1" dirty="0"/>
              <a:t>Food </a:t>
            </a:r>
            <a:r>
              <a:rPr lang="en-US" altLang="ko-KR" sz="1400" b="1" dirty="0" err="1"/>
              <a:t>food</a:t>
            </a:r>
            <a:r>
              <a:rPr lang="en-US" altLang="ko-KR" sz="1400" b="1" dirty="0"/>
              <a:t> = null;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    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    Calendar </a:t>
            </a:r>
            <a:r>
              <a:rPr lang="en-US" altLang="ko-KR" sz="1400" b="1" dirty="0" err="1"/>
              <a:t>cal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Calendar.getInstance</a:t>
            </a:r>
            <a:r>
              <a:rPr lang="en-US" altLang="ko-KR" sz="1400" b="1" dirty="0"/>
              <a:t>();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hour = </a:t>
            </a:r>
            <a:r>
              <a:rPr lang="en-US" altLang="ko-KR" sz="1400" b="1" dirty="0" err="1"/>
              <a:t>cal.get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Calendar.HOUR_OF_DAY</a:t>
            </a:r>
            <a:r>
              <a:rPr lang="en-US" altLang="ko-KR" sz="1400" b="1" dirty="0"/>
              <a:t>);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    if(hour &gt;= 17 &amp;&amp; hour &lt; 24) {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        </a:t>
            </a:r>
            <a:r>
              <a:rPr lang="en-US" altLang="ko-KR" sz="1400" b="1" dirty="0">
                <a:solidFill>
                  <a:srgbClr val="FF0000"/>
                </a:solidFill>
              </a:rPr>
              <a:t>food = new </a:t>
            </a:r>
            <a:r>
              <a:rPr lang="en-US" altLang="ko-KR" sz="1400" b="1" dirty="0" err="1">
                <a:solidFill>
                  <a:srgbClr val="FF0000"/>
                </a:solidFill>
              </a:rPr>
              <a:t>Bulgogi</a:t>
            </a:r>
            <a:r>
              <a:rPr lang="en-US" altLang="ko-KR" sz="1400" b="1" dirty="0">
                <a:solidFill>
                  <a:srgbClr val="FF0000"/>
                </a:solidFill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    } else if(hour &gt;= 10 &amp;&amp; hour &lt; 17) {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        food = new </a:t>
            </a:r>
            <a:r>
              <a:rPr lang="en-US" altLang="ko-KR" sz="1400" b="1" dirty="0" err="1">
                <a:solidFill>
                  <a:srgbClr val="FF0000"/>
                </a:solidFill>
              </a:rPr>
              <a:t>RawFish</a:t>
            </a:r>
            <a:r>
              <a:rPr lang="en-US" altLang="ko-KR" sz="1400" b="1" dirty="0">
                <a:solidFill>
                  <a:srgbClr val="FF0000"/>
                </a:solidFill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    }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    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    return food;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780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60412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Factory Method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factory_method.Food.java</a:t>
            </a:r>
          </a:p>
          <a:p>
            <a:endParaRPr lang="en-US" altLang="ko-KR" sz="1700" dirty="0"/>
          </a:p>
          <a:p>
            <a:pPr>
              <a:lnSpc>
                <a:spcPct val="2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factory_method.Bulgogi.java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endParaRPr lang="en-US" altLang="ko-KR" sz="1700" dirty="0" smtClean="0"/>
          </a:p>
          <a:p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factory_method.RawFish.java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20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factory_method.Main.java</a:t>
            </a:r>
            <a:endParaRPr lang="en-US" altLang="ko-KR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8424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/>
              <a:t>public interface Food 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2492896"/>
            <a:ext cx="7931035" cy="8424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Bulgogi</a:t>
            </a:r>
            <a:r>
              <a:rPr lang="en-US" altLang="ko-KR" sz="1400" dirty="0"/>
              <a:t> implements Food 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3777610"/>
            <a:ext cx="7931035" cy="8424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RawFish</a:t>
            </a:r>
            <a:r>
              <a:rPr lang="en-US" altLang="ko-KR" sz="1400" dirty="0"/>
              <a:t> implements Food {</a:t>
            </a:r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5056036"/>
            <a:ext cx="7931035" cy="16435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/>
              <a:t>public class Main 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</a:t>
            </a:r>
            <a:r>
              <a:rPr lang="en-US" altLang="ko-KR" sz="1400" b="1" dirty="0"/>
              <a:t>Food </a:t>
            </a:r>
            <a:r>
              <a:rPr lang="en-US" altLang="ko-KR" sz="1400" b="1" dirty="0" err="1"/>
              <a:t>food</a:t>
            </a:r>
            <a:r>
              <a:rPr lang="en-US" altLang="ko-KR" sz="1400" b="1" dirty="0"/>
              <a:t> = new </a:t>
            </a:r>
            <a:r>
              <a:rPr lang="en-US" altLang="ko-KR" sz="1400" b="1" dirty="0" err="1"/>
              <a:t>FoodFactory</a:t>
            </a:r>
            <a:r>
              <a:rPr lang="en-US" altLang="ko-KR" sz="1400" b="1" dirty="0"/>
              <a:t>().create();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(food);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}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698" y="4824679"/>
            <a:ext cx="3704679" cy="143723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555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558206" cy="2054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Singleton Pattern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err="1" smtClean="0"/>
              <a:t>인스턴스를</a:t>
            </a:r>
            <a:r>
              <a:rPr lang="ko-KR" altLang="en-US" sz="1700" dirty="0" smtClean="0"/>
              <a:t> 오직 하나만 생성하도록 하는 구조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여러 개의 </a:t>
            </a:r>
            <a:r>
              <a:rPr lang="ko-KR" altLang="en-US" sz="1700" dirty="0" err="1" smtClean="0"/>
              <a:t>인스턴스가</a:t>
            </a:r>
            <a:r>
              <a:rPr lang="ko-KR" altLang="en-US" sz="1700" dirty="0" smtClean="0"/>
              <a:t> 생성되지 않아야 하는 상황에서 사용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  - Pool </a:t>
            </a:r>
            <a:r>
              <a:rPr lang="ko-KR" altLang="en-US" sz="1700" dirty="0" smtClean="0"/>
              <a:t>의 개념이 적용되어야 하는 업무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  - DB Connection, Printer </a:t>
            </a:r>
            <a:r>
              <a:rPr lang="ko-KR" altLang="en-US" sz="1700" dirty="0" smtClean="0"/>
              <a:t>출력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음악 플레이어 등</a:t>
            </a:r>
            <a:endParaRPr lang="en-US" altLang="ko-KR" sz="17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27584" y="2442509"/>
            <a:ext cx="4896544" cy="34532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/>
              <a:t>public class Singleton {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private static Singleton instance = null;</a:t>
            </a:r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   </a:t>
            </a:r>
            <a:r>
              <a:rPr lang="en-US" altLang="ko-KR" sz="1400" b="1" dirty="0"/>
              <a:t>private Singleton() {}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</a:t>
            </a:r>
            <a:r>
              <a:rPr lang="en-US" altLang="ko-KR" sz="1400" b="1" dirty="0"/>
              <a:t>public synchronized static Singleton </a:t>
            </a:r>
            <a:r>
              <a:rPr lang="en-US" altLang="ko-KR" sz="1400" b="1" dirty="0" err="1"/>
              <a:t>getInstance</a:t>
            </a:r>
            <a:r>
              <a:rPr lang="en-US" altLang="ko-KR" sz="1400" b="1" dirty="0"/>
              <a:t>() {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    if(instance == null) {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        instance = new Singleton();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    }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    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    return instance;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}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37" y="2708920"/>
            <a:ext cx="2583544" cy="172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186432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Singleton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프린터 출</a:t>
            </a:r>
            <a:r>
              <a:rPr lang="ko-KR" altLang="en-US" sz="1700" dirty="0"/>
              <a:t>력</a:t>
            </a:r>
            <a:endParaRPr lang="en-US" altLang="ko-KR" sz="17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2776"/>
            <a:ext cx="5123192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6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80063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Singleton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singleton.Printer.java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47459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/>
              <a:t>public class Printer 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private static Printer </a:t>
            </a:r>
            <a:r>
              <a:rPr lang="en-US" altLang="ko-KR" sz="1400" dirty="0" err="1"/>
              <a:t>printer</a:t>
            </a:r>
            <a:r>
              <a:rPr lang="en-US" altLang="ko-KR" sz="1400" dirty="0"/>
              <a:t> = null;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private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count = 0;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private Printer() {}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public synchronized static Printer </a:t>
            </a:r>
            <a:r>
              <a:rPr lang="en-US" altLang="ko-KR" sz="1400" dirty="0" err="1"/>
              <a:t>getInstance</a:t>
            </a:r>
            <a:r>
              <a:rPr lang="en-US" altLang="ko-KR" sz="1400" dirty="0"/>
              <a:t>() 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if(printer == null) 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    printer = new Printer();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}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return printer;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public synchronized void print(String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) 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count++;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 + "-" + count);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419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664897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Singleton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singleton.Main.java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34277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/>
              <a:t>public class Main extends Thread </a:t>
            </a:r>
            <a:r>
              <a:rPr lang="en-US" altLang="ko-KR" sz="1400" dirty="0" smtClean="0"/>
              <a:t>{</a:t>
            </a: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 = 0; i &lt; 100; i++) 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    new Main().start();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}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public void run() 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Printer p = </a:t>
            </a:r>
            <a:r>
              <a:rPr lang="en-US" altLang="ko-KR" sz="1400" dirty="0" err="1"/>
              <a:t>Printer.getInstance</a:t>
            </a:r>
            <a:r>
              <a:rPr lang="en-US" altLang="ko-KR" sz="1400" dirty="0"/>
              <a:t>();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p.print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p.toString</a:t>
            </a:r>
            <a:r>
              <a:rPr lang="en-US" altLang="ko-KR" sz="1400" dirty="0"/>
              <a:t>());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070" y="2636912"/>
            <a:ext cx="3654307" cy="33310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8670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331127" cy="2054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Prototype Pattern – 1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err="1" smtClean="0"/>
              <a:t>인스턴스를</a:t>
            </a:r>
            <a:r>
              <a:rPr lang="ko-KR" altLang="en-US" sz="1700" dirty="0" smtClean="0"/>
              <a:t> 복제하여 사용하는 구조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기존에 생성되어 있던 </a:t>
            </a:r>
            <a:r>
              <a:rPr lang="ko-KR" altLang="en-US" sz="1700" dirty="0" err="1" smtClean="0"/>
              <a:t>인스턴스의</a:t>
            </a:r>
            <a:r>
              <a:rPr lang="ko-KR" altLang="en-US" sz="1700" dirty="0" smtClean="0"/>
              <a:t> 복잡한 속성들을 그대로 사용 가능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    - </a:t>
            </a:r>
            <a:r>
              <a:rPr lang="ko-KR" altLang="en-US" sz="1700" b="1" dirty="0" smtClean="0"/>
              <a:t>단</a:t>
            </a:r>
            <a:r>
              <a:rPr lang="en-US" altLang="ko-KR" sz="1700" b="1" dirty="0" smtClean="0"/>
              <a:t>, </a:t>
            </a:r>
            <a:r>
              <a:rPr lang="ko-KR" altLang="en-US" sz="1700" b="1" dirty="0" smtClean="0"/>
              <a:t>복제될 객체 내부의 속성 클래스들이 모두 </a:t>
            </a:r>
            <a:r>
              <a:rPr lang="en-US" altLang="ko-KR" sz="1700" b="1" dirty="0" smtClean="0"/>
              <a:t>clone() </a:t>
            </a:r>
            <a:r>
              <a:rPr lang="ko-KR" altLang="en-US" sz="1700" b="1" dirty="0" err="1" smtClean="0"/>
              <a:t>메소드를</a:t>
            </a:r>
            <a:r>
              <a:rPr lang="ko-KR" altLang="en-US" sz="1700" b="1" dirty="0" smtClean="0"/>
              <a:t> 구현해야 됨</a:t>
            </a:r>
            <a:endParaRPr lang="en-US" altLang="ko-KR" sz="1700" b="1" dirty="0" smtClean="0"/>
          </a:p>
          <a:p>
            <a:pPr>
              <a:lnSpc>
                <a:spcPct val="150000"/>
              </a:lnSpc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  - </a:t>
            </a:r>
            <a:r>
              <a:rPr lang="ko-KR" altLang="en-US" sz="1700" dirty="0" err="1" smtClean="0"/>
              <a:t>포토샵</a:t>
            </a:r>
            <a:r>
              <a:rPr lang="ko-KR" altLang="en-US" sz="1700" dirty="0" smtClean="0"/>
              <a:t> 등 그래픽 툴에서 복잡하게 만들어진 객체를 복사할 때 유용</a:t>
            </a:r>
            <a:endParaRPr lang="en-US" altLang="ko-KR" sz="17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387064"/>
            <a:ext cx="4680520" cy="429334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79963" y="2791945"/>
            <a:ext cx="1894571" cy="2046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33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198761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Prototype </a:t>
            </a:r>
            <a:r>
              <a:rPr lang="en-US" altLang="ko-KR" sz="1700" dirty="0" smtClean="0"/>
              <a:t>Pattern</a:t>
            </a:r>
            <a:r>
              <a:rPr lang="en-US" altLang="ko-KR" sz="1700" dirty="0"/>
              <a:t> – 1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prototype.Prototype.java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public abstract class Prototype </a:t>
            </a:r>
            <a:r>
              <a:rPr lang="en-US" altLang="ko-KR" sz="1400" b="1" dirty="0">
                <a:solidFill>
                  <a:srgbClr val="FF0000"/>
                </a:solidFill>
              </a:rPr>
              <a:t>implements </a:t>
            </a:r>
            <a:r>
              <a:rPr lang="en-US" altLang="ko-KR" sz="1400" b="1" dirty="0" err="1">
                <a:solidFill>
                  <a:srgbClr val="FF0000"/>
                </a:solidFill>
              </a:rPr>
              <a:t>Cloneable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@Override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public Prototype clone() throws </a:t>
            </a:r>
            <a:r>
              <a:rPr lang="en-US" altLang="ko-KR" sz="1400" b="1" dirty="0" err="1">
                <a:solidFill>
                  <a:srgbClr val="FF0000"/>
                </a:solidFill>
              </a:rPr>
              <a:t>CloneNotSupportedException</a:t>
            </a:r>
            <a:r>
              <a:rPr lang="en-US" altLang="ko-KR" sz="1400" b="1" dirty="0">
                <a:solidFill>
                  <a:srgbClr val="FF0000"/>
                </a:solidFill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    return (Prototype) </a:t>
            </a:r>
            <a:r>
              <a:rPr lang="en-US" altLang="ko-KR" sz="1400" b="1" dirty="0" err="1">
                <a:solidFill>
                  <a:srgbClr val="FF0000"/>
                </a:solidFill>
              </a:rPr>
              <a:t>super.clone</a:t>
            </a:r>
            <a:r>
              <a:rPr lang="en-US" altLang="ko-KR" sz="1400" b="1" dirty="0">
                <a:solidFill>
                  <a:srgbClr val="FF0000"/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}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abstract void </a:t>
            </a:r>
            <a:r>
              <a:rPr lang="en-US" altLang="ko-KR" sz="1400" dirty="0" err="1"/>
              <a:t>setXY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abstract void </a:t>
            </a:r>
            <a:r>
              <a:rPr lang="en-US" altLang="ko-KR" sz="1400" dirty="0" err="1"/>
              <a:t>setDataVO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DataVO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vo</a:t>
            </a:r>
            <a:r>
              <a:rPr lang="en-US" altLang="ko-KR" sz="14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abstract </a:t>
            </a:r>
            <a:r>
              <a:rPr lang="en-US" altLang="ko-KR" sz="1400" dirty="0" err="1"/>
              <a:t>DataVO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getDataVO</a:t>
            </a:r>
            <a:r>
              <a:rPr lang="en-US" altLang="ko-KR" sz="1400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abstract void print();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en-US" altLang="ko-KR" sz="1400" b="1" dirty="0"/>
              <a:t>public abstract Prototype copy() throws </a:t>
            </a:r>
            <a:r>
              <a:rPr lang="en-US" altLang="ko-KR" sz="1400" b="1" dirty="0" err="1"/>
              <a:t>CloneNotSupportedException</a:t>
            </a:r>
            <a:r>
              <a:rPr lang="en-US" altLang="ko-KR" sz="1400" b="1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579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172792" cy="1269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ko-KR" altLang="en-US" sz="1700" dirty="0" smtClean="0"/>
              <a:t>관계 표현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집합 관계 </a:t>
            </a:r>
            <a:r>
              <a:rPr lang="en-US" altLang="ko-KR" sz="1700" dirty="0" smtClean="0"/>
              <a:t>(Aggregation)</a:t>
            </a:r>
          </a:p>
          <a:p>
            <a:pPr>
              <a:lnSpc>
                <a:spcPct val="150000"/>
              </a:lnSpc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  - Aggregation (</a:t>
            </a:r>
            <a:r>
              <a:rPr lang="ko-KR" altLang="en-US" sz="1700" dirty="0" smtClean="0"/>
              <a:t>집약</a:t>
            </a:r>
            <a:r>
              <a:rPr lang="en-US" altLang="ko-KR" sz="1700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3632244"/>
            <a:ext cx="7931035" cy="289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public class Computer {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MainBoard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</a:rPr>
              <a:t>mb</a:t>
            </a:r>
            <a:r>
              <a:rPr lang="en-US" altLang="ko-KR" sz="14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CPU </a:t>
            </a:r>
            <a:r>
              <a:rPr lang="en-US" altLang="ko-KR" sz="1400" b="1" dirty="0" err="1">
                <a:solidFill>
                  <a:srgbClr val="FF0000"/>
                </a:solidFill>
              </a:rPr>
              <a:t>cpu</a:t>
            </a:r>
            <a:r>
              <a:rPr lang="en-US" altLang="ko-KR" sz="14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Memory </a:t>
            </a:r>
            <a:r>
              <a:rPr lang="en-US" altLang="ko-KR" sz="1400" b="1" dirty="0" err="1">
                <a:solidFill>
                  <a:srgbClr val="FF0000"/>
                </a:solidFill>
              </a:rPr>
              <a:t>memory</a:t>
            </a:r>
            <a:r>
              <a:rPr lang="en-US" altLang="ko-KR" sz="14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PowerSupply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</a:rPr>
              <a:t>ps</a:t>
            </a:r>
            <a:r>
              <a:rPr lang="en-US" altLang="ko-KR" sz="14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1400" b="1" dirty="0"/>
              <a:t>    </a:t>
            </a:r>
          </a:p>
          <a:p>
            <a:r>
              <a:rPr lang="en-US" altLang="ko-KR" sz="1400" b="1" dirty="0"/>
              <a:t>    public Computer(</a:t>
            </a:r>
            <a:r>
              <a:rPr lang="en-US" altLang="ko-KR" sz="1400" b="1" dirty="0" err="1">
                <a:solidFill>
                  <a:srgbClr val="FF0000"/>
                </a:solidFill>
              </a:rPr>
              <a:t>MainBoard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</a:rPr>
              <a:t>mb</a:t>
            </a:r>
            <a:r>
              <a:rPr lang="en-US" altLang="ko-KR" sz="1400" b="1" dirty="0">
                <a:solidFill>
                  <a:srgbClr val="FF0000"/>
                </a:solidFill>
              </a:rPr>
              <a:t>, CPU </a:t>
            </a:r>
            <a:r>
              <a:rPr lang="en-US" altLang="ko-KR" sz="1400" b="1" dirty="0" err="1">
                <a:solidFill>
                  <a:srgbClr val="FF0000"/>
                </a:solidFill>
              </a:rPr>
              <a:t>cpu</a:t>
            </a:r>
            <a:r>
              <a:rPr lang="en-US" altLang="ko-KR" sz="1400" b="1" dirty="0">
                <a:solidFill>
                  <a:srgbClr val="FF0000"/>
                </a:solidFill>
              </a:rPr>
              <a:t>, Memory </a:t>
            </a:r>
            <a:r>
              <a:rPr lang="en-US" altLang="ko-KR" sz="1400" b="1" dirty="0" err="1">
                <a:solidFill>
                  <a:srgbClr val="FF0000"/>
                </a:solidFill>
              </a:rPr>
              <a:t>memory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en-US" altLang="ko-KR" sz="1400" b="1" dirty="0" err="1">
                <a:solidFill>
                  <a:srgbClr val="FF0000"/>
                </a:solidFill>
              </a:rPr>
              <a:t>PowerSupply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</a:rPr>
              <a:t>ps</a:t>
            </a:r>
            <a:r>
              <a:rPr lang="en-US" altLang="ko-KR" sz="1400" b="1" dirty="0"/>
              <a:t>) {</a:t>
            </a:r>
          </a:p>
          <a:p>
            <a:r>
              <a:rPr lang="en-US" altLang="ko-KR" sz="1400" b="1" dirty="0"/>
              <a:t>        </a:t>
            </a:r>
            <a:r>
              <a:rPr lang="en-US" altLang="ko-KR" sz="1400" b="1" dirty="0" err="1"/>
              <a:t>this.mb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mb</a:t>
            </a:r>
            <a:r>
              <a:rPr lang="en-US" altLang="ko-KR" sz="1400" b="1" dirty="0"/>
              <a:t>;</a:t>
            </a:r>
          </a:p>
          <a:p>
            <a:r>
              <a:rPr lang="en-US" altLang="ko-KR" sz="1400" b="1" dirty="0"/>
              <a:t>        </a:t>
            </a:r>
            <a:r>
              <a:rPr lang="en-US" altLang="ko-KR" sz="1400" b="1" dirty="0" err="1"/>
              <a:t>this.cpu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cpu</a:t>
            </a:r>
            <a:r>
              <a:rPr lang="en-US" altLang="ko-KR" sz="1400" b="1" dirty="0"/>
              <a:t>;</a:t>
            </a:r>
          </a:p>
          <a:p>
            <a:r>
              <a:rPr lang="en-US" altLang="ko-KR" sz="1400" b="1" dirty="0"/>
              <a:t>        </a:t>
            </a:r>
            <a:r>
              <a:rPr lang="en-US" altLang="ko-KR" sz="1400" b="1" dirty="0" err="1"/>
              <a:t>this.memory</a:t>
            </a:r>
            <a:r>
              <a:rPr lang="en-US" altLang="ko-KR" sz="1400" b="1" dirty="0"/>
              <a:t> = memory;</a:t>
            </a:r>
          </a:p>
          <a:p>
            <a:r>
              <a:rPr lang="en-US" altLang="ko-KR" sz="1400" b="1" dirty="0"/>
              <a:t>        this.ps = </a:t>
            </a:r>
            <a:r>
              <a:rPr lang="en-US" altLang="ko-KR" sz="1400" b="1" dirty="0" err="1"/>
              <a:t>ps</a:t>
            </a:r>
            <a:r>
              <a:rPr lang="en-US" altLang="ko-KR" sz="1400" b="1" dirty="0"/>
              <a:t>;</a:t>
            </a:r>
          </a:p>
          <a:p>
            <a:r>
              <a:rPr lang="en-US" altLang="ko-KR" sz="1400" b="1" dirty="0"/>
              <a:t>    }</a:t>
            </a:r>
          </a:p>
          <a:p>
            <a:r>
              <a:rPr lang="en-US" altLang="ko-KR" sz="1400" b="1" dirty="0"/>
              <a:t>}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02234"/>
            <a:ext cx="5688632" cy="192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7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989729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Prototype </a:t>
            </a:r>
            <a:r>
              <a:rPr lang="en-US" altLang="ko-KR" sz="1700" dirty="0" smtClean="0"/>
              <a:t>Pattern</a:t>
            </a:r>
            <a:r>
              <a:rPr lang="en-US" altLang="ko-KR" sz="1700" dirty="0"/>
              <a:t> – 1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prototype.DataVO.java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5522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DataVO</a:t>
            </a:r>
            <a:r>
              <a:rPr lang="en-US" altLang="ko-KR" sz="1400" dirty="0"/>
              <a:t> {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private String title;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public </a:t>
            </a:r>
            <a:r>
              <a:rPr lang="en-US" altLang="ko-KR" sz="1400" dirty="0" err="1"/>
              <a:t>DataVO</a:t>
            </a:r>
            <a:r>
              <a:rPr lang="en-US" altLang="ko-KR" sz="1400" dirty="0"/>
              <a:t>() { }</a:t>
            </a:r>
          </a:p>
          <a:p>
            <a:pPr>
              <a:lnSpc>
                <a:spcPct val="110000"/>
              </a:lnSpc>
            </a:pP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sz="1400" dirty="0"/>
              <a:t>    public </a:t>
            </a:r>
            <a:r>
              <a:rPr lang="en-US" altLang="ko-KR" sz="1400" dirty="0" err="1"/>
              <a:t>DataVO</a:t>
            </a:r>
            <a:r>
              <a:rPr lang="en-US" altLang="ko-KR" sz="1400" dirty="0"/>
              <a:t>(String title) {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this.title</a:t>
            </a:r>
            <a:r>
              <a:rPr lang="en-US" altLang="ko-KR" sz="1400" dirty="0"/>
              <a:t> = title;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public String </a:t>
            </a:r>
            <a:r>
              <a:rPr lang="en-US" altLang="ko-KR" sz="1400" dirty="0" err="1"/>
              <a:t>getTitle</a:t>
            </a:r>
            <a:r>
              <a:rPr lang="en-US" altLang="ko-KR" sz="1400" dirty="0"/>
              <a:t>() {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return title;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10000"/>
              </a:lnSpc>
            </a:pP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sz="1400" dirty="0"/>
              <a:t>    public void </a:t>
            </a:r>
            <a:r>
              <a:rPr lang="en-US" altLang="ko-KR" sz="1400" dirty="0" err="1"/>
              <a:t>setTitle</a:t>
            </a:r>
            <a:r>
              <a:rPr lang="en-US" altLang="ko-KR" sz="1400" dirty="0"/>
              <a:t>(String title) {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this.title</a:t>
            </a:r>
            <a:r>
              <a:rPr lang="en-US" altLang="ko-KR" sz="1400" dirty="0"/>
              <a:t> = title;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10000"/>
              </a:lnSpc>
            </a:pP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@Override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public String </a:t>
            </a:r>
            <a:r>
              <a:rPr lang="en-US" altLang="ko-KR" sz="1400" b="1" dirty="0" err="1"/>
              <a:t>toString</a:t>
            </a:r>
            <a:r>
              <a:rPr lang="en-US" altLang="ko-KR" sz="1400" b="1" dirty="0"/>
              <a:t>() {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return "</a:t>
            </a:r>
            <a:r>
              <a:rPr lang="en-US" altLang="ko-KR" sz="1400" b="1" dirty="0" err="1"/>
              <a:t>DataVO</a:t>
            </a:r>
            <a:r>
              <a:rPr lang="en-US" altLang="ko-KR" sz="1400" b="1" dirty="0"/>
              <a:t> [title=" + title + "]" + </a:t>
            </a:r>
            <a:r>
              <a:rPr lang="en-US" altLang="ko-KR" sz="1400" b="1" dirty="0" err="1"/>
              <a:t>this.hashCode</a:t>
            </a:r>
            <a:r>
              <a:rPr lang="en-US" altLang="ko-KR" sz="1400" b="1" dirty="0"/>
              <a:t>();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}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716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788473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Prototype </a:t>
            </a:r>
            <a:r>
              <a:rPr lang="en-US" altLang="ko-KR" sz="1700" dirty="0" smtClean="0"/>
              <a:t>Pattern</a:t>
            </a:r>
            <a:r>
              <a:rPr lang="en-US" altLang="ko-KR" sz="1700" dirty="0"/>
              <a:t> – 1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prototype.Tetragon.java (1 / 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5543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/>
              <a:t>public class Tetragon </a:t>
            </a:r>
            <a:r>
              <a:rPr lang="en-US" altLang="ko-KR" sz="1400" b="1" dirty="0">
                <a:solidFill>
                  <a:srgbClr val="FF0000"/>
                </a:solidFill>
              </a:rPr>
              <a:t>extends Prototype </a:t>
            </a:r>
            <a:r>
              <a:rPr lang="en-US" altLang="ko-KR" sz="1400" dirty="0"/>
              <a:t>{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private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x, y</a:t>
            </a:r>
            <a:r>
              <a:rPr lang="en-US" altLang="ko-KR" sz="1400" dirty="0"/>
              <a:t>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private </a:t>
            </a:r>
            <a:r>
              <a:rPr lang="en-US" altLang="ko-KR" sz="1400" dirty="0" err="1"/>
              <a:t>DataVO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vo</a:t>
            </a:r>
            <a:r>
              <a:rPr lang="en-US" altLang="ko-KR" sz="1400" dirty="0"/>
              <a:t>;</a:t>
            </a:r>
          </a:p>
          <a:p>
            <a:pPr>
              <a:lnSpc>
                <a:spcPct val="110000"/>
              </a:lnSpc>
            </a:pP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sz="1400" dirty="0"/>
              <a:t>    public Tetragon() {}</a:t>
            </a:r>
          </a:p>
          <a:p>
            <a:pPr>
              <a:lnSpc>
                <a:spcPct val="110000"/>
              </a:lnSpc>
            </a:pP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sz="1400" dirty="0"/>
              <a:t>    public Tetragon(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 {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this.x</a:t>
            </a:r>
            <a:r>
              <a:rPr lang="en-US" altLang="ko-KR" sz="1400" dirty="0"/>
              <a:t> = x;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this.vo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DataVO</a:t>
            </a:r>
            <a:r>
              <a:rPr lang="en-US" altLang="ko-KR" sz="1400" dirty="0"/>
              <a:t>();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10000"/>
              </a:lnSpc>
            </a:pP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sz="1400" dirty="0"/>
              <a:t>    public Tetragon(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y, </a:t>
            </a:r>
            <a:r>
              <a:rPr lang="en-US" altLang="ko-KR" sz="1400" dirty="0" err="1"/>
              <a:t>DataVO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vo</a:t>
            </a:r>
            <a:r>
              <a:rPr lang="en-US" altLang="ko-KR" sz="1400" dirty="0"/>
              <a:t>) {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this.x</a:t>
            </a:r>
            <a:r>
              <a:rPr lang="en-US" altLang="ko-KR" sz="1400" dirty="0"/>
              <a:t> = x;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this.y</a:t>
            </a:r>
            <a:r>
              <a:rPr lang="en-US" altLang="ko-KR" sz="1400" dirty="0"/>
              <a:t> = y;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this.vo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vo</a:t>
            </a:r>
            <a:r>
              <a:rPr lang="en-US" altLang="ko-KR" sz="1400" dirty="0"/>
              <a:t>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</a:t>
            </a:r>
            <a:r>
              <a:rPr lang="en-US" altLang="ko-KR" sz="1400" b="1" dirty="0" err="1"/>
              <a:t>System.out.println</a:t>
            </a:r>
            <a:r>
              <a:rPr lang="en-US" altLang="ko-KR" sz="1400" b="1" dirty="0"/>
              <a:t>("constructor : " + </a:t>
            </a:r>
            <a:r>
              <a:rPr lang="en-US" altLang="ko-KR" sz="1400" b="1" dirty="0" err="1"/>
              <a:t>vo</a:t>
            </a:r>
            <a:r>
              <a:rPr lang="en-US" altLang="ko-KR" sz="1400" b="1" dirty="0" smtClean="0"/>
              <a:t>); // </a:t>
            </a:r>
            <a:r>
              <a:rPr lang="ko-KR" altLang="en-US" sz="1400" b="1" dirty="0" err="1" smtClean="0"/>
              <a:t>생성자</a:t>
            </a:r>
            <a:r>
              <a:rPr lang="ko-KR" altLang="en-US" sz="1400" b="1" dirty="0" smtClean="0"/>
              <a:t> 호출 및 </a:t>
            </a:r>
            <a:r>
              <a:rPr lang="en-US" altLang="ko-KR" sz="1400" b="1" dirty="0" err="1" smtClean="0"/>
              <a:t>hashcode</a:t>
            </a:r>
            <a:r>
              <a:rPr lang="ko-KR" altLang="en-US" sz="1400" b="1" dirty="0" smtClean="0"/>
              <a:t> 확인</a:t>
            </a:r>
            <a:endParaRPr lang="en-US" altLang="ko-KR" sz="1400" b="1" dirty="0"/>
          </a:p>
          <a:p>
            <a:pPr>
              <a:lnSpc>
                <a:spcPct val="11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public void </a:t>
            </a:r>
            <a:r>
              <a:rPr lang="en-US" altLang="ko-KR" sz="1400" dirty="0" err="1"/>
              <a:t>setXY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 {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this.x</a:t>
            </a:r>
            <a:r>
              <a:rPr lang="en-US" altLang="ko-KR" sz="1400" dirty="0"/>
              <a:t> = x;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this.y</a:t>
            </a:r>
            <a:r>
              <a:rPr lang="en-US" altLang="ko-KR" sz="1400" dirty="0"/>
              <a:t> = y;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</a:t>
            </a:r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23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788473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Prototype </a:t>
            </a:r>
            <a:r>
              <a:rPr lang="en-US" altLang="ko-KR" sz="1700" dirty="0" smtClean="0"/>
              <a:t>Pattern</a:t>
            </a:r>
            <a:r>
              <a:rPr lang="en-US" altLang="ko-KR" sz="1700" dirty="0"/>
              <a:t> – 1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prototype.Tetragon.java (2 / 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5543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 smtClean="0"/>
              <a:t>    </a:t>
            </a:r>
            <a:r>
              <a:rPr lang="en-US" altLang="ko-KR" sz="1400" dirty="0"/>
              <a:t>@Override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public void </a:t>
            </a:r>
            <a:r>
              <a:rPr lang="en-US" altLang="ko-KR" sz="1400" dirty="0" err="1"/>
              <a:t>setDataVO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DataVO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vo</a:t>
            </a:r>
            <a:r>
              <a:rPr lang="en-US" altLang="ko-KR" sz="1400" dirty="0"/>
              <a:t>) {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this.vo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vo</a:t>
            </a:r>
            <a:r>
              <a:rPr lang="en-US" altLang="ko-KR" sz="1400" dirty="0"/>
              <a:t>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10000"/>
              </a:lnSpc>
            </a:pP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public </a:t>
            </a:r>
            <a:r>
              <a:rPr lang="en-US" altLang="ko-KR" sz="1400" dirty="0" err="1"/>
              <a:t>DataVO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getDataVO</a:t>
            </a:r>
            <a:r>
              <a:rPr lang="en-US" altLang="ko-KR" sz="1400" dirty="0"/>
              <a:t>() {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return </a:t>
            </a:r>
            <a:r>
              <a:rPr lang="en-US" altLang="ko-KR" sz="1400" dirty="0" err="1"/>
              <a:t>vo</a:t>
            </a:r>
            <a:r>
              <a:rPr lang="en-US" altLang="ko-KR" sz="1400" dirty="0"/>
              <a:t>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10000"/>
              </a:lnSpc>
            </a:pP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@Override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public void print() </a:t>
            </a:r>
            <a:r>
              <a:rPr lang="en-US" altLang="ko-KR" sz="1400" b="1" dirty="0" smtClean="0"/>
              <a:t>{ // </a:t>
            </a:r>
            <a:r>
              <a:rPr lang="ko-KR" altLang="en-US" sz="1400" b="1" dirty="0" smtClean="0"/>
              <a:t>생성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복제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된 객체의 속성 확인</a:t>
            </a:r>
            <a:endParaRPr lang="en-US" altLang="ko-KR" sz="1400" b="1" dirty="0"/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System.out.println</a:t>
            </a:r>
            <a:r>
              <a:rPr lang="en-US" altLang="ko-KR" sz="1400" b="1" dirty="0"/>
              <a:t>("=================");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System.out.println</a:t>
            </a:r>
            <a:r>
              <a:rPr lang="en-US" altLang="ko-KR" sz="1400" b="1" dirty="0"/>
              <a:t>("x : " + </a:t>
            </a:r>
            <a:r>
              <a:rPr lang="en-US" altLang="ko-KR" sz="1400" b="1" dirty="0" smtClean="0"/>
              <a:t>x+ ", y </a:t>
            </a:r>
            <a:r>
              <a:rPr lang="en-US" altLang="ko-KR" sz="1400" b="1" dirty="0"/>
              <a:t>: " + y);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System.out.println</a:t>
            </a:r>
            <a:r>
              <a:rPr lang="en-US" altLang="ko-KR" sz="1400" b="1" dirty="0"/>
              <a:t>("</a:t>
            </a:r>
            <a:r>
              <a:rPr lang="en-US" altLang="ko-KR" sz="1400" b="1" dirty="0" err="1"/>
              <a:t>DataVO.toString</a:t>
            </a:r>
            <a:r>
              <a:rPr lang="en-US" altLang="ko-KR" sz="1400" b="1" dirty="0"/>
              <a:t>() : " + </a:t>
            </a:r>
            <a:r>
              <a:rPr lang="en-US" altLang="ko-KR" sz="1400" b="1" dirty="0" err="1"/>
              <a:t>vo.toString</a:t>
            </a:r>
            <a:r>
              <a:rPr lang="en-US" altLang="ko-KR" sz="1400" b="1" dirty="0"/>
              <a:t>());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System.out.println</a:t>
            </a:r>
            <a:r>
              <a:rPr lang="en-US" altLang="ko-KR" sz="1400" b="1" dirty="0"/>
              <a:t>("=================");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}</a:t>
            </a:r>
          </a:p>
          <a:p>
            <a:pPr>
              <a:lnSpc>
                <a:spcPct val="110000"/>
              </a:lnSpc>
            </a:pP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@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Override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public Prototype copy() throws </a:t>
            </a:r>
            <a:r>
              <a:rPr lang="en-US" altLang="ko-KR" sz="1400" b="1" dirty="0" err="1">
                <a:solidFill>
                  <a:srgbClr val="FF0000"/>
                </a:solidFill>
              </a:rPr>
              <a:t>CloneNotSupportedException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{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    return </a:t>
            </a:r>
            <a:r>
              <a:rPr lang="en-US" altLang="ko-KR" sz="1400" b="1" dirty="0" err="1">
                <a:solidFill>
                  <a:srgbClr val="FF0000"/>
                </a:solidFill>
              </a:rPr>
              <a:t>super.clone</a:t>
            </a:r>
            <a:r>
              <a:rPr lang="en-US" altLang="ko-KR" sz="1400" b="1" dirty="0">
                <a:solidFill>
                  <a:srgbClr val="FF0000"/>
                </a:solidFill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}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706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729145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Prototype </a:t>
            </a:r>
            <a:r>
              <a:rPr lang="en-US" altLang="ko-KR" sz="1700" dirty="0" smtClean="0"/>
              <a:t>Pattern</a:t>
            </a:r>
            <a:r>
              <a:rPr lang="en-US" altLang="ko-KR" sz="1700" dirty="0"/>
              <a:t> – 1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prototype.Main.java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45750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/>
              <a:t>public class Main {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public static void main(String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[]) throws </a:t>
            </a:r>
            <a:r>
              <a:rPr lang="en-US" altLang="ko-KR" sz="1400" dirty="0" err="1"/>
              <a:t>CloneNotSupportedException</a:t>
            </a:r>
            <a:r>
              <a:rPr lang="en-US" altLang="ko-KR" sz="1400" dirty="0"/>
              <a:t> {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List&lt;Prototype&gt; list = new </a:t>
            </a:r>
            <a:r>
              <a:rPr lang="en-US" altLang="ko-KR" sz="1400" dirty="0" err="1"/>
              <a:t>ArrayList</a:t>
            </a:r>
            <a:r>
              <a:rPr lang="en-US" altLang="ko-KR" sz="1400" dirty="0"/>
              <a:t>&lt;&gt;();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Prototype </a:t>
            </a:r>
            <a:r>
              <a:rPr lang="en-US" altLang="ko-KR" sz="1400" dirty="0" err="1"/>
              <a:t>prototype</a:t>
            </a:r>
            <a:r>
              <a:rPr lang="en-US" altLang="ko-KR" sz="1400" dirty="0"/>
              <a:t> = new Tetragon(1000, 10, new </a:t>
            </a:r>
            <a:r>
              <a:rPr lang="en-US" altLang="ko-KR" sz="1400" dirty="0" err="1"/>
              <a:t>DataVO</a:t>
            </a:r>
            <a:r>
              <a:rPr lang="en-US" altLang="ko-KR" sz="1400" dirty="0"/>
              <a:t>());</a:t>
            </a:r>
          </a:p>
          <a:p>
            <a:pPr>
              <a:lnSpc>
                <a:spcPct val="110000"/>
              </a:lnSpc>
            </a:pP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for 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i = 0; i &lt; 3; i++) </a:t>
            </a:r>
            <a:r>
              <a:rPr lang="en-US" altLang="ko-KR" sz="1400" b="1" dirty="0" smtClean="0"/>
              <a:t>{ // </a:t>
            </a:r>
            <a:r>
              <a:rPr lang="ko-KR" altLang="en-US" sz="1400" b="1" dirty="0" smtClean="0"/>
              <a:t>최초 생성 객체를 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번 복제</a:t>
            </a:r>
            <a:endParaRPr lang="en-US" altLang="ko-KR" sz="1400" b="1" dirty="0"/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    Prototype </a:t>
            </a:r>
            <a:r>
              <a:rPr lang="en-US" altLang="ko-KR" sz="1400" b="1" dirty="0" err="1"/>
              <a:t>ptt</a:t>
            </a:r>
            <a:r>
              <a:rPr lang="en-US" altLang="ko-KR" sz="1400" b="1" dirty="0"/>
              <a:t> = </a:t>
            </a:r>
            <a:r>
              <a:rPr lang="en-US" altLang="ko-KR" sz="1400" b="1" dirty="0" err="1">
                <a:solidFill>
                  <a:srgbClr val="FF0000"/>
                </a:solidFill>
              </a:rPr>
              <a:t>prototype.copy</a:t>
            </a:r>
            <a:r>
              <a:rPr lang="en-US" altLang="ko-KR" sz="1400" b="1" dirty="0">
                <a:solidFill>
                  <a:srgbClr val="FF0000"/>
                </a:solidFill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    </a:t>
            </a:r>
            <a:r>
              <a:rPr lang="en-US" altLang="ko-KR" sz="1400" b="1" dirty="0" err="1"/>
              <a:t>list.add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ptt</a:t>
            </a:r>
            <a:r>
              <a:rPr lang="en-US" altLang="ko-KR" sz="1400" b="1" dirty="0"/>
              <a:t>);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}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for 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i = 0; i &lt; </a:t>
            </a:r>
            <a:r>
              <a:rPr lang="en-US" altLang="ko-KR" sz="1400" b="1" dirty="0" err="1"/>
              <a:t>list.size</a:t>
            </a:r>
            <a:r>
              <a:rPr lang="en-US" altLang="ko-KR" sz="1400" b="1" dirty="0"/>
              <a:t>(); i++) </a:t>
            </a:r>
            <a:r>
              <a:rPr lang="en-US" altLang="ko-KR" sz="1400" b="1" dirty="0" smtClean="0"/>
              <a:t>{ // </a:t>
            </a:r>
            <a:r>
              <a:rPr lang="ko-KR" altLang="en-US" sz="1400" b="1" dirty="0" smtClean="0"/>
              <a:t>최종 생성된 객체들의 속성 확인</a:t>
            </a:r>
            <a:endParaRPr lang="en-US" altLang="ko-KR" sz="1400" b="1" dirty="0"/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    Prototype </a:t>
            </a:r>
            <a:r>
              <a:rPr lang="en-US" altLang="ko-KR" sz="1400" b="1" dirty="0" err="1"/>
              <a:t>ptt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list.get</a:t>
            </a:r>
            <a:r>
              <a:rPr lang="en-US" altLang="ko-KR" sz="1400" b="1" dirty="0"/>
              <a:t>(i);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    </a:t>
            </a:r>
            <a:r>
              <a:rPr lang="en-US" altLang="ko-KR" sz="1400" b="1" dirty="0" err="1"/>
              <a:t>System.out.println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ptt.toString</a:t>
            </a:r>
            <a:r>
              <a:rPr lang="en-US" altLang="ko-KR" sz="1400" b="1" dirty="0"/>
              <a:t>());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    </a:t>
            </a:r>
            <a:r>
              <a:rPr lang="en-US" altLang="ko-KR" sz="1400" b="1" dirty="0" err="1"/>
              <a:t>ptt.print</a:t>
            </a:r>
            <a:r>
              <a:rPr lang="en-US" altLang="ko-KR" sz="1400" b="1" dirty="0"/>
              <a:t>();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}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446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606547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Prototype </a:t>
            </a:r>
            <a:r>
              <a:rPr lang="en-US" altLang="ko-KR" sz="1700" dirty="0" smtClean="0"/>
              <a:t>Pattern</a:t>
            </a:r>
            <a:r>
              <a:rPr lang="en-US" altLang="ko-KR" sz="1700" dirty="0"/>
              <a:t> – 1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실행 결과</a:t>
            </a:r>
            <a:endParaRPr lang="en-US" altLang="ko-KR" sz="17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09819"/>
            <a:ext cx="5544616" cy="53908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539552" y="1719654"/>
            <a:ext cx="5544616" cy="188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09526" y="1598215"/>
            <a:ext cx="2642070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50" b="1" dirty="0" smtClean="0"/>
              <a:t>최초 생성 객체의 </a:t>
            </a:r>
            <a:r>
              <a:rPr lang="ko-KR" altLang="en-US" sz="1250" b="1" dirty="0" err="1" smtClean="0"/>
              <a:t>생성자</a:t>
            </a:r>
            <a:r>
              <a:rPr lang="ko-KR" altLang="en-US" sz="1250" b="1" dirty="0" smtClean="0"/>
              <a:t> </a:t>
            </a:r>
            <a:r>
              <a:rPr lang="en-US" altLang="ko-KR" sz="1250" b="1" dirty="0" smtClean="0"/>
              <a:t>1</a:t>
            </a:r>
            <a:r>
              <a:rPr lang="ko-KR" altLang="en-US" sz="1250" b="1" dirty="0" smtClean="0"/>
              <a:t>번 호출</a:t>
            </a:r>
            <a:endParaRPr lang="en-US" altLang="ko-KR" sz="125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539552" y="1946403"/>
            <a:ext cx="5544616" cy="1071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09526" y="1916832"/>
            <a:ext cx="2042162" cy="957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50" b="1" dirty="0" smtClean="0"/>
              <a:t>최초 생성 객체</a:t>
            </a:r>
            <a:endParaRPr lang="en-US" altLang="ko-KR" sz="1250" b="1" dirty="0" smtClean="0"/>
          </a:p>
          <a:p>
            <a:pPr>
              <a:lnSpc>
                <a:spcPct val="150000"/>
              </a:lnSpc>
            </a:pPr>
            <a:r>
              <a:rPr lang="en-US" altLang="ko-KR" sz="1250" b="1" dirty="0" smtClean="0"/>
              <a:t>x, y </a:t>
            </a:r>
            <a:r>
              <a:rPr lang="ko-KR" altLang="en-US" sz="1250" b="1" dirty="0" smtClean="0"/>
              <a:t>속성</a:t>
            </a:r>
            <a:endParaRPr lang="en-US" altLang="ko-KR" sz="1250" b="1" dirty="0" smtClean="0"/>
          </a:p>
          <a:p>
            <a:pPr>
              <a:lnSpc>
                <a:spcPct val="150000"/>
              </a:lnSpc>
            </a:pPr>
            <a:r>
              <a:rPr lang="en-US" altLang="ko-KR" sz="1250" b="1" dirty="0" err="1" smtClean="0"/>
              <a:t>DataVO</a:t>
            </a:r>
            <a:r>
              <a:rPr lang="en-US" altLang="ko-KR" sz="1250" b="1" dirty="0" smtClean="0"/>
              <a:t> </a:t>
            </a:r>
            <a:r>
              <a:rPr lang="ko-KR" altLang="en-US" sz="1250" b="1" dirty="0" smtClean="0"/>
              <a:t>속성 </a:t>
            </a:r>
            <a:r>
              <a:rPr lang="en-US" altLang="ko-KR" sz="1250" b="1" dirty="0" smtClean="0"/>
              <a:t>(</a:t>
            </a:r>
            <a:r>
              <a:rPr lang="en-US" altLang="ko-KR" sz="1250" b="1" dirty="0" err="1" smtClean="0"/>
              <a:t>hashcode</a:t>
            </a:r>
            <a:r>
              <a:rPr lang="en-US" altLang="ko-KR" sz="1250" b="1" dirty="0" smtClean="0"/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39552" y="3099261"/>
            <a:ext cx="5544616" cy="1071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09526" y="3069690"/>
            <a:ext cx="2795573" cy="957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50" b="1" dirty="0" err="1" smtClean="0"/>
              <a:t>첫번째</a:t>
            </a:r>
            <a:r>
              <a:rPr lang="ko-KR" altLang="en-US" sz="1250" b="1" dirty="0" smtClean="0"/>
              <a:t> 복제 객체</a:t>
            </a:r>
            <a:endParaRPr lang="en-US" altLang="ko-KR" sz="1250" b="1" dirty="0" smtClean="0"/>
          </a:p>
          <a:p>
            <a:pPr>
              <a:lnSpc>
                <a:spcPct val="150000"/>
              </a:lnSpc>
            </a:pPr>
            <a:r>
              <a:rPr lang="en-US" altLang="ko-KR" sz="1250" b="1" dirty="0" smtClean="0"/>
              <a:t>x, y </a:t>
            </a:r>
            <a:r>
              <a:rPr lang="ko-KR" altLang="en-US" sz="1250" b="1" dirty="0" smtClean="0"/>
              <a:t>속성 복제</a:t>
            </a:r>
            <a:endParaRPr lang="en-US" altLang="ko-KR" sz="1250" b="1" dirty="0" smtClean="0"/>
          </a:p>
          <a:p>
            <a:pPr>
              <a:lnSpc>
                <a:spcPct val="150000"/>
              </a:lnSpc>
            </a:pPr>
            <a:r>
              <a:rPr lang="en-US" altLang="ko-KR" sz="1250" b="1" dirty="0" err="1" smtClean="0"/>
              <a:t>DataVO</a:t>
            </a:r>
            <a:r>
              <a:rPr lang="en-US" altLang="ko-KR" sz="1250" b="1" dirty="0" smtClean="0"/>
              <a:t> </a:t>
            </a:r>
            <a:r>
              <a:rPr lang="ko-KR" altLang="en-US" sz="1250" b="1" dirty="0" smtClean="0"/>
              <a:t>속성 복제 </a:t>
            </a:r>
            <a:r>
              <a:rPr lang="en-US" altLang="ko-KR" sz="1250" b="1" dirty="0" smtClean="0"/>
              <a:t>(</a:t>
            </a:r>
            <a:r>
              <a:rPr lang="en-US" altLang="ko-KR" sz="1250" b="1" dirty="0" err="1" smtClean="0"/>
              <a:t>hashcode</a:t>
            </a:r>
            <a:r>
              <a:rPr lang="en-US" altLang="ko-KR" sz="1250" b="1" dirty="0" smtClean="0"/>
              <a:t> </a:t>
            </a:r>
            <a:r>
              <a:rPr lang="ko-KR" altLang="en-US" sz="1250" b="1" dirty="0" smtClean="0"/>
              <a:t>동일</a:t>
            </a:r>
            <a:r>
              <a:rPr lang="en-US" altLang="ko-KR" sz="1250" b="1" dirty="0" smtClean="0"/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39552" y="4251389"/>
            <a:ext cx="5544616" cy="1071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109526" y="4221818"/>
            <a:ext cx="2795573" cy="957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50" b="1" dirty="0" err="1" smtClean="0"/>
              <a:t>두번째</a:t>
            </a:r>
            <a:r>
              <a:rPr lang="ko-KR" altLang="en-US" sz="1250" b="1" dirty="0" smtClean="0"/>
              <a:t> 복제 객체</a:t>
            </a:r>
            <a:endParaRPr lang="en-US" altLang="ko-KR" sz="1250" b="1" dirty="0" smtClean="0"/>
          </a:p>
          <a:p>
            <a:pPr>
              <a:lnSpc>
                <a:spcPct val="150000"/>
              </a:lnSpc>
            </a:pPr>
            <a:r>
              <a:rPr lang="en-US" altLang="ko-KR" sz="1250" b="1" dirty="0" smtClean="0"/>
              <a:t>x, y </a:t>
            </a:r>
            <a:r>
              <a:rPr lang="ko-KR" altLang="en-US" sz="1250" b="1" dirty="0" smtClean="0"/>
              <a:t>속성 복제</a:t>
            </a:r>
            <a:endParaRPr lang="en-US" altLang="ko-KR" sz="1250" b="1" dirty="0" smtClean="0"/>
          </a:p>
          <a:p>
            <a:pPr>
              <a:lnSpc>
                <a:spcPct val="150000"/>
              </a:lnSpc>
            </a:pPr>
            <a:r>
              <a:rPr lang="en-US" altLang="ko-KR" sz="1250" b="1" dirty="0" err="1" smtClean="0"/>
              <a:t>DataVO</a:t>
            </a:r>
            <a:r>
              <a:rPr lang="en-US" altLang="ko-KR" sz="1250" b="1" dirty="0" smtClean="0"/>
              <a:t> </a:t>
            </a:r>
            <a:r>
              <a:rPr lang="ko-KR" altLang="en-US" sz="1250" b="1" dirty="0" smtClean="0"/>
              <a:t>속성 복제 </a:t>
            </a:r>
            <a:r>
              <a:rPr lang="en-US" altLang="ko-KR" sz="1250" b="1" dirty="0" smtClean="0"/>
              <a:t>(</a:t>
            </a:r>
            <a:r>
              <a:rPr lang="en-US" altLang="ko-KR" sz="1250" b="1" dirty="0" err="1" smtClean="0"/>
              <a:t>hashcode</a:t>
            </a:r>
            <a:r>
              <a:rPr lang="en-US" altLang="ko-KR" sz="1250" b="1" dirty="0" smtClean="0"/>
              <a:t> </a:t>
            </a:r>
            <a:r>
              <a:rPr lang="ko-KR" altLang="en-US" sz="1250" b="1" dirty="0" smtClean="0"/>
              <a:t>동일</a:t>
            </a:r>
            <a:r>
              <a:rPr lang="en-US" altLang="ko-KR" sz="1250" b="1" dirty="0" smtClean="0"/>
              <a:t>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39552" y="5409423"/>
            <a:ext cx="5544616" cy="1071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09526" y="5379852"/>
            <a:ext cx="2795573" cy="957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50" b="1" dirty="0" err="1" smtClean="0"/>
              <a:t>세번째</a:t>
            </a:r>
            <a:r>
              <a:rPr lang="ko-KR" altLang="en-US" sz="1250" b="1" dirty="0" smtClean="0"/>
              <a:t> 복제 객체</a:t>
            </a:r>
            <a:endParaRPr lang="en-US" altLang="ko-KR" sz="1250" b="1" dirty="0" smtClean="0"/>
          </a:p>
          <a:p>
            <a:pPr>
              <a:lnSpc>
                <a:spcPct val="150000"/>
              </a:lnSpc>
            </a:pPr>
            <a:r>
              <a:rPr lang="en-US" altLang="ko-KR" sz="1250" b="1" dirty="0" smtClean="0"/>
              <a:t>x, y </a:t>
            </a:r>
            <a:r>
              <a:rPr lang="ko-KR" altLang="en-US" sz="1250" b="1" dirty="0" smtClean="0"/>
              <a:t>속성 복제</a:t>
            </a:r>
            <a:endParaRPr lang="en-US" altLang="ko-KR" sz="1250" b="1" dirty="0" smtClean="0"/>
          </a:p>
          <a:p>
            <a:pPr>
              <a:lnSpc>
                <a:spcPct val="150000"/>
              </a:lnSpc>
            </a:pPr>
            <a:r>
              <a:rPr lang="en-US" altLang="ko-KR" sz="1250" b="1" dirty="0" err="1" smtClean="0"/>
              <a:t>DataVO</a:t>
            </a:r>
            <a:r>
              <a:rPr lang="en-US" altLang="ko-KR" sz="1250" b="1" dirty="0" smtClean="0"/>
              <a:t> </a:t>
            </a:r>
            <a:r>
              <a:rPr lang="ko-KR" altLang="en-US" sz="1250" b="1" dirty="0" smtClean="0"/>
              <a:t>속성 복제 </a:t>
            </a:r>
            <a:r>
              <a:rPr lang="en-US" altLang="ko-KR" sz="1250" b="1" dirty="0" smtClean="0"/>
              <a:t>(</a:t>
            </a:r>
            <a:r>
              <a:rPr lang="en-US" altLang="ko-KR" sz="1250" b="1" dirty="0" err="1" smtClean="0"/>
              <a:t>hashcode</a:t>
            </a:r>
            <a:r>
              <a:rPr lang="en-US" altLang="ko-KR" sz="1250" b="1" dirty="0" smtClean="0"/>
              <a:t> </a:t>
            </a:r>
            <a:r>
              <a:rPr lang="ko-KR" altLang="en-US" sz="1250" b="1" dirty="0" smtClean="0"/>
              <a:t>동일</a:t>
            </a:r>
            <a:r>
              <a:rPr lang="en-US" altLang="ko-KR" sz="125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814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793043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Prototype Pattern – </a:t>
            </a:r>
            <a:r>
              <a:rPr lang="en-US" altLang="ko-KR" sz="1700" dirty="0" smtClean="0"/>
              <a:t>2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복제되는 </a:t>
            </a:r>
            <a:r>
              <a:rPr lang="en-US" altLang="ko-KR" sz="1700" dirty="0" smtClean="0"/>
              <a:t>Tetragon </a:t>
            </a:r>
            <a:r>
              <a:rPr lang="ko-KR" altLang="en-US" sz="1700" dirty="0" smtClean="0"/>
              <a:t>클래스의 속성값 변경</a:t>
            </a:r>
            <a:endParaRPr lang="en-US" altLang="ko-KR" sz="17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27584" y="1196752"/>
            <a:ext cx="7931035" cy="53060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/>
              <a:t>public class Main {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public static void main(String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[]) throws </a:t>
            </a:r>
            <a:r>
              <a:rPr lang="en-US" altLang="ko-KR" sz="1400" dirty="0" err="1"/>
              <a:t>CloneNotSupportedException</a:t>
            </a:r>
            <a:r>
              <a:rPr lang="en-US" altLang="ko-KR" sz="1400" dirty="0"/>
              <a:t> {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List&lt;Prototype&gt; list = new </a:t>
            </a:r>
            <a:r>
              <a:rPr lang="en-US" altLang="ko-KR" sz="1400" dirty="0" err="1"/>
              <a:t>ArrayList</a:t>
            </a:r>
            <a:r>
              <a:rPr lang="en-US" altLang="ko-KR" sz="1400" dirty="0" smtClean="0"/>
              <a:t>&lt;&gt;();</a:t>
            </a:r>
          </a:p>
          <a:p>
            <a:pPr>
              <a:lnSpc>
                <a:spcPct val="110000"/>
              </a:lnSpc>
            </a:pPr>
            <a:r>
              <a:rPr lang="en-US" altLang="ko-KR" sz="1400" dirty="0" smtClean="0"/>
              <a:t>        </a:t>
            </a:r>
          </a:p>
          <a:p>
            <a:pPr>
              <a:lnSpc>
                <a:spcPct val="11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/>
              <a:t>Prototype </a:t>
            </a:r>
            <a:r>
              <a:rPr lang="en-US" altLang="ko-KR" sz="1400" dirty="0" err="1"/>
              <a:t>prototype</a:t>
            </a:r>
            <a:r>
              <a:rPr lang="en-US" altLang="ko-KR" sz="1400" dirty="0"/>
              <a:t> = new Tetragon(1000, 10, new </a:t>
            </a:r>
            <a:r>
              <a:rPr lang="en-US" altLang="ko-KR" sz="1400" dirty="0" err="1"/>
              <a:t>DataVO</a:t>
            </a:r>
            <a:r>
              <a:rPr lang="en-US" altLang="ko-KR" sz="1400" dirty="0"/>
              <a:t>());</a:t>
            </a:r>
          </a:p>
          <a:p>
            <a:pPr>
              <a:lnSpc>
                <a:spcPct val="110000"/>
              </a:lnSpc>
            </a:pP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 = 0; i &lt; 3; i++) </a:t>
            </a:r>
            <a:r>
              <a:rPr lang="en-US" altLang="ko-KR" sz="1400" dirty="0" smtClean="0"/>
              <a:t>{ // </a:t>
            </a:r>
            <a:r>
              <a:rPr lang="ko-KR" altLang="en-US" sz="1400" dirty="0" smtClean="0"/>
              <a:t>최초 생성 객체를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번 복제</a:t>
            </a: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    Prototype </a:t>
            </a:r>
            <a:r>
              <a:rPr lang="en-US" altLang="ko-KR" sz="1400" dirty="0" err="1"/>
              <a:t>ptt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prototype.copy</a:t>
            </a:r>
            <a:r>
              <a:rPr lang="en-US" altLang="ko-KR" sz="1400" dirty="0"/>
              <a:t>();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list.add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ptt</a:t>
            </a:r>
            <a:r>
              <a:rPr lang="en-US" altLang="ko-KR" sz="1400" dirty="0"/>
              <a:t>);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}</a:t>
            </a:r>
          </a:p>
          <a:p>
            <a:pPr>
              <a:lnSpc>
                <a:spcPct val="110000"/>
              </a:lnSpc>
            </a:pPr>
            <a:endParaRPr lang="en-US" altLang="ko-KR" sz="1400" dirty="0" smtClean="0"/>
          </a:p>
          <a:p>
            <a:pPr>
              <a:lnSpc>
                <a:spcPct val="11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</a:rPr>
              <a:t>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list.get</a:t>
            </a:r>
            <a:r>
              <a:rPr lang="en-US" altLang="ko-KR" sz="1400" b="1" dirty="0">
                <a:solidFill>
                  <a:srgbClr val="FF0000"/>
                </a:solidFill>
              </a:rPr>
              <a:t>(2).</a:t>
            </a:r>
            <a:r>
              <a:rPr lang="en-US" altLang="ko-KR" sz="1400" b="1" dirty="0" err="1">
                <a:solidFill>
                  <a:srgbClr val="FF0000"/>
                </a:solidFill>
              </a:rPr>
              <a:t>setXY</a:t>
            </a:r>
            <a:r>
              <a:rPr lang="en-US" altLang="ko-KR" sz="1400" b="1" dirty="0">
                <a:solidFill>
                  <a:srgbClr val="FF0000"/>
                </a:solidFill>
              </a:rPr>
              <a:t>(30, 20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</a:rPr>
              <a:t>       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list.get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(2).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getDataVO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().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setTitle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("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내꺼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");</a:t>
            </a:r>
          </a:p>
          <a:p>
            <a:pPr>
              <a:lnSpc>
                <a:spcPct val="110000"/>
              </a:lnSpc>
            </a:pPr>
            <a:endParaRPr lang="en-US" altLang="ko-KR" sz="1400" b="1" dirty="0" smtClean="0"/>
          </a:p>
          <a:p>
            <a:pPr>
              <a:lnSpc>
                <a:spcPct val="11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/>
              <a:t>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 = 0; i &lt; </a:t>
            </a:r>
            <a:r>
              <a:rPr lang="en-US" altLang="ko-KR" sz="1400" dirty="0" err="1"/>
              <a:t>list.size</a:t>
            </a:r>
            <a:r>
              <a:rPr lang="en-US" altLang="ko-KR" sz="1400" dirty="0"/>
              <a:t>(); i++) </a:t>
            </a:r>
            <a:r>
              <a:rPr lang="en-US" altLang="ko-KR" sz="1400" dirty="0" smtClean="0"/>
              <a:t>{ // </a:t>
            </a:r>
            <a:r>
              <a:rPr lang="ko-KR" altLang="en-US" sz="1400" dirty="0" smtClean="0"/>
              <a:t>최종 생성된 객체들의 속성 확인</a:t>
            </a: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    Prototype </a:t>
            </a:r>
            <a:r>
              <a:rPr lang="en-US" altLang="ko-KR" sz="1400" dirty="0" err="1"/>
              <a:t>ptt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list.get</a:t>
            </a:r>
            <a:r>
              <a:rPr lang="en-US" altLang="ko-KR" sz="1400" dirty="0"/>
              <a:t>(i);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ptt.toString</a:t>
            </a:r>
            <a:r>
              <a:rPr lang="en-US" altLang="ko-KR" sz="1400" dirty="0"/>
              <a:t>());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ptt.print</a:t>
            </a:r>
            <a:r>
              <a:rPr lang="en-US" altLang="ko-KR" sz="1400" dirty="0"/>
              <a:t>();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}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140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09819"/>
            <a:ext cx="5552902" cy="53908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387864" y="332656"/>
            <a:ext cx="2606547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Prototype </a:t>
            </a:r>
            <a:r>
              <a:rPr lang="en-US" altLang="ko-KR" sz="1700" dirty="0" smtClean="0"/>
              <a:t>Pattern</a:t>
            </a:r>
            <a:r>
              <a:rPr lang="en-US" altLang="ko-KR" sz="1700" dirty="0"/>
              <a:t> – </a:t>
            </a:r>
            <a:r>
              <a:rPr lang="en-US" altLang="ko-KR" sz="1700" dirty="0" smtClean="0"/>
              <a:t>2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실행 결과</a:t>
            </a:r>
            <a:endParaRPr lang="en-US" altLang="ko-KR" sz="17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539552" y="4251389"/>
            <a:ext cx="5544616" cy="1071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109526" y="4221818"/>
            <a:ext cx="2093458" cy="957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50" b="1" dirty="0" smtClean="0"/>
          </a:p>
          <a:p>
            <a:pPr>
              <a:lnSpc>
                <a:spcPct val="150000"/>
              </a:lnSpc>
            </a:pPr>
            <a:r>
              <a:rPr lang="en-US" altLang="ko-KR" sz="1250" b="1" dirty="0" smtClean="0"/>
              <a:t>x, y </a:t>
            </a:r>
            <a:r>
              <a:rPr lang="ko-KR" altLang="en-US" sz="1250" b="1" dirty="0" smtClean="0"/>
              <a:t>속성 변</a:t>
            </a:r>
            <a:r>
              <a:rPr lang="ko-KR" altLang="en-US" sz="1250" b="1" dirty="0"/>
              <a:t>경</a:t>
            </a:r>
            <a:endParaRPr lang="en-US" altLang="ko-KR" sz="1250" b="1" dirty="0" smtClean="0"/>
          </a:p>
          <a:p>
            <a:pPr>
              <a:lnSpc>
                <a:spcPct val="150000"/>
              </a:lnSpc>
            </a:pPr>
            <a:r>
              <a:rPr lang="en-US" altLang="ko-KR" sz="1250" b="1" dirty="0" err="1" smtClean="0"/>
              <a:t>DataVO</a:t>
            </a:r>
            <a:r>
              <a:rPr lang="en-US" altLang="ko-KR" sz="1250" b="1" dirty="0" smtClean="0"/>
              <a:t> </a:t>
            </a:r>
            <a:r>
              <a:rPr lang="ko-KR" altLang="en-US" sz="1250" b="1" dirty="0" smtClean="0"/>
              <a:t>의 </a:t>
            </a:r>
            <a:r>
              <a:rPr lang="en-US" altLang="ko-KR" sz="1250" b="1" dirty="0" smtClean="0"/>
              <a:t>title </a:t>
            </a:r>
            <a:r>
              <a:rPr lang="ko-KR" altLang="en-US" sz="1250" b="1" dirty="0" smtClean="0"/>
              <a:t>속성 변경</a:t>
            </a:r>
            <a:endParaRPr lang="en-US" altLang="ko-KR" sz="1250" b="1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575927" y="2359898"/>
            <a:ext cx="184685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97135" y="2603861"/>
            <a:ext cx="12172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931465" y="1678774"/>
            <a:ext cx="13313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75927" y="3501008"/>
            <a:ext cx="184685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97135" y="3744971"/>
            <a:ext cx="12172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75927" y="5799359"/>
            <a:ext cx="184685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597135" y="6043322"/>
            <a:ext cx="12172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44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321171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Prototype Pattern – </a:t>
            </a:r>
            <a:r>
              <a:rPr lang="en-US" altLang="ko-KR" sz="1700" dirty="0" smtClean="0"/>
              <a:t>3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Tetragon </a:t>
            </a:r>
            <a:r>
              <a:rPr lang="ko-KR" altLang="en-US" sz="1700" dirty="0" smtClean="0"/>
              <a:t>클래스</a:t>
            </a:r>
            <a:r>
              <a:rPr lang="ko-KR" altLang="en-US" sz="1700" dirty="0" smtClean="0">
                <a:solidFill>
                  <a:prstClr val="black"/>
                </a:solidFill>
              </a:rPr>
              <a:t>가 가지는 참조 </a:t>
            </a:r>
            <a:r>
              <a:rPr lang="ko-KR" altLang="en-US" sz="1700" dirty="0" err="1" smtClean="0">
                <a:solidFill>
                  <a:prstClr val="black"/>
                </a:solidFill>
              </a:rPr>
              <a:t>자료형</a:t>
            </a:r>
            <a:r>
              <a:rPr lang="en-US" altLang="ko-KR" sz="1700" dirty="0" smtClean="0">
                <a:solidFill>
                  <a:prstClr val="black"/>
                </a:solidFill>
              </a:rPr>
              <a:t>(</a:t>
            </a:r>
            <a:r>
              <a:rPr lang="en-US" altLang="ko-KR" sz="1700" dirty="0" err="1" smtClean="0">
                <a:solidFill>
                  <a:prstClr val="black"/>
                </a:solidFill>
              </a:rPr>
              <a:t>DataVO</a:t>
            </a:r>
            <a:r>
              <a:rPr lang="en-US" altLang="ko-KR" sz="1700" dirty="0" smtClean="0">
                <a:solidFill>
                  <a:prstClr val="black"/>
                </a:solidFill>
              </a:rPr>
              <a:t>) clone </a:t>
            </a:r>
            <a:r>
              <a:rPr lang="ko-KR" altLang="en-US" sz="1700" dirty="0" err="1" smtClean="0">
                <a:solidFill>
                  <a:prstClr val="black"/>
                </a:solidFill>
              </a:rPr>
              <a:t>메소드</a:t>
            </a:r>
            <a:r>
              <a:rPr lang="ko-KR" altLang="en-US" sz="1700" dirty="0" smtClean="0">
                <a:solidFill>
                  <a:prstClr val="black"/>
                </a:solidFill>
              </a:rPr>
              <a:t> 구현</a:t>
            </a:r>
            <a:endParaRPr lang="en-US" altLang="ko-KR" sz="17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27584" y="1196752"/>
            <a:ext cx="7931035" cy="55041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DataVO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implements </a:t>
            </a:r>
            <a:r>
              <a:rPr lang="en-US" altLang="ko-KR" sz="1400" b="1" dirty="0" err="1">
                <a:solidFill>
                  <a:srgbClr val="FF0000"/>
                </a:solidFill>
              </a:rPr>
              <a:t>Cloneable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dirty="0"/>
              <a:t>{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private String title;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public </a:t>
            </a:r>
            <a:r>
              <a:rPr lang="en-US" altLang="ko-KR" sz="1400" dirty="0" err="1"/>
              <a:t>DataVO</a:t>
            </a:r>
            <a:r>
              <a:rPr lang="en-US" altLang="ko-KR" sz="1400" dirty="0"/>
              <a:t>() { 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pPr>
              <a:lnSpc>
                <a:spcPct val="105000"/>
              </a:lnSpc>
            </a:pPr>
            <a:r>
              <a:rPr lang="en-US" altLang="ko-KR" sz="1400" dirty="0"/>
              <a:t>    public </a:t>
            </a:r>
            <a:r>
              <a:rPr lang="en-US" altLang="ko-KR" sz="1400" dirty="0" err="1"/>
              <a:t>DataVO</a:t>
            </a:r>
            <a:r>
              <a:rPr lang="en-US" altLang="ko-KR" sz="1400" dirty="0"/>
              <a:t>(String title) {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this.title</a:t>
            </a:r>
            <a:r>
              <a:rPr lang="en-US" altLang="ko-KR" sz="1400" dirty="0"/>
              <a:t> = title;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public String </a:t>
            </a:r>
            <a:r>
              <a:rPr lang="en-US" altLang="ko-KR" sz="1400" dirty="0" err="1"/>
              <a:t>getTitle</a:t>
            </a:r>
            <a:r>
              <a:rPr lang="en-US" altLang="ko-KR" sz="1400" dirty="0"/>
              <a:t>() {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    return title;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pPr>
              <a:lnSpc>
                <a:spcPct val="105000"/>
              </a:lnSpc>
            </a:pPr>
            <a:r>
              <a:rPr lang="en-US" altLang="ko-KR" sz="1400" dirty="0"/>
              <a:t>    public void </a:t>
            </a:r>
            <a:r>
              <a:rPr lang="en-US" altLang="ko-KR" sz="1400" dirty="0" err="1"/>
              <a:t>setTitle</a:t>
            </a:r>
            <a:r>
              <a:rPr lang="en-US" altLang="ko-KR" sz="1400" dirty="0"/>
              <a:t>(String title) {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this.title</a:t>
            </a:r>
            <a:r>
              <a:rPr lang="en-US" altLang="ko-KR" sz="1400" dirty="0"/>
              <a:t> = title;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05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public </a:t>
            </a:r>
            <a:r>
              <a:rPr lang="en-US" altLang="ko-KR" sz="1400" b="1" dirty="0" err="1">
                <a:solidFill>
                  <a:srgbClr val="FF0000"/>
                </a:solidFill>
              </a:rPr>
              <a:t>DataVO</a:t>
            </a:r>
            <a:r>
              <a:rPr lang="en-US" altLang="ko-KR" sz="1400" b="1" dirty="0">
                <a:solidFill>
                  <a:srgbClr val="FF0000"/>
                </a:solidFill>
              </a:rPr>
              <a:t> clone() throws </a:t>
            </a:r>
            <a:r>
              <a:rPr lang="en-US" altLang="ko-KR" sz="1400" b="1" dirty="0" err="1">
                <a:solidFill>
                  <a:srgbClr val="FF0000"/>
                </a:solidFill>
              </a:rPr>
              <a:t>CloneNotSupportedException</a:t>
            </a:r>
            <a:r>
              <a:rPr lang="en-US" altLang="ko-KR" sz="1400" b="1" dirty="0">
                <a:solidFill>
                  <a:srgbClr val="FF0000"/>
                </a:solidFill>
              </a:rPr>
              <a:t> {</a:t>
            </a:r>
          </a:p>
          <a:p>
            <a:pPr>
              <a:lnSpc>
                <a:spcPct val="105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    return (</a:t>
            </a:r>
            <a:r>
              <a:rPr lang="en-US" altLang="ko-KR" sz="1400" b="1" dirty="0" err="1">
                <a:solidFill>
                  <a:srgbClr val="FF0000"/>
                </a:solidFill>
              </a:rPr>
              <a:t>DataVO</a:t>
            </a:r>
            <a:r>
              <a:rPr lang="en-US" altLang="ko-KR" sz="1400" b="1" dirty="0">
                <a:solidFill>
                  <a:srgbClr val="FF0000"/>
                </a:solidFill>
              </a:rPr>
              <a:t>) </a:t>
            </a:r>
            <a:r>
              <a:rPr lang="en-US" altLang="ko-KR" sz="1400" b="1" dirty="0" err="1">
                <a:solidFill>
                  <a:srgbClr val="FF0000"/>
                </a:solidFill>
              </a:rPr>
              <a:t>super.clone</a:t>
            </a:r>
            <a:r>
              <a:rPr lang="en-US" altLang="ko-KR" sz="1400" b="1" dirty="0">
                <a:solidFill>
                  <a:srgbClr val="FF0000"/>
                </a:solidFill>
              </a:rPr>
              <a:t>();</a:t>
            </a:r>
          </a:p>
          <a:p>
            <a:pPr>
              <a:lnSpc>
                <a:spcPct val="105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}</a:t>
            </a:r>
          </a:p>
          <a:p>
            <a:pPr>
              <a:lnSpc>
                <a:spcPct val="105000"/>
              </a:lnSpc>
            </a:pPr>
            <a:endParaRPr lang="en-US" altLang="ko-KR" sz="1400" dirty="0"/>
          </a:p>
          <a:p>
            <a:pPr>
              <a:lnSpc>
                <a:spcPct val="105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public String </a:t>
            </a:r>
            <a:r>
              <a:rPr lang="en-US" altLang="ko-KR" sz="1400" dirty="0" err="1"/>
              <a:t>toString</a:t>
            </a:r>
            <a:r>
              <a:rPr lang="en-US" altLang="ko-KR" sz="1400" dirty="0"/>
              <a:t>() {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    return "</a:t>
            </a:r>
            <a:r>
              <a:rPr lang="en-US" altLang="ko-KR" sz="1400" dirty="0" err="1"/>
              <a:t>DataVO</a:t>
            </a:r>
            <a:r>
              <a:rPr lang="en-US" altLang="ko-KR" sz="1400" dirty="0"/>
              <a:t> [title=" + title + "]" + </a:t>
            </a:r>
            <a:r>
              <a:rPr lang="en-US" altLang="ko-KR" sz="1400" dirty="0" err="1"/>
              <a:t>this.hashCode</a:t>
            </a:r>
            <a:r>
              <a:rPr lang="en-US" altLang="ko-KR" sz="1400" dirty="0"/>
              <a:t>();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pPr>
              <a:lnSpc>
                <a:spcPct val="105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02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971443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Prototype Pattern – </a:t>
            </a:r>
            <a:r>
              <a:rPr lang="en-US" altLang="ko-KR" sz="1700" dirty="0" smtClean="0"/>
              <a:t>3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Tetragon </a:t>
            </a:r>
            <a:r>
              <a:rPr lang="ko-KR" altLang="en-US" sz="1700" dirty="0" smtClean="0"/>
              <a:t>클래스 복제 시 </a:t>
            </a:r>
            <a:r>
              <a:rPr lang="en-US" altLang="ko-KR" sz="1700" dirty="0" err="1" smtClean="0"/>
              <a:t>DataVO</a:t>
            </a:r>
            <a:r>
              <a:rPr lang="en-US" altLang="ko-KR" sz="1700" dirty="0" smtClean="0"/>
              <a:t> clone() </a:t>
            </a:r>
            <a:r>
              <a:rPr lang="ko-KR" altLang="en-US" sz="1700" dirty="0" smtClean="0"/>
              <a:t>호출 </a:t>
            </a:r>
            <a:r>
              <a:rPr lang="en-US" altLang="ko-KR" sz="1700" dirty="0" smtClean="0"/>
              <a:t>(1 / 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196752"/>
            <a:ext cx="7931035" cy="50690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ko-KR" sz="1400" dirty="0"/>
              <a:t>public class Tetragon extends Prototype {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private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x;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private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y;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private </a:t>
            </a:r>
            <a:r>
              <a:rPr lang="en-US" altLang="ko-KR" sz="1400" dirty="0" err="1"/>
              <a:t>DataVO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vo</a:t>
            </a:r>
            <a:r>
              <a:rPr lang="en-US" altLang="ko-KR" sz="1400" dirty="0"/>
              <a:t>;</a:t>
            </a:r>
          </a:p>
          <a:p>
            <a:pPr>
              <a:lnSpc>
                <a:spcPct val="105000"/>
              </a:lnSpc>
            </a:pPr>
            <a:endParaRPr lang="en-US" altLang="ko-KR" sz="1400" dirty="0"/>
          </a:p>
          <a:p>
            <a:pPr>
              <a:lnSpc>
                <a:spcPct val="105000"/>
              </a:lnSpc>
            </a:pPr>
            <a:r>
              <a:rPr lang="en-US" altLang="ko-KR" sz="1400" dirty="0" smtClean="0"/>
              <a:t>    public </a:t>
            </a:r>
            <a:r>
              <a:rPr lang="en-US" altLang="ko-KR" sz="1400" dirty="0"/>
              <a:t>Tetragon(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 {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this.x</a:t>
            </a:r>
            <a:r>
              <a:rPr lang="en-US" altLang="ko-KR" sz="1400" dirty="0"/>
              <a:t> = x;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this.vo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DataVO</a:t>
            </a:r>
            <a:r>
              <a:rPr lang="en-US" altLang="ko-KR" sz="1400" dirty="0"/>
              <a:t>();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05000"/>
              </a:lnSpc>
            </a:pPr>
            <a:endParaRPr lang="en-US" altLang="ko-KR" sz="1400" dirty="0"/>
          </a:p>
          <a:p>
            <a:pPr>
              <a:lnSpc>
                <a:spcPct val="105000"/>
              </a:lnSpc>
            </a:pPr>
            <a:r>
              <a:rPr lang="en-US" altLang="ko-KR" sz="1400" dirty="0"/>
              <a:t>    public Tetragon(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y, </a:t>
            </a:r>
            <a:r>
              <a:rPr lang="en-US" altLang="ko-KR" sz="1400" dirty="0" err="1"/>
              <a:t>DataVO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vo</a:t>
            </a:r>
            <a:r>
              <a:rPr lang="en-US" altLang="ko-KR" sz="1400" dirty="0"/>
              <a:t>) {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this.x</a:t>
            </a:r>
            <a:r>
              <a:rPr lang="en-US" altLang="ko-KR" sz="1400" dirty="0"/>
              <a:t> = x;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this.y</a:t>
            </a:r>
            <a:r>
              <a:rPr lang="en-US" altLang="ko-KR" sz="1400" dirty="0"/>
              <a:t> = y;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this.vo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vo</a:t>
            </a:r>
            <a:r>
              <a:rPr lang="en-US" altLang="ko-KR" sz="1400" dirty="0"/>
              <a:t>;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("constructor : " + </a:t>
            </a:r>
            <a:r>
              <a:rPr lang="en-US" altLang="ko-KR" sz="1400" dirty="0" err="1"/>
              <a:t>vo</a:t>
            </a:r>
            <a:r>
              <a:rPr lang="en-US" altLang="ko-KR" sz="1400" dirty="0"/>
              <a:t>);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public void </a:t>
            </a:r>
            <a:r>
              <a:rPr lang="en-US" altLang="ko-KR" sz="1400" dirty="0" err="1"/>
              <a:t>setXY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 {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this.x</a:t>
            </a:r>
            <a:r>
              <a:rPr lang="en-US" altLang="ko-KR" sz="1400" dirty="0"/>
              <a:t> = x;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this.y</a:t>
            </a:r>
            <a:r>
              <a:rPr lang="en-US" altLang="ko-KR" sz="1400" dirty="0"/>
              <a:t> = y;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</a:t>
            </a:r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75711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971443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Prototype Pattern – </a:t>
            </a:r>
            <a:r>
              <a:rPr lang="en-US" altLang="ko-KR" sz="1700" dirty="0" smtClean="0"/>
              <a:t>3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Tetragon </a:t>
            </a:r>
            <a:r>
              <a:rPr lang="ko-KR" altLang="en-US" sz="1700" dirty="0" smtClean="0"/>
              <a:t>클래스 복제 시 </a:t>
            </a:r>
            <a:r>
              <a:rPr lang="en-US" altLang="ko-KR" sz="1700" dirty="0" err="1" smtClean="0"/>
              <a:t>DataVO</a:t>
            </a:r>
            <a:r>
              <a:rPr lang="en-US" altLang="ko-KR" sz="1700" dirty="0" smtClean="0"/>
              <a:t> clone() </a:t>
            </a:r>
            <a:r>
              <a:rPr lang="ko-KR" altLang="en-US" sz="1700" dirty="0" smtClean="0"/>
              <a:t>호출 </a:t>
            </a:r>
            <a:r>
              <a:rPr lang="en-US" altLang="ko-KR" sz="1700" dirty="0" smtClean="0"/>
              <a:t>(2 / 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196752"/>
            <a:ext cx="7931035" cy="55215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ko-KR" sz="1400" dirty="0" smtClean="0"/>
              <a:t>    </a:t>
            </a:r>
            <a:r>
              <a:rPr lang="en-US" altLang="ko-KR" sz="1400" dirty="0"/>
              <a:t>@Override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public void </a:t>
            </a:r>
            <a:r>
              <a:rPr lang="en-US" altLang="ko-KR" sz="1400" dirty="0" err="1"/>
              <a:t>setDataVO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DataVO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vo</a:t>
            </a:r>
            <a:r>
              <a:rPr lang="en-US" altLang="ko-KR" sz="1400" dirty="0"/>
              <a:t>) {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this.vo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vo</a:t>
            </a:r>
            <a:r>
              <a:rPr lang="en-US" altLang="ko-KR" sz="1400" dirty="0"/>
              <a:t>;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05000"/>
              </a:lnSpc>
            </a:pPr>
            <a:endParaRPr lang="en-US" altLang="ko-KR" sz="1400" dirty="0"/>
          </a:p>
          <a:p>
            <a:pPr>
              <a:lnSpc>
                <a:spcPct val="105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public </a:t>
            </a:r>
            <a:r>
              <a:rPr lang="en-US" altLang="ko-KR" sz="1400" dirty="0" err="1"/>
              <a:t>DataVO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getDataVO</a:t>
            </a:r>
            <a:r>
              <a:rPr lang="en-US" altLang="ko-KR" sz="1400" dirty="0"/>
              <a:t>() {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    return </a:t>
            </a:r>
            <a:r>
              <a:rPr lang="en-US" altLang="ko-KR" sz="1400" dirty="0" err="1"/>
              <a:t>vo</a:t>
            </a:r>
            <a:r>
              <a:rPr lang="en-US" altLang="ko-KR" sz="1400" dirty="0"/>
              <a:t>;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05000"/>
              </a:lnSpc>
            </a:pPr>
            <a:endParaRPr lang="en-US" altLang="ko-KR" sz="1400" dirty="0"/>
          </a:p>
          <a:p>
            <a:pPr>
              <a:lnSpc>
                <a:spcPct val="105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public void print() {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("=================");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("x : " + </a:t>
            </a:r>
            <a:r>
              <a:rPr lang="en-US" altLang="ko-KR" sz="1400" dirty="0" smtClean="0"/>
              <a:t>x + ", y </a:t>
            </a:r>
            <a:r>
              <a:rPr lang="en-US" altLang="ko-KR" sz="1400" dirty="0"/>
              <a:t>: " + y);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DataVO.toString</a:t>
            </a:r>
            <a:r>
              <a:rPr lang="en-US" altLang="ko-KR" sz="1400" dirty="0"/>
              <a:t>() : " + </a:t>
            </a:r>
            <a:r>
              <a:rPr lang="en-US" altLang="ko-KR" sz="1400" dirty="0" err="1"/>
              <a:t>vo.toString</a:t>
            </a:r>
            <a:r>
              <a:rPr lang="en-US" altLang="ko-KR" sz="1400" dirty="0"/>
              <a:t>());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("=================");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05000"/>
              </a:lnSpc>
            </a:pPr>
            <a:endParaRPr lang="en-US" altLang="ko-KR" sz="1400" dirty="0"/>
          </a:p>
          <a:p>
            <a:pPr>
              <a:lnSpc>
                <a:spcPct val="105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public Prototype copy() throws </a:t>
            </a:r>
            <a:r>
              <a:rPr lang="en-US" altLang="ko-KR" sz="1400" dirty="0" err="1"/>
              <a:t>CloneNotSupportedException</a:t>
            </a:r>
            <a:r>
              <a:rPr lang="en-US" altLang="ko-KR" sz="1400" dirty="0"/>
              <a:t> {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vo</a:t>
            </a:r>
            <a:r>
              <a:rPr lang="en-US" altLang="ko-KR" sz="1400" b="1" dirty="0">
                <a:solidFill>
                  <a:srgbClr val="FF0000"/>
                </a:solidFill>
              </a:rPr>
              <a:t> = </a:t>
            </a:r>
            <a:r>
              <a:rPr lang="en-US" altLang="ko-KR" sz="1400" b="1" dirty="0" err="1">
                <a:solidFill>
                  <a:srgbClr val="FF0000"/>
                </a:solidFill>
              </a:rPr>
              <a:t>vo.clone</a:t>
            </a:r>
            <a:r>
              <a:rPr lang="en-US" altLang="ko-KR" sz="1400" b="1" dirty="0">
                <a:solidFill>
                  <a:srgbClr val="FF0000"/>
                </a:solidFill>
              </a:rPr>
              <a:t>();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    return </a:t>
            </a:r>
            <a:r>
              <a:rPr lang="en-US" altLang="ko-KR" sz="1400" dirty="0" err="1"/>
              <a:t>super.clone</a:t>
            </a:r>
            <a:r>
              <a:rPr lang="en-US" altLang="ko-KR" sz="1400" dirty="0"/>
              <a:t>();</a:t>
            </a:r>
          </a:p>
          <a:p>
            <a:pPr>
              <a:lnSpc>
                <a:spcPct val="105000"/>
              </a:lnSpc>
            </a:pPr>
            <a:r>
              <a:rPr lang="en-US" altLang="ko-KR" sz="1400" dirty="0"/>
              <a:t>    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pPr>
              <a:lnSpc>
                <a:spcPct val="105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515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198311" cy="1269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ko-KR" altLang="en-US" sz="1700" dirty="0" smtClean="0"/>
              <a:t>관계 표현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집합 관계 </a:t>
            </a:r>
            <a:r>
              <a:rPr lang="en-US" altLang="ko-KR" sz="1700" dirty="0" smtClean="0"/>
              <a:t>(Composition)</a:t>
            </a:r>
          </a:p>
          <a:p>
            <a:pPr>
              <a:lnSpc>
                <a:spcPct val="150000"/>
              </a:lnSpc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  - Composition (</a:t>
            </a:r>
            <a:r>
              <a:rPr lang="ko-KR" altLang="en-US" sz="1700" dirty="0" smtClean="0"/>
              <a:t>합성</a:t>
            </a:r>
            <a:r>
              <a:rPr lang="en-US" altLang="ko-KR" sz="1700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3632244"/>
            <a:ext cx="7931035" cy="289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public class Computer {</a:t>
            </a:r>
          </a:p>
          <a:p>
            <a:r>
              <a:rPr lang="en-US" altLang="ko-KR" sz="1400" b="1" dirty="0"/>
              <a:t>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MainBoard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</a:rPr>
              <a:t>mb</a:t>
            </a:r>
            <a:r>
              <a:rPr lang="en-US" altLang="ko-KR" sz="14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CPU </a:t>
            </a:r>
            <a:r>
              <a:rPr lang="en-US" altLang="ko-KR" sz="1400" b="1" dirty="0" err="1">
                <a:solidFill>
                  <a:srgbClr val="FF0000"/>
                </a:solidFill>
              </a:rPr>
              <a:t>cpu</a:t>
            </a:r>
            <a:r>
              <a:rPr lang="en-US" altLang="ko-KR" sz="14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Memory </a:t>
            </a:r>
            <a:r>
              <a:rPr lang="en-US" altLang="ko-KR" sz="1400" b="1" dirty="0" err="1">
                <a:solidFill>
                  <a:srgbClr val="FF0000"/>
                </a:solidFill>
              </a:rPr>
              <a:t>memory</a:t>
            </a:r>
            <a:r>
              <a:rPr lang="en-US" altLang="ko-KR" sz="14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PowerSupply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</a:rPr>
              <a:t>ps</a:t>
            </a:r>
            <a:r>
              <a:rPr lang="en-US" altLang="ko-KR" sz="14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1400" b="1" dirty="0"/>
              <a:t>    </a:t>
            </a:r>
          </a:p>
          <a:p>
            <a:r>
              <a:rPr lang="en-US" altLang="ko-KR" sz="1400" b="1" dirty="0"/>
              <a:t>    public Computer() {</a:t>
            </a:r>
          </a:p>
          <a:p>
            <a:r>
              <a:rPr lang="en-US" altLang="ko-KR" sz="1400" b="1" dirty="0"/>
              <a:t>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this.mb</a:t>
            </a:r>
            <a:r>
              <a:rPr lang="en-US" altLang="ko-KR" sz="1400" b="1" dirty="0">
                <a:solidFill>
                  <a:srgbClr val="FF0000"/>
                </a:solidFill>
              </a:rPr>
              <a:t> = new </a:t>
            </a:r>
            <a:r>
              <a:rPr lang="en-US" altLang="ko-KR" sz="1400" b="1" dirty="0" err="1">
                <a:solidFill>
                  <a:srgbClr val="FF0000"/>
                </a:solidFill>
              </a:rPr>
              <a:t>MainBoard</a:t>
            </a:r>
            <a:r>
              <a:rPr lang="en-US" altLang="ko-KR" sz="1400" b="1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this.cpu</a:t>
            </a:r>
            <a:r>
              <a:rPr lang="en-US" altLang="ko-KR" sz="1400" b="1" dirty="0">
                <a:solidFill>
                  <a:srgbClr val="FF0000"/>
                </a:solidFill>
              </a:rPr>
              <a:t> = new CPU();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this.memory</a:t>
            </a:r>
            <a:r>
              <a:rPr lang="en-US" altLang="ko-KR" sz="1400" b="1" dirty="0">
                <a:solidFill>
                  <a:srgbClr val="FF0000"/>
                </a:solidFill>
              </a:rPr>
              <a:t> = new Memory();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this.ps = new </a:t>
            </a:r>
            <a:r>
              <a:rPr lang="en-US" altLang="ko-KR" sz="1400" b="1" dirty="0" err="1">
                <a:solidFill>
                  <a:srgbClr val="FF0000"/>
                </a:solidFill>
              </a:rPr>
              <a:t>PowerSupply</a:t>
            </a:r>
            <a:r>
              <a:rPr lang="en-US" altLang="ko-KR" sz="1400" b="1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sz="1400" b="1" dirty="0"/>
              <a:t>    }</a:t>
            </a:r>
          </a:p>
          <a:p>
            <a:r>
              <a:rPr lang="en-US" altLang="ko-KR" sz="1400" b="1" dirty="0"/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02234"/>
            <a:ext cx="5688632" cy="192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5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09818"/>
            <a:ext cx="5561849" cy="41884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387864" y="332656"/>
            <a:ext cx="2606547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Prototype </a:t>
            </a:r>
            <a:r>
              <a:rPr lang="en-US" altLang="ko-KR" sz="1700" dirty="0" smtClean="0"/>
              <a:t>Pattern</a:t>
            </a:r>
            <a:r>
              <a:rPr lang="en-US" altLang="ko-KR" sz="1700" dirty="0"/>
              <a:t> – </a:t>
            </a:r>
            <a:r>
              <a:rPr lang="en-US" altLang="ko-KR" sz="1700" dirty="0" smtClean="0"/>
              <a:t>3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실행 결과</a:t>
            </a:r>
            <a:endParaRPr lang="en-US" altLang="ko-KR" sz="17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539552" y="4251389"/>
            <a:ext cx="5544616" cy="1071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109526" y="4221818"/>
            <a:ext cx="2093458" cy="957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50" b="1" dirty="0" smtClean="0"/>
          </a:p>
          <a:p>
            <a:pPr>
              <a:lnSpc>
                <a:spcPct val="150000"/>
              </a:lnSpc>
            </a:pPr>
            <a:r>
              <a:rPr lang="en-US" altLang="ko-KR" sz="1250" b="1" dirty="0" smtClean="0"/>
              <a:t>x, y </a:t>
            </a:r>
            <a:r>
              <a:rPr lang="ko-KR" altLang="en-US" sz="1250" b="1" dirty="0" smtClean="0"/>
              <a:t>속성 변</a:t>
            </a:r>
            <a:r>
              <a:rPr lang="ko-KR" altLang="en-US" sz="1250" b="1" dirty="0"/>
              <a:t>경</a:t>
            </a:r>
            <a:endParaRPr lang="en-US" altLang="ko-KR" sz="1250" b="1" dirty="0" smtClean="0"/>
          </a:p>
          <a:p>
            <a:pPr>
              <a:lnSpc>
                <a:spcPct val="150000"/>
              </a:lnSpc>
            </a:pPr>
            <a:r>
              <a:rPr lang="en-US" altLang="ko-KR" sz="1250" b="1" dirty="0" err="1" smtClean="0"/>
              <a:t>DataVO</a:t>
            </a:r>
            <a:r>
              <a:rPr lang="en-US" altLang="ko-KR" sz="1250" b="1" dirty="0" smtClean="0"/>
              <a:t> </a:t>
            </a:r>
            <a:r>
              <a:rPr lang="ko-KR" altLang="en-US" sz="1250" b="1" dirty="0" smtClean="0"/>
              <a:t>의 </a:t>
            </a:r>
            <a:r>
              <a:rPr lang="en-US" altLang="ko-KR" sz="1250" b="1" dirty="0" smtClean="0"/>
              <a:t>title </a:t>
            </a:r>
            <a:r>
              <a:rPr lang="ko-KR" altLang="en-US" sz="1250" b="1" dirty="0" smtClean="0"/>
              <a:t>속성 변경</a:t>
            </a:r>
            <a:endParaRPr lang="en-US" altLang="ko-KR" sz="125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4246167" y="1678774"/>
            <a:ext cx="104851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910130" y="2586938"/>
            <a:ext cx="11814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915082" y="3739066"/>
            <a:ext cx="119331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16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392041" cy="2054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Builder Pattern – 1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복잡한 </a:t>
            </a:r>
            <a:r>
              <a:rPr lang="ko-KR" altLang="en-US" sz="1700" dirty="0" err="1" smtClean="0"/>
              <a:t>인스턴스를</a:t>
            </a:r>
            <a:r>
              <a:rPr lang="ko-KR" altLang="en-US" sz="1700" dirty="0" smtClean="0"/>
              <a:t> 조립하여 만드는 구조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객체의 생성 과정과 표현 방법을 분리하여 동일한 생성 절차에서 서로 다른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  </a:t>
            </a:r>
            <a:r>
              <a:rPr lang="ko-KR" altLang="en-US" sz="1700" dirty="0" smtClean="0"/>
              <a:t>표현 결과를 </a:t>
            </a:r>
            <a:r>
              <a:rPr lang="ko-KR" altLang="en-US" sz="1700" dirty="0" err="1" smtClean="0"/>
              <a:t>만들수</a:t>
            </a:r>
            <a:r>
              <a:rPr lang="ko-KR" altLang="en-US" sz="1700" dirty="0" smtClean="0"/>
              <a:t> 있게 하는 패턴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많은 속성을 가진 객체를 생성할 때 유용</a:t>
            </a:r>
            <a:endParaRPr lang="en-US" altLang="ko-KR" sz="17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2" y="2387065"/>
            <a:ext cx="7518208" cy="438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8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429127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Builder </a:t>
            </a:r>
            <a:r>
              <a:rPr lang="en-US" altLang="ko-KR" sz="1700" dirty="0" smtClean="0"/>
              <a:t>Pattern</a:t>
            </a:r>
            <a:r>
              <a:rPr lang="en-US" altLang="ko-KR" sz="1700" dirty="0"/>
              <a:t> – 1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builder.Pizza.java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5285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/>
              <a:t>public class Pizza {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private String dough = "";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private String sauce = "";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private String topping = "";</a:t>
            </a:r>
          </a:p>
          <a:p>
            <a:pPr>
              <a:lnSpc>
                <a:spcPct val="110000"/>
              </a:lnSpc>
            </a:pP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public Pizza(String dough, String sauce, String topping) {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this.dough</a:t>
            </a:r>
            <a:r>
              <a:rPr lang="en-US" altLang="ko-KR" sz="1400" b="1" dirty="0"/>
              <a:t> = dough;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this.sauce</a:t>
            </a:r>
            <a:r>
              <a:rPr lang="en-US" altLang="ko-KR" sz="1400" b="1" dirty="0"/>
              <a:t> = sauce;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this.topping</a:t>
            </a:r>
            <a:r>
              <a:rPr lang="en-US" altLang="ko-KR" sz="1400" b="1" dirty="0"/>
              <a:t> = topping;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}</a:t>
            </a:r>
          </a:p>
          <a:p>
            <a:pPr>
              <a:lnSpc>
                <a:spcPct val="110000"/>
              </a:lnSpc>
            </a:pP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sz="1400" dirty="0"/>
              <a:t>    public String </a:t>
            </a:r>
            <a:r>
              <a:rPr lang="en-US" altLang="ko-KR" sz="1400" dirty="0" err="1"/>
              <a:t>getDough</a:t>
            </a:r>
            <a:r>
              <a:rPr lang="en-US" altLang="ko-KR" sz="1400" dirty="0"/>
              <a:t>() </a:t>
            </a:r>
            <a:r>
              <a:rPr lang="en-US" altLang="ko-KR" sz="1400" dirty="0" smtClean="0"/>
              <a:t>{ return </a:t>
            </a:r>
            <a:r>
              <a:rPr lang="en-US" altLang="ko-KR" sz="1400" dirty="0"/>
              <a:t>dough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pPr>
              <a:lnSpc>
                <a:spcPct val="110000"/>
              </a:lnSpc>
            </a:pP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sz="1400" dirty="0"/>
              <a:t>    public String </a:t>
            </a:r>
            <a:r>
              <a:rPr lang="en-US" altLang="ko-KR" sz="1400" dirty="0" err="1"/>
              <a:t>getSauce</a:t>
            </a:r>
            <a:r>
              <a:rPr lang="en-US" altLang="ko-KR" sz="1400" dirty="0"/>
              <a:t>() </a:t>
            </a:r>
            <a:r>
              <a:rPr lang="en-US" altLang="ko-KR" sz="1400" dirty="0" smtClean="0"/>
              <a:t>{ return </a:t>
            </a:r>
            <a:r>
              <a:rPr lang="en-US" altLang="ko-KR" sz="1400" dirty="0"/>
              <a:t>sauce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pPr>
              <a:lnSpc>
                <a:spcPct val="110000"/>
              </a:lnSpc>
            </a:pP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sz="1400" dirty="0"/>
              <a:t>    public String </a:t>
            </a:r>
            <a:r>
              <a:rPr lang="en-US" altLang="ko-KR" sz="1400" dirty="0" err="1"/>
              <a:t>getTopping</a:t>
            </a:r>
            <a:r>
              <a:rPr lang="en-US" altLang="ko-KR" sz="1400" dirty="0"/>
              <a:t>() </a:t>
            </a:r>
            <a:r>
              <a:rPr lang="en-US" altLang="ko-KR" sz="1400" dirty="0" smtClean="0"/>
              <a:t>{ return </a:t>
            </a:r>
            <a:r>
              <a:rPr lang="en-US" altLang="ko-KR" sz="1400" dirty="0"/>
              <a:t>topping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pPr>
              <a:lnSpc>
                <a:spcPct val="110000"/>
              </a:lnSpc>
            </a:pP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public String </a:t>
            </a:r>
            <a:r>
              <a:rPr lang="en-US" altLang="ko-KR" sz="1400" dirty="0" err="1"/>
              <a:t>toString</a:t>
            </a:r>
            <a:r>
              <a:rPr lang="en-US" altLang="ko-KR" sz="1400" dirty="0"/>
              <a:t>() {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   return "Pizza [dough=" + dough + ", sauce=" + sauce + ", topping=" + topping + "]";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51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094052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Builder </a:t>
            </a:r>
            <a:r>
              <a:rPr lang="en-US" altLang="ko-KR" sz="1700" dirty="0" smtClean="0"/>
              <a:t>Pattern</a:t>
            </a:r>
            <a:r>
              <a:rPr lang="en-US" altLang="ko-KR" sz="1700" dirty="0"/>
              <a:t> – 1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builder.PizzaBuilder.java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4898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public abstract class </a:t>
            </a:r>
            <a:r>
              <a:rPr lang="en-US" altLang="ko-KR" sz="1400" dirty="0" err="1"/>
              <a:t>PizzaBuilder</a:t>
            </a:r>
            <a:r>
              <a:rPr lang="en-US" altLang="ko-KR" sz="1400" dirty="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protected Pizza </a:t>
            </a:r>
            <a:r>
              <a:rPr lang="en-US" altLang="ko-KR" sz="1400" dirty="0" err="1"/>
              <a:t>pizza</a:t>
            </a:r>
            <a:r>
              <a:rPr lang="en-US" altLang="ko-KR" sz="1400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public Pizza </a:t>
            </a:r>
            <a:r>
              <a:rPr lang="en-US" altLang="ko-KR" sz="1400" b="1" dirty="0" err="1"/>
              <a:t>getPizza</a:t>
            </a:r>
            <a:r>
              <a:rPr lang="en-US" altLang="ko-KR" sz="1400" b="1" dirty="0"/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   return pizza;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}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public abstract void </a:t>
            </a:r>
            <a:r>
              <a:rPr lang="en-US" altLang="ko-KR" sz="1400" b="1" dirty="0" err="1">
                <a:solidFill>
                  <a:srgbClr val="FF0000"/>
                </a:solidFill>
              </a:rPr>
              <a:t>createNewPizzaProduct</a:t>
            </a:r>
            <a:r>
              <a:rPr lang="en-US" altLang="ko-KR" sz="1400" b="1" dirty="0">
                <a:solidFill>
                  <a:srgbClr val="FF0000"/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public abstract void </a:t>
            </a:r>
            <a:r>
              <a:rPr lang="en-US" altLang="ko-KR" sz="1400" b="1" dirty="0" err="1">
                <a:solidFill>
                  <a:srgbClr val="FF0000"/>
                </a:solidFill>
              </a:rPr>
              <a:t>buildDough</a:t>
            </a:r>
            <a:r>
              <a:rPr lang="en-US" altLang="ko-KR" sz="1400" b="1" dirty="0">
                <a:solidFill>
                  <a:srgbClr val="FF0000"/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public abstract void </a:t>
            </a:r>
            <a:r>
              <a:rPr lang="en-US" altLang="ko-KR" sz="1400" b="1" dirty="0" err="1">
                <a:solidFill>
                  <a:srgbClr val="FF0000"/>
                </a:solidFill>
              </a:rPr>
              <a:t>buildSauce</a:t>
            </a:r>
            <a:r>
              <a:rPr lang="en-US" altLang="ko-KR" sz="1400" b="1" dirty="0">
                <a:solidFill>
                  <a:srgbClr val="FF0000"/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public abstract void </a:t>
            </a:r>
            <a:r>
              <a:rPr lang="en-US" altLang="ko-KR" sz="1400" b="1" dirty="0" err="1">
                <a:solidFill>
                  <a:srgbClr val="FF0000"/>
                </a:solidFill>
              </a:rPr>
              <a:t>buildTopping</a:t>
            </a:r>
            <a:r>
              <a:rPr lang="en-US" altLang="ko-KR" sz="1400" b="1" dirty="0">
                <a:solidFill>
                  <a:srgbClr val="FF0000"/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188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986925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Builder </a:t>
            </a:r>
            <a:r>
              <a:rPr lang="en-US" altLang="ko-KR" sz="1700" dirty="0" smtClean="0"/>
              <a:t>Pattern</a:t>
            </a:r>
            <a:r>
              <a:rPr lang="en-US" altLang="ko-KR" sz="1700" dirty="0"/>
              <a:t> – 1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builder.HawaiianPizzaBuilder.java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5543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HawaiianPizzaBuilder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extends </a:t>
            </a:r>
            <a:r>
              <a:rPr lang="en-US" altLang="ko-KR" sz="1400" b="1" dirty="0" err="1">
                <a:solidFill>
                  <a:srgbClr val="FF0000"/>
                </a:solidFill>
              </a:rPr>
              <a:t>PizzaBuilder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dirty="0"/>
              <a:t>{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private String dough = </a:t>
            </a:r>
            <a:r>
              <a:rPr lang="en-US" altLang="ko-KR" sz="1400" dirty="0" smtClean="0"/>
              <a:t>"", sauce </a:t>
            </a:r>
            <a:r>
              <a:rPr lang="en-US" altLang="ko-KR" sz="1400" dirty="0"/>
              <a:t>= </a:t>
            </a:r>
            <a:r>
              <a:rPr lang="en-US" altLang="ko-KR" sz="1400" dirty="0" smtClean="0"/>
              <a:t>"", topping </a:t>
            </a:r>
            <a:r>
              <a:rPr lang="en-US" altLang="ko-KR" sz="1400" dirty="0"/>
              <a:t>= "";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</a:t>
            </a:r>
            <a:r>
              <a:rPr lang="en-US" altLang="ko-KR" sz="1400" b="1" dirty="0"/>
              <a:t>@Override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public void </a:t>
            </a:r>
            <a:r>
              <a:rPr lang="en-US" altLang="ko-KR" sz="1400" b="1" dirty="0" err="1"/>
              <a:t>createNewPizzaProduct</a:t>
            </a:r>
            <a:r>
              <a:rPr lang="en-US" altLang="ko-KR" sz="1400" b="1" dirty="0"/>
              <a:t>() {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>
                <a:solidFill>
                  <a:srgbClr val="FF0000"/>
                </a:solidFill>
              </a:rPr>
              <a:t>pizza = new Pizza(dough, sauce, topping);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}</a:t>
            </a:r>
          </a:p>
          <a:p>
            <a:pPr>
              <a:lnSpc>
                <a:spcPct val="110000"/>
              </a:lnSpc>
            </a:pPr>
            <a:endParaRPr lang="en-US" altLang="ko-KR" sz="1400" b="1" dirty="0"/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@Override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public void </a:t>
            </a:r>
            <a:r>
              <a:rPr lang="en-US" altLang="ko-KR" sz="1400" b="1" dirty="0" err="1"/>
              <a:t>buildDough</a:t>
            </a:r>
            <a:r>
              <a:rPr lang="en-US" altLang="ko-KR" sz="1400" b="1" dirty="0"/>
              <a:t>() {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this.dough</a:t>
            </a:r>
            <a:r>
              <a:rPr lang="en-US" altLang="ko-KR" sz="1400" b="1" dirty="0">
                <a:solidFill>
                  <a:srgbClr val="FF0000"/>
                </a:solidFill>
              </a:rPr>
              <a:t> = "cross";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}</a:t>
            </a:r>
          </a:p>
          <a:p>
            <a:pPr>
              <a:lnSpc>
                <a:spcPct val="110000"/>
              </a:lnSpc>
            </a:pPr>
            <a:endParaRPr lang="en-US" altLang="ko-KR" sz="1400" b="1" dirty="0"/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@Override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public void </a:t>
            </a:r>
            <a:r>
              <a:rPr lang="en-US" altLang="ko-KR" sz="1400" b="1" dirty="0" err="1"/>
              <a:t>buildSauce</a:t>
            </a:r>
            <a:r>
              <a:rPr lang="en-US" altLang="ko-KR" sz="1400" b="1" dirty="0"/>
              <a:t>() {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this.sauce</a:t>
            </a:r>
            <a:r>
              <a:rPr lang="en-US" altLang="ko-KR" sz="1400" b="1" dirty="0">
                <a:solidFill>
                  <a:srgbClr val="FF0000"/>
                </a:solidFill>
              </a:rPr>
              <a:t> = "mild";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}</a:t>
            </a:r>
          </a:p>
          <a:p>
            <a:pPr>
              <a:lnSpc>
                <a:spcPct val="110000"/>
              </a:lnSpc>
            </a:pPr>
            <a:endParaRPr lang="en-US" altLang="ko-KR" sz="1400" b="1" dirty="0"/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@Override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public void </a:t>
            </a:r>
            <a:r>
              <a:rPr lang="en-US" altLang="ko-KR" sz="1400" b="1" dirty="0" err="1"/>
              <a:t>buildTopping</a:t>
            </a:r>
            <a:r>
              <a:rPr lang="en-US" altLang="ko-KR" sz="1400" b="1" dirty="0"/>
              <a:t>() {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this.topping</a:t>
            </a:r>
            <a:r>
              <a:rPr lang="en-US" altLang="ko-KR" sz="1400" b="1" dirty="0">
                <a:solidFill>
                  <a:srgbClr val="FF0000"/>
                </a:solidFill>
              </a:rPr>
              <a:t> = "</a:t>
            </a:r>
            <a:r>
              <a:rPr lang="en-US" altLang="ko-KR" sz="1400" b="1" dirty="0" err="1">
                <a:solidFill>
                  <a:srgbClr val="FF0000"/>
                </a:solidFill>
              </a:rPr>
              <a:t>ham+pineapple</a:t>
            </a:r>
            <a:r>
              <a:rPr lang="en-US" altLang="ko-KR" sz="1400" b="1" dirty="0">
                <a:solidFill>
                  <a:srgbClr val="FF0000"/>
                </a:solidFill>
              </a:rPr>
              <a:t>";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}</a:t>
            </a:r>
          </a:p>
          <a:p>
            <a:pPr>
              <a:lnSpc>
                <a:spcPct val="110000"/>
              </a:lnSpc>
            </a:pPr>
            <a:r>
              <a:rPr lang="en-US" altLang="ko-KR" sz="1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954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607013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Builder </a:t>
            </a:r>
            <a:r>
              <a:rPr lang="en-US" altLang="ko-KR" sz="1700" dirty="0" smtClean="0"/>
              <a:t>Pattern</a:t>
            </a:r>
            <a:r>
              <a:rPr lang="en-US" altLang="ko-KR" sz="1700" dirty="0"/>
              <a:t> – 1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builder.SpicyPizzaBuilder.java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5543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 smtClean="0"/>
              <a:t>SpicyPizzaBuilder</a:t>
            </a:r>
            <a:r>
              <a:rPr lang="en-US" altLang="ko-KR" sz="1400" dirty="0" smtClean="0"/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extends </a:t>
            </a:r>
            <a:r>
              <a:rPr lang="en-US" altLang="ko-KR" sz="1400" b="1" dirty="0" err="1">
                <a:solidFill>
                  <a:srgbClr val="FF0000"/>
                </a:solidFill>
              </a:rPr>
              <a:t>PizzaBuilder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dirty="0"/>
              <a:t>{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private String dough = </a:t>
            </a:r>
            <a:r>
              <a:rPr lang="en-US" altLang="ko-KR" sz="1400" dirty="0" smtClean="0"/>
              <a:t>"", sauce </a:t>
            </a:r>
            <a:r>
              <a:rPr lang="en-US" altLang="ko-KR" sz="1400" dirty="0"/>
              <a:t>= </a:t>
            </a:r>
            <a:r>
              <a:rPr lang="en-US" altLang="ko-KR" sz="1400" dirty="0" smtClean="0"/>
              <a:t>"", topping </a:t>
            </a:r>
            <a:r>
              <a:rPr lang="en-US" altLang="ko-KR" sz="1400" dirty="0"/>
              <a:t>= "";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</a:t>
            </a:r>
            <a:r>
              <a:rPr lang="en-US" altLang="ko-KR" sz="1400" b="1" dirty="0"/>
              <a:t>@Override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public void </a:t>
            </a:r>
            <a:r>
              <a:rPr lang="en-US" altLang="ko-KR" sz="1400" b="1" dirty="0" err="1"/>
              <a:t>createNewPizzaProduct</a:t>
            </a:r>
            <a:r>
              <a:rPr lang="en-US" altLang="ko-KR" sz="1400" b="1" dirty="0"/>
              <a:t>() {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>
                <a:solidFill>
                  <a:srgbClr val="FF0000"/>
                </a:solidFill>
              </a:rPr>
              <a:t>pizza = new Pizza(dough, sauce, topping);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}</a:t>
            </a:r>
          </a:p>
          <a:p>
            <a:pPr>
              <a:lnSpc>
                <a:spcPct val="110000"/>
              </a:lnSpc>
            </a:pPr>
            <a:endParaRPr lang="en-US" altLang="ko-KR" sz="1400" b="1" dirty="0"/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@Override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public void </a:t>
            </a:r>
            <a:r>
              <a:rPr lang="en-US" altLang="ko-KR" sz="1400" b="1" dirty="0" err="1"/>
              <a:t>buildDough</a:t>
            </a:r>
            <a:r>
              <a:rPr lang="en-US" altLang="ko-KR" sz="1400" b="1" dirty="0"/>
              <a:t>() {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this.dough</a:t>
            </a:r>
            <a:r>
              <a:rPr lang="en-US" altLang="ko-KR" sz="1400" b="1" dirty="0">
                <a:solidFill>
                  <a:srgbClr val="FF0000"/>
                </a:solidFill>
              </a:rPr>
              <a:t> = "pan baked";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}</a:t>
            </a:r>
          </a:p>
          <a:p>
            <a:pPr>
              <a:lnSpc>
                <a:spcPct val="110000"/>
              </a:lnSpc>
            </a:pPr>
            <a:endParaRPr lang="en-US" altLang="ko-KR" sz="1400" b="1" dirty="0"/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@Override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public void </a:t>
            </a:r>
            <a:r>
              <a:rPr lang="en-US" altLang="ko-KR" sz="1400" b="1" dirty="0" err="1"/>
              <a:t>buildSauce</a:t>
            </a:r>
            <a:r>
              <a:rPr lang="en-US" altLang="ko-KR" sz="1400" b="1" dirty="0"/>
              <a:t>() {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this.sauce</a:t>
            </a:r>
            <a:r>
              <a:rPr lang="en-US" altLang="ko-KR" sz="1400" b="1" dirty="0">
                <a:solidFill>
                  <a:srgbClr val="FF0000"/>
                </a:solidFill>
              </a:rPr>
              <a:t> = "hot";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}</a:t>
            </a:r>
          </a:p>
          <a:p>
            <a:pPr>
              <a:lnSpc>
                <a:spcPct val="110000"/>
              </a:lnSpc>
            </a:pPr>
            <a:endParaRPr lang="en-US" altLang="ko-KR" sz="1400" b="1" dirty="0"/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@Override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public void </a:t>
            </a:r>
            <a:r>
              <a:rPr lang="en-US" altLang="ko-KR" sz="1400" b="1" dirty="0" err="1"/>
              <a:t>buildTopping</a:t>
            </a:r>
            <a:r>
              <a:rPr lang="en-US" altLang="ko-KR" sz="1400" b="1" dirty="0"/>
              <a:t>() {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this.topping</a:t>
            </a:r>
            <a:r>
              <a:rPr lang="en-US" altLang="ko-KR" sz="1400" b="1" dirty="0">
                <a:solidFill>
                  <a:srgbClr val="FF0000"/>
                </a:solidFill>
              </a:rPr>
              <a:t> = "</a:t>
            </a:r>
            <a:r>
              <a:rPr lang="en-US" altLang="ko-KR" sz="1400" b="1" dirty="0" err="1">
                <a:solidFill>
                  <a:srgbClr val="FF0000"/>
                </a:solidFill>
              </a:rPr>
              <a:t>pepperoni+salami</a:t>
            </a:r>
            <a:r>
              <a:rPr lang="en-US" altLang="ko-KR" sz="1400" b="1" dirty="0">
                <a:solidFill>
                  <a:srgbClr val="FF0000"/>
                </a:solidFill>
              </a:rPr>
              <a:t>";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</a:t>
            </a:r>
            <a:r>
              <a:rPr lang="en-US" altLang="ko-KR" sz="1400" b="1" dirty="0" smtClean="0"/>
              <a:t>}</a:t>
            </a:r>
          </a:p>
          <a:p>
            <a:pPr>
              <a:lnSpc>
                <a:spcPct val="110000"/>
              </a:lnSpc>
            </a:pPr>
            <a:r>
              <a:rPr lang="en-US" altLang="ko-KR" sz="1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626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453044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Builder </a:t>
            </a:r>
            <a:r>
              <a:rPr lang="en-US" altLang="ko-KR" sz="1700" dirty="0" smtClean="0"/>
              <a:t>Pattern</a:t>
            </a:r>
            <a:r>
              <a:rPr lang="en-US" altLang="ko-KR" sz="1700" dirty="0"/>
              <a:t> – 1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builder.Cook.java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51028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/>
              <a:t>public class Cook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private </a:t>
            </a:r>
            <a:r>
              <a:rPr lang="en-US" altLang="ko-KR" sz="1400" dirty="0" err="1"/>
              <a:t>PizzaBuilder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pizzaBuilder</a:t>
            </a:r>
            <a:r>
              <a:rPr lang="en-US" altLang="ko-KR" sz="1400" dirty="0"/>
              <a:t>;</a:t>
            </a:r>
          </a:p>
          <a:p>
            <a:pPr>
              <a:lnSpc>
                <a:spcPct val="130000"/>
              </a:lnSpc>
            </a:pPr>
            <a:endParaRPr lang="en-US" altLang="ko-KR" sz="1400" dirty="0"/>
          </a:p>
          <a:p>
            <a:pPr>
              <a:lnSpc>
                <a:spcPct val="130000"/>
              </a:lnSpc>
            </a:pPr>
            <a:r>
              <a:rPr lang="en-US" altLang="ko-KR" sz="1400" b="1" dirty="0"/>
              <a:t>    public void </a:t>
            </a:r>
            <a:r>
              <a:rPr lang="en-US" altLang="ko-KR" sz="1400" b="1" dirty="0" err="1"/>
              <a:t>setPizzaBuilder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PizzaBuilder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pizzaBuilder</a:t>
            </a:r>
            <a:r>
              <a:rPr lang="en-US" altLang="ko-KR" sz="1400" b="1" dirty="0"/>
              <a:t>) {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this.pizzaBuilder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pizzaBuilder</a:t>
            </a:r>
            <a:r>
              <a:rPr lang="en-US" altLang="ko-KR" sz="1400" b="1" dirty="0"/>
              <a:t>;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/>
              <a:t>    }</a:t>
            </a:r>
          </a:p>
          <a:p>
            <a:pPr>
              <a:lnSpc>
                <a:spcPct val="130000"/>
              </a:lnSpc>
            </a:pPr>
            <a:endParaRPr lang="en-US" altLang="ko-KR" sz="1400" dirty="0"/>
          </a:p>
          <a:p>
            <a:pPr>
              <a:lnSpc>
                <a:spcPct val="130000"/>
              </a:lnSpc>
            </a:pPr>
            <a:r>
              <a:rPr lang="en-US" altLang="ko-KR" sz="1400" dirty="0"/>
              <a:t>    public Pizza </a:t>
            </a:r>
            <a:r>
              <a:rPr lang="en-US" altLang="ko-KR" sz="1400" dirty="0" err="1"/>
              <a:t>getPizza</a:t>
            </a:r>
            <a:r>
              <a:rPr lang="en-US" altLang="ko-KR" sz="1400" dirty="0"/>
              <a:t>()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return </a:t>
            </a:r>
            <a:r>
              <a:rPr lang="en-US" altLang="ko-KR" sz="1400" dirty="0" err="1"/>
              <a:t>pizzaBuilder.getPizza</a:t>
            </a:r>
            <a:r>
              <a:rPr lang="en-US" altLang="ko-KR" sz="1400" dirty="0"/>
              <a:t>();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30000"/>
              </a:lnSpc>
            </a:pPr>
            <a:endParaRPr lang="en-US" altLang="ko-KR" sz="1400" dirty="0"/>
          </a:p>
          <a:p>
            <a:pPr>
              <a:lnSpc>
                <a:spcPct val="13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public void </a:t>
            </a:r>
            <a:r>
              <a:rPr lang="en-US" altLang="ko-KR" sz="1400" b="1" dirty="0" err="1">
                <a:solidFill>
                  <a:srgbClr val="FF0000"/>
                </a:solidFill>
              </a:rPr>
              <a:t>constructPizza</a:t>
            </a:r>
            <a:r>
              <a:rPr lang="en-US" altLang="ko-KR" sz="1400" b="1" dirty="0">
                <a:solidFill>
                  <a:srgbClr val="FF0000"/>
                </a:solidFill>
              </a:rPr>
              <a:t>() {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pizzaBuilder.buildDough</a:t>
            </a:r>
            <a:r>
              <a:rPr lang="en-US" altLang="ko-KR" sz="1400" b="1" dirty="0">
                <a:solidFill>
                  <a:srgbClr val="FF0000"/>
                </a:solidFill>
              </a:rPr>
              <a:t>();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pizzaBuilder.buildSauce</a:t>
            </a:r>
            <a:r>
              <a:rPr lang="en-US" altLang="ko-KR" sz="1400" b="1" dirty="0">
                <a:solidFill>
                  <a:srgbClr val="FF0000"/>
                </a:solidFill>
              </a:rPr>
              <a:t>();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pizzaBuilder.buildTopping</a:t>
            </a:r>
            <a:r>
              <a:rPr lang="en-US" altLang="ko-KR" sz="1400" b="1" dirty="0">
                <a:solidFill>
                  <a:srgbClr val="FF0000"/>
                </a:solidFill>
              </a:rPr>
              <a:t>();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pizzaBuilder.createNewPizzaProduct</a:t>
            </a:r>
            <a:r>
              <a:rPr lang="en-US" altLang="ko-KR" sz="1400" b="1" dirty="0">
                <a:solidFill>
                  <a:srgbClr val="FF0000"/>
                </a:solidFill>
              </a:rPr>
              <a:t>();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}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63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429127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Builder </a:t>
            </a:r>
            <a:r>
              <a:rPr lang="en-US" altLang="ko-KR" sz="1700" dirty="0" smtClean="0"/>
              <a:t>Pattern</a:t>
            </a:r>
            <a:r>
              <a:rPr lang="en-US" altLang="ko-KR" sz="1700" dirty="0"/>
              <a:t> – 1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builder.Main.java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48227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/>
              <a:t>public class Main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  <a:r>
              <a:rPr lang="en-US" altLang="ko-KR" sz="1400" b="1" dirty="0" err="1"/>
              <a:t>PizzaBuilder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hawaiianPizzaBuilder</a:t>
            </a:r>
            <a:r>
              <a:rPr lang="en-US" altLang="ko-KR" sz="1400" b="1" dirty="0"/>
              <a:t> = </a:t>
            </a:r>
            <a:r>
              <a:rPr lang="en-US" altLang="ko-KR" sz="1400" b="1" dirty="0">
                <a:solidFill>
                  <a:srgbClr val="FF0000"/>
                </a:solidFill>
              </a:rPr>
              <a:t>new </a:t>
            </a:r>
            <a:r>
              <a:rPr lang="en-US" altLang="ko-KR" sz="1400" b="1" dirty="0" err="1">
                <a:solidFill>
                  <a:srgbClr val="FF0000"/>
                </a:solidFill>
              </a:rPr>
              <a:t>HawaiianPizzaBuilder</a:t>
            </a:r>
            <a:r>
              <a:rPr lang="en-US" altLang="ko-KR" sz="1400" b="1" dirty="0">
                <a:solidFill>
                  <a:srgbClr val="FF0000"/>
                </a:solidFill>
              </a:rPr>
              <a:t>();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  <a:r>
              <a:rPr lang="en-US" altLang="ko-KR" sz="1400" b="1" dirty="0"/>
              <a:t>Cook </a:t>
            </a:r>
            <a:r>
              <a:rPr lang="en-US" altLang="ko-KR" sz="1400" b="1" dirty="0" err="1"/>
              <a:t>hawaiianCook</a:t>
            </a:r>
            <a:r>
              <a:rPr lang="en-US" altLang="ko-KR" sz="1400" b="1" dirty="0"/>
              <a:t> = new Cook();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hawaiianCook.setPizzaBuilder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hawaiianPizzaBuilder</a:t>
            </a:r>
            <a:r>
              <a:rPr lang="en-US" altLang="ko-KR" sz="1400" b="1" dirty="0"/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hawaiianCook.constructPizza</a:t>
            </a:r>
            <a:r>
              <a:rPr lang="en-US" altLang="ko-KR" sz="1400" b="1" dirty="0"/>
              <a:t>();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Pizza </a:t>
            </a:r>
            <a:r>
              <a:rPr lang="en-US" altLang="ko-KR" sz="1400" dirty="0" err="1"/>
              <a:t>hawaiianPizza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hawaiianCook.getPizza</a:t>
            </a:r>
            <a:r>
              <a:rPr lang="en-US" altLang="ko-KR" sz="1400" dirty="0"/>
              <a:t>();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hawaiianPizza</a:t>
            </a:r>
            <a:r>
              <a:rPr lang="en-US" altLang="ko-KR" sz="1400" dirty="0"/>
              <a:t>);</a:t>
            </a:r>
          </a:p>
          <a:p>
            <a:pPr>
              <a:lnSpc>
                <a:spcPct val="130000"/>
              </a:lnSpc>
            </a:pPr>
            <a:endParaRPr lang="en-US" altLang="ko-KR" sz="1400" dirty="0"/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  <a:r>
              <a:rPr lang="en-US" altLang="ko-KR" sz="1400" b="1" dirty="0" err="1"/>
              <a:t>PizzaBuilder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spicyPizzaBuilder</a:t>
            </a:r>
            <a:r>
              <a:rPr lang="en-US" altLang="ko-KR" sz="1400" b="1" dirty="0"/>
              <a:t> = </a:t>
            </a:r>
            <a:r>
              <a:rPr lang="en-US" altLang="ko-KR" sz="1400" b="1" dirty="0">
                <a:solidFill>
                  <a:srgbClr val="FF0000"/>
                </a:solidFill>
              </a:rPr>
              <a:t>new </a:t>
            </a:r>
            <a:r>
              <a:rPr lang="en-US" altLang="ko-KR" sz="1400" b="1" dirty="0" err="1">
                <a:solidFill>
                  <a:srgbClr val="FF0000"/>
                </a:solidFill>
              </a:rPr>
              <a:t>SpicyPizzaBuilder</a:t>
            </a:r>
            <a:r>
              <a:rPr lang="en-US" altLang="ko-KR" sz="1400" b="1" dirty="0">
                <a:solidFill>
                  <a:srgbClr val="FF0000"/>
                </a:solidFill>
              </a:rPr>
              <a:t>();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/>
              <a:t>        Cook </a:t>
            </a:r>
            <a:r>
              <a:rPr lang="en-US" altLang="ko-KR" sz="1400" b="1" dirty="0" err="1"/>
              <a:t>spicyCook</a:t>
            </a:r>
            <a:r>
              <a:rPr lang="en-US" altLang="ko-KR" sz="1400" b="1" dirty="0"/>
              <a:t> = new Cook();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spicyCook.setPizzaBuilder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spicyPizzaBuilder</a:t>
            </a:r>
            <a:r>
              <a:rPr lang="en-US" altLang="ko-KR" sz="1400" b="1" dirty="0"/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spicyCook.constructPizza</a:t>
            </a:r>
            <a:r>
              <a:rPr lang="en-US" altLang="ko-KR" sz="1400" b="1" dirty="0"/>
              <a:t>();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Pizza </a:t>
            </a:r>
            <a:r>
              <a:rPr lang="en-US" altLang="ko-KR" sz="1400" dirty="0" err="1"/>
              <a:t>spicyPizza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spicyCook.getPizza</a:t>
            </a:r>
            <a:r>
              <a:rPr lang="en-US" altLang="ko-KR" sz="1400" dirty="0"/>
              <a:t>();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spicyPizza</a:t>
            </a:r>
            <a:r>
              <a:rPr lang="en-US" altLang="ko-KR" sz="1400" dirty="0"/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5517232"/>
            <a:ext cx="6004560" cy="8686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5599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32768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Builder Pattern – 2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en-US" altLang="ko-KR" sz="1700" dirty="0" err="1" smtClean="0"/>
              <a:t>AlertDialog</a:t>
            </a:r>
            <a:endParaRPr lang="en-US" altLang="ko-KR" sz="17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33631"/>
            <a:ext cx="5760640" cy="351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707105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Builder </a:t>
            </a:r>
            <a:r>
              <a:rPr lang="en-US" altLang="ko-KR" sz="1700" dirty="0" smtClean="0"/>
              <a:t>Pattern</a:t>
            </a:r>
            <a:r>
              <a:rPr lang="en-US" altLang="ko-KR" sz="1700" dirty="0"/>
              <a:t> – </a:t>
            </a:r>
            <a:r>
              <a:rPr lang="en-US" altLang="ko-KR" sz="1700" dirty="0" smtClean="0"/>
              <a:t>2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builder.dialog.AlertDialog.java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52375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AlertDialog</a:t>
            </a:r>
            <a:r>
              <a:rPr lang="en-US" altLang="ko-KR" sz="1400" dirty="0"/>
              <a:t> 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private String title;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private String message;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public </a:t>
            </a:r>
            <a:r>
              <a:rPr lang="en-US" altLang="ko-KR" sz="1400" dirty="0" err="1"/>
              <a:t>AlertDialog</a:t>
            </a:r>
            <a:r>
              <a:rPr lang="en-US" altLang="ko-KR" sz="1400" dirty="0"/>
              <a:t>(String title, String message) 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this.title</a:t>
            </a:r>
            <a:r>
              <a:rPr lang="en-US" altLang="ko-KR" sz="1400" dirty="0"/>
              <a:t> = title;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this.message</a:t>
            </a:r>
            <a:r>
              <a:rPr lang="en-US" altLang="ko-KR" sz="1400" dirty="0"/>
              <a:t> = message;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public void show() {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System.out.println</a:t>
            </a:r>
            <a:r>
              <a:rPr lang="en-US" altLang="ko-KR" sz="1400" b="1" dirty="0"/>
              <a:t>("==================");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    if(title != null) {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        </a:t>
            </a:r>
            <a:r>
              <a:rPr lang="en-US" altLang="ko-KR" sz="1400" b="1" dirty="0" err="1"/>
              <a:t>System.out.println</a:t>
            </a:r>
            <a:r>
              <a:rPr lang="en-US" altLang="ko-KR" sz="1400" b="1" dirty="0"/>
              <a:t>(title);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    }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    if(message != null) {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        </a:t>
            </a:r>
            <a:r>
              <a:rPr lang="en-US" altLang="ko-KR" sz="1400" b="1" dirty="0" err="1"/>
              <a:t>System.out.println</a:t>
            </a:r>
            <a:r>
              <a:rPr lang="en-US" altLang="ko-KR" sz="1400" b="1" dirty="0"/>
              <a:t>(message);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    }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System.out.println</a:t>
            </a:r>
            <a:r>
              <a:rPr lang="en-US" altLang="ko-KR" sz="1400" b="1" dirty="0"/>
              <a:t>("==================");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}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574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17375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ko-KR" altLang="en-US" sz="1700" dirty="0" smtClean="0"/>
              <a:t>관계 표현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의존 관계 </a:t>
            </a:r>
            <a:r>
              <a:rPr lang="en-US" altLang="ko-KR" sz="1700" dirty="0" smtClean="0"/>
              <a:t>(Dependency)</a:t>
            </a:r>
          </a:p>
          <a:p>
            <a:pPr>
              <a:lnSpc>
                <a:spcPct val="150000"/>
              </a:lnSpc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  - </a:t>
            </a:r>
            <a:r>
              <a:rPr lang="ko-KR" altLang="en-US" sz="1700" dirty="0" smtClean="0"/>
              <a:t>연관 관계와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비슷하지만 사용하는 객체의 라이프 타임이 독립적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    - </a:t>
            </a:r>
            <a:r>
              <a:rPr lang="ko-KR" altLang="en-US" sz="1700" dirty="0" smtClean="0"/>
              <a:t>점선으로 표시</a:t>
            </a:r>
            <a:endParaRPr lang="en-US" altLang="ko-KR" sz="17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22" y="1994649"/>
            <a:ext cx="5310253" cy="6515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585" y="3195553"/>
            <a:ext cx="3384376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public class </a:t>
            </a:r>
            <a:r>
              <a:rPr lang="en-US" altLang="ko-KR" sz="1400" b="1" dirty="0" err="1"/>
              <a:t>GasPump</a:t>
            </a:r>
            <a:r>
              <a:rPr lang="en-US" altLang="ko-KR" sz="1400" b="1" dirty="0"/>
              <a:t> {</a:t>
            </a:r>
          </a:p>
          <a:p>
            <a:r>
              <a:rPr lang="en-US" altLang="ko-KR" sz="1400" b="1" dirty="0"/>
              <a:t>    public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getGas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amount) {</a:t>
            </a:r>
          </a:p>
          <a:p>
            <a:r>
              <a:rPr lang="en-US" altLang="ko-KR" sz="1400" b="1" dirty="0"/>
              <a:t>        return amount;</a:t>
            </a:r>
          </a:p>
          <a:p>
            <a:r>
              <a:rPr lang="en-US" altLang="ko-KR" sz="1400" b="1" dirty="0"/>
              <a:t>    }</a:t>
            </a:r>
          </a:p>
          <a:p>
            <a:r>
              <a:rPr lang="en-US" altLang="ko-KR" sz="1400" b="1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32040" y="3195553"/>
            <a:ext cx="3384378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public class Car {</a:t>
            </a:r>
          </a:p>
          <a:p>
            <a:r>
              <a:rPr lang="en-US" altLang="ko-KR" sz="1400" b="1" dirty="0"/>
              <a:t>    public void </a:t>
            </a:r>
            <a:r>
              <a:rPr lang="en-US" altLang="ko-KR" sz="1400" b="1" dirty="0" err="1">
                <a:solidFill>
                  <a:srgbClr val="FF0000"/>
                </a:solidFill>
              </a:rPr>
              <a:t>fillGas</a:t>
            </a:r>
            <a:r>
              <a:rPr lang="en-US" altLang="ko-KR" sz="1400" b="1" dirty="0"/>
              <a:t>(</a:t>
            </a:r>
            <a:r>
              <a:rPr lang="en-US" altLang="ko-KR" sz="1400" b="1" dirty="0" err="1">
                <a:solidFill>
                  <a:srgbClr val="FF0000"/>
                </a:solidFill>
              </a:rPr>
              <a:t>GasPump</a:t>
            </a:r>
            <a:r>
              <a:rPr lang="en-US" altLang="ko-KR" sz="1400" b="1" dirty="0">
                <a:solidFill>
                  <a:srgbClr val="FF0000"/>
                </a:solidFill>
              </a:rPr>
              <a:t> p</a:t>
            </a:r>
            <a:r>
              <a:rPr lang="en-US" altLang="ko-KR" sz="1400" b="1" dirty="0"/>
              <a:t>) {</a:t>
            </a:r>
          </a:p>
          <a:p>
            <a:r>
              <a:rPr lang="en-US" altLang="ko-KR" sz="1400" b="1" dirty="0"/>
              <a:t>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p</a:t>
            </a:r>
            <a:r>
              <a:rPr lang="en-US" altLang="ko-KR" sz="1400" b="1" dirty="0" err="1"/>
              <a:t>.getGas</a:t>
            </a:r>
            <a:r>
              <a:rPr lang="en-US" altLang="ko-KR" sz="1400" b="1" dirty="0"/>
              <a:t>(40);</a:t>
            </a:r>
          </a:p>
          <a:p>
            <a:r>
              <a:rPr lang="en-US" altLang="ko-KR" sz="1400" b="1" dirty="0"/>
              <a:t>    }</a:t>
            </a:r>
          </a:p>
          <a:p>
            <a:r>
              <a:rPr lang="en-US" altLang="ko-KR" sz="1400" b="1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3" y="4653136"/>
            <a:ext cx="7488836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public class Person {</a:t>
            </a:r>
          </a:p>
          <a:p>
            <a:r>
              <a:rPr lang="en-US" altLang="ko-KR" sz="1400" b="1" dirty="0"/>
              <a:t>    public void action() {</a:t>
            </a:r>
          </a:p>
          <a:p>
            <a:r>
              <a:rPr lang="en-US" altLang="ko-KR" sz="1400" b="1" dirty="0"/>
              <a:t>        </a:t>
            </a:r>
            <a:r>
              <a:rPr lang="en-US" altLang="ko-KR" sz="1400" b="1" dirty="0">
                <a:solidFill>
                  <a:srgbClr val="00B0F0"/>
                </a:solidFill>
              </a:rPr>
              <a:t>Car </a:t>
            </a:r>
            <a:r>
              <a:rPr lang="en-US" altLang="ko-KR" sz="1400" b="1" dirty="0" err="1">
                <a:solidFill>
                  <a:srgbClr val="00B0F0"/>
                </a:solidFill>
              </a:rPr>
              <a:t>car</a:t>
            </a:r>
            <a:r>
              <a:rPr lang="en-US" altLang="ko-KR" sz="1400" b="1" dirty="0">
                <a:solidFill>
                  <a:srgbClr val="00B0F0"/>
                </a:solidFill>
              </a:rPr>
              <a:t> = new Car();</a:t>
            </a:r>
          </a:p>
          <a:p>
            <a:r>
              <a:rPr lang="en-US" altLang="ko-KR" sz="1400" b="1" dirty="0"/>
              <a:t>        </a:t>
            </a:r>
            <a:r>
              <a:rPr lang="en-US" altLang="ko-KR" sz="1400" b="1" dirty="0" err="1"/>
              <a:t>car.</a:t>
            </a:r>
            <a:r>
              <a:rPr lang="en-US" altLang="ko-KR" sz="1400" b="1" dirty="0" err="1">
                <a:solidFill>
                  <a:srgbClr val="FF0000"/>
                </a:solidFill>
              </a:rPr>
              <a:t>fillGas</a:t>
            </a:r>
            <a:r>
              <a:rPr lang="en-US" altLang="ko-KR" sz="1400" b="1" dirty="0"/>
              <a:t>(</a:t>
            </a:r>
            <a:r>
              <a:rPr lang="en-US" altLang="ko-KR" sz="1400" b="1" dirty="0">
                <a:solidFill>
                  <a:srgbClr val="FF0000"/>
                </a:solidFill>
              </a:rPr>
              <a:t>new </a:t>
            </a:r>
            <a:r>
              <a:rPr lang="en-US" altLang="ko-KR" sz="1400" b="1" dirty="0" err="1">
                <a:solidFill>
                  <a:srgbClr val="FF0000"/>
                </a:solidFill>
              </a:rPr>
              <a:t>GasPump</a:t>
            </a:r>
            <a:r>
              <a:rPr lang="en-US" altLang="ko-KR" sz="1400" b="1" dirty="0">
                <a:solidFill>
                  <a:srgbClr val="FF0000"/>
                </a:solidFill>
              </a:rPr>
              <a:t>()</a:t>
            </a:r>
            <a:r>
              <a:rPr lang="en-US" altLang="ko-KR" sz="1400" b="1" dirty="0"/>
              <a:t>);</a:t>
            </a:r>
          </a:p>
          <a:p>
            <a:r>
              <a:rPr lang="en-US" altLang="ko-KR" sz="1400" b="1" dirty="0"/>
              <a:t>    }</a:t>
            </a:r>
          </a:p>
          <a:p>
            <a:r>
              <a:rPr lang="en-US" altLang="ko-KR" sz="1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479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372031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Builder </a:t>
            </a:r>
            <a:r>
              <a:rPr lang="en-US" altLang="ko-KR" sz="1700" dirty="0" smtClean="0"/>
              <a:t>Pattern</a:t>
            </a:r>
            <a:r>
              <a:rPr lang="en-US" altLang="ko-KR" sz="1700" dirty="0"/>
              <a:t> – </a:t>
            </a:r>
            <a:r>
              <a:rPr lang="en-US" altLang="ko-KR" sz="1700" dirty="0" smtClean="0"/>
              <a:t>2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builder.dialog.AlertDialogBuilder.java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52375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AlertDialogBuilder</a:t>
            </a:r>
            <a:r>
              <a:rPr lang="en-US" altLang="ko-KR" sz="1400" dirty="0"/>
              <a:t> 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private String title;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private String message;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private </a:t>
            </a:r>
            <a:r>
              <a:rPr lang="en-US" altLang="ko-KR" sz="1400" dirty="0" err="1"/>
              <a:t>AlertDialog</a:t>
            </a:r>
            <a:r>
              <a:rPr lang="en-US" altLang="ko-KR" sz="1400" dirty="0"/>
              <a:t> dialog;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public </a:t>
            </a:r>
            <a:r>
              <a:rPr lang="en-US" altLang="ko-KR" sz="1400" b="1" dirty="0" err="1"/>
              <a:t>AlertDialogBuilder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setTitle</a:t>
            </a:r>
            <a:r>
              <a:rPr lang="en-US" altLang="ko-KR" sz="1400" b="1" dirty="0"/>
              <a:t>(String title) {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this.title</a:t>
            </a:r>
            <a:r>
              <a:rPr lang="en-US" altLang="ko-KR" sz="1400" b="1" dirty="0"/>
              <a:t> = title;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    return this;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}</a:t>
            </a:r>
          </a:p>
          <a:p>
            <a:pPr>
              <a:lnSpc>
                <a:spcPct val="120000"/>
              </a:lnSpc>
            </a:pPr>
            <a:endParaRPr lang="en-US" altLang="ko-KR" sz="1400" b="1" dirty="0"/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public </a:t>
            </a:r>
            <a:r>
              <a:rPr lang="en-US" altLang="ko-KR" sz="1400" b="1" dirty="0" err="1"/>
              <a:t>AlertDialogBuilder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setMessage</a:t>
            </a:r>
            <a:r>
              <a:rPr lang="en-US" altLang="ko-KR" sz="1400" b="1" dirty="0"/>
              <a:t>(String message) {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this.message</a:t>
            </a:r>
            <a:r>
              <a:rPr lang="en-US" altLang="ko-KR" sz="1400" b="1" dirty="0"/>
              <a:t> = message;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    return this;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}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public </a:t>
            </a:r>
            <a:r>
              <a:rPr lang="en-US" altLang="ko-KR" sz="1400" b="1" dirty="0" err="1"/>
              <a:t>AlertDialog</a:t>
            </a:r>
            <a:r>
              <a:rPr lang="en-US" altLang="ko-KR" sz="1400" b="1" dirty="0"/>
              <a:t> build() {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    dialog = new </a:t>
            </a:r>
            <a:r>
              <a:rPr lang="en-US" altLang="ko-KR" sz="1400" b="1" dirty="0" err="1"/>
              <a:t>AlertDialog</a:t>
            </a:r>
            <a:r>
              <a:rPr lang="en-US" altLang="ko-KR" sz="1400" b="1" dirty="0"/>
              <a:t>(title, message);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    return dialog;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}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950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089564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Builder </a:t>
            </a:r>
            <a:r>
              <a:rPr lang="en-US" altLang="ko-KR" sz="1700" dirty="0" smtClean="0"/>
              <a:t>Pattern</a:t>
            </a:r>
            <a:r>
              <a:rPr lang="en-US" altLang="ko-KR" sz="1700" dirty="0"/>
              <a:t> – </a:t>
            </a:r>
            <a:r>
              <a:rPr lang="en-US" altLang="ko-KR" sz="1700" dirty="0" smtClean="0"/>
              <a:t>2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builder.dialog.Main.java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30008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public class Main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AlertDialog</a:t>
            </a:r>
            <a:r>
              <a:rPr lang="en-US" altLang="ko-KR" sz="1400" b="1" dirty="0"/>
              <a:t> dialog = new </a:t>
            </a:r>
            <a:r>
              <a:rPr lang="en-US" altLang="ko-KR" sz="1400" b="1" dirty="0" err="1"/>
              <a:t>AlertDialogBuilder</a:t>
            </a:r>
            <a:r>
              <a:rPr lang="en-US" altLang="ko-KR" sz="1400" b="1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           .</a:t>
            </a:r>
            <a:r>
              <a:rPr lang="en-US" altLang="ko-KR" sz="1400" b="1" dirty="0" err="1"/>
              <a:t>setTitle</a:t>
            </a:r>
            <a:r>
              <a:rPr lang="en-US" altLang="ko-KR" sz="1400" b="1" dirty="0"/>
              <a:t>("</a:t>
            </a:r>
            <a:r>
              <a:rPr lang="ko-KR" altLang="en-US" sz="1400" b="1" dirty="0"/>
              <a:t>제목</a:t>
            </a:r>
            <a:r>
              <a:rPr lang="en-US" altLang="ko-KR" sz="1400" b="1" dirty="0"/>
              <a:t>1")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           .</a:t>
            </a:r>
            <a:r>
              <a:rPr lang="en-US" altLang="ko-KR" sz="1400" b="1" dirty="0" err="1"/>
              <a:t>setMessage</a:t>
            </a:r>
            <a:r>
              <a:rPr lang="en-US" altLang="ko-KR" sz="1400" b="1" dirty="0"/>
              <a:t>("</a:t>
            </a:r>
            <a:r>
              <a:rPr lang="ko-KR" altLang="en-US" sz="1400" b="1" dirty="0"/>
              <a:t>내용</a:t>
            </a:r>
            <a:r>
              <a:rPr lang="en-US" altLang="ko-KR" sz="1400" b="1" dirty="0"/>
              <a:t>1")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           .build();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dialog.show</a:t>
            </a:r>
            <a:r>
              <a:rPr lang="en-US" altLang="ko-KR" sz="1400" b="1" dirty="0" smtClean="0"/>
              <a:t>(); // method chaining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200641"/>
            <a:ext cx="3166249" cy="20859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9813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789586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Abstract Factory Pattern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부품을 조립해서 제품을 만드는 구조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다양한 구성 </a:t>
            </a:r>
            <a:r>
              <a:rPr lang="ko-KR" altLang="en-US" sz="1700" dirty="0" err="1" smtClean="0"/>
              <a:t>요소별</a:t>
            </a:r>
            <a:r>
              <a:rPr lang="ko-KR" altLang="en-US" sz="1700" dirty="0" smtClean="0"/>
              <a:t> 객체의 집합을 생성해야 할 때 유용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  - </a:t>
            </a:r>
            <a:r>
              <a:rPr lang="ko-KR" altLang="en-US" sz="1700" dirty="0" smtClean="0"/>
              <a:t>하나의 기본 형태에 대해 다양한 서브클래스를 제공해야 할 때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  - </a:t>
            </a:r>
            <a:r>
              <a:rPr lang="ko-KR" altLang="en-US" sz="1700" dirty="0" smtClean="0"/>
              <a:t>단순히 단가지 제품에 대한 다양한 제공이 아닌 그 제품의 동작과 내부 객체마저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    </a:t>
            </a:r>
            <a:r>
              <a:rPr lang="ko-KR" altLang="en-US" sz="1700" dirty="0" smtClean="0"/>
              <a:t>추상화된 객체들로 구성하여 코드의 유연함을 극대화 시킨 형태</a:t>
            </a:r>
            <a:endParaRPr lang="en-US" altLang="ko-KR" sz="17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648741"/>
            <a:ext cx="5040560" cy="416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9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857082" cy="4670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Abstract Factory </a:t>
            </a:r>
            <a:r>
              <a:rPr lang="en-US" altLang="ko-KR" sz="1700" dirty="0" smtClean="0"/>
              <a:t>Pattern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abstract_factory.Button.java</a:t>
            </a:r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20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abstract_factory.WinButton.java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endParaRPr lang="en-US" altLang="ko-KR" sz="1700" dirty="0"/>
          </a:p>
          <a:p>
            <a:pPr>
              <a:lnSpc>
                <a:spcPct val="20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abstract_factory.OSXButton.java</a:t>
            </a:r>
            <a:endParaRPr lang="en-US" altLang="ko-KR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783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/>
              <a:t>public interface Button {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void paint();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2477214"/>
            <a:ext cx="7931035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class </a:t>
            </a:r>
            <a:r>
              <a:rPr lang="en-US" altLang="ko-KR" sz="1400" dirty="0" err="1"/>
              <a:t>WinButton</a:t>
            </a:r>
            <a:r>
              <a:rPr lang="en-US" altLang="ko-KR" sz="1400" dirty="0"/>
              <a:t> implements Button {</a:t>
            </a:r>
          </a:p>
          <a:p>
            <a:r>
              <a:rPr lang="en-US" altLang="ko-KR" sz="1400" dirty="0"/>
              <a:t>    public </a:t>
            </a:r>
            <a:r>
              <a:rPr lang="en-US" altLang="ko-KR" sz="1400" dirty="0" err="1"/>
              <a:t>WinButton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/>
              <a:t>        paint();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r>
              <a:rPr lang="en-US" altLang="ko-KR" sz="1400" dirty="0"/>
              <a:t>    public void paint()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("I'm a </a:t>
            </a:r>
            <a:r>
              <a:rPr lang="en-US" altLang="ko-KR" sz="1400" dirty="0" err="1"/>
              <a:t>WinButton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797152"/>
            <a:ext cx="7931035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class </a:t>
            </a:r>
            <a:r>
              <a:rPr lang="en-US" altLang="ko-KR" sz="1400" dirty="0" err="1"/>
              <a:t>OSXButton</a:t>
            </a:r>
            <a:r>
              <a:rPr lang="en-US" altLang="ko-KR" sz="1400" dirty="0"/>
              <a:t> implements Button {</a:t>
            </a:r>
          </a:p>
          <a:p>
            <a:r>
              <a:rPr lang="en-US" altLang="ko-KR" sz="1400" dirty="0"/>
              <a:t>    public </a:t>
            </a:r>
            <a:r>
              <a:rPr lang="en-US" altLang="ko-KR" sz="1400" dirty="0" err="1"/>
              <a:t>OSXButton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/>
              <a:t>        paint();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r>
              <a:rPr lang="en-US" altLang="ko-KR" sz="1400" dirty="0"/>
              <a:t>    public void paint()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("I'm an </a:t>
            </a:r>
            <a:r>
              <a:rPr lang="en-US" altLang="ko-KR" sz="1400" dirty="0" err="1"/>
              <a:t>OSXButton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258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887539" cy="46966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Abstract Factory </a:t>
            </a:r>
            <a:r>
              <a:rPr lang="en-US" altLang="ko-KR" sz="1700" dirty="0" smtClean="0"/>
              <a:t>Pattern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abstract_factory.GUIFactory.java</a:t>
            </a:r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3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abstract_factory.WinButton.java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endParaRPr lang="en-US" altLang="ko-KR" sz="1700" dirty="0"/>
          </a:p>
          <a:p>
            <a:pPr>
              <a:lnSpc>
                <a:spcPct val="18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abstract_factory.OSXButton.java</a:t>
            </a:r>
            <a:endParaRPr lang="en-US" altLang="ko-KR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10402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/>
              <a:t>public interface </a:t>
            </a:r>
            <a:r>
              <a:rPr lang="en-US" altLang="ko-KR" sz="1400" dirty="0" err="1"/>
              <a:t>GUIFactory</a:t>
            </a:r>
            <a:r>
              <a:rPr lang="en-US" altLang="ko-KR" sz="1400" dirty="0"/>
              <a:t> {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OS_TYPE_WIN = </a:t>
            </a:r>
            <a:r>
              <a:rPr lang="en-US" altLang="ko-KR" sz="1400" dirty="0" smtClean="0"/>
              <a:t>0, OS_TYPE_OSX </a:t>
            </a:r>
            <a:r>
              <a:rPr lang="en-US" altLang="ko-KR" sz="1400" dirty="0"/>
              <a:t>= 1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sz="1400" dirty="0"/>
              <a:t>    Button </a:t>
            </a:r>
            <a:r>
              <a:rPr lang="en-US" altLang="ko-KR" sz="1400" dirty="0" err="1"/>
              <a:t>createButton</a:t>
            </a:r>
            <a:r>
              <a:rPr lang="en-US" altLang="ko-KR" sz="1400" dirty="0"/>
              <a:t>();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2686886"/>
            <a:ext cx="7931035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class </a:t>
            </a:r>
            <a:r>
              <a:rPr lang="en-US" altLang="ko-KR" sz="1400" dirty="0" err="1"/>
              <a:t>WinGUIFactory</a:t>
            </a:r>
            <a:r>
              <a:rPr lang="en-US" altLang="ko-KR" sz="1400" dirty="0"/>
              <a:t> implements </a:t>
            </a:r>
            <a:r>
              <a:rPr lang="en-US" altLang="ko-KR" sz="1400" dirty="0" err="1"/>
              <a:t>GUIFactory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    Button </a:t>
            </a:r>
            <a:r>
              <a:rPr lang="en-US" altLang="ko-KR" sz="1400" dirty="0" err="1"/>
              <a:t>button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public Button </a:t>
            </a:r>
            <a:r>
              <a:rPr lang="en-US" altLang="ko-KR" sz="1400" dirty="0" err="1"/>
              <a:t>createButton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/>
              <a:t>        button = new </a:t>
            </a:r>
            <a:r>
              <a:rPr lang="en-US" altLang="ko-KR" sz="1400" dirty="0" err="1"/>
              <a:t>WinButton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        return button;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975460"/>
            <a:ext cx="7931035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class </a:t>
            </a:r>
            <a:r>
              <a:rPr lang="en-US" altLang="ko-KR" sz="1400" dirty="0" err="1"/>
              <a:t>OSXGUIFactory</a:t>
            </a:r>
            <a:r>
              <a:rPr lang="en-US" altLang="ko-KR" sz="1400" dirty="0"/>
              <a:t> implements </a:t>
            </a:r>
            <a:r>
              <a:rPr lang="en-US" altLang="ko-KR" sz="1400" dirty="0" err="1"/>
              <a:t>GUIFactory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    Button </a:t>
            </a:r>
            <a:r>
              <a:rPr lang="en-US" altLang="ko-KR" sz="1400" dirty="0" err="1"/>
              <a:t>button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public Button </a:t>
            </a:r>
            <a:r>
              <a:rPr lang="en-US" altLang="ko-KR" sz="1400" dirty="0" err="1"/>
              <a:t>createButton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/>
              <a:t>        button = new </a:t>
            </a:r>
            <a:r>
              <a:rPr lang="en-US" altLang="ko-KR" sz="1400" dirty="0" err="1"/>
              <a:t>OSXButton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        return button;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455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924601" cy="4016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Abstract Factory </a:t>
            </a:r>
            <a:r>
              <a:rPr lang="en-US" altLang="ko-KR" sz="1700" dirty="0" smtClean="0"/>
              <a:t>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abstract_factory.Application.java</a:t>
            </a:r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abstract_factory.Main.java</a:t>
            </a:r>
            <a:endParaRPr lang="en-US" altLang="ko-KR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25821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/>
              <a:t>public class Application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public void run(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osType</a:t>
            </a:r>
            <a:r>
              <a:rPr lang="en-US" altLang="ko-KR" sz="1400" dirty="0"/>
              <a:t>)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if (</a:t>
            </a:r>
            <a:r>
              <a:rPr lang="en-US" altLang="ko-KR" sz="1400" dirty="0" err="1"/>
              <a:t>osType</a:t>
            </a:r>
            <a:r>
              <a:rPr lang="en-US" altLang="ko-KR" sz="1400" dirty="0"/>
              <a:t> == </a:t>
            </a:r>
            <a:r>
              <a:rPr lang="en-US" altLang="ko-KR" sz="1400" dirty="0" err="1"/>
              <a:t>GUIFactory.OS_TYPE_WIN</a:t>
            </a:r>
            <a:r>
              <a:rPr lang="en-US" altLang="ko-KR" sz="1400" dirty="0"/>
              <a:t>)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    new </a:t>
            </a:r>
            <a:r>
              <a:rPr lang="en-US" altLang="ko-KR" sz="1400" dirty="0" err="1"/>
              <a:t>WinGUIFactory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createButton</a:t>
            </a:r>
            <a:r>
              <a:rPr lang="en-US" altLang="ko-KR" sz="1400" dirty="0"/>
              <a:t>();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} else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    new </a:t>
            </a:r>
            <a:r>
              <a:rPr lang="en-US" altLang="ko-KR" sz="1400" dirty="0" err="1"/>
              <a:t>OSXGUIFactory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createButton</a:t>
            </a:r>
            <a:r>
              <a:rPr lang="en-US" altLang="ko-KR" sz="1400" dirty="0"/>
              <a:t>();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}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307276"/>
            <a:ext cx="7931035" cy="17419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/>
              <a:t>public class Main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Application app = new Application();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app.run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GUIFactory.OS_TYPE_WIN</a:t>
            </a:r>
            <a:r>
              <a:rPr lang="en-US" altLang="ko-KR" sz="1400" dirty="0"/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447" y="5178252"/>
            <a:ext cx="2330930" cy="11162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2174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507183" cy="1269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Bridge Pattern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smtClean="0"/>
              <a:t>기능 계층과 구현 계층이 분리된 구조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</a:t>
            </a:r>
            <a:r>
              <a:rPr lang="ko-KR" altLang="en-US" sz="1700" dirty="0" err="1" smtClean="0"/>
              <a:t>구현부에서</a:t>
            </a:r>
            <a:r>
              <a:rPr lang="ko-KR" altLang="en-US" sz="1700" dirty="0" smtClean="0"/>
              <a:t> </a:t>
            </a:r>
            <a:r>
              <a:rPr lang="ko-KR" altLang="en-US" sz="1700" dirty="0" err="1" smtClean="0"/>
              <a:t>추상층을</a:t>
            </a:r>
            <a:r>
              <a:rPr lang="ko-KR" altLang="en-US" sz="1700" dirty="0" smtClean="0"/>
              <a:t> 분리하여 각자 독립적으로 변형할 수 있는 형태</a:t>
            </a:r>
            <a:endParaRPr lang="en-US" altLang="ko-KR" sz="17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97" y="1969770"/>
            <a:ext cx="8633460" cy="291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1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389389" cy="3022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Bridge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bridge.TV.java</a:t>
            </a:r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20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7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bridge.RemoteControl.java</a:t>
            </a:r>
            <a:endParaRPr lang="en-US" altLang="ko-KR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16180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/>
              <a:t>public interface TV 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public void </a:t>
            </a:r>
            <a:r>
              <a:rPr lang="en-US" altLang="ko-KR" sz="1400" dirty="0" err="1"/>
              <a:t>powerOn</a:t>
            </a:r>
            <a:r>
              <a:rPr lang="en-US" altLang="ko-KR" sz="1400" dirty="0"/>
              <a:t>();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public void </a:t>
            </a:r>
            <a:r>
              <a:rPr lang="en-US" altLang="ko-KR" sz="1400" dirty="0" err="1"/>
              <a:t>powerOff</a:t>
            </a:r>
            <a:r>
              <a:rPr lang="en-US" altLang="ko-KR" sz="1400" dirty="0"/>
              <a:t>();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public void </a:t>
            </a:r>
            <a:r>
              <a:rPr lang="en-US" altLang="ko-KR" sz="1400" dirty="0" err="1"/>
              <a:t>changeChannel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channel);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public void </a:t>
            </a:r>
            <a:r>
              <a:rPr lang="en-US" altLang="ko-KR" sz="1400" dirty="0" err="1"/>
              <a:t>changeVolume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volume);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3330623"/>
            <a:ext cx="7931035" cy="31947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/>
              <a:t>public abstract class </a:t>
            </a:r>
            <a:r>
              <a:rPr lang="en-US" altLang="ko-KR" sz="1400" dirty="0" err="1"/>
              <a:t>RemoteControl</a:t>
            </a:r>
            <a:r>
              <a:rPr lang="en-US" altLang="ko-KR" sz="1400" dirty="0"/>
              <a:t> {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/>
              <a:t>    </a:t>
            </a:r>
            <a:r>
              <a:rPr lang="en-US" altLang="ko-KR" sz="1400" b="1" dirty="0">
                <a:solidFill>
                  <a:srgbClr val="FF0000"/>
                </a:solidFill>
              </a:rPr>
              <a:t>protected TV </a:t>
            </a:r>
            <a:r>
              <a:rPr lang="en-US" altLang="ko-KR" sz="1400" b="1" dirty="0" err="1">
                <a:solidFill>
                  <a:srgbClr val="FF0000"/>
                </a:solidFill>
              </a:rPr>
              <a:t>tv</a:t>
            </a:r>
            <a:r>
              <a:rPr lang="en-US" altLang="ko-KR" sz="1400" b="1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protected </a:t>
            </a:r>
            <a:r>
              <a:rPr lang="en-US" altLang="ko-KR" sz="1400" b="1" dirty="0" err="1">
                <a:solidFill>
                  <a:srgbClr val="FF0000"/>
                </a:solidFill>
              </a:rPr>
              <a:t>RemoteControl</a:t>
            </a:r>
            <a:r>
              <a:rPr lang="en-US" altLang="ko-KR" sz="1400" b="1" dirty="0">
                <a:solidFill>
                  <a:srgbClr val="FF0000"/>
                </a:solidFill>
              </a:rPr>
              <a:t>(TV </a:t>
            </a:r>
            <a:r>
              <a:rPr lang="en-US" altLang="ko-KR" sz="1400" b="1" dirty="0" err="1">
                <a:solidFill>
                  <a:srgbClr val="FF0000"/>
                </a:solidFill>
              </a:rPr>
              <a:t>tv</a:t>
            </a:r>
            <a:r>
              <a:rPr lang="en-US" altLang="ko-KR" sz="1400" b="1" dirty="0">
                <a:solidFill>
                  <a:srgbClr val="FF0000"/>
                </a:solidFill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    this.tv = </a:t>
            </a:r>
            <a:r>
              <a:rPr lang="en-US" altLang="ko-KR" sz="1400" b="1" dirty="0" err="1">
                <a:solidFill>
                  <a:srgbClr val="FF0000"/>
                </a:solidFill>
              </a:rPr>
              <a:t>tv</a:t>
            </a:r>
            <a:r>
              <a:rPr lang="en-US" altLang="ko-KR" sz="1400" b="1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public abstract void </a:t>
            </a:r>
            <a:r>
              <a:rPr lang="en-US" altLang="ko-KR" sz="1400" dirty="0" err="1"/>
              <a:t>powerOn</a:t>
            </a:r>
            <a:r>
              <a:rPr lang="en-US" altLang="ko-KR" sz="1400" dirty="0"/>
              <a:t>();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public abstract void </a:t>
            </a:r>
            <a:r>
              <a:rPr lang="en-US" altLang="ko-KR" sz="1400" dirty="0" err="1"/>
              <a:t>powerOff</a:t>
            </a:r>
            <a:r>
              <a:rPr lang="en-US" altLang="ko-KR" sz="1400" dirty="0"/>
              <a:t>();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public abstract void </a:t>
            </a:r>
            <a:r>
              <a:rPr lang="en-US" altLang="ko-KR" sz="1400" dirty="0" err="1"/>
              <a:t>changeChannel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channel);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public abstract void </a:t>
            </a:r>
            <a:r>
              <a:rPr lang="en-US" altLang="ko-KR" sz="1400" dirty="0" err="1"/>
              <a:t>changeVolume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volume);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5980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45932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Bridge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bridge.SMTV.java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5496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/>
              <a:t>public class SMTV </a:t>
            </a:r>
            <a:r>
              <a:rPr lang="en-US" altLang="ko-KR" sz="1400" b="1" dirty="0"/>
              <a:t>implements TV </a:t>
            </a:r>
            <a:r>
              <a:rPr lang="en-US" altLang="ko-KR" sz="1400" dirty="0"/>
              <a:t>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public void </a:t>
            </a:r>
            <a:r>
              <a:rPr lang="en-US" altLang="ko-KR" sz="1400" dirty="0" err="1"/>
              <a:t>powerOn</a:t>
            </a:r>
            <a:r>
              <a:rPr lang="en-US" altLang="ko-KR" sz="1400" dirty="0"/>
              <a:t>() 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getClass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getName</a:t>
            </a:r>
            <a:r>
              <a:rPr lang="en-US" altLang="ko-KR" sz="1400" dirty="0"/>
              <a:t>() + " </a:t>
            </a:r>
            <a:r>
              <a:rPr lang="ko-KR" altLang="en-US" sz="1400" dirty="0"/>
              <a:t>전원 켜짐</a:t>
            </a:r>
            <a:r>
              <a:rPr lang="en-US" altLang="ko-KR" sz="1400" dirty="0"/>
              <a:t>");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public void </a:t>
            </a:r>
            <a:r>
              <a:rPr lang="en-US" altLang="ko-KR" sz="1400" dirty="0" err="1"/>
              <a:t>powerOff</a:t>
            </a:r>
            <a:r>
              <a:rPr lang="en-US" altLang="ko-KR" sz="1400" dirty="0"/>
              <a:t>() 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getClass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getName</a:t>
            </a:r>
            <a:r>
              <a:rPr lang="en-US" altLang="ko-KR" sz="1400" dirty="0"/>
              <a:t>() + " </a:t>
            </a:r>
            <a:r>
              <a:rPr lang="ko-KR" altLang="en-US" sz="1400" dirty="0"/>
              <a:t>전원 꺼짐</a:t>
            </a:r>
            <a:r>
              <a:rPr lang="en-US" altLang="ko-KR" sz="1400" dirty="0"/>
              <a:t>");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public void </a:t>
            </a:r>
            <a:r>
              <a:rPr lang="en-US" altLang="ko-KR" sz="1400" dirty="0" err="1"/>
              <a:t>changeChannel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channel) 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getClass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getName</a:t>
            </a:r>
            <a:r>
              <a:rPr lang="en-US" altLang="ko-KR" sz="1400" dirty="0"/>
              <a:t>() + " </a:t>
            </a:r>
            <a:r>
              <a:rPr lang="ko-KR" altLang="en-US" sz="1400" dirty="0"/>
              <a:t>채널 변경 </a:t>
            </a:r>
            <a:r>
              <a:rPr lang="en-US" altLang="ko-KR" sz="1400" dirty="0"/>
              <a:t>" + channel);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public void </a:t>
            </a:r>
            <a:r>
              <a:rPr lang="en-US" altLang="ko-KR" sz="1400" dirty="0" err="1"/>
              <a:t>changeVolume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volume) 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getClass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getName</a:t>
            </a:r>
            <a:r>
              <a:rPr lang="en-US" altLang="ko-KR" sz="1400" dirty="0"/>
              <a:t>() + " </a:t>
            </a:r>
            <a:r>
              <a:rPr lang="ko-KR" altLang="en-US" sz="1400" dirty="0"/>
              <a:t>볼륨 변경 </a:t>
            </a:r>
            <a:r>
              <a:rPr lang="en-US" altLang="ko-KR" sz="1400" dirty="0"/>
              <a:t>" + volume);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447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383601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■ </a:t>
            </a:r>
            <a:r>
              <a:rPr lang="en-US" altLang="ko-KR" sz="1700" dirty="0"/>
              <a:t>Bridge Pattern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    ● bridge.LGTV.java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7931035" cy="5496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smtClean="0"/>
              <a:t>LGTV </a:t>
            </a:r>
            <a:r>
              <a:rPr lang="en-US" altLang="ko-KR" sz="1400" b="1" dirty="0"/>
              <a:t>implements TV </a:t>
            </a:r>
            <a:r>
              <a:rPr lang="en-US" altLang="ko-KR" sz="1400" dirty="0"/>
              <a:t>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public void </a:t>
            </a:r>
            <a:r>
              <a:rPr lang="en-US" altLang="ko-KR" sz="1400" dirty="0" err="1"/>
              <a:t>powerOn</a:t>
            </a:r>
            <a:r>
              <a:rPr lang="en-US" altLang="ko-KR" sz="1400" dirty="0"/>
              <a:t>() 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getClass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getName</a:t>
            </a:r>
            <a:r>
              <a:rPr lang="en-US" altLang="ko-KR" sz="1400" dirty="0"/>
              <a:t>() + " </a:t>
            </a:r>
            <a:r>
              <a:rPr lang="ko-KR" altLang="en-US" sz="1400" dirty="0"/>
              <a:t>전원 켜짐</a:t>
            </a:r>
            <a:r>
              <a:rPr lang="en-US" altLang="ko-KR" sz="1400" dirty="0"/>
              <a:t>");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public void </a:t>
            </a:r>
            <a:r>
              <a:rPr lang="en-US" altLang="ko-KR" sz="1400" dirty="0" err="1"/>
              <a:t>powerOff</a:t>
            </a:r>
            <a:r>
              <a:rPr lang="en-US" altLang="ko-KR" sz="1400" dirty="0"/>
              <a:t>() 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getClass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getName</a:t>
            </a:r>
            <a:r>
              <a:rPr lang="en-US" altLang="ko-KR" sz="1400" dirty="0"/>
              <a:t>() + " </a:t>
            </a:r>
            <a:r>
              <a:rPr lang="ko-KR" altLang="en-US" sz="1400" dirty="0"/>
              <a:t>전원 꺼짐</a:t>
            </a:r>
            <a:r>
              <a:rPr lang="en-US" altLang="ko-KR" sz="1400" dirty="0"/>
              <a:t>");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public void </a:t>
            </a:r>
            <a:r>
              <a:rPr lang="en-US" altLang="ko-KR" sz="1400" dirty="0" err="1"/>
              <a:t>changeChannel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channel) 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getClass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getName</a:t>
            </a:r>
            <a:r>
              <a:rPr lang="en-US" altLang="ko-KR" sz="1400" dirty="0"/>
              <a:t>() + " </a:t>
            </a:r>
            <a:r>
              <a:rPr lang="ko-KR" altLang="en-US" sz="1400" dirty="0"/>
              <a:t>채널 변경 </a:t>
            </a:r>
            <a:r>
              <a:rPr lang="en-US" altLang="ko-KR" sz="1400" dirty="0"/>
              <a:t>" + channel);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   @Override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public void </a:t>
            </a:r>
            <a:r>
              <a:rPr lang="en-US" altLang="ko-KR" sz="1400" dirty="0" err="1"/>
              <a:t>changeVolume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volume) 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getClass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getName</a:t>
            </a:r>
            <a:r>
              <a:rPr lang="en-US" altLang="ko-KR" sz="1400" dirty="0"/>
              <a:t>() + " </a:t>
            </a:r>
            <a:r>
              <a:rPr lang="ko-KR" altLang="en-US" sz="1400" dirty="0"/>
              <a:t>볼륨 변경 </a:t>
            </a:r>
            <a:r>
              <a:rPr lang="en-US" altLang="ko-KR" sz="1400" dirty="0"/>
              <a:t>" + volume);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}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98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11448</TotalTime>
  <Words>11154</Words>
  <Application>Microsoft Office PowerPoint</Application>
  <PresentationFormat>화면 슬라이드 쇼(4:3)</PresentationFormat>
  <Paragraphs>2895</Paragraphs>
  <Slides>164</Slides>
  <Notes>164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164</vt:i4>
      </vt:variant>
    </vt:vector>
  </HeadingPairs>
  <TitlesOfParts>
    <vt:vector size="16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GGoReb</dc:creator>
  <cp:lastModifiedBy>Windows 사용자</cp:lastModifiedBy>
  <cp:revision>1233</cp:revision>
  <dcterms:created xsi:type="dcterms:W3CDTF">2013-06-27T12:00:59Z</dcterms:created>
  <dcterms:modified xsi:type="dcterms:W3CDTF">2017-08-16T08:38:31Z</dcterms:modified>
</cp:coreProperties>
</file>