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7"/>
  </p:notesMasterIdLst>
  <p:sldIdLst>
    <p:sldId id="423" r:id="rId2"/>
    <p:sldId id="257" r:id="rId3"/>
    <p:sldId id="328" r:id="rId4"/>
    <p:sldId id="329" r:id="rId5"/>
    <p:sldId id="331" r:id="rId6"/>
    <p:sldId id="332" r:id="rId7"/>
    <p:sldId id="333" r:id="rId8"/>
    <p:sldId id="334" r:id="rId9"/>
    <p:sldId id="336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424" r:id="rId24"/>
    <p:sldId id="352" r:id="rId25"/>
    <p:sldId id="355" r:id="rId26"/>
    <p:sldId id="351" r:id="rId27"/>
    <p:sldId id="353" r:id="rId28"/>
    <p:sldId id="354" r:id="rId29"/>
    <p:sldId id="356" r:id="rId30"/>
    <p:sldId id="357" r:id="rId31"/>
    <p:sldId id="425" r:id="rId32"/>
    <p:sldId id="359" r:id="rId33"/>
    <p:sldId id="360" r:id="rId34"/>
    <p:sldId id="361" r:id="rId35"/>
    <p:sldId id="362" r:id="rId36"/>
    <p:sldId id="365" r:id="rId37"/>
    <p:sldId id="366" r:id="rId38"/>
    <p:sldId id="363" r:id="rId39"/>
    <p:sldId id="364" r:id="rId40"/>
    <p:sldId id="367" r:id="rId41"/>
    <p:sldId id="368" r:id="rId42"/>
    <p:sldId id="369" r:id="rId43"/>
    <p:sldId id="370" r:id="rId44"/>
    <p:sldId id="371" r:id="rId45"/>
    <p:sldId id="372" r:id="rId46"/>
    <p:sldId id="426" r:id="rId47"/>
    <p:sldId id="374" r:id="rId48"/>
    <p:sldId id="375" r:id="rId49"/>
    <p:sldId id="376" r:id="rId50"/>
    <p:sldId id="378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2" r:id="rId63"/>
    <p:sldId id="393" r:id="rId64"/>
    <p:sldId id="394" r:id="rId65"/>
    <p:sldId id="395" r:id="rId66"/>
    <p:sldId id="396" r:id="rId67"/>
    <p:sldId id="397" r:id="rId68"/>
    <p:sldId id="399" r:id="rId69"/>
    <p:sldId id="398" r:id="rId70"/>
    <p:sldId id="400" r:id="rId71"/>
    <p:sldId id="401" r:id="rId72"/>
    <p:sldId id="402" r:id="rId73"/>
    <p:sldId id="404" r:id="rId74"/>
    <p:sldId id="403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7" r:id="rId94"/>
    <p:sldId id="428" r:id="rId95"/>
    <p:sldId id="430" r:id="rId96"/>
    <p:sldId id="431" r:id="rId97"/>
    <p:sldId id="432" r:id="rId98"/>
    <p:sldId id="433" r:id="rId99"/>
    <p:sldId id="434" r:id="rId100"/>
    <p:sldId id="435" r:id="rId101"/>
    <p:sldId id="429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8" r:id="rId110"/>
    <p:sldId id="444" r:id="rId111"/>
    <p:sldId id="443" r:id="rId112"/>
    <p:sldId id="445" r:id="rId113"/>
    <p:sldId id="446" r:id="rId114"/>
    <p:sldId id="447" r:id="rId115"/>
    <p:sldId id="449" r:id="rId116"/>
    <p:sldId id="451" r:id="rId117"/>
    <p:sldId id="452" r:id="rId118"/>
    <p:sldId id="453" r:id="rId119"/>
    <p:sldId id="454" r:id="rId120"/>
    <p:sldId id="455" r:id="rId121"/>
    <p:sldId id="456" r:id="rId122"/>
    <p:sldId id="457" r:id="rId123"/>
    <p:sldId id="458" r:id="rId124"/>
    <p:sldId id="459" r:id="rId125"/>
    <p:sldId id="460" r:id="rId126"/>
    <p:sldId id="461" r:id="rId127"/>
    <p:sldId id="462" r:id="rId128"/>
    <p:sldId id="463" r:id="rId129"/>
    <p:sldId id="464" r:id="rId130"/>
    <p:sldId id="465" r:id="rId131"/>
    <p:sldId id="466" r:id="rId132"/>
    <p:sldId id="467" r:id="rId133"/>
    <p:sldId id="468" r:id="rId134"/>
    <p:sldId id="469" r:id="rId135"/>
    <p:sldId id="470" r:id="rId136"/>
    <p:sldId id="471" r:id="rId137"/>
    <p:sldId id="472" r:id="rId138"/>
    <p:sldId id="473" r:id="rId139"/>
    <p:sldId id="474" r:id="rId140"/>
    <p:sldId id="475" r:id="rId141"/>
    <p:sldId id="477" r:id="rId142"/>
    <p:sldId id="476" r:id="rId143"/>
    <p:sldId id="478" r:id="rId144"/>
    <p:sldId id="479" r:id="rId145"/>
    <p:sldId id="480" r:id="rId1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194F1-47A0-4DBE-9622-58168BF1FD7A}" v="5" dt="2023-11-28T00:06:07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8" autoAdjust="0"/>
    <p:restoredTop sz="94660"/>
  </p:normalViewPr>
  <p:slideViewPr>
    <p:cSldViewPr>
      <p:cViewPr varScale="1">
        <p:scale>
          <a:sx n="113" d="100"/>
          <a:sy n="113" d="100"/>
        </p:scale>
        <p:origin x="10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wook lee" userId="358766d1acadafad" providerId="LiveId" clId="{A64194F1-47A0-4DBE-9622-58168BF1FD7A}"/>
    <pc:docChg chg="addSld modSld">
      <pc:chgData name="kangwook lee" userId="358766d1acadafad" providerId="LiveId" clId="{A64194F1-47A0-4DBE-9622-58168BF1FD7A}" dt="2023-11-28T00:06:07.556" v="4"/>
      <pc:docMkLst>
        <pc:docMk/>
      </pc:docMkLst>
      <pc:sldChg chg="add">
        <pc:chgData name="kangwook lee" userId="358766d1acadafad" providerId="LiveId" clId="{A64194F1-47A0-4DBE-9622-58168BF1FD7A}" dt="2023-11-28T00:04:38.933" v="0"/>
        <pc:sldMkLst>
          <pc:docMk/>
          <pc:sldMk cId="3162955070" sldId="351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3729793525" sldId="352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2055796459" sldId="353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900943833" sldId="354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3535072699" sldId="355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3172260473" sldId="356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2190997338" sldId="357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3331037408" sldId="359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3763710950" sldId="360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480811107" sldId="361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4176839722" sldId="362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963257494" sldId="363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046886867" sldId="364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35957369" sldId="365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740165706" sldId="366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60564059" sldId="367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552615054" sldId="368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3795523656" sldId="369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936758881" sldId="370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1602118360" sldId="371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398787704" sldId="37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206715575" sldId="37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041651269" sldId="37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275354368" sldId="37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87255095" sldId="37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265538114" sldId="38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719157861" sldId="381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196701149" sldId="38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477819424" sldId="383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405767592" sldId="38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482175822" sldId="38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335761751" sldId="38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927145586" sldId="38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756245828" sldId="38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1346714" sldId="38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793341107" sldId="39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346301383" sldId="39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158585397" sldId="393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495444295" sldId="39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81548038" sldId="39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95235052" sldId="39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982439737" sldId="39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72038001" sldId="39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261339311" sldId="39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808559854" sldId="40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32409709" sldId="401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348083190" sldId="40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827670113" sldId="403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261570186" sldId="40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679191923" sldId="40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146424340" sldId="40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37481370" sldId="40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019628420" sldId="40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620341751" sldId="40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897844321" sldId="41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50945546" sldId="411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57695502" sldId="41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530430774" sldId="413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604786563" sldId="41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298497199" sldId="41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325535894" sldId="41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868246693" sldId="41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158013821" sldId="41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812846466" sldId="41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817227699" sldId="42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191220082" sldId="421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912336559" sldId="422"/>
        </pc:sldMkLst>
      </pc:sldChg>
      <pc:sldChg chg="add">
        <pc:chgData name="kangwook lee" userId="358766d1acadafad" providerId="LiveId" clId="{A64194F1-47A0-4DBE-9622-58168BF1FD7A}" dt="2023-11-28T00:04:38.933" v="0"/>
        <pc:sldMkLst>
          <pc:docMk/>
          <pc:sldMk cId="1644395522" sldId="424"/>
        </pc:sldMkLst>
      </pc:sldChg>
      <pc:sldChg chg="add">
        <pc:chgData name="kangwook lee" userId="358766d1acadafad" providerId="LiveId" clId="{A64194F1-47A0-4DBE-9622-58168BF1FD7A}" dt="2023-11-28T00:04:56.623" v="1"/>
        <pc:sldMkLst>
          <pc:docMk/>
          <pc:sldMk cId="2756616278" sldId="42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674008078" sldId="42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68855187" sldId="42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626673099" sldId="42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263340914" sldId="42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2753538221" sldId="430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699214175" sldId="431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095398589" sldId="432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110713759" sldId="433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4030327440" sldId="434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224555849" sldId="435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3954004889" sldId="436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296067186" sldId="437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1080688879" sldId="438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543545252" sldId="439"/>
        </pc:sldMkLst>
      </pc:sldChg>
      <pc:sldChg chg="add">
        <pc:chgData name="kangwook lee" userId="358766d1acadafad" providerId="LiveId" clId="{A64194F1-47A0-4DBE-9622-58168BF1FD7A}" dt="2023-11-28T00:05:18.937" v="2"/>
        <pc:sldMkLst>
          <pc:docMk/>
          <pc:sldMk cId="809975711" sldId="440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53408737" sldId="441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2395090842" sldId="442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545710847" sldId="443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2664425727" sldId="444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416128132" sldId="445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569969994" sldId="446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054097263" sldId="447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357499184" sldId="448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181588200" sldId="449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666131705" sldId="451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335447988" sldId="452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634144648" sldId="453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61658371" sldId="454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731068623" sldId="455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09610825" sldId="456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932388454" sldId="457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859729180" sldId="458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715115576" sldId="459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73756374" sldId="460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1146097574" sldId="461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560498592" sldId="462"/>
        </pc:sldMkLst>
      </pc:sldChg>
      <pc:sldChg chg="add">
        <pc:chgData name="kangwook lee" userId="358766d1acadafad" providerId="LiveId" clId="{A64194F1-47A0-4DBE-9622-58168BF1FD7A}" dt="2023-11-28T00:05:42.320" v="3"/>
        <pc:sldMkLst>
          <pc:docMk/>
          <pc:sldMk cId="3731604369" sldId="463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884616025" sldId="464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2028919926" sldId="465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2223564010" sldId="466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846530129" sldId="467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3078518783" sldId="468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1116293491" sldId="469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3942489122" sldId="470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756222969" sldId="471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2061382581" sldId="472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706848184" sldId="473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268982632" sldId="474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905814641" sldId="475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870379975" sldId="476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838055188" sldId="477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326246522" sldId="478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3334929518" sldId="479"/>
        </pc:sldMkLst>
      </pc:sldChg>
      <pc:sldChg chg="add">
        <pc:chgData name="kangwook lee" userId="358766d1acadafad" providerId="LiveId" clId="{A64194F1-47A0-4DBE-9622-58168BF1FD7A}" dt="2023-11-28T00:06:07.556" v="4"/>
        <pc:sldMkLst>
          <pc:docMk/>
          <pc:sldMk cId="431478452" sldId="4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44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27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0493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3112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7432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194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71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1728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3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8371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2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3408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7642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12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432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261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1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2416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276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10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4269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687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80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6400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5878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168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631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9885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5884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961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548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9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5142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3481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8303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936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7154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194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1638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6650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7822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5999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8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0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1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2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9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2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21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4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1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25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73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28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3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64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3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1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39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3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01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63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41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2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2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51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47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3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93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69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1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3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03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55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57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176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024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982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8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19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6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895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98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10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25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319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530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2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85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281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336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910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481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25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78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918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066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185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89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3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403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152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886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322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959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789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216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139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343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0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130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62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63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806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200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18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279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146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141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600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842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86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77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330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7085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749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056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130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754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5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2database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JPA </a:t>
            </a:r>
            <a:r>
              <a:rPr lang="ko-KR" altLang="en-US" dirty="0"/>
              <a:t>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28215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</a:t>
            </a:r>
            <a:r>
              <a:rPr lang="en-US" altLang="ko-KR" sz="2400" dirty="0"/>
              <a:t>JPA </a:t>
            </a:r>
            <a:r>
              <a:rPr lang="ko-KR" altLang="en-US" sz="2400" dirty="0"/>
              <a:t>실습 준비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ㆍ엔티티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ㆍ연관관계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</a:t>
            </a:r>
            <a:r>
              <a:rPr lang="en-US" altLang="ko-KR" sz="2400" dirty="0"/>
              <a:t>JPA </a:t>
            </a:r>
            <a:r>
              <a:rPr lang="ko-KR" altLang="en-US" sz="2400" dirty="0"/>
              <a:t>개념 및 장점</a:t>
            </a:r>
          </a:p>
        </p:txBody>
      </p:sp>
    </p:spTree>
    <p:extLst>
      <p:ext uri="{BB962C8B-B14F-4D97-AF65-F5344CB8AC3E}">
        <p14:creationId xmlns:p14="http://schemas.microsoft.com/office/powerpoint/2010/main" val="389487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765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객체답게</a:t>
            </a:r>
            <a:r>
              <a:rPr lang="ko-KR" altLang="en-US" dirty="0"/>
              <a:t> 모델링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124744"/>
            <a:ext cx="7848873" cy="4844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97172" y="1840506"/>
            <a:ext cx="2095883" cy="362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0198" y="4518212"/>
            <a:ext cx="2805887" cy="1474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391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2834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    OrderInfo order1 = new OrderInfo(member1, product1, 10,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em.persist(order1);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order2 = new OrderInfo(member1, product2, 20,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em.persist(order2);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order3 = new OrderInfo(member2, product1, 30,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em.persist(order3);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order4 = new OrderInfo(member2, product2, 40,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em.persist(order4);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48" y="3168154"/>
            <a:ext cx="4220632" cy="3501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59550" y="5418305"/>
            <a:ext cx="4202348" cy="126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58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972175" cy="4629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29583" y="4056434"/>
            <a:ext cx="2752928" cy="1079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409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36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 err="1"/>
              <a:t>단일키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53276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@Entity(name = "</a:t>
            </a:r>
            <a:r>
              <a:rPr lang="en-US" altLang="ko-KR" b="1" dirty="0"/>
              <a:t>ORDER_INFO</a:t>
            </a:r>
            <a:r>
              <a:rPr lang="en-US" altLang="ko-KR" dirty="0"/>
              <a:t>")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/>
              <a:t>public class OrderInfo {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@Column(name = "ORDER_ID")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@ManyToOne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@JoinColumn(name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private Member member;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@ManyToOne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@JoinColumn(name = "PRODUCT_ID")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private Product product;</a:t>
            </a:r>
            <a:r>
              <a:rPr lang="ko-KR" altLang="en-US" b="1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private int orderAmount;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@Temporal(TemporalType.TIMESTAMP)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private Date orderDate;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/* </a:t>
            </a:r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ko-KR" altLang="en-US" dirty="0"/>
              <a:t> 및 인자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0048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365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 err="1"/>
              <a:t>단일키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@OneToMany(mappedBy = "member")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private List&lt;OrderInfo&gt; orders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0671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365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 err="1"/>
              <a:t>단일키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Product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“PRODUCT_ID")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6888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365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 err="1"/>
              <a:t>단일키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member1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member1.setUsername("user1");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em.persist(member1);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member2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member2.setUsername("user2");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em.persist(member2);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 product1 = new Product();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product1.setName("p1");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em.persist(product1);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 product2 = new Product();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product2.setName("p2");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em.persist(product2);</a:t>
            </a:r>
          </a:p>
        </p:txBody>
      </p:sp>
    </p:spTree>
    <p:extLst>
      <p:ext uri="{BB962C8B-B14F-4D97-AF65-F5344CB8AC3E}">
        <p14:creationId xmlns:p14="http://schemas.microsoft.com/office/powerpoint/2010/main" val="543545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365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</a:t>
            </a:r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 err="1"/>
              <a:t>단일키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2834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    OrderInfo order1 = new OrderInfo(member1, product1, 10,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em.persist(order1);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order2 = new OrderInfo(member1, product2, 20,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em.persist(order2);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order3 = new OrderInfo(member2, product1, 30,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em.persist(order3);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OrderInfo order4 = new OrderInfo(member2, product2, 40, new Date());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em.persist(order4);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82" y="3212976"/>
            <a:ext cx="4892598" cy="345638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78613" y="5437762"/>
            <a:ext cx="4883285" cy="1245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757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프록시와 연관관계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37673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ㆍ프록시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ㆍ즉시</a:t>
            </a:r>
            <a:r>
              <a:rPr lang="ko-KR" altLang="en-US" sz="2400" dirty="0"/>
              <a:t> 로딩 </a:t>
            </a:r>
            <a:r>
              <a:rPr lang="en-US" altLang="ko-KR" sz="2400" dirty="0"/>
              <a:t>/ </a:t>
            </a:r>
            <a:r>
              <a:rPr lang="ko-KR" altLang="en-US" sz="2400" dirty="0"/>
              <a:t>지연 로딩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ㆍ영속전</a:t>
            </a:r>
            <a:r>
              <a:rPr lang="ko-KR" altLang="en-US" sz="2400" dirty="0"/>
              <a:t> 전이 </a:t>
            </a:r>
            <a:r>
              <a:rPr lang="en-US" altLang="ko-KR" sz="2400" dirty="0"/>
              <a:t>: CASCADE</a:t>
            </a:r>
          </a:p>
        </p:txBody>
      </p:sp>
    </p:spTree>
    <p:extLst>
      <p:ext uri="{BB962C8B-B14F-4D97-AF65-F5344CB8AC3E}">
        <p14:creationId xmlns:p14="http://schemas.microsoft.com/office/powerpoint/2010/main" val="3534087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89135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즉시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엔티티를</a:t>
            </a:r>
            <a:r>
              <a:rPr lang="ko-KR" altLang="en-US" dirty="0"/>
              <a:t> 조회할 때 연관된 </a:t>
            </a:r>
            <a:r>
              <a:rPr lang="ko-KR" altLang="en-US" dirty="0" err="1"/>
              <a:t>엔티티도</a:t>
            </a:r>
            <a:r>
              <a:rPr lang="ko-KR" altLang="en-US" dirty="0"/>
              <a:t> 함께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@ManyToOne(fetch = FetchType.EAGER)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연관된 </a:t>
            </a:r>
            <a:r>
              <a:rPr lang="ko-KR" altLang="en-US" dirty="0" err="1"/>
              <a:t>엔티티를</a:t>
            </a:r>
            <a:r>
              <a:rPr lang="ko-KR" altLang="en-US" dirty="0"/>
              <a:t> 실제 사용할 때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@ManyToOne(fetch = FetchType.LAZY)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01008"/>
            <a:ext cx="5991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908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215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프록시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실제 </a:t>
            </a:r>
            <a:r>
              <a:rPr lang="ko-KR" altLang="en-US" dirty="0" err="1"/>
              <a:t>엔티티</a:t>
            </a:r>
            <a:r>
              <a:rPr lang="ko-KR" altLang="en-US" dirty="0"/>
              <a:t> 객체 대신 사용되는 가짜 객체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엔티티</a:t>
            </a:r>
            <a:r>
              <a:rPr lang="ko-KR" altLang="en-US" dirty="0"/>
              <a:t> 조회 시 연관된 </a:t>
            </a:r>
            <a:r>
              <a:rPr lang="ko-KR" altLang="en-US" dirty="0" err="1"/>
              <a:t>엔티티가</a:t>
            </a:r>
            <a:r>
              <a:rPr lang="ko-KR" altLang="en-US" dirty="0"/>
              <a:t> 필요 없는 경우 많음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ex) </a:t>
            </a:r>
            <a:r>
              <a:rPr lang="ko-KR" altLang="en-US" dirty="0"/>
              <a:t>회원 정보를 조회 할 때 항상 팀의 정보가 활용되지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활용하지 않는 </a:t>
            </a:r>
            <a:r>
              <a:rPr lang="ko-KR" altLang="en-US" dirty="0" err="1"/>
              <a:t>엔티티의</a:t>
            </a:r>
            <a:r>
              <a:rPr lang="ko-KR" altLang="en-US" dirty="0"/>
              <a:t> 정보까지 데이터베이스에서 함께 조회하는 것은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비효율적이므로 </a:t>
            </a:r>
            <a:r>
              <a:rPr lang="en-US" altLang="ko-KR" dirty="0"/>
              <a:t>JPA</a:t>
            </a:r>
            <a:r>
              <a:rPr lang="ko-KR" altLang="en-US" dirty="0"/>
              <a:t>는 프록시를 사용하여 지연 로딩 기술을 지원함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82284"/>
            <a:ext cx="5040560" cy="36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765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객체답게</a:t>
            </a:r>
            <a:r>
              <a:rPr lang="ko-KR" altLang="en-US" dirty="0"/>
              <a:t> 모델링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2" y="1124744"/>
            <a:ext cx="8398519" cy="31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87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4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즉시 로딩 </a:t>
            </a:r>
            <a:r>
              <a:rPr lang="en-US" altLang="ko-KR" dirty="0"/>
              <a:t>(EAGER) - Member Entity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Member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@Column(name = "USERNAME")</a:t>
            </a:r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 private int age;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  @ManyToOne(</a:t>
            </a:r>
            <a:r>
              <a:rPr lang="en-US" altLang="ko-KR" sz="2400" b="1" dirty="0">
                <a:solidFill>
                  <a:srgbClr val="FF0000"/>
                </a:solidFill>
              </a:rPr>
              <a:t>fetch = FetchType.EAGER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  @JoinColumn(name = "TEAM_ID")</a:t>
            </a:r>
          </a:p>
          <a:p>
            <a:r>
              <a:rPr lang="en-US" altLang="ko-KR" sz="2400" b="1" dirty="0"/>
              <a:t>  private Team team;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... </a:t>
            </a:r>
          </a:p>
        </p:txBody>
      </p:sp>
    </p:spTree>
    <p:extLst>
      <p:ext uri="{BB962C8B-B14F-4D97-AF65-F5344CB8AC3E}">
        <p14:creationId xmlns:p14="http://schemas.microsoft.com/office/powerpoint/2010/main" val="26644257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즉시 로딩 </a:t>
            </a:r>
            <a:r>
              <a:rPr lang="en-US" altLang="ko-KR" dirty="0"/>
              <a:t>(EAGER) - Team 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Team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5457108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즉시 로딩 </a:t>
            </a:r>
            <a:r>
              <a:rPr lang="en-US" altLang="ko-KR" dirty="0"/>
              <a:t>(EAGER)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/>
              <a:t>// Member </a:t>
            </a:r>
            <a:r>
              <a:rPr lang="ko-KR" altLang="en-US" sz="2000" b="1" dirty="0"/>
              <a:t>조회</a:t>
            </a:r>
          </a:p>
          <a:p>
            <a:r>
              <a:rPr lang="ko-KR" altLang="en-US" sz="2000" b="1" dirty="0"/>
              <a:t>    </a:t>
            </a:r>
            <a:r>
              <a:rPr lang="en-US" altLang="ko-KR" sz="2000" b="1" dirty="0"/>
              <a:t>Member findMember = </a:t>
            </a:r>
            <a:r>
              <a:rPr lang="en-US" altLang="ko-KR" sz="2000" b="1" dirty="0">
                <a:solidFill>
                  <a:srgbClr val="FF0000"/>
                </a:solidFill>
              </a:rPr>
              <a:t>em.find(Member.class, member.getId());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    // Member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name </a:t>
            </a:r>
            <a:r>
              <a:rPr lang="ko-KR" altLang="en-US" sz="2000" b="1" dirty="0"/>
              <a:t>출력</a:t>
            </a:r>
          </a:p>
          <a:p>
            <a:r>
              <a:rPr lang="ko-KR" altLang="en-US" sz="2000" b="1" dirty="0"/>
              <a:t>    </a:t>
            </a:r>
            <a:r>
              <a:rPr lang="en-US" altLang="ko-KR" sz="2000" b="1" dirty="0"/>
              <a:t>System.out.println(</a:t>
            </a:r>
            <a:r>
              <a:rPr lang="en-US" altLang="ko-KR" sz="2000" b="1" dirty="0">
                <a:solidFill>
                  <a:srgbClr val="FF0000"/>
                </a:solidFill>
              </a:rPr>
              <a:t>findMember.getName()</a:t>
            </a:r>
            <a:r>
              <a:rPr lang="en-US" altLang="ko-KR" sz="2000" b="1" dirty="0"/>
              <a:t>);</a:t>
            </a:r>
            <a:r>
              <a:rPr lang="en-US" altLang="ko-KR" sz="2000" dirty="0"/>
              <a:t>      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}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57958"/>
            <a:ext cx="4025280" cy="2741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63829" y="5107022"/>
            <a:ext cx="4017523" cy="1498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81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7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지연 로딩 </a:t>
            </a:r>
            <a:r>
              <a:rPr lang="en-US" altLang="ko-KR" dirty="0"/>
              <a:t>(LAZY) - Member Entity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Member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@Column(name = "USERNAME")</a:t>
            </a:r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 private int age;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  @ManyToOne(</a:t>
            </a:r>
            <a:r>
              <a:rPr lang="en-US" altLang="ko-KR" sz="2400" b="1" dirty="0">
                <a:solidFill>
                  <a:srgbClr val="FF0000"/>
                </a:solidFill>
              </a:rPr>
              <a:t>fetch = FetchType.LAZY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  @JoinColumn(name = "TEAM_ID")</a:t>
            </a:r>
          </a:p>
          <a:p>
            <a:r>
              <a:rPr lang="en-US" altLang="ko-KR" sz="2400" b="1" dirty="0"/>
              <a:t>  private Team team;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... </a:t>
            </a:r>
          </a:p>
        </p:txBody>
      </p:sp>
    </p:spTree>
    <p:extLst>
      <p:ext uri="{BB962C8B-B14F-4D97-AF65-F5344CB8AC3E}">
        <p14:creationId xmlns:p14="http://schemas.microsoft.com/office/powerpoint/2010/main" val="3569969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즉시 로딩</a:t>
            </a:r>
            <a:r>
              <a:rPr lang="en-US" altLang="ko-KR" dirty="0"/>
              <a:t> / </a:t>
            </a:r>
            <a:r>
              <a:rPr lang="ko-KR" altLang="en-US" dirty="0"/>
              <a:t>지연 로딩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지연 로딩 </a:t>
            </a:r>
            <a:r>
              <a:rPr lang="en-US" altLang="ko-KR" dirty="0"/>
              <a:t>(LAZY)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/>
              <a:t>// Member </a:t>
            </a:r>
            <a:r>
              <a:rPr lang="ko-KR" altLang="en-US" sz="2000" b="1" dirty="0"/>
              <a:t>조회</a:t>
            </a:r>
          </a:p>
          <a:p>
            <a:r>
              <a:rPr lang="ko-KR" altLang="en-US" sz="2000" b="1" dirty="0"/>
              <a:t>    </a:t>
            </a:r>
            <a:r>
              <a:rPr lang="en-US" altLang="ko-KR" sz="2000" b="1" dirty="0"/>
              <a:t>Member findMember = </a:t>
            </a:r>
            <a:r>
              <a:rPr lang="en-US" altLang="ko-KR" sz="2000" b="1" dirty="0">
                <a:solidFill>
                  <a:srgbClr val="FF0000"/>
                </a:solidFill>
              </a:rPr>
              <a:t>em.find(Member.class, member.getId());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    // Member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name </a:t>
            </a:r>
            <a:r>
              <a:rPr lang="ko-KR" altLang="en-US" sz="2000" b="1" dirty="0"/>
              <a:t>출력</a:t>
            </a:r>
          </a:p>
          <a:p>
            <a:r>
              <a:rPr lang="ko-KR" altLang="en-US" sz="2000" b="1" dirty="0"/>
              <a:t>    </a:t>
            </a:r>
            <a:r>
              <a:rPr lang="en-US" altLang="ko-KR" sz="2000" b="1" dirty="0"/>
              <a:t>System.out.println(</a:t>
            </a:r>
            <a:r>
              <a:rPr lang="en-US" altLang="ko-KR" sz="2000" b="1" dirty="0">
                <a:solidFill>
                  <a:srgbClr val="FF0000"/>
                </a:solidFill>
              </a:rPr>
              <a:t>findMember.getName()</a:t>
            </a:r>
            <a:r>
              <a:rPr lang="en-US" altLang="ko-KR" sz="2000" b="1" dirty="0"/>
              <a:t>);</a:t>
            </a:r>
            <a:r>
              <a:rPr lang="en-US" altLang="ko-KR" sz="2000" dirty="0"/>
              <a:t>      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}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52" y="4436879"/>
            <a:ext cx="510540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0972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7623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sz="1770" dirty="0" err="1"/>
              <a:t>엔티티를</a:t>
            </a:r>
            <a:r>
              <a:rPr lang="ko-KR" altLang="en-US" sz="1770" dirty="0"/>
              <a:t> 영속 상태로 만들 때 연관된 </a:t>
            </a:r>
            <a:r>
              <a:rPr lang="ko-KR" altLang="en-US" sz="1770" dirty="0" err="1"/>
              <a:t>엔티티도</a:t>
            </a:r>
            <a:r>
              <a:rPr lang="ko-KR" altLang="en-US" sz="1770" dirty="0"/>
              <a:t> 영속 상태로 만들어 주는 기능</a:t>
            </a:r>
            <a:endParaRPr lang="en-US" altLang="ko-KR" sz="177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부모 </a:t>
            </a:r>
            <a:r>
              <a:rPr lang="ko-KR" altLang="en-US" dirty="0" err="1"/>
              <a:t>엔티티를</a:t>
            </a:r>
            <a:r>
              <a:rPr lang="ko-KR" altLang="en-US" dirty="0"/>
              <a:t> 저장 할 때 자식 </a:t>
            </a:r>
            <a:r>
              <a:rPr lang="ko-KR" altLang="en-US" dirty="0" err="1"/>
              <a:t>엔티티도</a:t>
            </a:r>
            <a:r>
              <a:rPr lang="ko-KR" altLang="en-US" dirty="0"/>
              <a:t> 함께 저장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80"/>
            <a:ext cx="6191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82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6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Parent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</a:t>
            </a:r>
            <a:r>
              <a:rPr lang="en-US" altLang="ko-KR" sz="2400" b="1" dirty="0"/>
              <a:t>@OneToMany(mappedBy = "parent")</a:t>
            </a:r>
          </a:p>
          <a:p>
            <a:r>
              <a:rPr lang="en-US" altLang="ko-KR" sz="2400" b="1" dirty="0"/>
              <a:t>  private List&lt;Child&gt; children = new ArrayList&lt;&gt;();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1317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4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Child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</a:t>
            </a:r>
            <a:r>
              <a:rPr lang="en-US" altLang="ko-KR" sz="2400" b="1" dirty="0"/>
              <a:t>@ManyToOne</a:t>
            </a:r>
          </a:p>
          <a:p>
            <a:r>
              <a:rPr lang="en-US" altLang="ko-KR" sz="2400" b="1" dirty="0"/>
              <a:t>  private Parent parent;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4479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1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Parent parent = new Parent();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em.persist(parent);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Child child1 = new Child();</a:t>
            </a:r>
          </a:p>
          <a:p>
            <a:r>
              <a:rPr lang="en-US" altLang="ko-KR" sz="2000" dirty="0"/>
              <a:t>    child1.setParent(parent);</a:t>
            </a:r>
          </a:p>
          <a:p>
            <a:r>
              <a:rPr lang="en-US" altLang="ko-KR" sz="2000" dirty="0"/>
              <a:t>    parent.getChildren().add(child1);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em.persist(child1);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Child child2 = new Child();</a:t>
            </a:r>
          </a:p>
          <a:p>
            <a:r>
              <a:rPr lang="en-US" altLang="ko-KR" sz="2000" dirty="0"/>
              <a:t>    child2.setParent(parent);</a:t>
            </a:r>
          </a:p>
          <a:p>
            <a:r>
              <a:rPr lang="en-US" altLang="ko-KR" sz="2000" dirty="0"/>
              <a:t>    parent.getChildren().add(child2);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em.persist(child2);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69" y="4221088"/>
            <a:ext cx="1736747" cy="221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2" y="1416040"/>
            <a:ext cx="2118214" cy="2661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41446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Parent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300" b="1" dirty="0"/>
              <a:t>  @OneToMany(</a:t>
            </a:r>
          </a:p>
          <a:p>
            <a:r>
              <a:rPr lang="en-US" altLang="ko-KR" sz="2300" b="1" dirty="0"/>
              <a:t>      mappedBy = "parent", </a:t>
            </a:r>
            <a:r>
              <a:rPr lang="en-US" altLang="ko-KR" sz="2300" b="1" dirty="0">
                <a:solidFill>
                  <a:srgbClr val="FF0000"/>
                </a:solidFill>
              </a:rPr>
              <a:t>cascade = CascadeType.PERSIST</a:t>
            </a:r>
            <a:r>
              <a:rPr lang="en-US" altLang="ko-KR" sz="2300" b="1" dirty="0"/>
              <a:t>)</a:t>
            </a:r>
          </a:p>
          <a:p>
            <a:r>
              <a:rPr lang="en-US" altLang="ko-KR" sz="2300" b="1" dirty="0"/>
              <a:t>  private List&lt;Child&gt; children = new ArrayList&lt;&gt;();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5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961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Java Persistence API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자바 진영의 </a:t>
            </a:r>
            <a:r>
              <a:rPr lang="en-US" altLang="ko-KR" dirty="0"/>
              <a:t>ORM </a:t>
            </a:r>
            <a:r>
              <a:rPr lang="ko-KR" altLang="en-US" dirty="0"/>
              <a:t>기술 표준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■ ORM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Object-Relational Mapping (</a:t>
            </a:r>
            <a:r>
              <a:rPr lang="ko-KR" altLang="en-US" dirty="0"/>
              <a:t>객체 관계 매핑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관계형 데이터베이스 각각 따로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ORM </a:t>
            </a:r>
            <a:r>
              <a:rPr lang="ko-KR" altLang="en-US" dirty="0"/>
              <a:t>기술이 중간에서 자동 변환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933056"/>
            <a:ext cx="5184576" cy="24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17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8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Child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</a:t>
            </a:r>
            <a:r>
              <a:rPr lang="en-US" altLang="ko-KR" sz="2400" b="1" dirty="0"/>
              <a:t>@ManyToOne</a:t>
            </a:r>
          </a:p>
          <a:p>
            <a:r>
              <a:rPr lang="en-US" altLang="ko-KR" sz="2400" b="1" dirty="0"/>
              <a:t>  private Parent parent;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0686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5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저장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MainCascade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Child child1 = new Child();</a:t>
            </a:r>
          </a:p>
          <a:p>
            <a:r>
              <a:rPr lang="en-US" altLang="ko-KR" sz="2000" dirty="0"/>
              <a:t>    Child child2 = new Child();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Parent parent = new Parent();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/>
              <a:t>child1.setParent(parent);</a:t>
            </a:r>
          </a:p>
          <a:p>
            <a:r>
              <a:rPr lang="en-US" altLang="ko-KR" sz="2000" b="1" dirty="0"/>
              <a:t>    child2.setParent(parent);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/>
              <a:t>parent.getChildren().add(child1);</a:t>
            </a:r>
          </a:p>
          <a:p>
            <a:r>
              <a:rPr lang="en-US" altLang="ko-KR" sz="2000" b="1" dirty="0"/>
              <a:t>    parent.getChildren().add(child2);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em.persist(parent);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69" y="4221088"/>
            <a:ext cx="1736747" cy="221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2" y="1416040"/>
            <a:ext cx="2118214" cy="2661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6108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6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Parent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b="1" dirty="0"/>
              <a:t>  @OneToMany(mappedBy = "parent")</a:t>
            </a:r>
          </a:p>
          <a:p>
            <a:r>
              <a:rPr lang="en-US" altLang="ko-KR" sz="2400" b="1" dirty="0"/>
              <a:t>  private List&lt;Child&gt; children = new ArrayList&lt;&gt;();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3884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4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Child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</a:t>
            </a:r>
            <a:r>
              <a:rPr lang="en-US" altLang="ko-KR" sz="2400" b="1" dirty="0"/>
              <a:t>@ManyToOne</a:t>
            </a:r>
          </a:p>
          <a:p>
            <a:r>
              <a:rPr lang="en-US" altLang="ko-KR" sz="2400" b="1" dirty="0"/>
              <a:t>  private Parent parent;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7291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1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적용 전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MainCascade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Parent findParent = em.find(Parent.class, parent.getId());</a:t>
            </a:r>
          </a:p>
          <a:p>
            <a:r>
              <a:rPr lang="en-US" altLang="ko-KR" sz="2000" dirty="0"/>
              <a:t>    Child findChild1 = em.find(Child.class, child1.getId());</a:t>
            </a:r>
          </a:p>
          <a:p>
            <a:r>
              <a:rPr lang="en-US" altLang="ko-KR" sz="2000" dirty="0"/>
              <a:t>    Child findChild2 = em.find(Child.class, child2.getId());</a:t>
            </a:r>
          </a:p>
          <a:p>
            <a:r>
              <a:rPr lang="en-US" altLang="ko-KR" sz="2000" dirty="0"/>
              <a:t>      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em.remove(findChild1);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em.remove(findChild2);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em.remove(findParent);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97" y="4262539"/>
            <a:ext cx="2860551" cy="216976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66" y="4860682"/>
            <a:ext cx="1885950" cy="15716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51155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Parent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300" b="1" dirty="0"/>
              <a:t>  @OneToMany(</a:t>
            </a:r>
          </a:p>
          <a:p>
            <a:r>
              <a:rPr lang="en-US" altLang="ko-KR" sz="2300" b="1" dirty="0"/>
              <a:t>     mappedBy = "parent", </a:t>
            </a:r>
            <a:r>
              <a:rPr lang="en-US" altLang="ko-KR" sz="2300" b="1" dirty="0">
                <a:solidFill>
                  <a:srgbClr val="FF0000"/>
                </a:solidFill>
              </a:rPr>
              <a:t>cascade = CascadeType.REMOVE</a:t>
            </a:r>
            <a:r>
              <a:rPr lang="en-US" altLang="ko-KR" sz="2300" b="1" dirty="0"/>
              <a:t>)</a:t>
            </a:r>
          </a:p>
          <a:p>
            <a:r>
              <a:rPr lang="en-US" altLang="ko-KR" sz="2300" b="1" dirty="0"/>
              <a:t>  private List&lt;Child&gt; children = new ArrayList&lt;&gt;();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63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8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Child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</a:t>
            </a:r>
            <a:r>
              <a:rPr lang="en-US" altLang="ko-KR" sz="2400" b="1" dirty="0"/>
              <a:t>@ManyToOne</a:t>
            </a:r>
          </a:p>
          <a:p>
            <a:r>
              <a:rPr lang="en-US" altLang="ko-KR" sz="2400" b="1" dirty="0"/>
              <a:t>  private Parent parent;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097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5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</a:t>
            </a:r>
            <a:r>
              <a:rPr lang="en-US" altLang="ko-KR" dirty="0"/>
              <a:t>: </a:t>
            </a:r>
            <a:r>
              <a:rPr lang="ko-KR" altLang="en-US" dirty="0"/>
              <a:t>삭제 </a:t>
            </a:r>
            <a:r>
              <a:rPr lang="en-US" altLang="ko-KR" dirty="0"/>
              <a:t>(Parent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Child)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MainCascade {</a:t>
            </a:r>
          </a:p>
          <a:p>
            <a:r>
              <a:rPr lang="en-US" altLang="ko-KR" sz="2000" dirty="0"/>
              <a:t>  public static void main(String[] args) {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    Parent findParent = em.find(Parent.class, 1L);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em.remove(findParent);</a:t>
            </a:r>
          </a:p>
          <a:p>
            <a:r>
              <a:rPr lang="en-US" altLang="ko-KR" sz="2000" dirty="0"/>
              <a:t>    ...</a:t>
            </a:r>
          </a:p>
          <a:p>
            <a:r>
              <a:rPr lang="en-US" altLang="ko-KR" sz="2000" dirty="0"/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66" y="2636912"/>
            <a:ext cx="1885950" cy="15716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83357"/>
            <a:ext cx="3600400" cy="92518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4985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영속성 전이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영속성 전이 종류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public enum CascadeType {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ALL,          // </a:t>
            </a:r>
            <a:r>
              <a:rPr lang="ko-KR" altLang="en-US" sz="2400" dirty="0"/>
              <a:t>모두 적용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en-US" altLang="ko-KR" sz="2400" dirty="0"/>
              <a:t>PERSIST,    // </a:t>
            </a:r>
            <a:r>
              <a:rPr lang="ko-KR" altLang="en-US" sz="2400" dirty="0"/>
              <a:t>저장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비영속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영속</a:t>
            </a:r>
            <a:r>
              <a:rPr lang="en-US" altLang="ko-KR" sz="2400" dirty="0"/>
              <a:t>) </a:t>
            </a:r>
            <a:r>
              <a:rPr lang="ko-KR" altLang="en-US" sz="2400" dirty="0"/>
              <a:t>시 전이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MERGE,     // </a:t>
            </a:r>
            <a:r>
              <a:rPr lang="ko-KR" altLang="en-US" sz="2400" dirty="0"/>
              <a:t>병합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준영속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영속</a:t>
            </a:r>
            <a:r>
              <a:rPr lang="en-US" altLang="ko-KR" sz="2400" dirty="0"/>
              <a:t>) </a:t>
            </a:r>
            <a:r>
              <a:rPr lang="ko-KR" altLang="en-US" sz="2400" dirty="0"/>
              <a:t>시 전이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REMOVE,   // </a:t>
            </a:r>
            <a:r>
              <a:rPr lang="ko-KR" altLang="en-US" sz="2400" dirty="0"/>
              <a:t>삭제 시 전이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en-US" altLang="ko-KR" sz="2400" dirty="0"/>
              <a:t>REFRESH,   // </a:t>
            </a:r>
            <a:r>
              <a:rPr lang="ko-KR" altLang="en-US" sz="2400" dirty="0" err="1"/>
              <a:t>엔티티</a:t>
            </a:r>
            <a:r>
              <a:rPr lang="ko-KR" altLang="en-US" sz="2400" dirty="0"/>
              <a:t> 매니저의 </a:t>
            </a:r>
            <a:r>
              <a:rPr lang="en-US" altLang="ko-KR" sz="2400" dirty="0"/>
              <a:t>refresh() </a:t>
            </a:r>
            <a:r>
              <a:rPr lang="ko-KR" altLang="en-US" sz="2400" dirty="0"/>
              <a:t>호출 시 전이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en-US" altLang="ko-KR" sz="2400" dirty="0"/>
              <a:t>DETACH     // </a:t>
            </a:r>
            <a:r>
              <a:rPr lang="ko-KR" altLang="en-US" sz="2400" dirty="0" err="1"/>
              <a:t>준영속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영속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준영속</a:t>
            </a:r>
            <a:r>
              <a:rPr lang="en-US" altLang="ko-KR" sz="2400" dirty="0"/>
              <a:t>) </a:t>
            </a:r>
            <a:r>
              <a:rPr lang="ko-KR" altLang="en-US" sz="2400" dirty="0"/>
              <a:t>시 전이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16043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객체지향 쿼리 언어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18844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</a:t>
            </a:r>
            <a:r>
              <a:rPr lang="en-US" altLang="ko-KR" sz="2400" dirty="0"/>
              <a:t>JPQL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</a:t>
            </a:r>
            <a:r>
              <a:rPr lang="en-US" altLang="ko-KR" sz="2400" dirty="0"/>
              <a:t>QueryDSL</a:t>
            </a:r>
          </a:p>
        </p:txBody>
      </p:sp>
    </p:spTree>
    <p:extLst>
      <p:ext uri="{BB962C8B-B14F-4D97-AF65-F5344CB8AC3E}">
        <p14:creationId xmlns:p14="http://schemas.microsoft.com/office/powerpoint/2010/main" val="88461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333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동작 흐름 </a:t>
            </a:r>
            <a:r>
              <a:rPr lang="en-US" altLang="ko-KR" dirty="0"/>
              <a:t>-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947325" cy="45365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5736" y="2276872"/>
            <a:ext cx="1494137" cy="110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972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249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엔티티</a:t>
            </a:r>
            <a:r>
              <a:rPr lang="ko-KR" altLang="en-US" dirty="0"/>
              <a:t> 객체를 조회하는 객체지향 쿼리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SQL</a:t>
            </a:r>
            <a:r>
              <a:rPr lang="ko-KR" altLang="en-US" dirty="0"/>
              <a:t>을 </a:t>
            </a:r>
            <a:r>
              <a:rPr lang="ko-KR" altLang="en-US" dirty="0" err="1"/>
              <a:t>추상화해서</a:t>
            </a:r>
            <a:r>
              <a:rPr lang="ko-KR" altLang="en-US" dirty="0"/>
              <a:t> 특정 데이터베이스에 의존적이지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대소문자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테이블이나 클래스 이름이 아닌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엔티티</a:t>
            </a:r>
            <a:r>
              <a:rPr lang="ko-KR" altLang="en-US" dirty="0"/>
              <a:t> 이름을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alias </a:t>
            </a:r>
            <a:r>
              <a:rPr lang="ko-KR" altLang="en-US" dirty="0"/>
              <a:t>필수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>
                <a:sym typeface="Wingdings" panose="05000000000000000000" pitchFamily="2" charset="2"/>
              </a:rPr>
              <a:t> SELECT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en-US" altLang="ko-KR" dirty="0">
                <a:sym typeface="Wingdings" panose="05000000000000000000" pitchFamily="2" charset="2"/>
              </a:rPr>
              <a:t>.name FROM Member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1718806"/>
            <a:ext cx="33123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>
                <a:sym typeface="Wingdings" panose="05000000000000000000" pitchFamily="2" charset="2"/>
              </a:rPr>
              <a:t> select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from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[where]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[group by]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[having]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[order by]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update  update [where]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delete  delete [where]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919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056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TypeQuery / Query 2</a:t>
            </a:r>
            <a:r>
              <a:rPr lang="ko-KR" altLang="en-US" dirty="0"/>
              <a:t>가지 객체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TypeQuery (</a:t>
            </a:r>
            <a:r>
              <a:rPr lang="ko-KR" altLang="en-US" dirty="0"/>
              <a:t>반환 타입이 명확한 경우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Query (</a:t>
            </a:r>
            <a:r>
              <a:rPr lang="ko-KR" altLang="en-US" dirty="0"/>
              <a:t>반환 타입이 명확하지 않은 경우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628800"/>
            <a:ext cx="669674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TypedQuery&lt;Member&gt; </a:t>
            </a:r>
            <a:r>
              <a:rPr lang="en-US" altLang="ko-KR" dirty="0"/>
              <a:t>query = </a:t>
            </a:r>
          </a:p>
          <a:p>
            <a:r>
              <a:rPr lang="en-US" altLang="ko-KR" dirty="0"/>
              <a:t>    em.createQuery("select m from Member m", Member.class);</a:t>
            </a:r>
          </a:p>
          <a:p>
            <a:r>
              <a:rPr lang="en-US" altLang="ko-KR" b="1" dirty="0"/>
              <a:t>List&lt;Member&gt; resultList = query.getResultList();</a:t>
            </a:r>
          </a:p>
          <a:p>
            <a:endParaRPr lang="en-US" altLang="ko-KR" dirty="0"/>
          </a:p>
          <a:p>
            <a:r>
              <a:rPr lang="en-US" altLang="ko-KR" dirty="0"/>
              <a:t>for (Member m : resultList) {</a:t>
            </a:r>
          </a:p>
          <a:p>
            <a:r>
              <a:rPr lang="en-US" altLang="ko-KR" dirty="0"/>
              <a:t>  System.out.printf("%s, %s \n", m.getName(), m.getAge());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66967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Query </a:t>
            </a:r>
            <a:r>
              <a:rPr lang="en-US" altLang="ko-KR" dirty="0"/>
              <a:t>query = </a:t>
            </a:r>
          </a:p>
          <a:p>
            <a:r>
              <a:rPr lang="en-US" altLang="ko-KR" dirty="0"/>
              <a:t>    em.createQuery("select m.</a:t>
            </a:r>
            <a:r>
              <a:rPr lang="en-US" altLang="ko-KR" b="1" dirty="0">
                <a:solidFill>
                  <a:srgbClr val="00B050"/>
                </a:solidFill>
              </a:rPr>
              <a:t>name</a:t>
            </a:r>
            <a:r>
              <a:rPr lang="en-US" altLang="ko-KR" dirty="0"/>
              <a:t>, m.</a:t>
            </a:r>
            <a:r>
              <a:rPr lang="en-US" altLang="ko-KR" b="1" dirty="0">
                <a:solidFill>
                  <a:srgbClr val="00B050"/>
                </a:solidFill>
              </a:rPr>
              <a:t>age</a:t>
            </a:r>
            <a:r>
              <a:rPr lang="en-US" altLang="ko-KR" dirty="0"/>
              <a:t> from Member m");</a:t>
            </a:r>
          </a:p>
          <a:p>
            <a:r>
              <a:rPr lang="en-US" altLang="ko-KR" b="1" dirty="0"/>
              <a:t>List resultList = query.getResultList();</a:t>
            </a:r>
          </a:p>
          <a:p>
            <a:endParaRPr lang="en-US" altLang="ko-KR" dirty="0"/>
          </a:p>
          <a:p>
            <a:r>
              <a:rPr lang="en-US" altLang="ko-KR" dirty="0"/>
              <a:t>for (Object o : resultList) {</a:t>
            </a:r>
          </a:p>
          <a:p>
            <a:r>
              <a:rPr lang="en-US" altLang="ko-KR" dirty="0"/>
              <a:t>  Object[] result = (Object[]) o;</a:t>
            </a:r>
          </a:p>
          <a:p>
            <a:r>
              <a:rPr lang="en-US" altLang="ko-KR" dirty="0"/>
              <a:t>  System.out.printf("%s, %s \n", </a:t>
            </a:r>
            <a:r>
              <a:rPr lang="en-US" altLang="ko-KR" b="1" dirty="0">
                <a:solidFill>
                  <a:srgbClr val="00B050"/>
                </a:solidFill>
              </a:rPr>
              <a:t>result[0]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B050"/>
                </a:solidFill>
              </a:rPr>
              <a:t>result[1]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5640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5395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Parameter Binding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이름 기준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위치 기준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628800"/>
            <a:ext cx="66967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TypedQuery&lt;Member&gt; query = </a:t>
            </a:r>
          </a:p>
          <a:p>
            <a:r>
              <a:rPr lang="en-US" altLang="ko-KR" dirty="0"/>
              <a:t>    em.createQuery(</a:t>
            </a:r>
          </a:p>
          <a:p>
            <a:r>
              <a:rPr lang="en-US" altLang="ko-KR" dirty="0"/>
              <a:t>      "select m from Member m where </a:t>
            </a:r>
            <a:r>
              <a:rPr lang="en-US" altLang="ko-KR" b="1" u="sng" dirty="0"/>
              <a:t>m.name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:username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Member.class);</a:t>
            </a:r>
          </a:p>
          <a:p>
            <a:r>
              <a:rPr lang="en-US" altLang="ko-KR" b="1" dirty="0"/>
              <a:t>query.setParameter("</a:t>
            </a:r>
            <a:r>
              <a:rPr lang="en-US" altLang="ko-KR" b="1" dirty="0">
                <a:solidFill>
                  <a:srgbClr val="FF0000"/>
                </a:solidFill>
              </a:rPr>
              <a:t>username</a:t>
            </a:r>
            <a:r>
              <a:rPr lang="en-US" altLang="ko-KR" b="1" dirty="0"/>
              <a:t>", "a");</a:t>
            </a:r>
          </a:p>
          <a:p>
            <a:r>
              <a:rPr lang="en-US" altLang="ko-KR" dirty="0"/>
              <a:t>List&lt;Member&gt; resultList = query.getResultList();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4122946"/>
            <a:ext cx="66967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TypedQuery&lt;Member&gt; query = </a:t>
            </a:r>
          </a:p>
          <a:p>
            <a:r>
              <a:rPr lang="en-US" altLang="ko-KR" dirty="0"/>
              <a:t>    em.createQuery(</a:t>
            </a:r>
          </a:p>
          <a:p>
            <a:r>
              <a:rPr lang="en-US" altLang="ko-KR" dirty="0"/>
              <a:t>      "select m from Member m where </a:t>
            </a:r>
            <a:r>
              <a:rPr lang="en-US" altLang="ko-KR" b="1" u="sng" dirty="0"/>
              <a:t>m.name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?1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Member.class);</a:t>
            </a:r>
          </a:p>
          <a:p>
            <a:r>
              <a:rPr lang="en-US" altLang="ko-KR" b="1" dirty="0"/>
              <a:t>query.setParameter("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/>
              <a:t>", "a");</a:t>
            </a:r>
          </a:p>
          <a:p>
            <a:r>
              <a:rPr lang="en-US" altLang="ko-KR" dirty="0"/>
              <a:t>List&lt;Member&gt; resultList = query.getResultList();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1911367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err="1"/>
              <a:t>컬럼명이</a:t>
            </a:r>
            <a:r>
              <a:rPr lang="ko-KR" altLang="en-US" sz="1500" b="1" i="1" dirty="0"/>
              <a:t> 아닌 </a:t>
            </a:r>
            <a:r>
              <a:rPr lang="ko-KR" altLang="en-US" sz="1500" b="1" i="1" dirty="0" err="1"/>
              <a:t>엔티티</a:t>
            </a:r>
            <a:r>
              <a:rPr lang="ko-KR" altLang="en-US" sz="1500" b="1" i="1" dirty="0"/>
              <a:t> 내의 </a:t>
            </a:r>
            <a:r>
              <a:rPr lang="ko-KR" altLang="en-US" sz="1500" b="1" i="1" dirty="0" err="1"/>
              <a:t>속성명을</a:t>
            </a:r>
            <a:r>
              <a:rPr lang="ko-KR" altLang="en-US" sz="1500" b="1" i="1" dirty="0"/>
              <a:t> 사용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4437112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err="1"/>
              <a:t>컬럼명이</a:t>
            </a:r>
            <a:r>
              <a:rPr lang="ko-KR" altLang="en-US" sz="1500" b="1" i="1" dirty="0"/>
              <a:t> 아닌 </a:t>
            </a:r>
            <a:r>
              <a:rPr lang="ko-KR" altLang="en-US" sz="1500" b="1" i="1" dirty="0" err="1"/>
              <a:t>엔티티</a:t>
            </a:r>
            <a:r>
              <a:rPr lang="ko-KR" altLang="en-US" sz="1500" b="1" i="1" dirty="0"/>
              <a:t> 내의 </a:t>
            </a:r>
            <a:r>
              <a:rPr lang="ko-KR" altLang="en-US" sz="1500" b="1" i="1" dirty="0" err="1"/>
              <a:t>속성명을</a:t>
            </a:r>
            <a:r>
              <a:rPr lang="ko-KR" altLang="en-US" sz="1500" b="1" i="1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8465301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37851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프로젝션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SELECT m FROM Member 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SELECT m.team FROM Member m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   - SELECT username, age FROM Member m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   - SELECT new sample.dto.MemberDTO(m.username, m.age)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FROM Member m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SELECT DISTINCT m.username FROM Member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7319" y="1449651"/>
            <a:ext cx="1871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sym typeface="Wingdings" panose="05000000000000000000" pitchFamily="2" charset="2"/>
              </a:rPr>
              <a:t> </a:t>
            </a:r>
            <a:r>
              <a:rPr lang="ko-KR" altLang="en-US" sz="1500" b="1" i="1" dirty="0" err="1"/>
              <a:t>엔티티</a:t>
            </a:r>
            <a:r>
              <a:rPr lang="en-US" altLang="ko-KR" sz="1500" b="1" i="1" dirty="0"/>
              <a:t> </a:t>
            </a:r>
            <a:r>
              <a:rPr lang="ko-KR" altLang="en-US" sz="1500" b="1" i="1" dirty="0" err="1"/>
              <a:t>프로젝션</a:t>
            </a:r>
            <a:endParaRPr lang="ko-KR" altLang="en-US" sz="15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2313747"/>
            <a:ext cx="1938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sym typeface="Wingdings" panose="05000000000000000000" pitchFamily="2" charset="2"/>
              </a:rPr>
              <a:t> </a:t>
            </a:r>
            <a:r>
              <a:rPr lang="ko-KR" altLang="en-US" sz="1500" b="1" i="1" dirty="0"/>
              <a:t>단순 값 </a:t>
            </a:r>
            <a:r>
              <a:rPr lang="ko-KR" altLang="en-US" sz="1500" b="1" i="1" dirty="0" err="1"/>
              <a:t>프로젝션</a:t>
            </a:r>
            <a:endParaRPr lang="ko-KR" altLang="en-US" sz="15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3393867"/>
            <a:ext cx="3146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sym typeface="Wingdings" panose="05000000000000000000" pitchFamily="2" charset="2"/>
              </a:rPr>
              <a:t> new </a:t>
            </a:r>
            <a:r>
              <a:rPr lang="ko-KR" altLang="en-US" sz="1500" b="1" i="1" dirty="0">
                <a:sym typeface="Wingdings" panose="05000000000000000000" pitchFamily="2" charset="2"/>
              </a:rPr>
              <a:t>명령어 </a:t>
            </a:r>
            <a:r>
              <a:rPr lang="en-US" altLang="ko-KR" sz="1500" b="1" i="1" dirty="0">
                <a:sym typeface="Wingdings" panose="05000000000000000000" pitchFamily="2" charset="2"/>
              </a:rPr>
              <a:t>: </a:t>
            </a:r>
            <a:r>
              <a:rPr lang="en-US" altLang="ko-KR" sz="1500" b="1" i="1" dirty="0"/>
              <a:t>DTO</a:t>
            </a:r>
            <a:r>
              <a:rPr lang="ko-KR" altLang="en-US" sz="1500" b="1" i="1" dirty="0"/>
              <a:t>로 바로 입력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4618003"/>
            <a:ext cx="12939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i="1" dirty="0">
                <a:sym typeface="Wingdings" panose="05000000000000000000" pitchFamily="2" charset="2"/>
              </a:rPr>
              <a:t> </a:t>
            </a:r>
            <a:r>
              <a:rPr lang="ko-KR" altLang="en-US" sz="1500" b="1" i="1" dirty="0"/>
              <a:t>중복 제거</a:t>
            </a:r>
          </a:p>
        </p:txBody>
      </p:sp>
    </p:spTree>
    <p:extLst>
      <p:ext uri="{BB962C8B-B14F-4D97-AF65-F5344CB8AC3E}">
        <p14:creationId xmlns:p14="http://schemas.microsoft.com/office/powerpoint/2010/main" val="307851878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414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내부 조인 </a:t>
            </a:r>
            <a:r>
              <a:rPr lang="en-US" altLang="ko-KR" dirty="0"/>
              <a:t>: INNER JOIN (INNER 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※ </a:t>
            </a:r>
            <a:r>
              <a:rPr lang="ko-KR" altLang="en-US" dirty="0"/>
              <a:t>잘못 사용된 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</a:t>
            </a:r>
            <a:r>
              <a:rPr lang="en-US" altLang="ko-KR" dirty="0">
                <a:sym typeface="Wingdings" panose="05000000000000000000" pitchFamily="2" charset="2"/>
              </a:rPr>
              <a:t> SELECT m FROM Member m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JOIN Team t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63284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teamName = "a";</a:t>
            </a:r>
          </a:p>
          <a:p>
            <a:r>
              <a:rPr lang="en-US" altLang="ko-KR" dirty="0"/>
              <a:t>String query = "SELECT m FROM Member m </a:t>
            </a:r>
            <a:r>
              <a:rPr lang="en-US" altLang="ko-KR" b="1" dirty="0">
                <a:solidFill>
                  <a:srgbClr val="FF0000"/>
                </a:solidFill>
              </a:rPr>
              <a:t>JOIN m.team t </a:t>
            </a:r>
            <a:r>
              <a:rPr lang="en-US" altLang="ko-KR" dirty="0"/>
              <a:t>" +</a:t>
            </a:r>
          </a:p>
          <a:p>
            <a:r>
              <a:rPr lang="en-US" altLang="ko-KR" dirty="0"/>
              <a:t>                    " WHERE t.name = :teamName";</a:t>
            </a:r>
          </a:p>
          <a:p>
            <a:endParaRPr lang="en-US" altLang="ko-KR" dirty="0"/>
          </a:p>
          <a:p>
            <a:r>
              <a:rPr lang="en-US" altLang="ko-KR" dirty="0"/>
              <a:t>List&lt;Member&gt; resultList = em.createQuery(query, Member.class)</a:t>
            </a:r>
          </a:p>
          <a:p>
            <a:r>
              <a:rPr lang="en-US" altLang="ko-KR" b="1" dirty="0"/>
              <a:t>                                  </a:t>
            </a:r>
            <a:r>
              <a:rPr lang="en-US" altLang="ko-KR" dirty="0"/>
              <a:t>.setParameter("username", "a")</a:t>
            </a:r>
          </a:p>
          <a:p>
            <a:r>
              <a:rPr lang="en-US" altLang="ko-KR" dirty="0"/>
              <a:t>                                  .getResultList();</a:t>
            </a:r>
          </a:p>
        </p:txBody>
      </p:sp>
    </p:spTree>
    <p:extLst>
      <p:ext uri="{BB962C8B-B14F-4D97-AF65-F5344CB8AC3E}">
        <p14:creationId xmlns:p14="http://schemas.microsoft.com/office/powerpoint/2010/main" val="111629349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3389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외부 조인 </a:t>
            </a:r>
            <a:r>
              <a:rPr lang="en-US" altLang="ko-KR" dirty="0"/>
              <a:t>: [ LEFT / RIGHT ] OUTER JOIN (OUTER 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※ </a:t>
            </a:r>
            <a:r>
              <a:rPr lang="ko-KR" altLang="en-US" dirty="0"/>
              <a:t>잘못 사용된 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</a:t>
            </a:r>
            <a:r>
              <a:rPr lang="en-US" altLang="ko-KR" dirty="0">
                <a:sym typeface="Wingdings" panose="05000000000000000000" pitchFamily="2" charset="2"/>
              </a:rPr>
              <a:t> SELECT m FROM Member m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LEFT JOIN Team t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63284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teamName = "a";</a:t>
            </a:r>
          </a:p>
          <a:p>
            <a:r>
              <a:rPr lang="en-US" altLang="ko-KR" dirty="0"/>
              <a:t>String query = "SELECT m FROM Member m </a:t>
            </a:r>
            <a:r>
              <a:rPr lang="en-US" altLang="ko-KR" b="1" dirty="0">
                <a:solidFill>
                  <a:srgbClr val="FF0000"/>
                </a:solidFill>
              </a:rPr>
              <a:t>LEFT JOIN m.team t </a:t>
            </a:r>
            <a:r>
              <a:rPr lang="en-US" altLang="ko-KR" dirty="0"/>
              <a:t>" +</a:t>
            </a:r>
          </a:p>
          <a:p>
            <a:r>
              <a:rPr lang="en-US" altLang="ko-KR" dirty="0"/>
              <a:t>                    " WHERE t.name = :teamName";</a:t>
            </a:r>
          </a:p>
          <a:p>
            <a:endParaRPr lang="en-US" altLang="ko-KR" dirty="0"/>
          </a:p>
          <a:p>
            <a:r>
              <a:rPr lang="en-US" altLang="ko-KR" dirty="0"/>
              <a:t>List&lt;Member&gt; resultList = em.createQuery(query, Member.class)</a:t>
            </a:r>
          </a:p>
          <a:p>
            <a:r>
              <a:rPr lang="en-US" altLang="ko-KR" b="1" dirty="0"/>
              <a:t>                                  </a:t>
            </a:r>
            <a:r>
              <a:rPr lang="en-US" altLang="ko-KR" dirty="0"/>
              <a:t>.setParameter("username", "a")</a:t>
            </a:r>
          </a:p>
          <a:p>
            <a:r>
              <a:rPr lang="en-US" altLang="ko-KR" dirty="0"/>
              <a:t>                                  .getResultList();</a:t>
            </a:r>
          </a:p>
        </p:txBody>
      </p:sp>
    </p:spTree>
    <p:extLst>
      <p:ext uri="{BB962C8B-B14F-4D97-AF65-F5344CB8AC3E}">
        <p14:creationId xmlns:p14="http://schemas.microsoft.com/office/powerpoint/2010/main" val="394248912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319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JPQL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세타</a:t>
            </a:r>
            <a:r>
              <a:rPr lang="ko-KR" altLang="en-US" dirty="0"/>
              <a:t> 조인 </a:t>
            </a:r>
            <a:r>
              <a:rPr lang="en-US" altLang="ko-KR" dirty="0"/>
              <a:t>: </a:t>
            </a:r>
            <a:r>
              <a:rPr lang="ko-KR" altLang="en-US" dirty="0"/>
              <a:t>연관관계가 없는 필드 값 연결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63284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teamName = "a";</a:t>
            </a:r>
          </a:p>
          <a:p>
            <a:r>
              <a:rPr lang="en-US" altLang="ko-KR" dirty="0"/>
              <a:t>String query = "SELECT m FROM Member m, Team 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" +</a:t>
            </a:r>
          </a:p>
          <a:p>
            <a:r>
              <a:rPr lang="en-US" altLang="ko-KR" dirty="0"/>
              <a:t>                    " WHERE m.name = t.name";</a:t>
            </a:r>
          </a:p>
          <a:p>
            <a:endParaRPr lang="en-US" altLang="ko-KR" dirty="0"/>
          </a:p>
          <a:p>
            <a:r>
              <a:rPr lang="en-US" altLang="ko-KR" dirty="0"/>
              <a:t>List&lt;Member&gt; resultList = em.createQuery(query, Member.class)</a:t>
            </a:r>
          </a:p>
          <a:p>
            <a:r>
              <a:rPr lang="en-US" altLang="ko-KR" dirty="0"/>
              <a:t>                                  .getResultList();</a:t>
            </a:r>
          </a:p>
        </p:txBody>
      </p:sp>
    </p:spTree>
    <p:extLst>
      <p:ext uri="{BB962C8B-B14F-4D97-AF65-F5344CB8AC3E}">
        <p14:creationId xmlns:p14="http://schemas.microsoft.com/office/powerpoint/2010/main" val="7562229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3221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SQL, JPQL</a:t>
            </a:r>
            <a:r>
              <a:rPr lang="ko-KR" altLang="en-US" dirty="0"/>
              <a:t>을 코드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로 작성 할 수 있도록 도와주는 </a:t>
            </a:r>
            <a:r>
              <a:rPr lang="ko-KR" altLang="en-US" dirty="0" err="1"/>
              <a:t>빌더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JPA Criteria</a:t>
            </a:r>
            <a:r>
              <a:rPr lang="ko-KR" altLang="en-US" dirty="0"/>
              <a:t>에 비해 편리하고 실용적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>
                <a:sym typeface="Wingdings" panose="05000000000000000000" pitchFamily="2" charset="2"/>
              </a:rPr>
              <a:t>※ SQL, JPQL</a:t>
            </a:r>
            <a:r>
              <a:rPr lang="ko-KR" altLang="en-US" dirty="0">
                <a:sym typeface="Wingdings" panose="05000000000000000000" pitchFamily="2" charset="2"/>
              </a:rPr>
              <a:t>의 문제점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 시점에 오류 발견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querydsl-jpa : QueryDSL JPA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querydsl-apt : </a:t>
            </a:r>
            <a:r>
              <a:rPr lang="ko-KR" altLang="en-US" dirty="0"/>
              <a:t>쿼리 타입</a:t>
            </a:r>
            <a:r>
              <a:rPr lang="en-US" altLang="ko-KR" dirty="0"/>
              <a:t>(Q)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060848"/>
            <a:ext cx="55446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m FROM Member</a:t>
            </a:r>
            <a:r>
              <a:rPr lang="en-US" altLang="ko-KR" b="1" u="sng" dirty="0">
                <a:solidFill>
                  <a:srgbClr val="FF0000"/>
                </a:solidFill>
              </a:rPr>
              <a:t>r</a:t>
            </a:r>
            <a:r>
              <a:rPr lang="en-US" altLang="ko-KR" dirty="0"/>
              <a:t> m WHERE m.name = 'a'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21088"/>
            <a:ext cx="7753690" cy="19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25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05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build.gradle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265847"/>
            <a:ext cx="6984776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/>
              <a:t>plugins {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</a:t>
            </a:r>
            <a:r>
              <a:rPr lang="en-US" altLang="ko-KR" sz="1400" b="1" dirty="0"/>
              <a:t>id 'com.ewerk.gradle.plugins.querydsl' version '1.0.10'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}</a:t>
            </a:r>
          </a:p>
          <a:p>
            <a:pPr>
              <a:lnSpc>
                <a:spcPct val="5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...</a:t>
            </a:r>
          </a:p>
          <a:p>
            <a:pPr>
              <a:lnSpc>
                <a:spcPct val="5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def querydslSrcDir = 'src/main/generated'</a:t>
            </a:r>
          </a:p>
          <a:p>
            <a:pPr>
              <a:lnSpc>
                <a:spcPct val="90000"/>
              </a:lnSpc>
            </a:pPr>
            <a:endParaRPr lang="ko-KR" altLang="en-US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querydsl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library = "com.querydsl:querydsl-apt"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jpa = true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querydslSourcesDir = querydslSrcDir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}</a:t>
            </a:r>
          </a:p>
          <a:p>
            <a:pPr>
              <a:lnSpc>
                <a:spcPct val="50000"/>
              </a:lnSpc>
            </a:pPr>
            <a:endParaRPr lang="ko-KR" altLang="en-US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compileQuerydsl{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options.annotationProcessorPath = configurations.querydsl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}</a:t>
            </a:r>
          </a:p>
          <a:p>
            <a:pPr>
              <a:lnSpc>
                <a:spcPct val="50000"/>
              </a:lnSpc>
            </a:pPr>
            <a:endParaRPr lang="ko-KR" altLang="en-US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configurations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querydsl.extendsFrom compileClasspath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}</a:t>
            </a:r>
          </a:p>
          <a:p>
            <a:pPr>
              <a:lnSpc>
                <a:spcPct val="50000"/>
              </a:lnSpc>
            </a:pPr>
            <a:endParaRPr lang="ko-KR" altLang="en-US" sz="1400" b="1" dirty="0"/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sourceSets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main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    java {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            srcDirs = ['src/main/java', querydslSrcDir]</a:t>
            </a:r>
          </a:p>
          <a:p>
            <a:pPr>
              <a:lnSpc>
                <a:spcPct val="9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/>
              <a:t>}</a:t>
            </a:r>
          </a:p>
          <a:p>
            <a:pPr>
              <a:lnSpc>
                <a:spcPct val="9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84818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158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프로젝트 새로 고침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Gradle </a:t>
            </a:r>
            <a:r>
              <a:rPr lang="en-US" altLang="ko-KR" dirty="0">
                <a:sym typeface="Wingdings" panose="05000000000000000000" pitchFamily="2" charset="2"/>
              </a:rPr>
              <a:t> Refresh Gradle Project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쿼리 타입</a:t>
            </a:r>
            <a:r>
              <a:rPr lang="en-US" altLang="ko-KR" dirty="0"/>
              <a:t>(Q)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Gradle Tasks  classes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77" y="2420888"/>
            <a:ext cx="6391275" cy="3019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53" y="5085184"/>
            <a:ext cx="3686175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803753" y="5733256"/>
            <a:ext cx="1352423" cy="38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5481" y="3175732"/>
            <a:ext cx="708587" cy="20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6792" y="4260715"/>
            <a:ext cx="708587" cy="20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516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동작 흐름 </a:t>
            </a:r>
            <a:r>
              <a:rPr lang="en-US" altLang="ko-KR" dirty="0"/>
              <a:t>- </a:t>
            </a:r>
            <a:r>
              <a:rPr lang="ko-KR" altLang="en-US" dirty="0"/>
              <a:t>조회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1" y="1052735"/>
            <a:ext cx="7932814" cy="4678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05318" y="2132855"/>
            <a:ext cx="1473797" cy="1858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628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293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JPAQueryFactory query = new JPAQueryFactory(em);</a:t>
            </a:r>
          </a:p>
          <a:p>
            <a:r>
              <a:rPr lang="en-US" altLang="ko-KR" dirty="0"/>
              <a:t>QMember m = QMember.member;</a:t>
            </a:r>
          </a:p>
          <a:p>
            <a:r>
              <a:rPr lang="en-US" altLang="ko-KR" dirty="0"/>
              <a:t>List&lt;Member&gt; list = query.selectFrom(m).fetch();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348880"/>
            <a:ext cx="5248275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58146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72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검색 조건 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JPAQueryFactory query = new JPAQueryFactory(em);</a:t>
            </a:r>
          </a:p>
          <a:p>
            <a:r>
              <a:rPr lang="en-US" altLang="ko-KR" dirty="0"/>
              <a:t>QMember m = QMember.member;</a:t>
            </a:r>
          </a:p>
          <a:p>
            <a:r>
              <a:rPr lang="en-US" altLang="ko-KR" dirty="0"/>
              <a:t>List&lt;Member&gt; list = query.selectFrom(m).where(m.age.gt(18)).fetch();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348880"/>
            <a:ext cx="5248275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80551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JPAQueryFactory query = new JPAQueryFactory(em);</a:t>
            </a:r>
          </a:p>
          <a:p>
            <a:r>
              <a:rPr lang="en-US" altLang="ko-KR" dirty="0"/>
              <a:t>QMember m = QMember.member;</a:t>
            </a:r>
          </a:p>
          <a:p>
            <a:r>
              <a:rPr lang="en-US" altLang="ko-KR" dirty="0"/>
              <a:t>List&lt;Member&gt; list = query.selectFrom(m).orderBy(m.name.desc()).fetch();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348880"/>
            <a:ext cx="524827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037997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JPAQueryFactory query = new JPAQueryFactory(em);</a:t>
            </a:r>
          </a:p>
          <a:p>
            <a:r>
              <a:rPr lang="en-US" altLang="ko-KR" dirty="0"/>
              <a:t>QMember m = QMember.member;</a:t>
            </a:r>
          </a:p>
          <a:p>
            <a:r>
              <a:rPr lang="en-US" altLang="ko-KR" dirty="0"/>
              <a:t>QTeam t = QTeam.team;</a:t>
            </a:r>
          </a:p>
          <a:p>
            <a:r>
              <a:rPr lang="en-US" altLang="ko-KR" dirty="0"/>
              <a:t>List&lt;Member&gt; list = </a:t>
            </a:r>
          </a:p>
          <a:p>
            <a:r>
              <a:rPr lang="en-US" altLang="ko-KR" dirty="0"/>
              <a:t>    query.selectFrom(m).join(m.team, t).where(t.name.eq("Team A")).fetch();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911054"/>
            <a:ext cx="3680079" cy="3429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24652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페이징</a:t>
            </a:r>
            <a:r>
              <a:rPr lang="en-US" altLang="ko-KR" dirty="0"/>
              <a:t>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JPAQueryFactory query = new JPAQueryFactory(em);</a:t>
            </a:r>
          </a:p>
          <a:p>
            <a:r>
              <a:rPr lang="en-US" altLang="ko-KR" dirty="0"/>
              <a:t>QMember m = QMember.member;</a:t>
            </a:r>
          </a:p>
          <a:p>
            <a:r>
              <a:rPr lang="en-US" altLang="ko-KR" dirty="0"/>
              <a:t>List&lt;Member&gt; list = </a:t>
            </a:r>
          </a:p>
          <a:p>
            <a:r>
              <a:rPr lang="en-US" altLang="ko-KR" dirty="0"/>
              <a:t>    query.selectFrom(m).orderBy(m.age.desc()).offset(1).limit(2).fetch();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636912"/>
            <a:ext cx="5305425" cy="3667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492951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QueryDSL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동적 쿼리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JPAQueryFactory query = new JPAQueryFactory(em);</a:t>
            </a:r>
          </a:p>
          <a:p>
            <a:r>
              <a:rPr lang="en-US" altLang="ko-KR" sz="1600" dirty="0"/>
              <a:t>QMember m = QMember.member;</a:t>
            </a:r>
          </a:p>
          <a:p>
            <a:r>
              <a:rPr lang="en-US" altLang="ko-KR" sz="1600" dirty="0"/>
              <a:t>String name = "a";</a:t>
            </a:r>
          </a:p>
          <a:p>
            <a:r>
              <a:rPr lang="en-US" altLang="ko-KR" sz="1600" dirty="0"/>
              <a:t>int age = 20;</a:t>
            </a:r>
          </a:p>
          <a:p>
            <a:r>
              <a:rPr lang="en-US" altLang="ko-KR" sz="1600" dirty="0"/>
              <a:t>BooleanBuilder builder = new BooleanBuilder();</a:t>
            </a:r>
          </a:p>
          <a:p>
            <a:r>
              <a:rPr lang="en-US" altLang="ko-KR" sz="1600" dirty="0"/>
              <a:t>if(name != null) {</a:t>
            </a:r>
          </a:p>
          <a:p>
            <a:r>
              <a:rPr lang="en-US" altLang="ko-KR" sz="1600" dirty="0"/>
              <a:t>  builder.and(m.name.contains(name));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if(age != 0) {</a:t>
            </a:r>
          </a:p>
          <a:p>
            <a:r>
              <a:rPr lang="en-US" altLang="ko-KR" sz="1600" dirty="0"/>
              <a:t>  builder.and(m.age.gt(age));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List&lt;Member&gt; list = </a:t>
            </a:r>
          </a:p>
          <a:p>
            <a:r>
              <a:rPr lang="en-US" altLang="ko-KR" sz="1600" dirty="0"/>
              <a:t>    query.selectFrom(m).where(builder).fetch();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140968"/>
            <a:ext cx="4275001" cy="3384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147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787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표준 명세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인터페이스의 모음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표준 명세를 구현한 </a:t>
            </a:r>
            <a:r>
              <a:rPr lang="en-US" altLang="ko-KR" dirty="0"/>
              <a:t>3</a:t>
            </a:r>
            <a:r>
              <a:rPr lang="ko-KR" altLang="en-US" dirty="0"/>
              <a:t>가지 구현체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1" y="1916832"/>
            <a:ext cx="7514383" cy="288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10524" y="1999599"/>
            <a:ext cx="1404215" cy="57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4153664"/>
            <a:ext cx="1404215" cy="57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4742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</a:t>
            </a:r>
            <a:r>
              <a:rPr lang="ko-KR" altLang="en-US" dirty="0" err="1"/>
              <a:t>를</a:t>
            </a:r>
            <a:r>
              <a:rPr lang="ko-KR" altLang="en-US" dirty="0"/>
              <a:t> 사용해야 하는 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SQL </a:t>
            </a:r>
            <a:r>
              <a:rPr lang="ko-KR" altLang="en-US" dirty="0"/>
              <a:t>중심 개발에서 객체 중심 개발로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생산성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유지보수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패러다임 불일치 해결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성능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접근 추상화와 벤더 독립성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50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9285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생산성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저장 </a:t>
            </a:r>
            <a:r>
              <a:rPr lang="en-US" altLang="ko-KR" dirty="0"/>
              <a:t>: persist(entity)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조회 </a:t>
            </a:r>
            <a:r>
              <a:rPr lang="en-US" altLang="ko-KR" dirty="0"/>
              <a:t>: find(id)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수정 </a:t>
            </a:r>
            <a:r>
              <a:rPr lang="en-US" altLang="ko-KR" dirty="0"/>
              <a:t>: entity.setMethod()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삭제 </a:t>
            </a:r>
            <a:r>
              <a:rPr lang="en-US" altLang="ko-KR" dirty="0"/>
              <a:t>: remove(entity)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6" y="2780928"/>
            <a:ext cx="390195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2" y="2783134"/>
            <a:ext cx="3897174" cy="17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유지보수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엔티티의</a:t>
            </a:r>
            <a:r>
              <a:rPr lang="ko-KR" altLang="en-US" dirty="0"/>
              <a:t> 필드 변경 시 모든 </a:t>
            </a:r>
            <a:r>
              <a:rPr lang="en-US" altLang="ko-KR" dirty="0"/>
              <a:t>SQL </a:t>
            </a:r>
            <a:r>
              <a:rPr lang="ko-KR" altLang="en-US" dirty="0"/>
              <a:t>자동 수정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7" y="1513905"/>
            <a:ext cx="7791611" cy="32112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2399372"/>
            <a:ext cx="2624750" cy="279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57016" y="3552234"/>
            <a:ext cx="464372" cy="25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75830" y="4000686"/>
            <a:ext cx="464372" cy="25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53556" y="4437112"/>
            <a:ext cx="464372" cy="25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1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패러다임 불일치 해결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연관관계 저장 및 객체 그래프 탐색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4" y="1460680"/>
            <a:ext cx="6327898" cy="2912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26" y="4014050"/>
            <a:ext cx="6768430" cy="2223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4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375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실습 준비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STS (</a:t>
            </a:r>
            <a:r>
              <a:rPr lang="en-US" altLang="ko-KR" dirty="0">
                <a:hlinkClick r:id="rId3"/>
              </a:rPr>
              <a:t>https://spring.io/tools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File </a:t>
            </a:r>
            <a:r>
              <a:rPr lang="en-US" altLang="ko-KR" dirty="0">
                <a:sym typeface="Wingdings" panose="05000000000000000000" pitchFamily="2" charset="2"/>
              </a:rPr>
              <a:t> New  Other  Gradle  Gradle Project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Project name : SampleJPA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build.gradle (dependencies)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H2 DB (</a:t>
            </a:r>
            <a:r>
              <a:rPr lang="en-US" altLang="ko-KR" dirty="0">
                <a:hlinkClick r:id="rId4"/>
              </a:rPr>
              <a:t>http://h2database.com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h2/bin/h2w.bat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Driver</a:t>
            </a:r>
            <a:r>
              <a:rPr lang="ko-KR" altLang="en-US" dirty="0"/>
              <a:t> </a:t>
            </a:r>
            <a:r>
              <a:rPr lang="en-US" altLang="ko-KR" dirty="0"/>
              <a:t>Class : org.h2.Driver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JDBC URL : jdbc:h2:tcp://localhost/~/jpa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User : sa, Password : </a:t>
            </a:r>
            <a:r>
              <a:rPr lang="ko-KR" altLang="en-US" dirty="0"/>
              <a:t>생략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716984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 group: 'org.hibernate', name: 'hibernate-entitymanager', version: '5.4.12.Final'</a:t>
            </a:r>
          </a:p>
          <a:p>
            <a:r>
              <a:rPr lang="en-US" altLang="ko-KR" sz="1400" dirty="0"/>
              <a:t>compile group: 'com.h2database', name: 'h2', version: '1.4.200'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57877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성능 최적화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1</a:t>
            </a:r>
            <a:r>
              <a:rPr lang="ko-KR" altLang="en-US" dirty="0"/>
              <a:t>차 캐시와 동일성 보장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같은 트랜잭션 안에서는 같은 </a:t>
            </a:r>
            <a:r>
              <a:rPr lang="ko-KR" altLang="en-US" dirty="0" err="1"/>
              <a:t>엔티티를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8" y="1844824"/>
            <a:ext cx="7981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성능 최적화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트랜잭션을 지원하는 쓰기 지연</a:t>
            </a:r>
            <a:endParaRPr lang="en-US" altLang="ko-KR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401148"/>
            <a:ext cx="5328592" cy="209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861048"/>
            <a:ext cx="7613126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70272" y="1883005"/>
            <a:ext cx="2269747" cy="698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0272" y="3216536"/>
            <a:ext cx="2409597" cy="26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0272" y="4389120"/>
            <a:ext cx="2646264" cy="494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0272" y="5594353"/>
            <a:ext cx="2409597" cy="26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0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2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성능 최적화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지연 로딩 </a:t>
            </a:r>
            <a:r>
              <a:rPr lang="en-US" altLang="ko-KR" dirty="0"/>
              <a:t>(Lazy Loading)   (</a:t>
            </a:r>
            <a:r>
              <a:rPr lang="en-US" altLang="ko-KR" i="1" dirty="0"/>
              <a:t> </a:t>
            </a:r>
            <a:r>
              <a:rPr lang="en-US" altLang="ko-KR" i="1" dirty="0">
                <a:sym typeface="Wingdings" panose="05000000000000000000" pitchFamily="2" charset="2"/>
              </a:rPr>
              <a:t> </a:t>
            </a:r>
            <a:r>
              <a:rPr lang="ko-KR" altLang="en-US" i="1" dirty="0">
                <a:sym typeface="Wingdings" panose="05000000000000000000" pitchFamily="2" charset="2"/>
              </a:rPr>
              <a:t>즉시 로딩 </a:t>
            </a:r>
            <a:r>
              <a:rPr lang="en-US" altLang="ko-KR" i="1" dirty="0">
                <a:sym typeface="Wingdings" panose="05000000000000000000" pitchFamily="2" charset="2"/>
              </a:rPr>
              <a:t>(Eager Loading) )</a:t>
            </a:r>
            <a:endParaRPr lang="en-US" altLang="ko-KR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9"/>
            <a:ext cx="8280920" cy="26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JPA </a:t>
            </a:r>
            <a:r>
              <a:rPr lang="ko-KR" altLang="en-US" dirty="0"/>
              <a:t>기초와 매핑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2755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</a:t>
            </a:r>
            <a:r>
              <a:rPr lang="en-US" altLang="ko-KR" sz="2400" dirty="0"/>
              <a:t>JPA </a:t>
            </a:r>
            <a:r>
              <a:rPr lang="ko-KR" altLang="en-US" sz="2400" dirty="0"/>
              <a:t>필수 설정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ㆍ매핑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애노테이션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39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08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기술을 활용한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 err="1">
                <a:solidFill>
                  <a:schemeClr val="accent3"/>
                </a:solidFill>
              </a:rPr>
              <a:t>엔티티</a:t>
            </a:r>
            <a:r>
              <a:rPr lang="ko-KR" altLang="en-US" b="1" dirty="0">
                <a:solidFill>
                  <a:schemeClr val="accent3"/>
                </a:solidFill>
              </a:rPr>
              <a:t> 매니저 </a:t>
            </a:r>
            <a:r>
              <a:rPr lang="ko-KR" altLang="en-US" b="1" dirty="0" err="1">
                <a:solidFill>
                  <a:schemeClr val="accent3"/>
                </a:solidFill>
              </a:rPr>
              <a:t>팩토리</a:t>
            </a:r>
            <a:r>
              <a:rPr lang="ko-KR" altLang="en-US" b="1" dirty="0">
                <a:solidFill>
                  <a:schemeClr val="accent3"/>
                </a:solidFill>
              </a:rPr>
              <a:t> 설정</a:t>
            </a: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 err="1">
                <a:solidFill>
                  <a:schemeClr val="accent1"/>
                </a:solidFill>
              </a:rPr>
              <a:t>엔티티</a:t>
            </a:r>
            <a:r>
              <a:rPr lang="ko-KR" altLang="en-US" b="1" dirty="0">
                <a:solidFill>
                  <a:schemeClr val="accent1"/>
                </a:solidFill>
              </a:rPr>
              <a:t> 매니저 설정</a:t>
            </a:r>
            <a:endParaRPr lang="en-US" altLang="ko-KR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>
                <a:solidFill>
                  <a:srgbClr val="FF0000"/>
                </a:solidFill>
              </a:rPr>
              <a:t>트랜잭션 설정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(CRUD)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>
                <a:solidFill>
                  <a:srgbClr val="FF0000"/>
                </a:solidFill>
              </a:rPr>
              <a:t>트랜잭션 종료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 err="1">
                <a:solidFill>
                  <a:schemeClr val="accent1"/>
                </a:solidFill>
              </a:rPr>
              <a:t>엔티티</a:t>
            </a:r>
            <a:r>
              <a:rPr lang="ko-KR" altLang="en-US" b="1" dirty="0">
                <a:solidFill>
                  <a:schemeClr val="accent1"/>
                </a:solidFill>
              </a:rPr>
              <a:t> 매니저 종료</a:t>
            </a:r>
            <a:endParaRPr lang="en-US" altLang="ko-KR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b="1" dirty="0" err="1">
                <a:solidFill>
                  <a:schemeClr val="accent3"/>
                </a:solidFill>
              </a:rPr>
              <a:t>엔티티</a:t>
            </a:r>
            <a:r>
              <a:rPr lang="ko-KR" altLang="en-US" b="1" dirty="0">
                <a:solidFill>
                  <a:schemeClr val="accent3"/>
                </a:solidFill>
              </a:rPr>
              <a:t> 매니저 </a:t>
            </a:r>
            <a:r>
              <a:rPr lang="ko-KR" altLang="en-US" b="1" dirty="0" err="1">
                <a:solidFill>
                  <a:schemeClr val="accent3"/>
                </a:solidFill>
              </a:rPr>
              <a:t>팩토리</a:t>
            </a:r>
            <a:r>
              <a:rPr lang="ko-KR" altLang="en-US" b="1" dirty="0">
                <a:solidFill>
                  <a:schemeClr val="accent3"/>
                </a:solidFill>
              </a:rPr>
              <a:t> 종료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17196"/>
            <a:ext cx="4650854" cy="2563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80447"/>
            <a:ext cx="3923928" cy="17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1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필수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src/resources/persistence.xml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229" y="1255986"/>
            <a:ext cx="8575259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&lt;?xml version="1.0" encoding="UTF-8"?&gt;</a:t>
            </a:r>
          </a:p>
          <a:p>
            <a:r>
              <a:rPr lang="en-US" altLang="ko-KR" sz="1400" dirty="0"/>
              <a:t>&lt;persistence xmlns="http://xmlns.jcp.org/xml/ns/persistence" version="2.2"&gt;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&lt;persistence-unit name="hello"&gt;</a:t>
            </a:r>
          </a:p>
          <a:p>
            <a:r>
              <a:rPr lang="en-US" altLang="ko-KR" sz="1400" dirty="0"/>
              <a:t>    &lt;properties&gt;</a:t>
            </a:r>
          </a:p>
          <a:p>
            <a:r>
              <a:rPr lang="en-US" altLang="ko-KR" sz="1400" dirty="0"/>
              <a:t>      &lt;property name="javax.persistence.jdbc.driver" value="org.h2.Driver" /&gt;</a:t>
            </a:r>
          </a:p>
          <a:p>
            <a:r>
              <a:rPr lang="en-US" altLang="ko-KR" sz="1400" dirty="0"/>
              <a:t>      &lt;property name="javax.persistence.jdbc.url" value="jdbc:h2:tcp://localhost/~/jpa" /&gt;</a:t>
            </a:r>
          </a:p>
          <a:p>
            <a:r>
              <a:rPr lang="en-US" altLang="ko-KR" sz="1400" dirty="0"/>
              <a:t>      &lt;property name="javax.persistence.jdbc.user" value="sa" /&gt;</a:t>
            </a:r>
          </a:p>
          <a:p>
            <a:r>
              <a:rPr lang="en-US" altLang="ko-KR" sz="1400" dirty="0"/>
              <a:t>      &lt;property name="javax.persistence.jdbc.password" value="" /&gt;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&lt;property name="hibernate.dialect" value="org.hibernate.dialect.H2DBDialect"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&lt;property name="hibernate.show_sql" value="true" /&gt;</a:t>
            </a:r>
          </a:p>
          <a:p>
            <a:r>
              <a:rPr lang="en-US" altLang="ko-KR" sz="1400" dirty="0"/>
              <a:t>      &lt;property name="hibernate.format_sql" value="true" /&gt;</a:t>
            </a:r>
          </a:p>
          <a:p>
            <a:r>
              <a:rPr lang="en-US" altLang="ko-KR" sz="1400" dirty="0"/>
              <a:t>      &lt;property name="hibernate.use_sql_comments" value="true" /&gt;</a:t>
            </a:r>
          </a:p>
          <a:p>
            <a:r>
              <a:rPr lang="en-US" altLang="ko-KR" sz="1400" dirty="0"/>
              <a:t>    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&lt;property name="hibernate.hbm2ddl.auto" value="create"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&lt;/properties&gt;</a:t>
            </a:r>
          </a:p>
          <a:p>
            <a:r>
              <a:rPr lang="en-US" altLang="ko-KR" sz="1400" dirty="0"/>
              <a:t>  &lt;/persistence-unit&gt;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&lt;/persistence&gt;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0232" y="3501008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데이터베이스 </a:t>
            </a:r>
            <a:r>
              <a:rPr lang="ko-KR" altLang="en-US" sz="1500" b="1"/>
              <a:t>방언 설정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782995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데이터베이스 스키마 자동 생성 설정</a:t>
            </a:r>
          </a:p>
        </p:txBody>
      </p:sp>
    </p:spTree>
    <p:extLst>
      <p:ext uri="{BB962C8B-B14F-4D97-AF65-F5344CB8AC3E}">
        <p14:creationId xmlns:p14="http://schemas.microsoft.com/office/powerpoint/2010/main" val="353507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80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방언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JPA</a:t>
            </a:r>
            <a:r>
              <a:rPr lang="ko-KR" altLang="en-US" dirty="0"/>
              <a:t>는 특정 데이터베이스에 종속적이지 않은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각각의 데이터베이스가 제공하는 </a:t>
            </a:r>
            <a:r>
              <a:rPr lang="en-US" altLang="ko-KR" dirty="0"/>
              <a:t>SQL </a:t>
            </a:r>
            <a:r>
              <a:rPr lang="ko-KR" altLang="en-US" dirty="0"/>
              <a:t>문법과 함수는 조금씩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ex) MySQL </a:t>
            </a:r>
            <a:r>
              <a:rPr lang="en-US" altLang="ko-KR" dirty="0">
                <a:sym typeface="Wingdings" panose="05000000000000000000" pitchFamily="2" charset="2"/>
              </a:rPr>
              <a:t> VARCHAR, LIMIT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  Oracle  VARCHAR2, ROWNUM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데이터베이스의 종류에 따라서 문법에 맞는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4248472" cy="2506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94" y="3573016"/>
            <a:ext cx="3828678" cy="1633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49848" y="3883927"/>
            <a:ext cx="3582180" cy="1010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577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스키마 자동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create : </a:t>
            </a:r>
            <a:r>
              <a:rPr lang="ko-KR" altLang="en-US" dirty="0"/>
              <a:t>기존 테이블을 삭제 후 생성 </a:t>
            </a:r>
            <a:r>
              <a:rPr lang="en-US" altLang="ko-KR" dirty="0"/>
              <a:t>(DROP + CREATE)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create-drop : create</a:t>
            </a:r>
            <a:r>
              <a:rPr lang="ko-KR" altLang="en-US" dirty="0"/>
              <a:t> 기능 </a:t>
            </a:r>
            <a:r>
              <a:rPr lang="en-US" altLang="ko-KR" dirty="0"/>
              <a:t>+ DROP (DROP + CREATE + DROP)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update : </a:t>
            </a:r>
            <a:r>
              <a:rPr lang="ko-KR" altLang="en-US" dirty="0"/>
              <a:t>변경된 내용만 </a:t>
            </a:r>
            <a:r>
              <a:rPr lang="en-US" altLang="ko-KR" dirty="0"/>
              <a:t>Alter </a:t>
            </a:r>
            <a:r>
              <a:rPr lang="ko-KR" altLang="en-US" dirty="0"/>
              <a:t>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validate : </a:t>
            </a:r>
            <a:r>
              <a:rPr lang="ko-KR" altLang="en-US" dirty="0" err="1"/>
              <a:t>엔티티와</a:t>
            </a:r>
            <a:r>
              <a:rPr lang="ko-KR" altLang="en-US" dirty="0"/>
              <a:t> 테이블이 정상 </a:t>
            </a:r>
            <a:r>
              <a:rPr lang="ko-KR" altLang="en-US" dirty="0" err="1"/>
              <a:t>매핑되었는지만</a:t>
            </a:r>
            <a:r>
              <a:rPr lang="ko-KR" altLang="en-US" dirty="0"/>
              <a:t>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none : </a:t>
            </a:r>
            <a:r>
              <a:rPr lang="ko-KR" altLang="en-US" dirty="0"/>
              <a:t>자동 생성 기능 사용하지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※ </a:t>
            </a:r>
            <a:r>
              <a:rPr lang="ko-KR" altLang="en-US" dirty="0"/>
              <a:t>주의사항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b="1" dirty="0"/>
              <a:t>운영 서버에는 </a:t>
            </a:r>
            <a:r>
              <a:rPr lang="en-US" altLang="ko-KR" b="1" dirty="0"/>
              <a:t>create, create-drop, update </a:t>
            </a:r>
            <a:r>
              <a:rPr lang="ko-KR" altLang="en-US" b="1" dirty="0"/>
              <a:t>사용 금지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개발 단계 </a:t>
            </a:r>
            <a:r>
              <a:rPr lang="en-US" altLang="ko-KR" dirty="0">
                <a:sym typeface="Wingdings" panose="05000000000000000000" pitchFamily="2" charset="2"/>
              </a:rPr>
              <a:t> create / update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테스트 서버 </a:t>
            </a:r>
            <a:r>
              <a:rPr lang="en-US" altLang="ko-KR" dirty="0">
                <a:sym typeface="Wingdings" panose="05000000000000000000" pitchFamily="2" charset="2"/>
              </a:rPr>
              <a:t> update / validate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 err="1">
                <a:sym typeface="Wingdings" panose="05000000000000000000" pitchFamily="2" charset="2"/>
              </a:rPr>
              <a:t>스테이징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운영 서버 </a:t>
            </a:r>
            <a:r>
              <a:rPr lang="en-US" altLang="ko-KR" dirty="0">
                <a:sym typeface="Wingdings" panose="05000000000000000000" pitchFamily="2" charset="2"/>
              </a:rPr>
              <a:t> validate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none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79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7389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Mapping Annotation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@Entity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JPA</a:t>
            </a:r>
            <a:r>
              <a:rPr lang="ko-KR" altLang="en-US" dirty="0"/>
              <a:t>가 관리할 객체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@Id </a:t>
            </a:r>
            <a:r>
              <a:rPr lang="ko-KR" altLang="en-US" dirty="0" err="1"/>
              <a:t>를</a:t>
            </a:r>
            <a:r>
              <a:rPr lang="ko-KR" altLang="en-US" dirty="0"/>
              <a:t> 사용하여 데이터베이스 </a:t>
            </a:r>
            <a:r>
              <a:rPr lang="en-US" altLang="ko-KR" dirty="0"/>
              <a:t>PK</a:t>
            </a:r>
            <a:r>
              <a:rPr lang="ko-KR" altLang="en-US" dirty="0"/>
              <a:t>와 매핑할 필드를 반드시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ko-KR" altLang="en-US" dirty="0"/>
              <a:t> 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final </a:t>
            </a:r>
            <a:r>
              <a:rPr lang="ko-KR" altLang="en-US" dirty="0"/>
              <a:t>클래스</a:t>
            </a:r>
            <a:r>
              <a:rPr lang="en-US" altLang="ko-KR" dirty="0"/>
              <a:t>, enum, interface, </a:t>
            </a:r>
            <a:r>
              <a:rPr lang="ko-KR" altLang="en-US" dirty="0"/>
              <a:t>내부 클래스 사용 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저장할 필드에 </a:t>
            </a:r>
            <a:r>
              <a:rPr lang="en-US" altLang="ko-KR" dirty="0"/>
              <a:t>final </a:t>
            </a:r>
            <a:r>
              <a:rPr lang="ko-KR" altLang="en-US" dirty="0"/>
              <a:t>사용 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직접 생성 방식</a:t>
            </a:r>
            <a:r>
              <a:rPr lang="en-US" altLang="ko-KR" dirty="0"/>
              <a:t> (@Id)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자동 생성 방식 </a:t>
            </a:r>
            <a:r>
              <a:rPr lang="en-US" altLang="ko-KR" dirty="0"/>
              <a:t>(@Id + @GenaratedValue)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IDENTITY : </a:t>
            </a:r>
            <a:r>
              <a:rPr lang="ko-KR" altLang="en-US" dirty="0"/>
              <a:t>데이터베이스에 위임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SEQUENCE : </a:t>
            </a:r>
            <a:r>
              <a:rPr lang="ko-KR" altLang="en-US" dirty="0"/>
              <a:t>오라클 등 시퀀스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TABLE : </a:t>
            </a:r>
            <a:r>
              <a:rPr lang="ko-KR" altLang="en-US" dirty="0"/>
              <a:t>키 관리 테이블을 생성하여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AUTO : </a:t>
            </a:r>
            <a:r>
              <a:rPr lang="ko-KR" altLang="en-US" dirty="0"/>
              <a:t>위 전략 중 자동 선택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668" y="3284984"/>
            <a:ext cx="3035342" cy="32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03812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Mapping Annotation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@Column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컬럼과 관련된 속성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name, nullable, length </a:t>
            </a:r>
            <a:r>
              <a:rPr lang="ko-KR" altLang="en-US" dirty="0"/>
              <a:t>속성을 주로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생략 시 기본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/>
              <a:t>not null, </a:t>
            </a:r>
            <a:r>
              <a:rPr lang="ko-KR" altLang="en-US" dirty="0"/>
              <a:t>참조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/>
              <a:t>nullable</a:t>
            </a:r>
            <a:r>
              <a:rPr lang="ko-KR" altLang="en-US" dirty="0"/>
              <a:t>로 지정되며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변수명과</a:t>
            </a:r>
            <a:r>
              <a:rPr lang="ko-KR" altLang="en-US" dirty="0"/>
              <a:t> 동일한 컬럼을 생성</a:t>
            </a:r>
            <a:r>
              <a:rPr lang="en-US" altLang="ko-KR" dirty="0"/>
              <a:t> (CamelCase </a:t>
            </a:r>
            <a:r>
              <a:rPr lang="ko-KR" altLang="en-US" dirty="0"/>
              <a:t>적용 시 </a:t>
            </a:r>
            <a:r>
              <a:rPr lang="en-US" altLang="ko-KR" dirty="0"/>
              <a:t>UnderScore</a:t>
            </a:r>
            <a:r>
              <a:rPr lang="ko-KR" altLang="en-US" dirty="0"/>
              <a:t>로 변경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@Enumerated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열거형</a:t>
            </a:r>
            <a:r>
              <a:rPr lang="ko-KR" altLang="en-US" dirty="0"/>
              <a:t> 데이터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EnumType.ORDINAL : </a:t>
            </a:r>
            <a:r>
              <a:rPr lang="ko-KR" altLang="en-US" dirty="0"/>
              <a:t>순서 </a:t>
            </a:r>
            <a:r>
              <a:rPr lang="en-US" altLang="ko-KR" dirty="0"/>
              <a:t>(0, 1, 2, ...)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EnumType.STRING : </a:t>
            </a:r>
            <a:r>
              <a:rPr lang="ko-KR" altLang="en-US" dirty="0"/>
              <a:t>이름 </a:t>
            </a:r>
            <a:r>
              <a:rPr lang="en-US" altLang="ko-KR" dirty="0"/>
              <a:t>(SUN, MON,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@Temporal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날짜 데이터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TemporalType.DATE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TemporalType.TIME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TemporalType.TIMESTAMP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82" y="3356992"/>
            <a:ext cx="3260998" cy="32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76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[</a:t>
            </a:r>
            <a:r>
              <a:rPr lang="ko-KR" altLang="en-US" dirty="0"/>
              <a:t>프로젝트경로</a:t>
            </a:r>
            <a:r>
              <a:rPr lang="en-US" altLang="ko-KR" dirty="0"/>
              <a:t>]/build.gradle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229" y="1255986"/>
            <a:ext cx="8575259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plugins {</a:t>
            </a:r>
          </a:p>
          <a:p>
            <a:r>
              <a:rPr lang="en-US" altLang="ko-KR" sz="1400" dirty="0"/>
              <a:t>  id 'java-library'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repositories {</a:t>
            </a:r>
          </a:p>
          <a:p>
            <a:r>
              <a:rPr lang="en-US" altLang="ko-KR" sz="1400" dirty="0"/>
              <a:t>  jcenter()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dependencies {</a:t>
            </a:r>
          </a:p>
          <a:p>
            <a:r>
              <a:rPr lang="en-US" altLang="ko-KR" sz="1400" dirty="0"/>
              <a:t>  api 'org.apache.commons:commons-math3:3.6.1'</a:t>
            </a:r>
          </a:p>
          <a:p>
            <a:r>
              <a:rPr lang="en-US" altLang="ko-KR" sz="1400" dirty="0"/>
              <a:t>  implementation 'com.google.guava:guava:28.0-jre'</a:t>
            </a:r>
          </a:p>
          <a:p>
            <a:r>
              <a:rPr lang="en-US" altLang="ko-KR" sz="1400" dirty="0"/>
              <a:t>  testImplementation 'junit:junit:4.12'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compile group: 'org.hibernate', name: 'hibernate-entitymanager', version: '5.4.12.Final'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compile group: 'com.h2database', name: 'h2', version: '1.4.200'  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5115" y="3753907"/>
            <a:ext cx="41153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데이터베이스 및 </a:t>
            </a:r>
            <a:r>
              <a:rPr lang="en-US" altLang="ko-KR" sz="1500" b="1" dirty="0"/>
              <a:t>JPA </a:t>
            </a:r>
            <a:r>
              <a:rPr lang="ko-KR" altLang="en-US" sz="1500" b="1" dirty="0"/>
              <a:t>라이브러리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146083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013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Mapping Annotation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@Lob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대용량 데이터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CLOB : </a:t>
            </a:r>
            <a:r>
              <a:rPr lang="ko-KR" altLang="en-US" dirty="0"/>
              <a:t>문자 </a:t>
            </a:r>
            <a:r>
              <a:rPr lang="en-US" altLang="ko-KR" dirty="0"/>
              <a:t>(String, char[], java.sql.CLOB)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BLOB : </a:t>
            </a:r>
            <a:r>
              <a:rPr lang="ko-KR" altLang="en-US" dirty="0"/>
              <a:t>바이너리 </a:t>
            </a:r>
            <a:r>
              <a:rPr lang="en-US" altLang="ko-KR" dirty="0"/>
              <a:t>(byte[], java.sql.BLOB)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@Transient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데이터베이스에 저장과 조회를 하지 않는 필드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데이터 임시 보관용 </a:t>
            </a:r>
            <a:r>
              <a:rPr lang="en-US" altLang="ko-KR" dirty="0"/>
              <a:t>(</a:t>
            </a:r>
            <a:r>
              <a:rPr lang="ko-KR" altLang="en-US" dirty="0"/>
              <a:t>비밀번호 확인</a:t>
            </a:r>
            <a:r>
              <a:rPr lang="en-US" altLang="ko-KR" dirty="0"/>
              <a:t>, </a:t>
            </a:r>
            <a:r>
              <a:rPr lang="ko-KR" altLang="en-US" dirty="0"/>
              <a:t>체크박스 동의 데이터 등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2776"/>
            <a:ext cx="2872383" cy="1141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99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연관관계 매핑 기초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5545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ㆍ핵심</a:t>
            </a:r>
            <a:r>
              <a:rPr lang="ko-KR" altLang="en-US" sz="2400" dirty="0"/>
              <a:t> 키워드 및 연관관계 </a:t>
            </a:r>
            <a:r>
              <a:rPr lang="ko-KR" altLang="en-US" sz="2400" dirty="0" err="1"/>
              <a:t>애노테이션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ㆍ단방향</a:t>
            </a:r>
            <a:r>
              <a:rPr lang="ko-KR" altLang="en-US" sz="2400" dirty="0"/>
              <a:t> 매핑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ㆍ양방향</a:t>
            </a:r>
            <a:r>
              <a:rPr lang="ko-KR" altLang="en-US" sz="2400" dirty="0"/>
              <a:t> 매핑</a:t>
            </a:r>
          </a:p>
        </p:txBody>
      </p:sp>
    </p:spTree>
    <p:extLst>
      <p:ext uri="{BB962C8B-B14F-4D97-AF65-F5344CB8AC3E}">
        <p14:creationId xmlns:p14="http://schemas.microsoft.com/office/powerpoint/2010/main" val="275661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770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연관관계 매핑 기초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핵심 키워드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방향 </a:t>
            </a:r>
            <a:r>
              <a:rPr lang="en-US" altLang="ko-KR" dirty="0"/>
              <a:t>(Direction) : </a:t>
            </a:r>
            <a:r>
              <a:rPr lang="ko-KR" altLang="en-US" dirty="0" err="1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다중성 </a:t>
            </a:r>
            <a:r>
              <a:rPr lang="en-US" altLang="ko-KR" dirty="0"/>
              <a:t>(Multiplicity) : </a:t>
            </a:r>
            <a:r>
              <a:rPr lang="ko-KR" altLang="en-US" dirty="0"/>
              <a:t>다대일</a:t>
            </a:r>
            <a:r>
              <a:rPr lang="en-US" altLang="ko-KR" dirty="0"/>
              <a:t>(N:1), </a:t>
            </a:r>
            <a:r>
              <a:rPr lang="ko-KR" altLang="en-US" dirty="0"/>
              <a:t>일대다</a:t>
            </a:r>
            <a:r>
              <a:rPr lang="en-US" altLang="ko-KR" dirty="0"/>
              <a:t>(1:N), </a:t>
            </a:r>
            <a:r>
              <a:rPr lang="ko-KR" altLang="en-US" dirty="0"/>
              <a:t>일대일</a:t>
            </a:r>
            <a:r>
              <a:rPr lang="en-US" altLang="ko-KR" dirty="0"/>
              <a:t>(1:1), </a:t>
            </a:r>
            <a:r>
              <a:rPr lang="ko-KR" altLang="en-US" dirty="0"/>
              <a:t>다대다</a:t>
            </a:r>
            <a:r>
              <a:rPr lang="en-US" altLang="ko-KR" dirty="0"/>
              <a:t>(N:M)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 </a:t>
            </a:r>
            <a:r>
              <a:rPr lang="en-US" altLang="ko-KR" dirty="0"/>
              <a:t>(Owner) : </a:t>
            </a:r>
            <a:r>
              <a:rPr lang="ko-KR" altLang="en-US" dirty="0"/>
              <a:t>양방향 연관관계 일 때 주인을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@JoinColumn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외래키를</a:t>
            </a:r>
            <a:r>
              <a:rPr lang="ko-KR" altLang="en-US" dirty="0"/>
              <a:t> 매핑 할 때 사용</a:t>
            </a: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생략 시 </a:t>
            </a:r>
            <a:r>
              <a:rPr lang="en-US" altLang="ko-KR" dirty="0"/>
              <a:t>"</a:t>
            </a:r>
            <a:r>
              <a:rPr lang="ko-KR" altLang="en-US" dirty="0" err="1"/>
              <a:t>필드명</a:t>
            </a:r>
            <a:r>
              <a:rPr lang="en-US" altLang="ko-KR" dirty="0"/>
              <a:t>_</a:t>
            </a:r>
            <a:r>
              <a:rPr lang="ko-KR" altLang="en-US" dirty="0" err="1"/>
              <a:t>참조컬럼명</a:t>
            </a:r>
            <a:r>
              <a:rPr lang="en-US" altLang="ko-KR" dirty="0"/>
              <a:t>" </a:t>
            </a:r>
            <a:r>
              <a:rPr lang="ko-KR" altLang="en-US" dirty="0" err="1"/>
              <a:t>으로</a:t>
            </a:r>
            <a:r>
              <a:rPr lang="ko-KR" altLang="en-US" dirty="0"/>
              <a:t> 자동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@ManyToOne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다대일 관계에서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563135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name : </a:t>
            </a:r>
            <a:r>
              <a:rPr lang="ko-KR" altLang="en-US" sz="1400" dirty="0"/>
              <a:t>매핑할 </a:t>
            </a:r>
            <a:r>
              <a:rPr lang="ko-KR" altLang="en-US" sz="1400" dirty="0" err="1"/>
              <a:t>외래키의</a:t>
            </a:r>
            <a:r>
              <a:rPr lang="ko-KR" altLang="en-US" sz="1400" dirty="0"/>
              <a:t> 명칭</a:t>
            </a:r>
            <a:endParaRPr lang="en-US" altLang="ko-KR" sz="1400" dirty="0"/>
          </a:p>
          <a:p>
            <a:r>
              <a:rPr lang="en-US" altLang="ko-KR" sz="1400" dirty="0"/>
              <a:t>referencedColumnName : </a:t>
            </a:r>
            <a:r>
              <a:rPr lang="ko-KR" altLang="en-US" sz="1400" dirty="0" err="1"/>
              <a:t>외래키가</a:t>
            </a:r>
            <a:r>
              <a:rPr lang="ko-KR" altLang="en-US" sz="1400" dirty="0"/>
              <a:t> 참조하는 대상 테이블의 </a:t>
            </a:r>
            <a:r>
              <a:rPr lang="ko-KR" altLang="en-US" sz="1400" dirty="0" err="1"/>
              <a:t>컬럼명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202576"/>
            <a:ext cx="563135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fetch : </a:t>
            </a:r>
            <a:r>
              <a:rPr lang="ko-KR" altLang="en-US" sz="1400" dirty="0"/>
              <a:t>즉시 로딩 </a:t>
            </a:r>
            <a:r>
              <a:rPr lang="en-US" altLang="ko-KR" sz="1400" dirty="0"/>
              <a:t>(FetchType.EAGER), </a:t>
            </a:r>
            <a:r>
              <a:rPr lang="ko-KR" altLang="en-US" sz="1400" dirty="0"/>
              <a:t>지연 로딩 </a:t>
            </a:r>
            <a:r>
              <a:rPr lang="en-US" altLang="ko-KR" sz="1400" dirty="0"/>
              <a:t>(FetchType.LAZY)</a:t>
            </a:r>
          </a:p>
          <a:p>
            <a:r>
              <a:rPr lang="en-US" altLang="ko-KR" sz="1400" dirty="0"/>
              <a:t>cascade : </a:t>
            </a:r>
            <a:r>
              <a:rPr lang="ko-KR" altLang="en-US" sz="1400" dirty="0"/>
              <a:t>영속성 전이 기능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31037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5602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연관관계 매핑 기초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@OneToMany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일대다 관계에서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@OneToOne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일대일 관계에서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@ManyToMany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다대다 관계에서 사용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628800"/>
            <a:ext cx="542308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fetch : </a:t>
            </a:r>
            <a:r>
              <a:rPr lang="ko-KR" altLang="en-US" sz="1400" dirty="0"/>
              <a:t>즉시 로딩 </a:t>
            </a:r>
            <a:r>
              <a:rPr lang="en-US" altLang="ko-KR" sz="1400" dirty="0"/>
              <a:t>(FetchType.EAGER), </a:t>
            </a:r>
            <a:r>
              <a:rPr lang="ko-KR" altLang="en-US" sz="1400" dirty="0"/>
              <a:t>지연 로딩 </a:t>
            </a:r>
            <a:r>
              <a:rPr lang="en-US" altLang="ko-KR" sz="1400" dirty="0"/>
              <a:t>(FetchType.LAZY)</a:t>
            </a:r>
          </a:p>
          <a:p>
            <a:r>
              <a:rPr lang="en-US" altLang="ko-KR" sz="1400" dirty="0"/>
              <a:t>cascade : </a:t>
            </a:r>
            <a:r>
              <a:rPr lang="ko-KR" altLang="en-US" sz="1400" dirty="0"/>
              <a:t>영속성 전이 기능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mappedBy : </a:t>
            </a:r>
            <a:r>
              <a:rPr lang="ko-KR" altLang="en-US" sz="1400" b="1" dirty="0">
                <a:solidFill>
                  <a:srgbClr val="FF0000"/>
                </a:solidFill>
              </a:rPr>
              <a:t>주인 지정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주인만 데이터 수정 가능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429000"/>
            <a:ext cx="542308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fetch : </a:t>
            </a:r>
            <a:r>
              <a:rPr lang="ko-KR" altLang="en-US" sz="1400" dirty="0"/>
              <a:t>즉시 로딩 </a:t>
            </a:r>
            <a:r>
              <a:rPr lang="en-US" altLang="ko-KR" sz="1400" dirty="0"/>
              <a:t>(FetchType.EAGER), </a:t>
            </a:r>
            <a:r>
              <a:rPr lang="ko-KR" altLang="en-US" sz="1400" dirty="0"/>
              <a:t>지연 로딩 </a:t>
            </a:r>
            <a:r>
              <a:rPr lang="en-US" altLang="ko-KR" sz="1400" dirty="0"/>
              <a:t>(FetchType.LAZY)</a:t>
            </a:r>
          </a:p>
          <a:p>
            <a:r>
              <a:rPr lang="en-US" altLang="ko-KR" sz="1400" dirty="0"/>
              <a:t>cascade : </a:t>
            </a:r>
            <a:r>
              <a:rPr lang="ko-KR" altLang="en-US" sz="1400" dirty="0"/>
              <a:t>영속성 전이 기능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mappedBy : </a:t>
            </a:r>
            <a:r>
              <a:rPr lang="ko-KR" altLang="en-US" sz="1400" b="1" dirty="0">
                <a:solidFill>
                  <a:srgbClr val="FF0000"/>
                </a:solidFill>
              </a:rPr>
              <a:t>주인 지정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주인만 데이터 수정 가능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210616"/>
            <a:ext cx="542308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fetch : </a:t>
            </a:r>
            <a:r>
              <a:rPr lang="ko-KR" altLang="en-US" sz="1400" dirty="0"/>
              <a:t>즉시 로딩 </a:t>
            </a:r>
            <a:r>
              <a:rPr lang="en-US" altLang="ko-KR" sz="1400" dirty="0"/>
              <a:t>(FetchType.EAGER), </a:t>
            </a:r>
            <a:r>
              <a:rPr lang="ko-KR" altLang="en-US" sz="1400" dirty="0"/>
              <a:t>지연 로딩 </a:t>
            </a:r>
            <a:r>
              <a:rPr lang="en-US" altLang="ko-KR" sz="1400" dirty="0"/>
              <a:t>(FetchType.LAZY)</a:t>
            </a:r>
          </a:p>
          <a:p>
            <a:r>
              <a:rPr lang="en-US" altLang="ko-KR" sz="1400" dirty="0"/>
              <a:t>cascade : </a:t>
            </a:r>
            <a:r>
              <a:rPr lang="ko-KR" altLang="en-US" sz="1400" dirty="0"/>
              <a:t>영속성 전이 기능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mappedBy : </a:t>
            </a:r>
            <a:r>
              <a:rPr lang="ko-KR" altLang="en-US" sz="1400" b="1" dirty="0">
                <a:solidFill>
                  <a:srgbClr val="FF0000"/>
                </a:solidFill>
              </a:rPr>
              <a:t>주인 지정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주인만 데이터 수정 가능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710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1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962775" cy="4076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12549" y="2754374"/>
            <a:ext cx="1441409" cy="322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4926" y="2173045"/>
            <a:ext cx="1944216" cy="892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11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01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Member Entity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229" y="1255986"/>
            <a:ext cx="85752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Member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@Column(name = "USERNAME")</a:t>
            </a:r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 private int age;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 @ManyToOne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private Team team;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...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842601"/>
            <a:ext cx="2873769" cy="1589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683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80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Team Entity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229" y="1255986"/>
            <a:ext cx="85752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Team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...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4" y="2878063"/>
            <a:ext cx="3324225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957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9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229" y="1255986"/>
            <a:ext cx="857525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public class Main 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EntityManagerFactory emf = Persistence.createEntityManagerFactory("hello");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EntityManager em = emf.createEntityManager();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EntityTransaction tx = em.getTransaction();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tx.begin();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try {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  // </a:t>
            </a:r>
            <a:r>
              <a:rPr lang="ko-KR" altLang="en-US" b="1" dirty="0">
                <a:solidFill>
                  <a:srgbClr val="FF0000"/>
                </a:solidFill>
              </a:rPr>
              <a:t>코드 작성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      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      </a:t>
            </a:r>
            <a:r>
              <a:rPr lang="en-US" altLang="ko-KR" dirty="0"/>
              <a:t>tx.commit();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 catch(Exception e) {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tx.rollback();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 finally {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  em.close();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emf.close();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165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3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</a:t>
            </a:r>
            <a:r>
              <a:rPr lang="ko-KR" altLang="en-US" dirty="0"/>
              <a:t>연관관계 저장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9229" y="1255986"/>
            <a:ext cx="85752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Team team = new Team();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team.setName("TeamA");</a:t>
            </a:r>
          </a:p>
          <a:p>
            <a:r>
              <a:rPr lang="en-US" altLang="ko-KR" sz="2400" dirty="0"/>
              <a:t>em.persist(team); // </a:t>
            </a:r>
            <a:r>
              <a:rPr lang="ko-KR" altLang="en-US" sz="2400" dirty="0"/>
              <a:t>팀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Member member = new Member();</a:t>
            </a:r>
          </a:p>
          <a:p>
            <a:r>
              <a:rPr lang="en-US" altLang="ko-KR" sz="2400" dirty="0"/>
              <a:t>Member.setName("member1");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Member.setTeam(team);  // </a:t>
            </a:r>
            <a:r>
              <a:rPr lang="ko-KR" altLang="en-US" sz="2400" b="1" dirty="0" err="1">
                <a:solidFill>
                  <a:srgbClr val="FF0000"/>
                </a:solidFill>
              </a:rPr>
              <a:t>단방향</a:t>
            </a:r>
            <a:r>
              <a:rPr lang="ko-KR" altLang="en-US" sz="2400" b="1" dirty="0">
                <a:solidFill>
                  <a:srgbClr val="FF0000"/>
                </a:solidFill>
              </a:rPr>
              <a:t> 연관관계 설정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em.persist(member);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3" y="4437112"/>
            <a:ext cx="3693935" cy="176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446056"/>
            <a:ext cx="4248472" cy="1744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325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3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</a:t>
            </a:r>
            <a:r>
              <a:rPr lang="ko-KR" altLang="en-US" dirty="0"/>
              <a:t>연관관계 조회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9000"/>
            <a:ext cx="4608512" cy="32623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9229" y="1255986"/>
            <a:ext cx="857525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Member findMember = em.find(Member.class, member.getId());</a:t>
            </a:r>
          </a:p>
          <a:p>
            <a:endParaRPr lang="en-US" altLang="ko-KR" sz="2100" dirty="0"/>
          </a:p>
          <a:p>
            <a:r>
              <a:rPr lang="en-US" altLang="ko-KR" sz="2100" b="1" dirty="0">
                <a:solidFill>
                  <a:srgbClr val="FF0000"/>
                </a:solidFill>
              </a:rPr>
              <a:t>// </a:t>
            </a:r>
            <a:r>
              <a:rPr lang="ko-KR" altLang="en-US" sz="2100" b="1" dirty="0">
                <a:solidFill>
                  <a:srgbClr val="FF0000"/>
                </a:solidFill>
              </a:rPr>
              <a:t>참조를 사용해서 연관관계 조회</a:t>
            </a:r>
          </a:p>
          <a:p>
            <a:r>
              <a:rPr lang="en-US" altLang="ko-KR" sz="2100" b="1" dirty="0">
                <a:solidFill>
                  <a:srgbClr val="FF0000"/>
                </a:solidFill>
              </a:rPr>
              <a:t>Team findTeam = findMember.getTeam();</a:t>
            </a:r>
          </a:p>
          <a:p>
            <a:endParaRPr lang="en-US" altLang="ko-KR" sz="2100" dirty="0"/>
          </a:p>
          <a:p>
            <a:r>
              <a:rPr lang="en-US" altLang="ko-KR" sz="2100" dirty="0"/>
              <a:t>System.out.printf("%s, %s \n", findTeam.getId(), findTeam.getName());</a:t>
            </a:r>
          </a:p>
        </p:txBody>
      </p:sp>
    </p:spTree>
    <p:extLst>
      <p:ext uri="{BB962C8B-B14F-4D97-AF65-F5344CB8AC3E}">
        <p14:creationId xmlns:p14="http://schemas.microsoft.com/office/powerpoint/2010/main" val="20468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1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JPA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src/resources/persistence.xml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229" y="1255986"/>
            <a:ext cx="8575259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&lt;?xml version="1.0" encoding="UTF-8"?&gt;</a:t>
            </a:r>
          </a:p>
          <a:p>
            <a:r>
              <a:rPr lang="en-US" altLang="ko-KR" sz="1400" dirty="0"/>
              <a:t>&lt;persistence xmlns="http://xmlns.jcp.org/xml/ns/persistence" version="2.2"&gt;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&lt;persistence-unit name="hello"&gt;</a:t>
            </a:r>
          </a:p>
          <a:p>
            <a:r>
              <a:rPr lang="en-US" altLang="ko-KR" sz="1400" dirty="0"/>
              <a:t>    &lt;properties&gt;</a:t>
            </a:r>
          </a:p>
          <a:p>
            <a:r>
              <a:rPr lang="en-US" altLang="ko-KR" sz="1400" dirty="0"/>
              <a:t>      &lt;property name="javax.persistence.jdbc.driver" value="org.h2.Driver" /&gt;</a:t>
            </a:r>
          </a:p>
          <a:p>
            <a:r>
              <a:rPr lang="en-US" altLang="ko-KR" sz="1400" dirty="0"/>
              <a:t>      &lt;property name="javax.persistence.jdbc.url" value="jdbc:h2:tcp://localhost/~/jpa" /&gt;</a:t>
            </a:r>
          </a:p>
          <a:p>
            <a:r>
              <a:rPr lang="en-US" altLang="ko-KR" sz="1400" dirty="0"/>
              <a:t>      &lt;property name="javax.persistence.jdbc.user" value="sa" /&gt;</a:t>
            </a:r>
          </a:p>
          <a:p>
            <a:r>
              <a:rPr lang="en-US" altLang="ko-KR" sz="1400" dirty="0"/>
              <a:t>      &lt;property name="javax.persistence.jdbc.password" value="" /&gt;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&lt;property name="hibernate.dialect" value="org.hibernate.dialect.H2Dialect"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&lt;property name="hibernate.show_sql" value="true" /&gt;</a:t>
            </a:r>
          </a:p>
          <a:p>
            <a:r>
              <a:rPr lang="en-US" altLang="ko-KR" sz="1400" dirty="0"/>
              <a:t>      &lt;property name="hibernate.format_sql" value="true" /&gt;</a:t>
            </a:r>
          </a:p>
          <a:p>
            <a:r>
              <a:rPr lang="en-US" altLang="ko-KR" sz="1400" dirty="0"/>
              <a:t>      &lt;property name="hibernate.use_sql_comments" value="true" /&gt;</a:t>
            </a:r>
          </a:p>
          <a:p>
            <a:r>
              <a:rPr lang="en-US" altLang="ko-KR" sz="1400" dirty="0"/>
              <a:t>    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&lt;property name="hibernate.hbm2ddl.auto" value="create"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&lt;/properties&gt;</a:t>
            </a:r>
          </a:p>
          <a:p>
            <a:r>
              <a:rPr lang="en-US" altLang="ko-KR" sz="1400" dirty="0"/>
              <a:t>  &lt;/persistence-unit&gt;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&lt;/persistence&gt;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0232" y="3501008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데이터베이스 </a:t>
            </a:r>
            <a:r>
              <a:rPr lang="ko-KR" altLang="en-US" sz="1500" b="1"/>
              <a:t>방언 설정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782995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데이터베이스 스키마 자동 생성 설정</a:t>
            </a:r>
          </a:p>
        </p:txBody>
      </p:sp>
    </p:spTree>
    <p:extLst>
      <p:ext uri="{BB962C8B-B14F-4D97-AF65-F5344CB8AC3E}">
        <p14:creationId xmlns:p14="http://schemas.microsoft.com/office/powerpoint/2010/main" val="3102169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3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단방향</a:t>
            </a:r>
            <a:r>
              <a:rPr lang="ko-KR" altLang="en-US" dirty="0"/>
              <a:t>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</a:t>
            </a:r>
            <a:r>
              <a:rPr lang="ko-KR" altLang="en-US" dirty="0"/>
              <a:t>연관관계 수정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89229" y="1255986"/>
            <a:ext cx="85752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// </a:t>
            </a:r>
            <a:r>
              <a:rPr lang="ko-KR" altLang="en-US" sz="2400" dirty="0"/>
              <a:t>새로운 팀 생성 및 저장</a:t>
            </a:r>
          </a:p>
          <a:p>
            <a:r>
              <a:rPr lang="en-US" altLang="ko-KR" sz="2400" dirty="0"/>
              <a:t>Team teamB = new Team();</a:t>
            </a:r>
          </a:p>
          <a:p>
            <a:r>
              <a:rPr lang="en-US" altLang="ko-KR" sz="2400" dirty="0"/>
              <a:t>teamB.setName("TeamB");</a:t>
            </a:r>
          </a:p>
          <a:p>
            <a:r>
              <a:rPr lang="en-US" altLang="ko-KR" sz="2400" dirty="0"/>
              <a:t>em.persist(teamB);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</a:rPr>
              <a:t>회원의 팀을 새로운 팀으로 변경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findMember.setTeam(teamB);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11196"/>
            <a:ext cx="3738344" cy="1766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08" y="4077072"/>
            <a:ext cx="4419672" cy="22322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56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3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양방향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ko-KR" altLang="en-US" dirty="0">
                <a:sym typeface="Wingdings" panose="05000000000000000000" pitchFamily="2" charset="2"/>
              </a:rPr>
              <a:t>일대다</a:t>
            </a:r>
            <a:r>
              <a:rPr lang="en-US" altLang="ko-KR" dirty="0">
                <a:sym typeface="Wingdings" panose="05000000000000000000" pitchFamily="2" charset="2"/>
              </a:rPr>
              <a:t>(@OneToMany)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3" y="1553609"/>
            <a:ext cx="7724775" cy="4324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7546" y="2872708"/>
            <a:ext cx="1538228" cy="322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56289" y="2194561"/>
            <a:ext cx="2188463" cy="1323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9678" y="3173506"/>
            <a:ext cx="1880680" cy="3352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2127" y="2194561"/>
            <a:ext cx="2710737" cy="1323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15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0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양방향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(@ManyToOne) - Member Entity (</a:t>
            </a:r>
            <a:r>
              <a:rPr lang="ko-KR" altLang="en-US" dirty="0" err="1"/>
              <a:t>단방향과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229" y="1255986"/>
            <a:ext cx="85752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Member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@Column(name = "USERNAME")</a:t>
            </a:r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 private int age;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 @ManyToOne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private Team team;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...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842601"/>
            <a:ext cx="2873769" cy="1589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5523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3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양방향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en-US" altLang="ko-KR" dirty="0"/>
              <a:t>(@OneToMany) - Team Entity (</a:t>
            </a:r>
            <a:r>
              <a:rPr lang="ko-KR" altLang="en-US" dirty="0"/>
              <a:t>컬렉션 추가</a:t>
            </a:r>
            <a:r>
              <a:rPr lang="en-US" altLang="ko-KR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229" y="1255986"/>
            <a:ext cx="857525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Team {</a:t>
            </a:r>
          </a:p>
          <a:p>
            <a:r>
              <a:rPr lang="en-US" altLang="ko-KR" sz="2400" dirty="0"/>
              <a:t>  @Id @GeneratedValue</a:t>
            </a:r>
          </a:p>
          <a:p>
            <a:r>
              <a:rPr lang="en-US" altLang="ko-KR" sz="2400" dirty="0"/>
              <a:t>  private Long id;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@OneToMany(mappedBy = "team")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List&lt;Member&gt; members;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4" y="4534247"/>
            <a:ext cx="3324225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6758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8525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양방향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반대 방향으로 객체 그래프 탐색 </a:t>
            </a:r>
            <a:r>
              <a:rPr lang="en-US" altLang="ko-KR" dirty="0"/>
              <a:t>(Team </a:t>
            </a:r>
            <a:r>
              <a:rPr lang="en-US" altLang="ko-KR" dirty="0">
                <a:sym typeface="Wingdings" panose="05000000000000000000" pitchFamily="2" charset="2"/>
              </a:rPr>
              <a:t> Member)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※ </a:t>
            </a:r>
            <a:r>
              <a:rPr lang="ko-KR" altLang="en-US" dirty="0">
                <a:sym typeface="Wingdings" panose="05000000000000000000" pitchFamily="2" charset="2"/>
              </a:rPr>
              <a:t>영속성 컨텍스트의 상태에 따라 조회 결과가 </a:t>
            </a:r>
            <a:r>
              <a:rPr lang="en-US" altLang="ko-KR" dirty="0">
                <a:sym typeface="Wingdings" panose="05000000000000000000" pitchFamily="2" charset="2"/>
              </a:rPr>
              <a:t>0 </a:t>
            </a:r>
            <a:r>
              <a:rPr lang="ko-KR" altLang="en-US" dirty="0" err="1">
                <a:sym typeface="Wingdings" panose="05000000000000000000" pitchFamily="2" charset="2"/>
              </a:rPr>
              <a:t>으로</a:t>
            </a:r>
            <a:r>
              <a:rPr lang="ko-KR" altLang="en-US" dirty="0">
                <a:sym typeface="Wingdings" panose="05000000000000000000" pitchFamily="2" charset="2"/>
              </a:rPr>
              <a:t> 나오는 경우도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229" y="1255986"/>
            <a:ext cx="85752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Team findTeam = em.find(Team.class, teamB.getId());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</a:rPr>
              <a:t>반대 방향 조회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int memberSize = findTeam.getMembers().size();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System.out.printf("member size =&gt; %s \n", memberSize);</a:t>
            </a:r>
          </a:p>
        </p:txBody>
      </p:sp>
    </p:spTree>
    <p:extLst>
      <p:ext uri="{BB962C8B-B14F-4D97-AF65-F5344CB8AC3E}">
        <p14:creationId xmlns:p14="http://schemas.microsoft.com/office/powerpoint/2010/main" val="1602118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353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양방향 매핑 주의사항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두 연관관계 중 하나를 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주인으로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주인만이 </a:t>
            </a:r>
            <a:r>
              <a:rPr lang="ko-KR" altLang="en-US" dirty="0" err="1">
                <a:sym typeface="Wingdings" panose="05000000000000000000" pitchFamily="2" charset="2"/>
              </a:rPr>
              <a:t>외래키를</a:t>
            </a:r>
            <a:r>
              <a:rPr lang="ko-KR" altLang="en-US" dirty="0">
                <a:sym typeface="Wingdings" panose="05000000000000000000" pitchFamily="2" charset="2"/>
              </a:rPr>
              <a:t> 관리 할 수 있음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반대쪽은 조회만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mappedBy </a:t>
            </a:r>
            <a:r>
              <a:rPr lang="ko-KR" altLang="en-US" dirty="0">
                <a:sym typeface="Wingdings" panose="05000000000000000000" pitchFamily="2" charset="2"/>
              </a:rPr>
              <a:t>속성을 사용하여 주인 지정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</a:t>
            </a:r>
            <a:r>
              <a:rPr lang="en-US" altLang="ko-KR" dirty="0"/>
              <a:t> </a:t>
            </a:r>
            <a:r>
              <a:rPr lang="ko-KR" altLang="en-US" dirty="0"/>
              <a:t>또는 일대다 관계에서는 항상 다 쪽이 </a:t>
            </a:r>
            <a:r>
              <a:rPr lang="ko-KR" altLang="en-US" dirty="0" err="1"/>
              <a:t>외래키를</a:t>
            </a:r>
            <a:r>
              <a:rPr lang="ko-KR" altLang="en-US" dirty="0"/>
              <a:t>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@ManyToOne</a:t>
            </a:r>
            <a:r>
              <a:rPr lang="ko-KR" altLang="en-US" dirty="0">
                <a:sym typeface="Wingdings" panose="05000000000000000000" pitchFamily="2" charset="2"/>
              </a:rPr>
              <a:t>은 항상 주인이 되므로 </a:t>
            </a:r>
            <a:r>
              <a:rPr lang="en-US" altLang="ko-KR" dirty="0">
                <a:sym typeface="Wingdings" panose="05000000000000000000" pitchFamily="2" charset="2"/>
              </a:rPr>
              <a:t>mappedBy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가질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주인이 아닌 반대쪽에만 값을 입력하면 데이터가 저장되지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반대방향 객체에도 연관관계를 설정해야 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933056"/>
            <a:ext cx="375641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Member {</a:t>
            </a:r>
          </a:p>
          <a:p>
            <a:r>
              <a:rPr lang="en-US" altLang="ko-KR" sz="1400" dirty="0"/>
              <a:t>  ...</a:t>
            </a:r>
          </a:p>
          <a:p>
            <a:r>
              <a:rPr lang="en-US" altLang="ko-KR" sz="1400" dirty="0"/>
              <a:t>  private Team team;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public void setTeam(Team team) {</a:t>
            </a:r>
          </a:p>
          <a:p>
            <a:r>
              <a:rPr lang="en-US" altLang="ko-KR" sz="1400" dirty="0"/>
              <a:t>    this.team = team;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if(!team.getMembers().contains(this))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team.getMembers().add(this);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...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134" y="3933056"/>
            <a:ext cx="32338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Team </a:t>
            </a:r>
            <a:r>
              <a:rPr lang="en-US" altLang="ko-KR" sz="1400" b="1" dirty="0">
                <a:solidFill>
                  <a:srgbClr val="FF0000"/>
                </a:solidFill>
              </a:rPr>
              <a:t>team</a:t>
            </a:r>
            <a:r>
              <a:rPr lang="en-US" altLang="ko-KR" sz="1400" b="1" dirty="0"/>
              <a:t> = new Team();</a:t>
            </a:r>
          </a:p>
          <a:p>
            <a:r>
              <a:rPr lang="en-US" altLang="ko-KR" sz="1400" b="1" dirty="0"/>
              <a:t>team.setName("TeamA");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Member member1 = new Member();</a:t>
            </a:r>
          </a:p>
          <a:p>
            <a:r>
              <a:rPr lang="en-US" altLang="ko-KR" sz="1400" dirty="0"/>
              <a:t>member1.setName("member1");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member1.setTeam(team);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team.getMembers().add(member1);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Member member2 = new Member();</a:t>
            </a:r>
          </a:p>
          <a:p>
            <a:r>
              <a:rPr lang="en-US" altLang="ko-KR" sz="1400" dirty="0"/>
              <a:t>member2.setName("member2");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member2.setTeam(team);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team.getMembers().add(member2);</a:t>
            </a:r>
          </a:p>
        </p:txBody>
      </p:sp>
    </p:spTree>
    <p:extLst>
      <p:ext uri="{BB962C8B-B14F-4D97-AF65-F5344CB8AC3E}">
        <p14:creationId xmlns:p14="http://schemas.microsoft.com/office/powerpoint/2010/main" val="2398787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다양한 연관관계 매핑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2993388"/>
            <a:ext cx="64053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ㆍ다대일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단방향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양방향</a:t>
            </a:r>
            <a:r>
              <a:rPr lang="en-US" altLang="ko-KR" sz="2400" dirty="0"/>
              <a:t>) - @ManyToOne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ㆍ일대다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단방향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양방향</a:t>
            </a:r>
            <a:r>
              <a:rPr lang="en-US" altLang="ko-KR" sz="2400" dirty="0"/>
              <a:t>) - @OneToMany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ㆍ일대일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단방향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양방향</a:t>
            </a:r>
            <a:r>
              <a:rPr lang="en-US" altLang="ko-KR" sz="2400" dirty="0"/>
              <a:t>) - @OneToOne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ㆍ다대다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단방향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양방향</a:t>
            </a:r>
            <a:r>
              <a:rPr lang="en-US" altLang="ko-KR" sz="2400" dirty="0"/>
              <a:t>) - @ManyToMany</a:t>
            </a:r>
          </a:p>
        </p:txBody>
      </p:sp>
    </p:spTree>
    <p:extLst>
      <p:ext uri="{BB962C8B-B14F-4D97-AF65-F5344CB8AC3E}">
        <p14:creationId xmlns:p14="http://schemas.microsoft.com/office/powerpoint/2010/main" val="67400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7073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다양한 연관관계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● </a:t>
            </a:r>
            <a:r>
              <a:rPr lang="ko-KR" altLang="en-US" sz="2000" dirty="0"/>
              <a:t>다대일 </a:t>
            </a:r>
            <a:r>
              <a:rPr lang="en-US" altLang="ko-KR" sz="2000" dirty="0"/>
              <a:t>(@ManyToOne) - </a:t>
            </a:r>
            <a:r>
              <a:rPr lang="ko-KR" altLang="en-US" sz="2000" dirty="0" err="1"/>
              <a:t>단방향</a:t>
            </a:r>
            <a:r>
              <a:rPr lang="en-US" altLang="ko-KR" sz="2000" dirty="0"/>
              <a:t>, </a:t>
            </a:r>
            <a:r>
              <a:rPr lang="ko-KR" altLang="en-US" sz="2000" dirty="0"/>
              <a:t>양방향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● </a:t>
            </a:r>
            <a:r>
              <a:rPr lang="ko-KR" altLang="en-US" sz="2000" dirty="0"/>
              <a:t>일대다 </a:t>
            </a:r>
            <a:r>
              <a:rPr lang="en-US" altLang="ko-KR" sz="2000" dirty="0"/>
              <a:t>(@OneToMany) - </a:t>
            </a:r>
            <a:r>
              <a:rPr lang="ko-KR" altLang="en-US" sz="2000" dirty="0" err="1"/>
              <a:t>단방향</a:t>
            </a:r>
            <a:r>
              <a:rPr lang="en-US" altLang="ko-KR" sz="2000" dirty="0"/>
              <a:t>, </a:t>
            </a:r>
            <a:r>
              <a:rPr lang="ko-KR" altLang="en-US" sz="2000" dirty="0"/>
              <a:t>양방향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● </a:t>
            </a:r>
            <a:r>
              <a:rPr lang="ko-KR" altLang="en-US" sz="2000" dirty="0"/>
              <a:t>일대일 </a:t>
            </a:r>
            <a:r>
              <a:rPr lang="en-US" altLang="ko-KR" sz="2000" dirty="0"/>
              <a:t>(@OneToOne) – </a:t>
            </a:r>
            <a:r>
              <a:rPr lang="ko-KR" altLang="en-US" sz="2000" dirty="0" err="1"/>
              <a:t>단방향</a:t>
            </a:r>
            <a:r>
              <a:rPr lang="en-US" altLang="ko-KR" sz="2000" dirty="0"/>
              <a:t>(</a:t>
            </a:r>
            <a:r>
              <a:rPr lang="ko-KR" altLang="en-US" sz="2000" dirty="0"/>
              <a:t>주인</a:t>
            </a:r>
            <a:r>
              <a:rPr lang="en-US" altLang="ko-KR" sz="2000" dirty="0"/>
              <a:t>/</a:t>
            </a:r>
            <a:r>
              <a:rPr lang="ko-KR" altLang="en-US" sz="2000" dirty="0"/>
              <a:t>대상</a:t>
            </a:r>
            <a:r>
              <a:rPr lang="en-US" altLang="ko-KR" sz="2000" dirty="0"/>
              <a:t>), </a:t>
            </a:r>
            <a:r>
              <a:rPr lang="ko-KR" altLang="en-US" sz="2000" dirty="0"/>
              <a:t>양방향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● </a:t>
            </a:r>
            <a:r>
              <a:rPr lang="ko-KR" altLang="en-US" sz="2000" dirty="0"/>
              <a:t>다대일 </a:t>
            </a:r>
            <a:r>
              <a:rPr lang="en-US" altLang="ko-KR" sz="2000" dirty="0"/>
              <a:t>(@ManyToMany) – </a:t>
            </a:r>
            <a:r>
              <a:rPr lang="ko-KR" altLang="en-US" sz="2000" dirty="0" err="1"/>
              <a:t>단방향</a:t>
            </a:r>
            <a:r>
              <a:rPr lang="en-US" altLang="ko-KR" sz="2000" dirty="0"/>
              <a:t>, </a:t>
            </a:r>
            <a:r>
              <a:rPr lang="ko-KR" altLang="en-US" sz="2000" dirty="0"/>
              <a:t>양방향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06715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관계의 반대 반향은 항상 일대다 관계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</a:t>
            </a:r>
            <a:r>
              <a:rPr lang="en-US" altLang="ko-KR" dirty="0"/>
              <a:t> </a:t>
            </a:r>
            <a:r>
              <a:rPr lang="ko-KR" altLang="en-US" dirty="0"/>
              <a:t>관계의 반대 방향은 항상 다대일 관계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en-US" altLang="ko-KR" dirty="0"/>
              <a:t>/ </a:t>
            </a:r>
            <a:r>
              <a:rPr lang="ko-KR" altLang="en-US" dirty="0"/>
              <a:t>일대다 양방향 관계에서 주인은 항상 다 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651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87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ko-KR" altLang="en-US" dirty="0" err="1"/>
              <a:t>단방향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5895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3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Student </a:t>
            </a:r>
            <a:r>
              <a:rPr lang="ko-KR" altLang="en-US" dirty="0"/>
              <a:t>테이블 생성 및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– SampleJPA.entity.Student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229" y="1255986"/>
            <a:ext cx="857525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</a:t>
            </a:r>
          </a:p>
          <a:p>
            <a:r>
              <a:rPr lang="en-US" altLang="ko-KR" sz="2400" dirty="0"/>
              <a:t>public class Student {</a:t>
            </a:r>
          </a:p>
          <a:p>
            <a:r>
              <a:rPr lang="en-US" altLang="ko-KR" sz="2400" dirty="0"/>
              <a:t>  @Id</a:t>
            </a:r>
          </a:p>
          <a:p>
            <a:r>
              <a:rPr lang="en-US" altLang="ko-KR" sz="2400" dirty="0"/>
              <a:t>  @GeneratedValue(strategy = GenerationType.AUTO)</a:t>
            </a:r>
          </a:p>
          <a:p>
            <a:r>
              <a:rPr lang="en-US" altLang="ko-KR" sz="2400" dirty="0"/>
              <a:t>  private Long id;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private String name;</a:t>
            </a:r>
          </a:p>
          <a:p>
            <a:r>
              <a:rPr lang="en-US" altLang="ko-KR" sz="2400" dirty="0"/>
              <a:t>  private int grade;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...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8154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Team)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@ManyToOne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private Team team;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255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538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Team)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FF0000"/>
                </a:solidFill>
              </a:rPr>
              <a:t>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790825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8044774" y="4069210"/>
            <a:ext cx="783705" cy="51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5727" y="5165193"/>
            <a:ext cx="783705" cy="51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57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895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미사용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Member </a:t>
            </a:r>
            <a:r>
              <a:rPr lang="ko-KR" altLang="en-US" dirty="0" err="1"/>
              <a:t>엔티티</a:t>
            </a:r>
            <a:r>
              <a:rPr lang="ko-KR" altLang="en-US" dirty="0"/>
              <a:t> 내에서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사용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Member </a:t>
            </a:r>
            <a:r>
              <a:rPr lang="ko-KR" altLang="en-US" dirty="0" err="1"/>
              <a:t>엔티티</a:t>
            </a:r>
            <a:r>
              <a:rPr lang="ko-KR" altLang="en-US" dirty="0"/>
              <a:t> 내에서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미사용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사용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6" y="3448052"/>
            <a:ext cx="6992373" cy="10318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0" y="1615160"/>
            <a:ext cx="6991854" cy="1316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5085184"/>
            <a:ext cx="4398939" cy="137155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75895" y="4613311"/>
            <a:ext cx="6992373" cy="1912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0894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 Team)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@ManyToOne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private Team team;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819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08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// mappedBy </a:t>
            </a:r>
            <a:r>
              <a:rPr lang="ko-KR" altLang="en-US" sz="2400" b="1" dirty="0"/>
              <a:t>사용 안함</a:t>
            </a:r>
            <a:endParaRPr lang="en-US" altLang="ko-KR" sz="2400" b="1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 = new ArrayList&lt;&gt;();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302789"/>
            <a:ext cx="3143250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5767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6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Member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에만 </a:t>
            </a:r>
            <a:r>
              <a:rPr lang="en-US" altLang="ko-KR" dirty="0">
                <a:sym typeface="Wingdings" panose="05000000000000000000" pitchFamily="2" charset="2"/>
              </a:rPr>
              <a:t>Team </a:t>
            </a:r>
            <a:r>
              <a:rPr lang="ko-KR" altLang="en-US" dirty="0">
                <a:sym typeface="Wingdings" panose="05000000000000000000" pitchFamily="2" charset="2"/>
              </a:rPr>
              <a:t>연관관계 설정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FF0000"/>
                </a:solidFill>
              </a:rPr>
              <a:t>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31" y="3140968"/>
            <a:ext cx="2955461" cy="27584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5260" y="3341370"/>
            <a:ext cx="716443" cy="47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35980" y="5208270"/>
            <a:ext cx="2891790" cy="453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5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9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Member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모두 </a:t>
            </a:r>
            <a:r>
              <a:rPr lang="ko-KR" altLang="en-US" dirty="0">
                <a:sym typeface="Wingdings" panose="05000000000000000000" pitchFamily="2" charset="2"/>
              </a:rPr>
              <a:t>연관관계 설정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FF0000"/>
                </a:solidFill>
              </a:rPr>
              <a:t>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</a:t>
            </a:r>
            <a:r>
              <a:rPr lang="en-US" altLang="ko-KR" sz="2300" b="1" dirty="0">
                <a:solidFill>
                  <a:srgbClr val="FF0000"/>
                </a:solidFill>
              </a:rPr>
              <a:t>team.getMembers().add(member);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22" y="2996952"/>
            <a:ext cx="2886750" cy="29042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38900" y="5031236"/>
            <a:ext cx="2891790" cy="693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40352" y="3173151"/>
            <a:ext cx="716443" cy="47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03977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미사용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 Team)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9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미사용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// mappedBy </a:t>
            </a:r>
            <a:r>
              <a:rPr lang="ko-KR" altLang="en-US" sz="2400" b="1" dirty="0"/>
              <a:t>사용 안함</a:t>
            </a:r>
            <a:endParaRPr lang="en-US" altLang="ko-KR" sz="2400" b="1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 = new ArrayList&lt;&gt;();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302789"/>
            <a:ext cx="3143250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624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51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Student </a:t>
            </a:r>
            <a:r>
              <a:rPr lang="ko-KR" altLang="en-US" dirty="0"/>
              <a:t>테이블 생성 및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 클래스 </a:t>
            </a:r>
            <a:r>
              <a:rPr lang="en-US" altLang="ko-KR" dirty="0"/>
              <a:t>– SampleJPA.Main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229" y="1255986"/>
            <a:ext cx="85752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  EntityManagerFactory emf =</a:t>
            </a:r>
          </a:p>
          <a:p>
            <a:r>
              <a:rPr lang="en-US" altLang="ko-KR" sz="2400" dirty="0"/>
              <a:t>        Persistence.createEntityManagerFactory("hello");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EntityManager em = emf.createEntityManager();</a:t>
            </a:r>
          </a:p>
          <a:p>
            <a:r>
              <a:rPr lang="en-US" altLang="ko-KR" sz="2400" dirty="0"/>
              <a:t>    EntityTransaction tx = em.getTransaction();</a:t>
            </a:r>
          </a:p>
          <a:p>
            <a:r>
              <a:rPr lang="en-US" altLang="ko-KR" sz="2400" dirty="0"/>
              <a:t>    tx.begin();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Student student = new Student();</a:t>
            </a:r>
          </a:p>
          <a:p>
            <a:r>
              <a:rPr lang="en-US" altLang="ko-KR" sz="2400" dirty="0"/>
              <a:t>    student.setName("A");</a:t>
            </a:r>
          </a:p>
          <a:p>
            <a:r>
              <a:rPr lang="en-US" altLang="ko-KR" sz="2400" dirty="0"/>
              <a:t>    student.setGrade(1);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tx.commit();</a:t>
            </a:r>
          </a:p>
          <a:p>
            <a:r>
              <a:rPr lang="en-US" altLang="ko-KR" sz="2400" dirty="0"/>
              <a:t>    em.close();</a:t>
            </a:r>
          </a:p>
          <a:p>
            <a:r>
              <a:rPr lang="en-US" altLang="ko-KR" sz="2400" dirty="0"/>
              <a:t>    emf.close();</a:t>
            </a:r>
          </a:p>
        </p:txBody>
      </p:sp>
    </p:spTree>
    <p:extLst>
      <p:ext uri="{BB962C8B-B14F-4D97-AF65-F5344CB8AC3E}">
        <p14:creationId xmlns:p14="http://schemas.microsoft.com/office/powerpoint/2010/main" val="198676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7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미사용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ko-KR" altLang="en-US" dirty="0">
                <a:sym typeface="Wingdings" panose="05000000000000000000" pitchFamily="2" charset="2"/>
              </a:rPr>
              <a:t>연관관계 설정 안함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// 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3190550"/>
            <a:ext cx="2939012" cy="27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20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Team </a:t>
            </a:r>
            <a:r>
              <a:rPr lang="ko-KR" altLang="en-US" b="1" u="sng" dirty="0"/>
              <a:t>필드 미사용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 </a:t>
            </a:r>
            <a:r>
              <a:rPr lang="ko-KR" altLang="en-US" dirty="0">
                <a:sym typeface="Wingdings" panose="05000000000000000000" pitchFamily="2" charset="2"/>
              </a:rPr>
              <a:t>연관관계 설정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// 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</a:t>
            </a:r>
            <a:r>
              <a:rPr lang="en-US" altLang="ko-KR" sz="2300" b="1" dirty="0">
                <a:solidFill>
                  <a:srgbClr val="FF0000"/>
                </a:solidFill>
              </a:rPr>
              <a:t>team.getMembers().add(member);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42" y="2996952"/>
            <a:ext cx="2904246" cy="29042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8143" y="5011901"/>
            <a:ext cx="2822546" cy="712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1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0077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 Team)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“MEMBER_ID”)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@ManyToOne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private Team team;</a:t>
            </a: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301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0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// </a:t>
            </a:r>
            <a:r>
              <a:rPr lang="ko-KR" altLang="en-US" sz="2400" b="1" dirty="0"/>
              <a:t>주인 객체의 해당 </a:t>
            </a:r>
            <a:r>
              <a:rPr lang="ko-KR" altLang="en-US" sz="2400" b="1" dirty="0" err="1"/>
              <a:t>필드명</a:t>
            </a:r>
            <a:r>
              <a:rPr lang="ko-KR" altLang="en-US" sz="2400" b="1" dirty="0"/>
              <a:t> 지정</a:t>
            </a:r>
            <a:endParaRPr lang="en-US" altLang="ko-KR" sz="2400" b="1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@OneToMany(mappedBy = "team")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 = new ArrayList&lt;&gt;();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585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9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Member(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주인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 연관관계 설정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FF0000"/>
                </a:solidFill>
              </a:rPr>
              <a:t>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17" y="3832473"/>
            <a:ext cx="2809875" cy="2066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35047" y="4066162"/>
            <a:ext cx="778213" cy="496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42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20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다대일 </a:t>
            </a:r>
            <a:r>
              <a:rPr lang="en-US" altLang="ko-KR" dirty="0"/>
              <a:t>(@ManyToOne)</a:t>
            </a:r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en-US" altLang="ko-KR" b="1" u="sng" dirty="0"/>
              <a:t>mappedBy </a:t>
            </a:r>
            <a:r>
              <a:rPr lang="ko-KR" altLang="en-US" b="1" u="sng" dirty="0"/>
              <a:t>속성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Team) 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 </a:t>
            </a:r>
            <a:r>
              <a:rPr lang="ko-KR" altLang="en-US" dirty="0">
                <a:sym typeface="Wingdings" panose="05000000000000000000" pitchFamily="2" charset="2"/>
              </a:rPr>
              <a:t>연관관계 설정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// member.setTeam(team);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</a:t>
            </a:r>
            <a:r>
              <a:rPr lang="en-US" altLang="ko-KR" sz="2300" b="1" dirty="0">
                <a:solidFill>
                  <a:srgbClr val="FF0000"/>
                </a:solidFill>
              </a:rPr>
              <a:t>team.getMembers().add(member);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  ...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15" y="3834273"/>
            <a:ext cx="2809875" cy="2066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96136" y="4066162"/>
            <a:ext cx="817124" cy="496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48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48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엔티티를</a:t>
            </a:r>
            <a:r>
              <a:rPr lang="ko-KR" altLang="en-US" dirty="0"/>
              <a:t> 하나 이상 참조하므로 </a:t>
            </a:r>
            <a:r>
              <a:rPr lang="en-US" altLang="ko-KR" dirty="0"/>
              <a:t>Collection, List, Set, Map </a:t>
            </a:r>
            <a:r>
              <a:rPr lang="ko-KR" altLang="en-US" dirty="0"/>
              <a:t>타입을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양방향 매핑 시 주인이 될 수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mappedBy </a:t>
            </a:r>
            <a:r>
              <a:rPr lang="ko-KR" altLang="en-US" dirty="0"/>
              <a:t>속성을 사용하여 반대쪽 필드를 주인으로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35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87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5886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39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8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3933056"/>
            <a:ext cx="47404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@JoinColumn </a:t>
            </a:r>
            <a:r>
              <a:rPr lang="ko-KR" altLang="en-US" sz="1500" b="1" dirty="0"/>
              <a:t>미사용 시 자동으로 매핑 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4261339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Team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48512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※ Member</a:t>
            </a:r>
            <a:r>
              <a:rPr lang="ko-KR" altLang="en-US" sz="1500" b="1" dirty="0"/>
              <a:t>에는 </a:t>
            </a:r>
            <a:r>
              <a:rPr lang="en-US" altLang="ko-KR" sz="1500" b="1" dirty="0"/>
              <a:t>Team</a:t>
            </a:r>
            <a:r>
              <a:rPr lang="ko-KR" altLang="en-US" sz="1500" b="1" dirty="0"/>
              <a:t>과 관련된 필드를 작성하지 않음</a:t>
            </a:r>
          </a:p>
        </p:txBody>
      </p:sp>
    </p:spTree>
    <p:extLst>
      <p:ext uri="{BB962C8B-B14F-4D97-AF65-F5344CB8AC3E}">
        <p14:creationId xmlns:p14="http://schemas.microsoft.com/office/powerpoint/2010/main" val="40720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8373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연관관계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객체는 참조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ex) member.getTeam()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테이블은 값을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ex) JOIN ON member.team_id = team.team_id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5362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58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5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Team  </a:t>
            </a:r>
            <a:r>
              <a:rPr lang="en-US" altLang="ko-KR" dirty="0"/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member1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member1.setUsername("user1");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em.persist(member1);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member2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member2.setUsername("user2");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em.persist(member2);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   team.getMembers().add(member1);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   team.getMembers().add(member2);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em.persist(team);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1088"/>
            <a:ext cx="2781300" cy="2276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54503" y="4427383"/>
            <a:ext cx="778213" cy="738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59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716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단방향의</a:t>
            </a:r>
            <a:r>
              <a:rPr lang="ko-KR" altLang="en-US" dirty="0"/>
              <a:t> 단점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객체가 관리하는 </a:t>
            </a:r>
            <a:r>
              <a:rPr lang="ko-KR" altLang="en-US" dirty="0" err="1">
                <a:sym typeface="Wingdings" panose="05000000000000000000" pitchFamily="2" charset="2"/>
              </a:rPr>
              <a:t>외래키가</a:t>
            </a:r>
            <a:r>
              <a:rPr lang="ko-KR" altLang="en-US" dirty="0">
                <a:sym typeface="Wingdings" panose="05000000000000000000" pitchFamily="2" charset="2"/>
              </a:rPr>
              <a:t> 다른 테이블에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 </a:t>
            </a:r>
            <a:r>
              <a:rPr lang="ko-KR" altLang="en-US" dirty="0">
                <a:sym typeface="Wingdings" panose="05000000000000000000" pitchFamily="2" charset="2"/>
              </a:rPr>
              <a:t>저장과 연관관계 처리를 위한 </a:t>
            </a:r>
            <a:r>
              <a:rPr lang="en-US" altLang="ko-KR" dirty="0">
                <a:sym typeface="Wingdings" panose="05000000000000000000" pitchFamily="2" charset="2"/>
              </a:rPr>
              <a:t>UPDATE SQL</a:t>
            </a:r>
            <a:r>
              <a:rPr lang="ko-KR" altLang="en-US" dirty="0">
                <a:sym typeface="Wingdings" panose="05000000000000000000" pitchFamily="2" charset="2"/>
              </a:rPr>
              <a:t>을 추가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r>
              <a:rPr lang="ko-KR" altLang="en-US" dirty="0"/>
              <a:t> 매핑보다는</a:t>
            </a:r>
            <a:r>
              <a:rPr lang="en-US" altLang="ko-KR" dirty="0"/>
              <a:t> </a:t>
            </a:r>
            <a:r>
              <a:rPr lang="ko-KR" altLang="en-US" dirty="0"/>
              <a:t>다대일 양방향 매핑 권장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성능의 문제와 관리의 부담감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060848"/>
            <a:ext cx="8576624" cy="8292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4097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304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양방향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일대다 양방향 매핑은 존재하지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반대편에 다대일 </a:t>
            </a:r>
            <a:r>
              <a:rPr lang="ko-KR" altLang="en-US" dirty="0" err="1">
                <a:sym typeface="Wingdings" panose="05000000000000000000" pitchFamily="2" charset="2"/>
              </a:rPr>
              <a:t>단방향</a:t>
            </a:r>
            <a:r>
              <a:rPr lang="ko-KR" altLang="en-US" dirty="0">
                <a:sym typeface="Wingdings" panose="05000000000000000000" pitchFamily="2" charset="2"/>
              </a:rPr>
              <a:t> 매핑을 읽기 전용으로 추가해서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   </a:t>
            </a:r>
            <a:r>
              <a:rPr lang="ko-KR" altLang="en-US" dirty="0">
                <a:sym typeface="Wingdings" panose="05000000000000000000" pitchFamily="2" charset="2"/>
              </a:rPr>
              <a:t>양방향처럼 보이게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r>
              <a:rPr lang="ko-KR" altLang="en-US" dirty="0"/>
              <a:t> 매핑의 단점을 그대로 가짐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11785"/>
            <a:ext cx="5886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83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81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Team</a:t>
            </a:r>
            <a:r>
              <a:rPr lang="en-US" altLang="ko-KR" dirty="0">
                <a:sym typeface="Wingdings" panose="05000000000000000000" pitchFamily="2" charset="2"/>
              </a:rPr>
              <a:t>  </a:t>
            </a:r>
            <a:r>
              <a:rPr lang="en-US" altLang="ko-KR" dirty="0"/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Team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570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7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양방향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Team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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@ManyToOne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"TEAM_ID", insertable = false,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  updatable = false)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Team team;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3933056"/>
            <a:ext cx="432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Insertable, updatable </a:t>
            </a:r>
            <a:r>
              <a:rPr lang="ko-KR" altLang="en-US" sz="1500" b="1" dirty="0"/>
              <a:t>속성으로 읽기 전용 지정</a:t>
            </a:r>
          </a:p>
        </p:txBody>
      </p:sp>
    </p:spTree>
    <p:extLst>
      <p:ext uri="{BB962C8B-B14F-4D97-AF65-F5344CB8AC3E}">
        <p14:creationId xmlns:p14="http://schemas.microsoft.com/office/powerpoint/2010/main" val="3827670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4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일대다 </a:t>
            </a:r>
            <a:r>
              <a:rPr lang="en-US" altLang="ko-KR" dirty="0"/>
              <a:t>(@OneToMany)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일대다 양방향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Team  </a:t>
            </a:r>
            <a:r>
              <a:rPr lang="en-US" altLang="ko-KR" dirty="0"/>
              <a:t>Member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member1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member1.setUsername("user1");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em.persist(member1);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member2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member2.setUsername("user2");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em.persist(member2);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Team team = new Team();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team.setName("Team");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   team.getMembers().add(member1);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   team.getMembers().add(member2);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em.persist(team);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1088"/>
            <a:ext cx="2781300" cy="2276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54503" y="4427383"/>
            <a:ext cx="778213" cy="738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91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656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관계의 반대 방향도 일대일 관계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관계에서는 주 테이블 </a:t>
            </a:r>
            <a:r>
              <a:rPr lang="en-US" altLang="ko-KR" dirty="0"/>
              <a:t>/ </a:t>
            </a:r>
            <a:r>
              <a:rPr lang="ko-KR" altLang="en-US" dirty="0"/>
              <a:t>대상 테이블 어느 곳이든 </a:t>
            </a:r>
            <a:r>
              <a:rPr lang="ko-KR" altLang="en-US" dirty="0" err="1"/>
              <a:t>외래키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주 테이블 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객체 중심</a:t>
            </a:r>
            <a:r>
              <a:rPr lang="en-US" altLang="ko-KR" dirty="0"/>
              <a:t>, </a:t>
            </a:r>
            <a:r>
              <a:rPr lang="ko-KR" altLang="en-US" dirty="0"/>
              <a:t>대상 테이블과의 연관관계 분석 용이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대상 테이블 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데이터베이스 중심</a:t>
            </a:r>
            <a:r>
              <a:rPr lang="en-US" altLang="ko-KR" dirty="0"/>
              <a:t>, </a:t>
            </a:r>
            <a:r>
              <a:rPr lang="ko-KR" altLang="en-US" dirty="0"/>
              <a:t>일대다 변경 쉬움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18531"/>
            <a:ext cx="6581775" cy="1914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6" y="4509120"/>
            <a:ext cx="6581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4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5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Locker) : </a:t>
            </a:r>
            <a:r>
              <a:rPr lang="ko-KR" altLang="en-US" dirty="0">
                <a:sym typeface="Wingdings" panose="05000000000000000000" pitchFamily="2" charset="2"/>
              </a:rPr>
              <a:t>주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"LOCKER_ID")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Locker locker;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4813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54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Locker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주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Locker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"LOCKER_ID")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628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1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Locker) : </a:t>
            </a:r>
            <a:r>
              <a:rPr lang="ko-KR" altLang="en-US" dirty="0">
                <a:sym typeface="Wingdings" panose="05000000000000000000" pitchFamily="2" charset="2"/>
              </a:rPr>
              <a:t>주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Locker locker = new Locker();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locker.setName("a1");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em.persist(locker);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member.setLocker(locker);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60" y="4468738"/>
            <a:ext cx="2943225" cy="2028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30767" y="4649821"/>
            <a:ext cx="972765" cy="51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33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객체를 테이블에 맞추어 모델링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629525" cy="3543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97172" y="1852740"/>
            <a:ext cx="2095883" cy="362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7172" y="3573016"/>
            <a:ext cx="2095883" cy="362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220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4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 Locker) : </a:t>
            </a:r>
            <a:r>
              <a:rPr lang="ko-KR" altLang="en-US" dirty="0">
                <a:sym typeface="Wingdings" panose="05000000000000000000" pitchFamily="2" charset="2"/>
              </a:rPr>
              <a:t>대상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@OneToOne(mappedBy = "member")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Locker locker;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8443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45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Locker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대상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Locker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"LOCKER_ID")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@OneToOne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Member member;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45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0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일대일 </a:t>
            </a:r>
            <a:r>
              <a:rPr lang="en-US" altLang="ko-KR" dirty="0"/>
              <a:t>(@OneToOne)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일대일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Locker) : </a:t>
            </a:r>
            <a:r>
              <a:rPr lang="ko-KR" altLang="en-US" dirty="0">
                <a:sym typeface="Wingdings" panose="05000000000000000000" pitchFamily="2" charset="2"/>
              </a:rPr>
              <a:t>대상 테이블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MainBi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member.setUsername("user");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Locker locker = new Locker();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locker.setName("a1");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   locker.setMember(member);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em.persist(locker);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5" y="4468737"/>
            <a:ext cx="2571750" cy="20288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82129" y="5778230"/>
            <a:ext cx="1011676" cy="488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5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948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테이블 </a:t>
            </a:r>
            <a:r>
              <a:rPr lang="en-US" altLang="ko-KR" dirty="0"/>
              <a:t>2</a:t>
            </a:r>
            <a:r>
              <a:rPr lang="ko-KR" altLang="en-US" dirty="0"/>
              <a:t>개로 관계를 표현 할 수 없으므로 보통 일대다 </a:t>
            </a:r>
            <a:r>
              <a:rPr lang="en-US" altLang="ko-KR" dirty="0"/>
              <a:t>/ </a:t>
            </a:r>
            <a:r>
              <a:rPr lang="ko-KR" altLang="en-US" dirty="0"/>
              <a:t>다대일 관계로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풀어내는 연결 테이블을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양방으로 관계를 맺는 경우 역방향도 </a:t>
            </a:r>
            <a:r>
              <a:rPr lang="en-US" altLang="ko-KR" dirty="0"/>
              <a:t>@ManyToMany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테이블명을</a:t>
            </a:r>
            <a:r>
              <a:rPr lang="ko-KR" altLang="en-US" dirty="0"/>
              <a:t> 합친 이름으로 새로운 테이블을 자동으로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ex) Member(1</a:t>
            </a:r>
            <a:r>
              <a:rPr lang="ko-KR" altLang="en-US" dirty="0"/>
              <a:t>번</a:t>
            </a:r>
            <a:r>
              <a:rPr lang="en-US" altLang="ko-KR" dirty="0"/>
              <a:t>), Product(2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Member_Product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@JoinTable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name : </a:t>
            </a:r>
            <a:r>
              <a:rPr lang="ko-KR" altLang="en-US" dirty="0"/>
              <a:t>자동으로 생성되는 연결 </a:t>
            </a:r>
            <a:r>
              <a:rPr lang="ko-KR" altLang="en-US" dirty="0" err="1"/>
              <a:t>테이블명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joinColumns : </a:t>
            </a:r>
            <a:r>
              <a:rPr lang="ko-KR" altLang="en-US" dirty="0"/>
              <a:t>연결 테이블에 생성될 주 테이블의 </a:t>
            </a:r>
            <a:r>
              <a:rPr lang="en-US" altLang="ko-KR" dirty="0"/>
              <a:t>ID </a:t>
            </a:r>
            <a:r>
              <a:rPr lang="ko-KR" altLang="en-US" dirty="0"/>
              <a:t>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inverseJoinColumns : </a:t>
            </a:r>
            <a:r>
              <a:rPr lang="ko-KR" altLang="en-US" dirty="0"/>
              <a:t>연결 테이블에 생성될 대상 테이블의 </a:t>
            </a:r>
            <a:r>
              <a:rPr lang="en-US" altLang="ko-KR" dirty="0"/>
              <a:t>ID</a:t>
            </a:r>
            <a:r>
              <a:rPr lang="ko-KR" altLang="en-US" dirty="0"/>
              <a:t>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4307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31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</a:t>
            </a:r>
            <a:r>
              <a:rPr lang="ko-KR" altLang="en-US" dirty="0" err="1"/>
              <a:t>단방향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95" y="1340768"/>
            <a:ext cx="5934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6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58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Product)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@ManyToMany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@JoinTable(name = "MBR_PRD",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  joinColumns = @JoinColumn(name = "M_ID"),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  inverseJoinColumns = @JoinColumn(name = "P_ID"))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List&lt;Product&gt; products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84984"/>
            <a:ext cx="31623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8497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67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Product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Product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“PRODUCT_ID")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5358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15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</a:t>
            </a:r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 Product)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    Product product1 = new Product();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product1.setName("p1");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em.persist(product1);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Product product2 = new Product();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product2.setName("p2");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em.persist(product2);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 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Member member1 = new Member();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member1.setUsername("user1");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member1.getProducts().add(product1);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member1.getProducts().add(product2);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em.persist(member1);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    Member member2 = new Member();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member2.setUsername("user2");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member2.getProducts().add(product1);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member2.getProducts().add(product2);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em.persist(member2);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55" y="1937345"/>
            <a:ext cx="1990725" cy="4371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96911" y="4630366"/>
            <a:ext cx="1974715" cy="17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466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31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양방향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95" y="1340768"/>
            <a:ext cx="5934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13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5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양방향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 Product)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410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@ManyToMany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@JoinTable(name = "MBR_PRD",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  joinColumns = @JoinColumn(name = "M_ID"),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    inverseJoinColumns = @JoinColumn(name = "P_ID"))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List&lt;Product&gt; products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84984"/>
            <a:ext cx="31623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8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33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객체를 테이블에 맞추어 모델링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8" y="1124744"/>
            <a:ext cx="8676456" cy="29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785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6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Product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Product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“PRODUCT_ID")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@ManyToMany(mappedBy = "products")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  private List&lt;Member&gt; members;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2276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1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양방향 </a:t>
            </a:r>
            <a:r>
              <a:rPr lang="en-US" altLang="ko-KR" dirty="0"/>
              <a:t>(Member </a:t>
            </a:r>
            <a:r>
              <a:rPr lang="en-US" altLang="ko-KR" dirty="0">
                <a:sym typeface="Wingdings" panose="05000000000000000000" pitchFamily="2" charset="2"/>
              </a:rPr>
              <a:t> Product)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831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b="1" dirty="0"/>
              <a:t>    em.flush();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  em.clear();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// </a:t>
            </a:r>
            <a:r>
              <a:rPr lang="ko-KR" altLang="en-US" b="1" dirty="0">
                <a:solidFill>
                  <a:srgbClr val="FF0000"/>
                </a:solidFill>
              </a:rPr>
              <a:t>역방향 조회</a:t>
            </a:r>
          </a:p>
          <a:p>
            <a:pPr>
              <a:lnSpc>
                <a:spcPct val="9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product2 = em.find(Product.class, product2.getId());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for(Member m : product2.getMembers()) {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  System.out.println(m.getUsername());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  ...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55" y="1937345"/>
            <a:ext cx="1990725" cy="4371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96911" y="4630366"/>
            <a:ext cx="1974715" cy="17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00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9968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다대다 매핑의 한계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연결 테이블을 자동으로 처리해주므로 모델이 단순해지고 편리하지만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>
                <a:sym typeface="Wingdings" panose="05000000000000000000" pitchFamily="2" charset="2"/>
              </a:rPr>
              <a:t>실무에서 사용하기에는 한계가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ex) </a:t>
            </a:r>
            <a:r>
              <a:rPr lang="ko-KR" altLang="en-US" dirty="0">
                <a:sym typeface="Wingdings" panose="05000000000000000000" pitchFamily="2" charset="2"/>
              </a:rPr>
              <a:t>주문 수량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주문 일자 등 추가 데이터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 </a:t>
            </a:r>
            <a:r>
              <a:rPr lang="ko-KR" altLang="en-US" dirty="0">
                <a:sym typeface="Wingdings" panose="05000000000000000000" pitchFamily="2" charset="2"/>
              </a:rPr>
              <a:t>연결 테이블을 직접 작성하여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</a:t>
            </a:r>
            <a:r>
              <a:rPr lang="ko-KR" altLang="en-US" dirty="0">
                <a:sym typeface="Wingdings" panose="05000000000000000000" pitchFamily="2" charset="2"/>
              </a:rPr>
              <a:t> 일대다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연결테이블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다대일 형태로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75870"/>
            <a:ext cx="3097806" cy="1819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74489"/>
            <a:ext cx="3117695" cy="222266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283968" y="35730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4309353"/>
            <a:ext cx="2402382" cy="398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365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0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>
                <a:sym typeface="Wingdings" panose="05000000000000000000" pitchFamily="2" charset="2"/>
              </a:rPr>
              <a:t>연결 </a:t>
            </a:r>
            <a:r>
              <a:rPr lang="ko-KR" altLang="en-US" dirty="0" err="1">
                <a:sym typeface="Wingdings" panose="05000000000000000000" pitchFamily="2" charset="2"/>
              </a:rPr>
              <a:t>테이블용</a:t>
            </a:r>
            <a:r>
              <a:rPr lang="ko-KR" altLang="en-US" dirty="0">
                <a:sym typeface="Wingdings" panose="05000000000000000000" pitchFamily="2" charset="2"/>
              </a:rPr>
              <a:t> 모델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엔티티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직접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- </a:t>
            </a:r>
            <a:r>
              <a:rPr lang="ko-KR" altLang="en-US" dirty="0" err="1">
                <a:sym typeface="Wingdings" panose="05000000000000000000" pitchFamily="2" charset="2"/>
              </a:rPr>
              <a:t>식별자</a:t>
            </a:r>
            <a:r>
              <a:rPr lang="ko-KR" altLang="en-US" dirty="0">
                <a:sym typeface="Wingdings" panose="05000000000000000000" pitchFamily="2" charset="2"/>
              </a:rPr>
              <a:t>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 err="1">
                <a:sym typeface="Wingdings" panose="05000000000000000000" pitchFamily="2" charset="2"/>
              </a:rPr>
              <a:t>ㆍ식별</a:t>
            </a:r>
            <a:r>
              <a:rPr lang="ko-KR" altLang="en-US" dirty="0">
                <a:sym typeface="Wingdings" panose="05000000000000000000" pitchFamily="2" charset="2"/>
              </a:rPr>
              <a:t> 관계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주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대상 테이블의 </a:t>
            </a:r>
            <a:r>
              <a:rPr lang="ko-KR" altLang="en-US" dirty="0" err="1">
                <a:sym typeface="Wingdings" panose="05000000000000000000" pitchFamily="2" charset="2"/>
              </a:rPr>
              <a:t>기본키를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기본키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r>
              <a:rPr lang="ko-KR" altLang="en-US" dirty="0">
                <a:sym typeface="Wingdings" panose="05000000000000000000" pitchFamily="2" charset="2"/>
              </a:rPr>
              <a:t> 형태로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       </a:t>
            </a:r>
            <a:r>
              <a:rPr lang="ko-KR" altLang="en-US" dirty="0" err="1">
                <a:sym typeface="Wingdings" panose="05000000000000000000" pitchFamily="2" charset="2"/>
              </a:rPr>
              <a:t>ㆍ비식별</a:t>
            </a:r>
            <a:r>
              <a:rPr lang="ko-KR" altLang="en-US" dirty="0">
                <a:sym typeface="Wingdings" panose="05000000000000000000" pitchFamily="2" charset="2"/>
              </a:rPr>
              <a:t> 관계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주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대상 테이블의 </a:t>
            </a:r>
            <a:r>
              <a:rPr lang="ko-KR" altLang="en-US" dirty="0" err="1">
                <a:sym typeface="Wingdings" panose="05000000000000000000" pitchFamily="2" charset="2"/>
              </a:rPr>
              <a:t>기본키를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외래키</a:t>
            </a:r>
            <a:r>
              <a:rPr lang="ko-KR" altLang="en-US" dirty="0">
                <a:sym typeface="Wingdings" panose="05000000000000000000" pitchFamily="2" charset="2"/>
              </a:rPr>
              <a:t> 형태로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※ </a:t>
            </a:r>
            <a:r>
              <a:rPr lang="ko-KR" altLang="en-US" dirty="0">
                <a:sym typeface="Wingdings" panose="05000000000000000000" pitchFamily="2" charset="2"/>
              </a:rPr>
              <a:t>연결 테이블의 경우 식별 관계 사용 시 </a:t>
            </a:r>
            <a:r>
              <a:rPr lang="ko-KR" altLang="en-US" dirty="0" err="1">
                <a:sym typeface="Wingdings" panose="05000000000000000000" pitchFamily="2" charset="2"/>
              </a:rPr>
              <a:t>복합키</a:t>
            </a:r>
            <a:r>
              <a:rPr lang="ko-KR" altLang="en-US" dirty="0">
                <a:sym typeface="Wingdings" panose="05000000000000000000" pitchFamily="2" charset="2"/>
              </a:rPr>
              <a:t> 형태가 되어야 하므로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     </a:t>
            </a:r>
            <a:r>
              <a:rPr lang="ko-KR" altLang="en-US" dirty="0">
                <a:sym typeface="Wingdings" panose="05000000000000000000" pitchFamily="2" charset="2"/>
              </a:rPr>
              <a:t>처리해야 할 일이 많아지고 불편함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비식별</a:t>
            </a:r>
            <a:r>
              <a:rPr lang="ko-KR" altLang="en-US" dirty="0">
                <a:sym typeface="Wingdings" panose="05000000000000000000" pitchFamily="2" charset="2"/>
              </a:rPr>
              <a:t> 관계 권장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8551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en-US" altLang="ko-KR" dirty="0"/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9546"/>
            <a:ext cx="5972175" cy="424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29583" y="4056435"/>
            <a:ext cx="2752928" cy="70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730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2086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public class OrderId </a:t>
            </a:r>
            <a:r>
              <a:rPr lang="en-US" altLang="ko-KR" sz="2400" b="1" dirty="0">
                <a:solidFill>
                  <a:srgbClr val="FF0000"/>
                </a:solidFill>
              </a:rPr>
              <a:t>implements Serializable</a:t>
            </a:r>
            <a:r>
              <a:rPr lang="en-US" altLang="ko-KR" sz="2400" dirty="0"/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private Long member; </a:t>
            </a:r>
            <a:r>
              <a:rPr lang="en-US" altLang="ko-KR" sz="2400" b="1" dirty="0"/>
              <a:t>// Order.member</a:t>
            </a:r>
            <a:r>
              <a:rPr lang="ko-KR" altLang="en-US" sz="2400" b="1" dirty="0"/>
              <a:t>와 연결</a:t>
            </a:r>
          </a:p>
          <a:p>
            <a:pPr>
              <a:lnSpc>
                <a:spcPct val="90000"/>
              </a:lnSpc>
            </a:pPr>
            <a:r>
              <a:rPr lang="ko-KR" altLang="en-US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private Long product; </a:t>
            </a:r>
            <a:r>
              <a:rPr lang="en-US" altLang="ko-KR" sz="2400" b="1" dirty="0"/>
              <a:t>// Order.product</a:t>
            </a:r>
            <a:r>
              <a:rPr lang="ko-KR" altLang="en-US" sz="2400" b="1" dirty="0"/>
              <a:t>와 연결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  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/* Generate hashCode() &amp; equals() */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5382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29" y="1255986"/>
            <a:ext cx="857525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@Entity(name = "</a:t>
            </a:r>
            <a:r>
              <a:rPr lang="en-US" altLang="ko-KR" b="1" dirty="0"/>
              <a:t>ORDER_INFO</a:t>
            </a:r>
            <a:r>
              <a:rPr lang="en-US" altLang="ko-KR" dirty="0"/>
              <a:t>")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@IdClass(OrderId.class)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public class OrderInfo {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@Id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@ManyToOne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@JoinColumn(name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private Member member; // OrderId.member</a:t>
            </a:r>
            <a:r>
              <a:rPr lang="ko-KR" altLang="en-US" b="1" dirty="0"/>
              <a:t>와 연결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r>
              <a:rPr lang="ko-KR" altLang="en-US" b="1" dirty="0"/>
              <a:t>  </a:t>
            </a:r>
            <a:r>
              <a:rPr lang="en-US" altLang="ko-KR" b="1" dirty="0"/>
              <a:t>@Id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@ManyToOne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@JoinColumn(name = "PRODUCT_ID")</a:t>
            </a:r>
          </a:p>
          <a:p>
            <a:pPr>
              <a:lnSpc>
                <a:spcPct val="90000"/>
              </a:lnSpc>
            </a:pPr>
            <a:r>
              <a:rPr lang="en-US" altLang="ko-KR" b="1" dirty="0"/>
              <a:t>  private Product product; // OrderId.product</a:t>
            </a:r>
            <a:r>
              <a:rPr lang="ko-KR" altLang="en-US" b="1" dirty="0"/>
              <a:t>와 연결</a:t>
            </a:r>
          </a:p>
          <a:p>
            <a:pPr>
              <a:lnSpc>
                <a:spcPct val="90000"/>
              </a:lnSpc>
            </a:pPr>
            <a:r>
              <a:rPr lang="ko-KR" altLang="en-US" b="1" dirty="0"/>
              <a:t>  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private int orderAmount;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@Temporal(TemporalType.TIMESTAMP)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  private Date orderDate;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  /* </a:t>
            </a:r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ko-KR" altLang="en-US" dirty="0"/>
              <a:t> 및 인자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2141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Member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"MEMBER_ID")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username;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@OneToMany(mappedBy = "member")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private List&lt;OrderInfo&gt; orders = new ArrayList&lt;&gt;();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3985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@Entity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public class Product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@Id @GeneratedValue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@Column(name = “PRODUCT_ID")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Long id;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  private String name;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  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7137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다대다 </a:t>
            </a:r>
            <a:r>
              <a:rPr lang="en-US" altLang="ko-KR" dirty="0"/>
              <a:t>(@ManyToMany)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연결 테이블 식별 관계 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229" y="1255986"/>
            <a:ext cx="8575259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public class MainUni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public static void main(String[] args) {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...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member1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member1.setUsername("user1");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em.persist(member1);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 member2 = new Member();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member2.setUsername("user2");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em.persist(member2);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 product1 = new Product();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product1.setName("p1");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em.persist(product1);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 product2 = new Product();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product2.setName("p2");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    em.persist(product2);</a:t>
            </a:r>
          </a:p>
        </p:txBody>
      </p:sp>
    </p:spTree>
    <p:extLst>
      <p:ext uri="{BB962C8B-B14F-4D97-AF65-F5344CB8AC3E}">
        <p14:creationId xmlns:p14="http://schemas.microsoft.com/office/powerpoint/2010/main" val="40303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9804</Words>
  <Application>Microsoft Office PowerPoint</Application>
  <PresentationFormat>화면 슬라이드 쇼(4:3)</PresentationFormat>
  <Paragraphs>1852</Paragraphs>
  <Slides>145</Slides>
  <Notes>139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145</vt:i4>
      </vt:variant>
    </vt:vector>
  </HeadingPairs>
  <TitlesOfParts>
    <vt:vector size="149" baseType="lpstr">
      <vt:lpstr>돋움</vt:lpstr>
      <vt:lpstr>맑은 고딕</vt:lpstr>
      <vt:lpstr>Arial</vt:lpstr>
      <vt:lpstr>Office 테마</vt:lpstr>
      <vt:lpstr>JPA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JPA 기초와 매핑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연관관계 매핑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다양한 연관관계 매핑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프록시와 연관관계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객체지향 쿼리 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kangwook lee</cp:lastModifiedBy>
  <cp:revision>611</cp:revision>
  <dcterms:created xsi:type="dcterms:W3CDTF">2013-06-27T12:00:59Z</dcterms:created>
  <dcterms:modified xsi:type="dcterms:W3CDTF">2023-11-28T00:06:18Z</dcterms:modified>
</cp:coreProperties>
</file>