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8"/>
  </p:notesMasterIdLst>
  <p:sldIdLst>
    <p:sldId id="352" r:id="rId2"/>
    <p:sldId id="583" r:id="rId3"/>
    <p:sldId id="584" r:id="rId4"/>
    <p:sldId id="586" r:id="rId5"/>
    <p:sldId id="588" r:id="rId6"/>
    <p:sldId id="587" r:id="rId7"/>
    <p:sldId id="589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6" r:id="rId24"/>
    <p:sldId id="607" r:id="rId25"/>
    <p:sldId id="611" r:id="rId26"/>
    <p:sldId id="608" r:id="rId27"/>
    <p:sldId id="609" r:id="rId28"/>
    <p:sldId id="610" r:id="rId29"/>
    <p:sldId id="612" r:id="rId30"/>
    <p:sldId id="613" r:id="rId31"/>
    <p:sldId id="614" r:id="rId32"/>
    <p:sldId id="615" r:id="rId33"/>
    <p:sldId id="616" r:id="rId34"/>
    <p:sldId id="618" r:id="rId35"/>
    <p:sldId id="619" r:id="rId36"/>
    <p:sldId id="620" r:id="rId37"/>
    <p:sldId id="622" r:id="rId38"/>
    <p:sldId id="623" r:id="rId39"/>
    <p:sldId id="624" r:id="rId40"/>
    <p:sldId id="625" r:id="rId41"/>
    <p:sldId id="632" r:id="rId42"/>
    <p:sldId id="634" r:id="rId43"/>
    <p:sldId id="633" r:id="rId44"/>
    <p:sldId id="626" r:id="rId45"/>
    <p:sldId id="627" r:id="rId46"/>
    <p:sldId id="628" r:id="rId47"/>
    <p:sldId id="629" r:id="rId48"/>
    <p:sldId id="630" r:id="rId49"/>
    <p:sldId id="639" r:id="rId50"/>
    <p:sldId id="640" r:id="rId51"/>
    <p:sldId id="642" r:id="rId52"/>
    <p:sldId id="638" r:id="rId53"/>
    <p:sldId id="654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51" r:id="rId63"/>
    <p:sldId id="652" r:id="rId64"/>
    <p:sldId id="653" r:id="rId65"/>
    <p:sldId id="655" r:id="rId66"/>
    <p:sldId id="656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5945E-0C50-4606-A87C-78246560F13B}" v="2" dt="2023-11-26T06:20:33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3" autoAdjust="0"/>
    <p:restoredTop sz="94660"/>
  </p:normalViewPr>
  <p:slideViewPr>
    <p:cSldViewPr>
      <p:cViewPr varScale="1">
        <p:scale>
          <a:sx n="113" d="100"/>
          <a:sy n="113" d="100"/>
        </p:scale>
        <p:origin x="1168" y="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6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1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1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6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93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64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10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1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7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54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38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44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33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7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94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48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56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76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45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5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86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84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08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3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24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10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10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30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32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000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17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2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4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720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03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20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46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04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33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3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0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061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57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595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51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8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414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896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92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700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521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4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40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485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31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77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478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096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6545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7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9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3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5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goreb.com/article/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885492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특정 자원</a:t>
            </a:r>
            <a:r>
              <a:rPr lang="en-US" altLang="ko-KR"/>
              <a:t>(URL)</a:t>
            </a:r>
            <a:r>
              <a:rPr lang="ko-KR" altLang="en-US"/>
              <a:t>에 접근할 때 권한이 있는지 확인하기 위해 인증 필요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모든 클래스 모든 메소드에 적용하기 위한 코드 작성 필요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여러개의 </a:t>
            </a:r>
            <a:r>
              <a:rPr lang="en-US" altLang="ko-KR"/>
              <a:t>Filter</a:t>
            </a:r>
            <a:r>
              <a:rPr lang="ko-KR" altLang="en-US"/>
              <a:t>를 이용하여 인증 절차 수행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53B5C-338D-40F1-B221-85A7A2FF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56" y="1700808"/>
            <a:ext cx="6656308" cy="4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649767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</a:t>
            </a:r>
            <a:r>
              <a:rPr lang="ko-KR" altLang="en-US"/>
              <a:t>프로젝트 실행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Username : </a:t>
            </a:r>
            <a:r>
              <a:rPr lang="en-US" altLang="ko-KR" b="1" u="sng"/>
              <a:t>user</a:t>
            </a:r>
            <a:r>
              <a:rPr lang="en-US" altLang="ko-KR"/>
              <a:t> / Password : </a:t>
            </a:r>
            <a:r>
              <a:rPr lang="ko-KR" altLang="en-US" b="1" u="sng"/>
              <a:t>실행 시 </a:t>
            </a:r>
            <a:r>
              <a:rPr lang="en-US" altLang="ko-KR" b="1" u="sng"/>
              <a:t>console </a:t>
            </a:r>
            <a:r>
              <a:rPr lang="ko-KR" altLang="en-US" b="1" u="sng"/>
              <a:t>출력 값</a:t>
            </a:r>
            <a:endParaRPr lang="en-US" altLang="ko-KR" b="1" u="sng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47220-2CEA-4843-A0DC-039EF8E8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14" y="2994008"/>
            <a:ext cx="5213971" cy="31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17D0D-6DCC-4D05-8F5E-001B68D20283}"/>
              </a:ext>
            </a:extLst>
          </p:cNvPr>
          <p:cNvSpPr txBox="1"/>
          <p:nvPr/>
        </p:nvSpPr>
        <p:spPr>
          <a:xfrm>
            <a:off x="1965014" y="2686231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http://localhost:8080/login</a:t>
            </a:r>
            <a:endParaRPr lang="ko-KR" altLang="en-US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590893-7B10-4E27-A54F-ABCAD8385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34" y="1047469"/>
            <a:ext cx="7085923" cy="1036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7C1B81-513C-4CE3-99E4-21AB297995ED}"/>
              </a:ext>
            </a:extLst>
          </p:cNvPr>
          <p:cNvSpPr/>
          <p:nvPr/>
        </p:nvSpPr>
        <p:spPr>
          <a:xfrm>
            <a:off x="4356847" y="1642664"/>
            <a:ext cx="3630705" cy="257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8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928709" cy="6562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</a:t>
            </a:r>
            <a:r>
              <a:rPr lang="ko-KR" altLang="en-US"/>
              <a:t>프로젝트 설정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SecurityConfig (Security </a:t>
            </a:r>
            <a:r>
              <a:rPr lang="ko-KR" altLang="en-US"/>
              <a:t>설정 파일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200000"/>
              </a:lnSpc>
            </a:pPr>
            <a:endParaRPr lang="ko-KR" altLang="en-US"/>
          </a:p>
          <a:p>
            <a:pPr>
              <a:lnSpc>
                <a:spcPct val="130000"/>
              </a:lnSpc>
            </a:pPr>
            <a:r>
              <a:rPr lang="en-US" altLang="ko-KR"/>
              <a:t>        - configure(WebSecurity web) : </a:t>
            </a:r>
            <a:r>
              <a:rPr lang="en-US" altLang="ko-KR" b="1" u="sng"/>
              <a:t>Security Rule</a:t>
            </a:r>
            <a:r>
              <a:rPr lang="ko-KR" altLang="en-US" b="1" u="sng"/>
              <a:t>을 무시하는 규칙 정의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        ㆍ</a:t>
            </a:r>
            <a:r>
              <a:rPr lang="en-US" altLang="ko-KR"/>
              <a:t>FilterChainProxy </a:t>
            </a:r>
            <a:r>
              <a:rPr lang="ko-KR" altLang="en-US"/>
              <a:t>생성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        ㆍ</a:t>
            </a:r>
            <a:r>
              <a:rPr lang="en-US" altLang="ko-KR" b="1" u="sng"/>
              <a:t>web.ignoring().antMatchers() </a:t>
            </a:r>
            <a:r>
              <a:rPr lang="ko-KR" altLang="en-US" b="1" u="sng"/>
              <a:t>를 통해 미적용 경로 지정</a:t>
            </a:r>
          </a:p>
          <a:p>
            <a:pPr>
              <a:lnSpc>
                <a:spcPct val="130000"/>
              </a:lnSpc>
            </a:pPr>
            <a:r>
              <a:rPr lang="en-US" altLang="ko-KR"/>
              <a:t>              ex) web.ignoring().andMatchers("/css/**", "/js/**", "/img/**")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        ㆍ</a:t>
            </a:r>
            <a:r>
              <a:rPr lang="en-US" altLang="ko-KR" b="1" u="sng"/>
              <a:t>resources/static </a:t>
            </a:r>
            <a:r>
              <a:rPr lang="ko-KR" altLang="en-US" b="1" u="sng"/>
              <a:t>경로를 기준으로 지정</a:t>
            </a:r>
            <a:endParaRPr lang="en-US" altLang="ko-KR" b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160FF-C535-486B-B1BA-2FFC3FB575BA}"/>
              </a:ext>
            </a:extLst>
          </p:cNvPr>
          <p:cNvSpPr txBox="1"/>
          <p:nvPr/>
        </p:nvSpPr>
        <p:spPr>
          <a:xfrm>
            <a:off x="539552" y="986422"/>
            <a:ext cx="828092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EnableWebSecurity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F5E205-ADCA-4812-8311-0D1F783E74AB}"/>
              </a:ext>
            </a:extLst>
          </p:cNvPr>
          <p:cNvSpPr/>
          <p:nvPr/>
        </p:nvSpPr>
        <p:spPr>
          <a:xfrm>
            <a:off x="782375" y="1468853"/>
            <a:ext cx="5693995" cy="896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6735177" cy="620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</a:t>
            </a:r>
            <a:r>
              <a:rPr lang="ko-KR" altLang="en-US"/>
              <a:t>프로젝트 설정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SecurityConfig (Security </a:t>
            </a:r>
            <a:r>
              <a:rPr lang="ko-KR" altLang="en-US"/>
              <a:t>설정 파일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200000"/>
              </a:lnSpc>
            </a:pPr>
            <a:endParaRPr lang="ko-KR" altLang="en-US"/>
          </a:p>
          <a:p>
            <a:pPr>
              <a:lnSpc>
                <a:spcPct val="130000"/>
              </a:lnSpc>
            </a:pPr>
            <a:r>
              <a:rPr lang="en-US" altLang="ko-KR"/>
              <a:t>        - configure(HttpSecurity http) : </a:t>
            </a:r>
            <a:r>
              <a:rPr lang="en-US" altLang="ko-KR" b="1" u="sng"/>
              <a:t>Security Rule </a:t>
            </a:r>
            <a:r>
              <a:rPr lang="ko-KR" altLang="en-US" b="1" u="sng"/>
              <a:t>정의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        ㆍ</a:t>
            </a:r>
            <a:r>
              <a:rPr lang="en-US" altLang="ko-KR"/>
              <a:t>HTTP </a:t>
            </a:r>
            <a:r>
              <a:rPr lang="ko-KR" altLang="en-US"/>
              <a:t>요청에 대한 보안 구성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        ㆍ</a:t>
            </a:r>
            <a:r>
              <a:rPr lang="ko-KR" altLang="en-US" b="1" u="sng"/>
              <a:t>인증에 따라 </a:t>
            </a:r>
            <a:r>
              <a:rPr lang="en-US" altLang="ko-KR" b="1" u="sng"/>
              <a:t>URL </a:t>
            </a:r>
            <a:r>
              <a:rPr lang="ko-KR" altLang="en-US" b="1" u="sng"/>
              <a:t>접근 제한</a:t>
            </a:r>
            <a:r>
              <a:rPr lang="en-US" altLang="ko-KR" b="1" u="sng"/>
              <a:t>, </a:t>
            </a:r>
            <a:r>
              <a:rPr lang="ko-KR" altLang="en-US" b="1" u="sng"/>
              <a:t>권한</a:t>
            </a:r>
            <a:r>
              <a:rPr lang="en-US" altLang="ko-KR" b="1" u="sng"/>
              <a:t>(ROLE)</a:t>
            </a:r>
            <a:r>
              <a:rPr lang="ko-KR" altLang="en-US" b="1" u="sng"/>
              <a:t>별 접근 제한</a:t>
            </a:r>
          </a:p>
          <a:p>
            <a:pPr>
              <a:lnSpc>
                <a:spcPct val="130000"/>
              </a:lnSpc>
            </a:pPr>
            <a:r>
              <a:rPr lang="ko-KR" altLang="en-US"/>
              <a:t>          ㆍ</a:t>
            </a:r>
            <a:r>
              <a:rPr lang="en-US" altLang="ko-KR" b="1" u="sng"/>
              <a:t>login </a:t>
            </a:r>
            <a:r>
              <a:rPr lang="ko-KR" altLang="en-US" b="1" u="sng"/>
              <a:t>및 </a:t>
            </a:r>
            <a:r>
              <a:rPr lang="en-US" altLang="ko-KR" b="1" u="sng"/>
              <a:t>logout </a:t>
            </a:r>
            <a:r>
              <a:rPr lang="ko-KR" altLang="en-US" b="1" u="sng"/>
              <a:t>커스터마이징</a:t>
            </a:r>
            <a:endParaRPr lang="en-US" altLang="ko-KR" b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160FF-C535-486B-B1BA-2FFC3FB575BA}"/>
              </a:ext>
            </a:extLst>
          </p:cNvPr>
          <p:cNvSpPr txBox="1"/>
          <p:nvPr/>
        </p:nvSpPr>
        <p:spPr>
          <a:xfrm>
            <a:off x="539552" y="986422"/>
            <a:ext cx="828092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EnableWebSecurity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F5E205-ADCA-4812-8311-0D1F783E74AB}"/>
              </a:ext>
            </a:extLst>
          </p:cNvPr>
          <p:cNvSpPr/>
          <p:nvPr/>
        </p:nvSpPr>
        <p:spPr>
          <a:xfrm>
            <a:off x="782375" y="2532504"/>
            <a:ext cx="6192759" cy="896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321171" cy="620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</a:t>
            </a:r>
            <a:r>
              <a:rPr lang="ko-KR" altLang="en-US"/>
              <a:t>프로젝트 설정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SecurityConfig (Security </a:t>
            </a:r>
            <a:r>
              <a:rPr lang="ko-KR" altLang="en-US"/>
              <a:t>설정 파일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150000"/>
              </a:lnSpc>
            </a:pPr>
            <a:endParaRPr lang="en-US" altLang="ko-KR" b="1" u="sng"/>
          </a:p>
          <a:p>
            <a:pPr>
              <a:lnSpc>
                <a:spcPct val="200000"/>
              </a:lnSpc>
            </a:pPr>
            <a:endParaRPr lang="ko-KR" altLang="en-US"/>
          </a:p>
          <a:p>
            <a:pPr>
              <a:lnSpc>
                <a:spcPct val="130000"/>
              </a:lnSpc>
            </a:pPr>
            <a:r>
              <a:rPr lang="en-US" altLang="ko-KR"/>
              <a:t>        - configure(AuthenticationManagerBuilder auth) : </a:t>
            </a:r>
            <a:r>
              <a:rPr lang="ko-KR" altLang="en-US" b="1" u="sng"/>
              <a:t>사용자 인증</a:t>
            </a:r>
          </a:p>
          <a:p>
            <a:pPr>
              <a:lnSpc>
                <a:spcPct val="130000"/>
              </a:lnSpc>
            </a:pPr>
            <a:r>
              <a:rPr lang="ko-KR" altLang="en-US" b="1"/>
              <a:t>          ㆍ실제 </a:t>
            </a:r>
            <a:r>
              <a:rPr lang="ko-KR" altLang="en-US" b="1" u="sng"/>
              <a:t>로그인 정보</a:t>
            </a:r>
            <a:r>
              <a:rPr lang="en-US" altLang="ko-KR" b="1" u="sng"/>
              <a:t>(</a:t>
            </a:r>
            <a:r>
              <a:rPr lang="ko-KR" altLang="en-US" b="1" u="sng"/>
              <a:t>데이터베이스</a:t>
            </a:r>
            <a:r>
              <a:rPr lang="en-US" altLang="ko-KR" b="1" u="sng"/>
              <a:t>)</a:t>
            </a:r>
            <a:r>
              <a:rPr lang="ko-KR" altLang="en-US" b="1" u="sng"/>
              <a:t>를 이용하여 인증</a:t>
            </a:r>
          </a:p>
          <a:p>
            <a:pPr>
              <a:lnSpc>
                <a:spcPct val="130000"/>
              </a:lnSpc>
            </a:pPr>
            <a:r>
              <a:rPr lang="ko-KR" altLang="en-US" b="1"/>
              <a:t>          ㆍ</a:t>
            </a:r>
            <a:r>
              <a:rPr lang="en-US" altLang="ko-KR" b="1"/>
              <a:t>UserDetailService </a:t>
            </a:r>
            <a:r>
              <a:rPr lang="ko-KR" altLang="en-US" b="1"/>
              <a:t>인터페이스를 구현한 클래스와 연계</a:t>
            </a:r>
          </a:p>
          <a:p>
            <a:pPr>
              <a:lnSpc>
                <a:spcPct val="130000"/>
              </a:lnSpc>
            </a:pPr>
            <a:r>
              <a:rPr lang="ko-KR" altLang="en-US" b="1"/>
              <a:t>          ㆍ</a:t>
            </a:r>
            <a:r>
              <a:rPr lang="ko-KR" altLang="en-US" b="1" u="sng"/>
              <a:t>데이터</a:t>
            </a:r>
            <a:r>
              <a:rPr lang="en-US" altLang="ko-KR" b="1" u="sng"/>
              <a:t>(</a:t>
            </a:r>
            <a:r>
              <a:rPr lang="ko-KR" altLang="en-US" b="1" u="sng"/>
              <a:t>비밀번호</a:t>
            </a:r>
            <a:r>
              <a:rPr lang="en-US" altLang="ko-KR" b="1" u="sng"/>
              <a:t>) </a:t>
            </a:r>
            <a:r>
              <a:rPr lang="ko-KR" altLang="en-US" b="1" u="sng"/>
              <a:t>암호화</a:t>
            </a:r>
            <a:endParaRPr lang="en-US" altLang="ko-KR" b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160FF-C535-486B-B1BA-2FFC3FB575BA}"/>
              </a:ext>
            </a:extLst>
          </p:cNvPr>
          <p:cNvSpPr txBox="1"/>
          <p:nvPr/>
        </p:nvSpPr>
        <p:spPr>
          <a:xfrm>
            <a:off x="539552" y="986422"/>
            <a:ext cx="828092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EnableWebSecurity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F5E205-ADCA-4812-8311-0D1F783E74AB}"/>
              </a:ext>
            </a:extLst>
          </p:cNvPr>
          <p:cNvSpPr/>
          <p:nvPr/>
        </p:nvSpPr>
        <p:spPr>
          <a:xfrm>
            <a:off x="782375" y="3589953"/>
            <a:ext cx="7764620" cy="896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8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50823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특정 권한을 가진 사람만이 특정 </a:t>
            </a:r>
            <a:r>
              <a:rPr lang="en-US" altLang="ko-KR"/>
              <a:t>URI</a:t>
            </a:r>
            <a:r>
              <a:rPr lang="ko-KR" altLang="en-US"/>
              <a:t>에 접근하기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controller/UserController.java</a:t>
            </a:r>
            <a:endParaRPr lang="en-US" altLang="ko-KR" b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160FF-C535-486B-B1BA-2FFC3FB575BA}"/>
              </a:ext>
            </a:extLst>
          </p:cNvPr>
          <p:cNvSpPr txBox="1"/>
          <p:nvPr/>
        </p:nvSpPr>
        <p:spPr>
          <a:xfrm>
            <a:off x="539552" y="986422"/>
            <a:ext cx="3888432" cy="56184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Slf4j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pPr>
              <a:lnSpc>
                <a:spcPct val="95000"/>
              </a:lnSpc>
            </a:pP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"guest"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"guest"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95000"/>
              </a:lnSpc>
            </a:pP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95000"/>
              </a:lnSpc>
            </a:pP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95000"/>
              </a:lnSpc>
            </a:pP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FB1AF-E6FA-46BC-ABA4-166489F6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19" y="986422"/>
            <a:ext cx="1809403" cy="2658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CE81A3-B690-4E1F-864D-7F0B3C38101D}"/>
              </a:ext>
            </a:extLst>
          </p:cNvPr>
          <p:cNvSpPr txBox="1"/>
          <p:nvPr/>
        </p:nvSpPr>
        <p:spPr>
          <a:xfrm>
            <a:off x="5365820" y="3861048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admin.html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2DAC0-AEFD-4015-BCBF-DDA018B10271}"/>
              </a:ext>
            </a:extLst>
          </p:cNvPr>
          <p:cNvSpPr txBox="1"/>
          <p:nvPr/>
        </p:nvSpPr>
        <p:spPr>
          <a:xfrm>
            <a:off x="5364090" y="4168825"/>
            <a:ext cx="23762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05B23-CACF-4AEF-A3F2-0A5F599FD16D}"/>
              </a:ext>
            </a:extLst>
          </p:cNvPr>
          <p:cNvSpPr txBox="1"/>
          <p:nvPr/>
        </p:nvSpPr>
        <p:spPr>
          <a:xfrm>
            <a:off x="5365820" y="453873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guest.html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39E47-0914-41EB-AE88-75AA8011A6F1}"/>
              </a:ext>
            </a:extLst>
          </p:cNvPr>
          <p:cNvSpPr txBox="1"/>
          <p:nvPr/>
        </p:nvSpPr>
        <p:spPr>
          <a:xfrm>
            <a:off x="5364090" y="4846514"/>
            <a:ext cx="23762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Guest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8323D-66B8-4A91-BA76-E0CE9F03E5FD}"/>
              </a:ext>
            </a:extLst>
          </p:cNvPr>
          <p:cNvSpPr txBox="1"/>
          <p:nvPr/>
        </p:nvSpPr>
        <p:spPr>
          <a:xfrm>
            <a:off x="5365820" y="521642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index.html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564DF-5631-4F1B-8E87-4357A8E2760E}"/>
              </a:ext>
            </a:extLst>
          </p:cNvPr>
          <p:cNvSpPr txBox="1"/>
          <p:nvPr/>
        </p:nvSpPr>
        <p:spPr>
          <a:xfrm>
            <a:off x="5364090" y="5524203"/>
            <a:ext cx="23762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0066D-EAF1-451D-94C1-578603BF7D74}"/>
              </a:ext>
            </a:extLst>
          </p:cNvPr>
          <p:cNvSpPr txBox="1"/>
          <p:nvPr/>
        </p:nvSpPr>
        <p:spPr>
          <a:xfrm>
            <a:off x="5365820" y="5894115"/>
            <a:ext cx="129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manager.html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791F8-5255-4C04-B69E-460FF125F935}"/>
              </a:ext>
            </a:extLst>
          </p:cNvPr>
          <p:cNvSpPr txBox="1"/>
          <p:nvPr/>
        </p:nvSpPr>
        <p:spPr>
          <a:xfrm>
            <a:off x="5364090" y="6201892"/>
            <a:ext cx="23762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3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50823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특정 권한을 가진 사람만이 특정 </a:t>
            </a:r>
            <a:r>
              <a:rPr lang="en-US" altLang="ko-KR"/>
              <a:t>URI</a:t>
            </a:r>
            <a:r>
              <a:rPr lang="ko-KR" altLang="en-US"/>
              <a:t>에 접근하기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config/SecurityConfig.java</a:t>
            </a:r>
            <a:endParaRPr lang="en-US" altLang="ko-KR" b="1" u="sn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03502-B2D2-4359-A1B1-693B30B8346D}"/>
              </a:ext>
            </a:extLst>
          </p:cNvPr>
          <p:cNvSpPr txBox="1"/>
          <p:nvPr/>
        </p:nvSpPr>
        <p:spPr>
          <a:xfrm>
            <a:off x="539552" y="986422"/>
            <a:ext cx="828092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EnableWebSecurity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MANAGER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권한을 가진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ADMIN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권한을 가진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13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50823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특정 권한을 가진 사람만이 특정 </a:t>
            </a:r>
            <a:r>
              <a:rPr lang="en-US" altLang="ko-KR"/>
              <a:t>URI</a:t>
            </a:r>
            <a:r>
              <a:rPr lang="ko-KR" altLang="en-US"/>
              <a:t>에 접근하기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5D19A-4581-48E2-B865-F9FE188F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60513"/>
            <a:ext cx="3675899" cy="189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43A7D-E530-4F9A-873A-3A2EDACBFBC5}"/>
              </a:ext>
            </a:extLst>
          </p:cNvPr>
          <p:cNvSpPr txBox="1"/>
          <p:nvPr/>
        </p:nvSpPr>
        <p:spPr>
          <a:xfrm>
            <a:off x="683568" y="1052736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http://localhost:8080/guest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36CF9-7B13-477F-AE2D-1BDA6F5A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360513"/>
            <a:ext cx="3675899" cy="189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FC9CC-BA79-4505-8074-7B9A3524F2BB}"/>
              </a:ext>
            </a:extLst>
          </p:cNvPr>
          <p:cNvSpPr txBox="1"/>
          <p:nvPr/>
        </p:nvSpPr>
        <p:spPr>
          <a:xfrm>
            <a:off x="4860032" y="1052736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http://localhost:8080/manager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2414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1489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특정 권한을 가진 사람만이 특정 </a:t>
            </a:r>
            <a:r>
              <a:rPr lang="en-US" altLang="ko-KR"/>
              <a:t>URI</a:t>
            </a:r>
            <a:r>
              <a:rPr lang="ko-KR" altLang="en-US"/>
              <a:t>에 접근하기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로그인 정보가 없으면 로그인 화면으로 </a:t>
            </a:r>
            <a:r>
              <a:rPr lang="en-US" altLang="ko-KR"/>
              <a:t>redirect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2C43-3D7F-4750-903E-A7477B87B867}"/>
              </a:ext>
            </a:extLst>
          </p:cNvPr>
          <p:cNvSpPr txBox="1"/>
          <p:nvPr/>
        </p:nvSpPr>
        <p:spPr>
          <a:xfrm>
            <a:off x="539552" y="1254819"/>
            <a:ext cx="828092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MANAGER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권한을 가진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ADMIN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권한을 가진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FEB1-A49B-4E12-9827-8B4E2B6EB1F5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6C260-D660-4032-85C9-BACE7409A421}"/>
              </a:ext>
            </a:extLst>
          </p:cNvPr>
          <p:cNvSpPr/>
          <p:nvPr/>
        </p:nvSpPr>
        <p:spPr>
          <a:xfrm>
            <a:off x="963744" y="3627738"/>
            <a:ext cx="1734114" cy="27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4E860-BBC3-4EBE-80F4-913CA4736BE6}"/>
              </a:ext>
            </a:extLst>
          </p:cNvPr>
          <p:cNvSpPr txBox="1"/>
          <p:nvPr/>
        </p:nvSpPr>
        <p:spPr>
          <a:xfrm>
            <a:off x="2725160" y="3745536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accent6"/>
                </a:solidFill>
              </a:rPr>
              <a:t>기본 로그인 화면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10DB11-65B4-4648-8072-1EC5FA37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600874"/>
            <a:ext cx="3676913" cy="189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927243-7F57-4DF4-AEAE-1B32EB3E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600874"/>
            <a:ext cx="3676913" cy="189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C70CFA-3837-4B46-92EC-44311FC92E9E}"/>
              </a:ext>
            </a:extLst>
          </p:cNvPr>
          <p:cNvSpPr txBox="1"/>
          <p:nvPr/>
        </p:nvSpPr>
        <p:spPr>
          <a:xfrm>
            <a:off x="539552" y="4293097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http://localhost:8080/login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7EF62-BC17-474F-B772-58ABEAB0F7AF}"/>
              </a:ext>
            </a:extLst>
          </p:cNvPr>
          <p:cNvSpPr txBox="1"/>
          <p:nvPr/>
        </p:nvSpPr>
        <p:spPr>
          <a:xfrm>
            <a:off x="5004048" y="4293096"/>
            <a:ext cx="344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http://localhost:8080/manager (redirect)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1806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1489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특정 권한을 가진 사람만이 특정 </a:t>
            </a:r>
            <a:r>
              <a:rPr lang="en-US" altLang="ko-KR"/>
              <a:t>URI</a:t>
            </a:r>
            <a:r>
              <a:rPr lang="ko-KR" altLang="en-US"/>
              <a:t>에 접근하기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임시</a:t>
            </a:r>
            <a:r>
              <a:rPr lang="en-US" altLang="ko-KR"/>
              <a:t> </a:t>
            </a:r>
            <a:r>
              <a:rPr lang="ko-KR" altLang="en-US"/>
              <a:t>계정 정보</a:t>
            </a:r>
            <a:r>
              <a:rPr lang="en-US" altLang="ko-KR"/>
              <a:t>(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비밀번호</a:t>
            </a:r>
            <a:r>
              <a:rPr lang="en-US" altLang="ko-KR"/>
              <a:t>, </a:t>
            </a:r>
            <a:r>
              <a:rPr lang="ko-KR" altLang="en-US"/>
              <a:t>권한</a:t>
            </a:r>
            <a:r>
              <a:rPr lang="en-US" altLang="ko-KR"/>
              <a:t>)</a:t>
            </a:r>
            <a:r>
              <a:rPr lang="ko-KR" altLang="en-US"/>
              <a:t> 부여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2C43-3D7F-4750-903E-A7477B87B867}"/>
              </a:ext>
            </a:extLst>
          </p:cNvPr>
          <p:cNvSpPr txBox="1"/>
          <p:nvPr/>
        </p:nvSpPr>
        <p:spPr>
          <a:xfrm>
            <a:off x="539552" y="1254819"/>
            <a:ext cx="82809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inMemoryAuthentication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withUser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inMemoryAuthentication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withUser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Bean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@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rawPassword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encodedPassword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rawPassword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encodedPassword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ct val="90000"/>
              </a:lnSpc>
            </a:pPr>
            <a:b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@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rawPassword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rawPassword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90000"/>
              </a:lnSpc>
            </a:pP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FEB1-A49B-4E12-9827-8B4E2B6EB1F5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E16798-DEB7-479F-AE54-8B5249009693}"/>
              </a:ext>
            </a:extLst>
          </p:cNvPr>
          <p:cNvSpPr txBox="1"/>
          <p:nvPr/>
        </p:nvSpPr>
        <p:spPr>
          <a:xfrm>
            <a:off x="1756039" y="220486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비밀번호 인코딩 객체 필수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AE941-1391-44E8-84A9-0ED2416C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88" y="5013176"/>
            <a:ext cx="3096345" cy="1592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2A0DCB-930C-4070-AB89-D6CDD7D1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27" y="5013176"/>
            <a:ext cx="3096344" cy="159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D4AD5A-EDC7-4F86-9F8E-16C8F430D79E}"/>
              </a:ext>
            </a:extLst>
          </p:cNvPr>
          <p:cNvSpPr txBox="1"/>
          <p:nvPr/>
        </p:nvSpPr>
        <p:spPr>
          <a:xfrm>
            <a:off x="922526" y="4705399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http://localhost:8080/login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62D35-4170-44B5-8E7C-7E46109C237E}"/>
              </a:ext>
            </a:extLst>
          </p:cNvPr>
          <p:cNvSpPr txBox="1"/>
          <p:nvPr/>
        </p:nvSpPr>
        <p:spPr>
          <a:xfrm>
            <a:off x="4579888" y="4706105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http://localhost:8080/manager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3543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52542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로그인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Controller + Template </a:t>
            </a:r>
            <a:r>
              <a:rPr lang="ko-KR" altLang="en-US"/>
              <a:t>으로 로그인 화면 준비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C2C43-3D7F-4750-903E-A7477B87B867}"/>
              </a:ext>
            </a:extLst>
          </p:cNvPr>
          <p:cNvSpPr txBox="1"/>
          <p:nvPr/>
        </p:nvSpPr>
        <p:spPr>
          <a:xfrm>
            <a:off x="539552" y="1254819"/>
            <a:ext cx="828092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MANAGER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권한을 가진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ADMIN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권한을 가진 사용자 접근 가능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FEB1-A49B-4E12-9827-8B4E2B6EB1F5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D7BD1-833F-4628-B28E-8C543A4E73C6}"/>
              </a:ext>
            </a:extLst>
          </p:cNvPr>
          <p:cNvSpPr txBox="1"/>
          <p:nvPr/>
        </p:nvSpPr>
        <p:spPr>
          <a:xfrm>
            <a:off x="539552" y="4666389"/>
            <a:ext cx="828092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8FA75-67B8-4349-9868-749F5BAB8DB7}"/>
              </a:ext>
            </a:extLst>
          </p:cNvPr>
          <p:cNvSpPr txBox="1"/>
          <p:nvPr/>
        </p:nvSpPr>
        <p:spPr>
          <a:xfrm>
            <a:off x="539552" y="4365104"/>
            <a:ext cx="274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controller/UserController.java</a:t>
            </a:r>
            <a:endParaRPr lang="ko-KR" altLang="en-US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D3F0E2-6396-411A-AA1C-C993751FB42F}"/>
              </a:ext>
            </a:extLst>
          </p:cNvPr>
          <p:cNvSpPr/>
          <p:nvPr/>
        </p:nvSpPr>
        <p:spPr>
          <a:xfrm>
            <a:off x="963744" y="3627738"/>
            <a:ext cx="3729168" cy="27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65604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Architecture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7A71D-92A1-445D-89D4-CEC8A94A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3" y="689099"/>
            <a:ext cx="7879913" cy="58362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D3FE-1BFB-488F-A92E-C228AB3350E1}"/>
              </a:ext>
            </a:extLst>
          </p:cNvPr>
          <p:cNvSpPr/>
          <p:nvPr/>
        </p:nvSpPr>
        <p:spPr>
          <a:xfrm>
            <a:off x="6687671" y="3342477"/>
            <a:ext cx="1754364" cy="637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DE796F-FA17-416C-AC0E-9773915273A5}"/>
              </a:ext>
            </a:extLst>
          </p:cNvPr>
          <p:cNvSpPr/>
          <p:nvPr/>
        </p:nvSpPr>
        <p:spPr>
          <a:xfrm>
            <a:off x="4285129" y="4337559"/>
            <a:ext cx="1308847" cy="161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A5C1A-18D1-4D64-A9BD-9F1FB4DD91C8}"/>
              </a:ext>
            </a:extLst>
          </p:cNvPr>
          <p:cNvSpPr/>
          <p:nvPr/>
        </p:nvSpPr>
        <p:spPr>
          <a:xfrm>
            <a:off x="6418730" y="1988806"/>
            <a:ext cx="2142564" cy="727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2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52542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로그인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Controller + Template </a:t>
            </a:r>
            <a:r>
              <a:rPr lang="ko-KR" altLang="en-US"/>
              <a:t>으로 로그인 화면 준비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913E8-76AF-4514-9EAD-48BA0726BB67}"/>
              </a:ext>
            </a:extLst>
          </p:cNvPr>
          <p:cNvSpPr txBox="1"/>
          <p:nvPr/>
        </p:nvSpPr>
        <p:spPr>
          <a:xfrm>
            <a:off x="539552" y="1254819"/>
            <a:ext cx="828092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"http://www.thymeleaf.org"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 Login Page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"${param.error != null}"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 username or password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"${param.error}"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&gt;&lt;/h2&gt;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spc="-2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th:name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"${_csrf.parameterName}"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th:value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"${_csrf.token}"</a:t>
            </a:r>
            <a:r>
              <a:rPr lang="en-US" altLang="ko-KR" sz="1400" b="0" spc="-2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spc="-2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 in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EFE7F-E008-44EB-889F-B6696AE5873A}"/>
              </a:ext>
            </a:extLst>
          </p:cNvPr>
          <p:cNvSpPr txBox="1"/>
          <p:nvPr/>
        </p:nvSpPr>
        <p:spPr>
          <a:xfrm>
            <a:off x="539552" y="953534"/>
            <a:ext cx="1976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templates/login.html</a:t>
            </a:r>
            <a:endParaRPr lang="ko-KR" altLang="en-US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204E6-AC5C-4FE1-B219-A284079F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92" y="5085184"/>
            <a:ext cx="2304383" cy="136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21F122-2898-453A-B5BE-2A94F6351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377294"/>
            <a:ext cx="3126563" cy="1607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9EA88-8BF2-4D35-8F55-E1EFF17C5E2C}"/>
              </a:ext>
            </a:extLst>
          </p:cNvPr>
          <p:cNvSpPr/>
          <p:nvPr/>
        </p:nvSpPr>
        <p:spPr>
          <a:xfrm>
            <a:off x="993973" y="4715584"/>
            <a:ext cx="7741948" cy="219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8630B27-68BF-43A1-B9D1-22E80BA0AEFE}"/>
              </a:ext>
            </a:extLst>
          </p:cNvPr>
          <p:cNvCxnSpPr>
            <a:stCxn id="11" idx="3"/>
            <a:endCxn id="3" idx="3"/>
          </p:cNvCxnSpPr>
          <p:nvPr/>
        </p:nvCxnSpPr>
        <p:spPr>
          <a:xfrm flipH="1">
            <a:off x="8706675" y="4825161"/>
            <a:ext cx="29246" cy="943870"/>
          </a:xfrm>
          <a:prstGeom prst="bentConnector3">
            <a:avLst>
              <a:gd name="adj1" fmla="val -78164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0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8513869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요청 데이터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CSRF (Cross Site Request Forgery)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사이트 간 요청 위조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en-US" altLang="ko-KR">
                <a:hlinkClick r:id="rId3"/>
              </a:rPr>
              <a:t>http://ggoreb.com/article/1</a:t>
            </a:r>
            <a:r>
              <a:rPr lang="en-US" altLang="ko-KR"/>
              <a:t> </a:t>
            </a:r>
            <a:r>
              <a:rPr lang="ko-KR" altLang="en-US"/>
              <a:t>과 같은 </a:t>
            </a:r>
            <a:r>
              <a:rPr lang="en-US" altLang="ko-KR" b="1" u="sng"/>
              <a:t>URL</a:t>
            </a:r>
            <a:r>
              <a:rPr lang="ko-KR" altLang="en-US" b="1" u="sng"/>
              <a:t>의 패턴을 분석하여 일반적인</a:t>
            </a:r>
            <a:endParaRPr lang="en-US" altLang="ko-KR" b="1" u="sng"/>
          </a:p>
          <a:p>
            <a:pPr>
              <a:lnSpc>
                <a:spcPct val="150000"/>
              </a:lnSpc>
            </a:pPr>
            <a:r>
              <a:rPr lang="en-US" altLang="ko-KR" b="1"/>
              <a:t>          </a:t>
            </a:r>
            <a:r>
              <a:rPr lang="ko-KR" altLang="en-US" b="1" u="sng"/>
              <a:t>방법으로 접근 할 수 없는 페이지에 접근하는 등 취약점을 공격</a:t>
            </a:r>
            <a:r>
              <a:rPr lang="ko-KR" altLang="en-US"/>
              <a:t>하는 방법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referer (referrer</a:t>
            </a:r>
            <a:r>
              <a:rPr lang="ko-KR" altLang="en-US"/>
              <a:t>의 오타</a:t>
            </a:r>
            <a:r>
              <a:rPr lang="en-US" altLang="ko-KR"/>
              <a:t>, </a:t>
            </a:r>
            <a:r>
              <a:rPr lang="ko-KR" altLang="en-US"/>
              <a:t>요청 전 페이지</a:t>
            </a:r>
            <a:r>
              <a:rPr lang="en-US" altLang="ko-KR"/>
              <a:t>) </a:t>
            </a:r>
            <a:r>
              <a:rPr lang="ko-KR" altLang="en-US"/>
              <a:t>정보를 확인하거나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ko-KR" altLang="en-US" b="1">
                <a:solidFill>
                  <a:srgbClr val="FF0000"/>
                </a:solidFill>
              </a:rPr>
              <a:t>토큰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랜덤값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  <a:r>
              <a:rPr lang="ko-KR" altLang="en-US" b="1">
                <a:solidFill>
                  <a:srgbClr val="FF0000"/>
                </a:solidFill>
              </a:rPr>
              <a:t>을 발급</a:t>
            </a:r>
            <a:r>
              <a:rPr lang="ko-KR" altLang="en-US"/>
              <a:t>하여 정상적인 접근인지 확인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스프링 시큐리티에서 토큰을 발급하는 기능을 기본으로 제공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2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477727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Forbidden(403) </a:t>
            </a:r>
            <a:r>
              <a:rPr lang="ko-KR" altLang="en-US"/>
              <a:t>화면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접근 권한이 없을 때 안내 메시지 출력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9F118E-458C-4843-95A9-830ABCF9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4626200"/>
            <a:ext cx="3672408" cy="189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D5C867-4EF1-4050-9DE4-9D62BA398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626200"/>
            <a:ext cx="3672408" cy="189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10CAD5-E4DD-4D1C-9793-E3AD799C721E}"/>
              </a:ext>
            </a:extLst>
          </p:cNvPr>
          <p:cNvSpPr txBox="1"/>
          <p:nvPr/>
        </p:nvSpPr>
        <p:spPr>
          <a:xfrm>
            <a:off x="755577" y="4318423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admin</a:t>
            </a:r>
            <a:r>
              <a:rPr lang="ko-KR" altLang="en-US" sz="1400" b="1"/>
              <a:t> 로그인 후 </a:t>
            </a:r>
            <a:r>
              <a:rPr lang="en-US" altLang="ko-KR" sz="1400" b="1"/>
              <a:t>manager </a:t>
            </a:r>
            <a:r>
              <a:rPr lang="ko-KR" altLang="en-US" sz="1400" b="1"/>
              <a:t>페이지 접속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41A5F-7C9F-4EA7-BAAD-4BEE984DED68}"/>
              </a:ext>
            </a:extLst>
          </p:cNvPr>
          <p:cNvSpPr txBox="1"/>
          <p:nvPr/>
        </p:nvSpPr>
        <p:spPr>
          <a:xfrm>
            <a:off x="4932040" y="4318423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manager</a:t>
            </a:r>
            <a:r>
              <a:rPr lang="ko-KR" altLang="en-US" sz="1400" b="1"/>
              <a:t> 로그인 후 </a:t>
            </a:r>
            <a:r>
              <a:rPr lang="en-US" altLang="ko-KR" sz="1400" b="1"/>
              <a:t>admin </a:t>
            </a:r>
            <a:r>
              <a:rPr lang="ko-KR" altLang="en-US" sz="1400" b="1"/>
              <a:t>페이지 접속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6BF42-5080-417C-96A3-0E41414E4DDC}"/>
              </a:ext>
            </a:extLst>
          </p:cNvPr>
          <p:cNvSpPr txBox="1"/>
          <p:nvPr/>
        </p:nvSpPr>
        <p:spPr>
          <a:xfrm>
            <a:off x="539552" y="1254819"/>
            <a:ext cx="828092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ko-KR" alt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ko-KR" altLang="en-US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3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http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3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inMemoryAuthentication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withUser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inMemoryAuthentication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withUser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3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39FC-A1C4-4F9A-B83B-A94D1A7EE90F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5677C6-B46E-4D37-A037-E05DC6E4775D}"/>
              </a:ext>
            </a:extLst>
          </p:cNvPr>
          <p:cNvSpPr/>
          <p:nvPr/>
        </p:nvSpPr>
        <p:spPr>
          <a:xfrm>
            <a:off x="941721" y="1902715"/>
            <a:ext cx="6495399" cy="40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0BCEC-2184-43EB-8A26-46D3EE5B19D4}"/>
              </a:ext>
            </a:extLst>
          </p:cNvPr>
          <p:cNvSpPr/>
          <p:nvPr/>
        </p:nvSpPr>
        <p:spPr>
          <a:xfrm>
            <a:off x="954784" y="3483321"/>
            <a:ext cx="7649285" cy="405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0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477727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Forbidden(403) </a:t>
            </a:r>
            <a:r>
              <a:rPr lang="ko-KR" altLang="en-US"/>
              <a:t>화면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접근 권한이 없을 때 안내 메시지 출력</a:t>
            </a:r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6BF42-5080-417C-96A3-0E41414E4DDC}"/>
              </a:ext>
            </a:extLst>
          </p:cNvPr>
          <p:cNvSpPr txBox="1"/>
          <p:nvPr/>
        </p:nvSpPr>
        <p:spPr>
          <a:xfrm>
            <a:off x="539552" y="1254819"/>
            <a:ext cx="828092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exceptionHandling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accessDeniedPage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39FC-A1C4-4F9A-B83B-A94D1A7EE90F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0BCEC-2184-43EB-8A26-46D3EE5B19D4}"/>
              </a:ext>
            </a:extLst>
          </p:cNvPr>
          <p:cNvSpPr/>
          <p:nvPr/>
        </p:nvSpPr>
        <p:spPr>
          <a:xfrm>
            <a:off x="954784" y="2996952"/>
            <a:ext cx="5881445" cy="23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569AD-1978-4C1D-9FDC-39D7C8129830}"/>
              </a:ext>
            </a:extLst>
          </p:cNvPr>
          <p:cNvSpPr txBox="1"/>
          <p:nvPr/>
        </p:nvSpPr>
        <p:spPr>
          <a:xfrm>
            <a:off x="539551" y="4169154"/>
            <a:ext cx="345638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accessDenied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BED12-E125-4208-ACF0-E86775527DFA}"/>
              </a:ext>
            </a:extLst>
          </p:cNvPr>
          <p:cNvSpPr txBox="1"/>
          <p:nvPr/>
        </p:nvSpPr>
        <p:spPr>
          <a:xfrm>
            <a:off x="539552" y="3867869"/>
            <a:ext cx="2697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controller/UserController.java</a:t>
            </a:r>
            <a:endParaRPr lang="ko-KR" altLang="en-US" sz="1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8E5A6-2AE0-4E61-BB1F-318957880F32}"/>
              </a:ext>
            </a:extLst>
          </p:cNvPr>
          <p:cNvSpPr txBox="1"/>
          <p:nvPr/>
        </p:nvSpPr>
        <p:spPr>
          <a:xfrm>
            <a:off x="4499992" y="4169154"/>
            <a:ext cx="432048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Sorry, you do not have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permission to view this page.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Click Login at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"@{/login}"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A37B8-0602-44E8-82F0-1C5131EF73E3}"/>
              </a:ext>
            </a:extLst>
          </p:cNvPr>
          <p:cNvSpPr txBox="1"/>
          <p:nvPr/>
        </p:nvSpPr>
        <p:spPr>
          <a:xfrm>
            <a:off x="4499992" y="3867869"/>
            <a:ext cx="2606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template/accessDenied.html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28225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477727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Forbidden(403) </a:t>
            </a:r>
            <a:r>
              <a:rPr lang="ko-KR" altLang="en-US"/>
              <a:t>화면 처리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접근 권한이 없을 때 안내 메시지 출력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21950-24AE-41C1-B2FC-00F1D445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4" y="1484784"/>
            <a:ext cx="4896544" cy="2532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895069-366A-4A7B-B135-D14BDD3590FC}"/>
              </a:ext>
            </a:extLst>
          </p:cNvPr>
          <p:cNvSpPr txBox="1"/>
          <p:nvPr/>
        </p:nvSpPr>
        <p:spPr>
          <a:xfrm>
            <a:off x="924333" y="1177006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manager</a:t>
            </a:r>
            <a:r>
              <a:rPr lang="ko-KR" altLang="en-US" sz="1400" b="1"/>
              <a:t> 로그인 후 </a:t>
            </a:r>
            <a:r>
              <a:rPr lang="en-US" altLang="ko-KR" sz="1400" b="1"/>
              <a:t>admin </a:t>
            </a:r>
            <a:r>
              <a:rPr lang="ko-KR" altLang="en-US" sz="1400" b="1"/>
              <a:t>페이지 접속</a:t>
            </a:r>
          </a:p>
        </p:txBody>
      </p:sp>
    </p:spTree>
    <p:extLst>
      <p:ext uri="{BB962C8B-B14F-4D97-AF65-F5344CB8AC3E}">
        <p14:creationId xmlns:p14="http://schemas.microsoft.com/office/powerpoint/2010/main" val="171755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7882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로그아웃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POST </a:t>
            </a:r>
            <a:r>
              <a:rPr lang="ko-KR" altLang="en-US"/>
              <a:t>방식으로 </a:t>
            </a:r>
            <a:r>
              <a:rPr lang="en-US" altLang="ko-KR"/>
              <a:t>/logout </a:t>
            </a:r>
            <a:r>
              <a:rPr lang="ko-KR" altLang="en-US"/>
              <a:t>호출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73656-FBA0-402E-A93F-F25E251A01C6}"/>
              </a:ext>
            </a:extLst>
          </p:cNvPr>
          <p:cNvSpPr txBox="1"/>
          <p:nvPr/>
        </p:nvSpPr>
        <p:spPr>
          <a:xfrm>
            <a:off x="539552" y="1254819"/>
            <a:ext cx="828092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exceptionHandling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accessDeniedPage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invalidateHttpSession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C48BD-03FF-44D2-BF58-6ACFB7521239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BD18F-6CED-4B2E-92A0-53AB967D516F}"/>
              </a:ext>
            </a:extLst>
          </p:cNvPr>
          <p:cNvSpPr/>
          <p:nvPr/>
        </p:nvSpPr>
        <p:spPr>
          <a:xfrm>
            <a:off x="963744" y="3402873"/>
            <a:ext cx="4240716" cy="27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7882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로그아웃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POST </a:t>
            </a:r>
            <a:r>
              <a:rPr lang="ko-KR" altLang="en-US"/>
              <a:t>방식으로 </a:t>
            </a:r>
            <a:r>
              <a:rPr lang="en-US" altLang="ko-KR"/>
              <a:t>/logout </a:t>
            </a:r>
            <a:r>
              <a:rPr lang="ko-KR" altLang="en-US"/>
              <a:t>호출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467F9-F802-46EA-A53C-A43FD0B41E1A}"/>
              </a:ext>
            </a:extLst>
          </p:cNvPr>
          <p:cNvSpPr txBox="1"/>
          <p:nvPr/>
        </p:nvSpPr>
        <p:spPr>
          <a:xfrm>
            <a:off x="539552" y="1254819"/>
            <a:ext cx="828092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"http://www.thymeleaf.org"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"1111"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spc="-2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th:name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"${_csrf.parameterName}"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th:value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"${_csrf.token}"</a:t>
            </a:r>
            <a:r>
              <a:rPr lang="en-US" altLang="ko-KR" sz="1400" b="0" spc="-2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spc="-2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 in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"/logout"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spc="-2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th:name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"${_csrf.parameterName}"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2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th:value</a:t>
            </a:r>
            <a:r>
              <a:rPr lang="en-US" altLang="ko-KR" sz="1400" b="0" spc="-2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2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"${_csrf.token}"</a:t>
            </a:r>
            <a:r>
              <a:rPr lang="en-US" altLang="ko-KR" sz="1400" b="0" spc="-2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 out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627C0-45B8-403C-A0AD-654E3004DED4}"/>
              </a:ext>
            </a:extLst>
          </p:cNvPr>
          <p:cNvSpPr txBox="1"/>
          <p:nvPr/>
        </p:nvSpPr>
        <p:spPr>
          <a:xfrm>
            <a:off x="539552" y="953534"/>
            <a:ext cx="18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template/login.html</a:t>
            </a:r>
            <a:endParaRPr lang="ko-KR" altLang="en-US" sz="14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F75677-FAD7-4EEF-B904-B743732C4AC3}"/>
              </a:ext>
            </a:extLst>
          </p:cNvPr>
          <p:cNvSpPr/>
          <p:nvPr/>
        </p:nvSpPr>
        <p:spPr>
          <a:xfrm>
            <a:off x="790491" y="4509119"/>
            <a:ext cx="7935497" cy="846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34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7882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로그아웃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POST </a:t>
            </a:r>
            <a:r>
              <a:rPr lang="ko-KR" altLang="en-US"/>
              <a:t>방식으로 </a:t>
            </a:r>
            <a:r>
              <a:rPr lang="en-US" altLang="ko-KR"/>
              <a:t>/logout </a:t>
            </a:r>
            <a:r>
              <a:rPr lang="ko-KR" altLang="en-US"/>
              <a:t>호출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627C0-45B8-403C-A0AD-654E3004DED4}"/>
              </a:ext>
            </a:extLst>
          </p:cNvPr>
          <p:cNvSpPr txBox="1"/>
          <p:nvPr/>
        </p:nvSpPr>
        <p:spPr>
          <a:xfrm>
            <a:off x="539552" y="953534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http://localhost:8080/login</a:t>
            </a:r>
            <a:endParaRPr lang="ko-KR" altLang="en-US" sz="1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5B9BF-4B01-4A1C-8D7D-A9B4679CBEAD}"/>
              </a:ext>
            </a:extLst>
          </p:cNvPr>
          <p:cNvSpPr txBox="1"/>
          <p:nvPr/>
        </p:nvSpPr>
        <p:spPr>
          <a:xfrm>
            <a:off x="5076055" y="957258"/>
            <a:ext cx="313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http://localhost:8080/login?logout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5093C9-39E3-41D5-8F9D-A96E7513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270089"/>
            <a:ext cx="3456384" cy="287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E5A184-6A1F-4728-AB22-E438794D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270090"/>
            <a:ext cx="3456384" cy="287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B41FB27-85EE-4A9A-B848-D67A05D76958}"/>
              </a:ext>
            </a:extLst>
          </p:cNvPr>
          <p:cNvSpPr/>
          <p:nvPr/>
        </p:nvSpPr>
        <p:spPr>
          <a:xfrm>
            <a:off x="4355977" y="2492153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4ADA85-9B0F-4C59-BFC5-9A7A250479AA}"/>
              </a:ext>
            </a:extLst>
          </p:cNvPr>
          <p:cNvSpPr/>
          <p:nvPr/>
        </p:nvSpPr>
        <p:spPr>
          <a:xfrm>
            <a:off x="572777" y="3437965"/>
            <a:ext cx="733509" cy="34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1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5625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로그아웃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Controller + Template </a:t>
            </a:r>
            <a:r>
              <a:rPr lang="ko-KR" altLang="en-US"/>
              <a:t>으로 로그아웃 화면 준비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73656-FBA0-402E-A93F-F25E251A01C6}"/>
              </a:ext>
            </a:extLst>
          </p:cNvPr>
          <p:cNvSpPr txBox="1"/>
          <p:nvPr/>
        </p:nvSpPr>
        <p:spPr>
          <a:xfrm>
            <a:off x="539552" y="1254819"/>
            <a:ext cx="828092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exceptionHandling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accessDeniedPage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logoutUrl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"/logout"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invalidateHttpSession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C48BD-03FF-44D2-BF58-6ACFB7521239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BD18F-6CED-4B2E-92A0-53AB967D516F}"/>
              </a:ext>
            </a:extLst>
          </p:cNvPr>
          <p:cNvSpPr/>
          <p:nvPr/>
        </p:nvSpPr>
        <p:spPr>
          <a:xfrm>
            <a:off x="963744" y="3417040"/>
            <a:ext cx="6275256" cy="27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FCF1B-F13C-4087-8A80-89E375DB0E2D}"/>
              </a:ext>
            </a:extLst>
          </p:cNvPr>
          <p:cNvSpPr txBox="1"/>
          <p:nvPr/>
        </p:nvSpPr>
        <p:spPr>
          <a:xfrm>
            <a:off x="3563888" y="4450365"/>
            <a:ext cx="52565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 Logout Page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spc="-8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8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8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th:name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"${_csrf.parameterName}"</a:t>
            </a:r>
          </a:p>
          <a:p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"${_csrf.token}"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spc="-8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8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8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spc="-8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"btn"</a:t>
            </a:r>
            <a:r>
              <a:rPr lang="en-US" altLang="ko-KR" sz="1400" b="0" spc="-8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 out</a:t>
            </a:r>
            <a:r>
              <a:rPr lang="en-US" altLang="ko-KR" sz="1400" b="0" spc="-8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400" b="0" spc="-8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B8E29-A03C-4579-B930-3900FED3F4B1}"/>
              </a:ext>
            </a:extLst>
          </p:cNvPr>
          <p:cNvSpPr txBox="1"/>
          <p:nvPr/>
        </p:nvSpPr>
        <p:spPr>
          <a:xfrm>
            <a:off x="3563888" y="4149080"/>
            <a:ext cx="202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template/logout.html</a:t>
            </a:r>
            <a:endParaRPr lang="ko-KR" altLang="en-US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F46CE7-888B-4E9E-935F-6217192FD29C}"/>
              </a:ext>
            </a:extLst>
          </p:cNvPr>
          <p:cNvSpPr txBox="1"/>
          <p:nvPr/>
        </p:nvSpPr>
        <p:spPr>
          <a:xfrm>
            <a:off x="539551" y="4450365"/>
            <a:ext cx="280831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"/logout"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"logout"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"logout"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B9295-B120-445B-9661-5A5C9F758B5A}"/>
              </a:ext>
            </a:extLst>
          </p:cNvPr>
          <p:cNvSpPr txBox="1"/>
          <p:nvPr/>
        </p:nvSpPr>
        <p:spPr>
          <a:xfrm>
            <a:off x="539552" y="4149080"/>
            <a:ext cx="2697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controller/UserController.java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5980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21948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로그아웃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627C0-45B8-403C-A0AD-654E3004DED4}"/>
              </a:ext>
            </a:extLst>
          </p:cNvPr>
          <p:cNvSpPr txBox="1"/>
          <p:nvPr/>
        </p:nvSpPr>
        <p:spPr>
          <a:xfrm>
            <a:off x="539552" y="953534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http://localhost:8080/logout</a:t>
            </a:r>
            <a:endParaRPr lang="ko-KR" altLang="en-US" sz="1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5B9BF-4B01-4A1C-8D7D-A9B4679CBEAD}"/>
              </a:ext>
            </a:extLst>
          </p:cNvPr>
          <p:cNvSpPr txBox="1"/>
          <p:nvPr/>
        </p:nvSpPr>
        <p:spPr>
          <a:xfrm>
            <a:off x="5076055" y="957258"/>
            <a:ext cx="313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http://localhost:8080/login?logout</a:t>
            </a:r>
            <a:endParaRPr lang="ko-KR" altLang="en-US" sz="14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E5A184-6A1F-4728-AB22-E438794D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270090"/>
            <a:ext cx="3456384" cy="287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B41FB27-85EE-4A9A-B848-D67A05D76958}"/>
              </a:ext>
            </a:extLst>
          </p:cNvPr>
          <p:cNvSpPr/>
          <p:nvPr/>
        </p:nvSpPr>
        <p:spPr>
          <a:xfrm>
            <a:off x="4355977" y="2492153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002F9B-2EEA-4B2F-BB45-AE8708DB1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70090"/>
            <a:ext cx="3456385" cy="287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07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653266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Architecture</a:t>
            </a: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1. </a:t>
            </a:r>
            <a:r>
              <a:rPr lang="ko-KR" altLang="en-US"/>
              <a:t>클라이언트에서 </a:t>
            </a:r>
            <a:r>
              <a:rPr lang="en-US" altLang="ko-KR"/>
              <a:t>Form, QueryString </a:t>
            </a:r>
            <a:r>
              <a:rPr lang="ko-KR" altLang="en-US"/>
              <a:t>등을 통해 사용자 정보와 함께 인증 요청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2. AuthenticationFilter(UsernamePasswordAuthenticationToken)</a:t>
            </a:r>
            <a:r>
              <a:rPr lang="ko-KR" altLang="en-US"/>
              <a:t>가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사용자 정보를 받은 후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인증을 담당할 </a:t>
            </a:r>
            <a:r>
              <a:rPr lang="en-US" altLang="ko-KR"/>
              <a:t>AuthenticationManager</a:t>
            </a:r>
            <a:r>
              <a:rPr lang="ko-KR" altLang="en-US"/>
              <a:t>에게 넘겨줄 객체를 생성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7EFA-C6A1-490F-B86E-2C744CE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01" y="699881"/>
            <a:ext cx="5489056" cy="36109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B14BAF5-FA24-4854-883F-3CEE3371986E}"/>
              </a:ext>
            </a:extLst>
          </p:cNvPr>
          <p:cNvSpPr/>
          <p:nvPr/>
        </p:nvSpPr>
        <p:spPr>
          <a:xfrm>
            <a:off x="1459919" y="1497106"/>
            <a:ext cx="1050199" cy="573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4BC865-0565-450A-BF0D-19F9F6C31EB5}"/>
              </a:ext>
            </a:extLst>
          </p:cNvPr>
          <p:cNvSpPr/>
          <p:nvPr/>
        </p:nvSpPr>
        <p:spPr>
          <a:xfrm>
            <a:off x="2662518" y="620688"/>
            <a:ext cx="672353" cy="1100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73801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에 저장되어 있는 사용자의 정보를 이용하여 인증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 b="1" u="sng"/>
              <a:t>UserDetailsService </a:t>
            </a:r>
            <a:r>
              <a:rPr lang="ko-KR" altLang="en-US" b="1" u="sng"/>
              <a:t>인터페이스를 구현</a:t>
            </a:r>
            <a:r>
              <a:rPr lang="ko-KR" altLang="en-US"/>
              <a:t>하여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사용자의 계정 정보와 권한 정보를 가지는 </a:t>
            </a:r>
            <a:r>
              <a:rPr lang="en-US" altLang="ko-KR" b="1" u="sng"/>
              <a:t>UserDetails </a:t>
            </a:r>
            <a:r>
              <a:rPr lang="ko-KR" altLang="en-US" b="1" u="sng"/>
              <a:t>객체를 반환</a:t>
            </a:r>
            <a:endParaRPr lang="en-US" altLang="ko-KR" b="1" u="sng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E7403-2F6C-419A-81F3-58EF6DA8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71" y="2021716"/>
            <a:ext cx="6408257" cy="421559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B16C08-ACDB-4320-9929-7EA8A89637BB}"/>
              </a:ext>
            </a:extLst>
          </p:cNvPr>
          <p:cNvSpPr/>
          <p:nvPr/>
        </p:nvSpPr>
        <p:spPr>
          <a:xfrm>
            <a:off x="6313714" y="4171406"/>
            <a:ext cx="1393372" cy="505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EE4125-9617-4B84-8374-EF3B35242FCC}"/>
              </a:ext>
            </a:extLst>
          </p:cNvPr>
          <p:cNvSpPr/>
          <p:nvPr/>
        </p:nvSpPr>
        <p:spPr>
          <a:xfrm>
            <a:off x="4341223" y="4985658"/>
            <a:ext cx="1040674" cy="505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2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776488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모델 생성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사용자 계정 정보 </a:t>
            </a:r>
            <a:r>
              <a:rPr lang="en-US" altLang="ko-KR"/>
              <a:t>: Member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사용자 권한 정보 </a:t>
            </a:r>
            <a:r>
              <a:rPr lang="en-US" altLang="ko-KR"/>
              <a:t>: MemberRole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각 모델의 </a:t>
            </a:r>
            <a:r>
              <a:rPr lang="en-US" altLang="ko-KR"/>
              <a:t>Repository </a:t>
            </a:r>
            <a:r>
              <a:rPr lang="ko-KR" altLang="en-US"/>
              <a:t>생성 </a:t>
            </a:r>
            <a:r>
              <a:rPr lang="en-US" altLang="ko-KR"/>
              <a:t>(</a:t>
            </a:r>
            <a:r>
              <a:rPr lang="ko-KR" altLang="en-US"/>
              <a:t>사용자 정보 저장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DB</a:t>
            </a:r>
            <a:r>
              <a:rPr lang="ko-KR" altLang="en-US"/>
              <a:t>에서 조회한 모델의 형태를 맞추기 위해 </a:t>
            </a:r>
            <a:r>
              <a:rPr lang="en-US" altLang="ko-KR"/>
              <a:t>User </a:t>
            </a:r>
            <a:r>
              <a:rPr lang="ko-KR" altLang="en-US"/>
              <a:t>상속 구현 </a:t>
            </a:r>
            <a:r>
              <a:rPr lang="en-US" altLang="ko-KR"/>
              <a:t>(</a:t>
            </a:r>
            <a:r>
              <a:rPr lang="ko-KR" altLang="en-US"/>
              <a:t>커스텀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UserDetailsService </a:t>
            </a:r>
            <a:r>
              <a:rPr lang="ko-KR" altLang="en-US"/>
              <a:t>인터페이스 구현 </a:t>
            </a:r>
            <a:r>
              <a:rPr lang="en-US" altLang="ko-KR"/>
              <a:t>(</a:t>
            </a:r>
            <a:r>
              <a:rPr lang="ko-KR" altLang="en-US"/>
              <a:t>커스텀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인증 절차 수행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SecurityConfig </a:t>
            </a:r>
            <a:r>
              <a:rPr lang="ko-KR" altLang="en-US"/>
              <a:t>에서 관련 설정 추가 및 변경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UserDetailsService </a:t>
            </a:r>
            <a:r>
              <a:rPr lang="ko-KR" altLang="en-US"/>
              <a:t>등록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@Bean PasswordEncoder </a:t>
            </a:r>
            <a:r>
              <a:rPr lang="ko-KR" altLang="en-US"/>
              <a:t>제거</a:t>
            </a:r>
            <a:endParaRPr lang="en-US" altLang="ko-KR" b="1" u="sng"/>
          </a:p>
        </p:txBody>
      </p:sp>
    </p:spTree>
    <p:extLst>
      <p:ext uri="{BB962C8B-B14F-4D97-AF65-F5344CB8AC3E}">
        <p14:creationId xmlns:p14="http://schemas.microsoft.com/office/powerpoint/2010/main" val="3965131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2184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UserDetailsService </a:t>
            </a:r>
            <a:r>
              <a:rPr lang="ko-KR" altLang="en-US"/>
              <a:t>구현 후 기본 동작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254F-D2FD-4D56-86FC-9288A25DB095}"/>
              </a:ext>
            </a:extLst>
          </p:cNvPr>
          <p:cNvSpPr txBox="1"/>
          <p:nvPr/>
        </p:nvSpPr>
        <p:spPr>
          <a:xfrm>
            <a:off x="539552" y="1254819"/>
            <a:ext cx="828092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@Slf4j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loadUserByUsername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UsernameNotFoundException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dbUser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"{noop}1111"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SimpleGrantedAuthority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"ROLE_MANAGER"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dbUser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EC4C3-A53D-4C65-AF70-D99A4D32D40D}"/>
              </a:ext>
            </a:extLst>
          </p:cNvPr>
          <p:cNvSpPr txBox="1"/>
          <p:nvPr/>
        </p:nvSpPr>
        <p:spPr>
          <a:xfrm>
            <a:off x="539552" y="953534"/>
            <a:ext cx="3474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service/CustomUserDetailsService.java</a:t>
            </a:r>
            <a:endParaRPr lang="ko-KR" altLang="en-US" sz="1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091F3A-61F9-47C4-B329-A3DD928E1B61}"/>
              </a:ext>
            </a:extLst>
          </p:cNvPr>
          <p:cNvSpPr/>
          <p:nvPr/>
        </p:nvSpPr>
        <p:spPr>
          <a:xfrm>
            <a:off x="2407920" y="2798731"/>
            <a:ext cx="1173386" cy="22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1B3AC-5E08-42DD-8E04-5BDE1B7B45A5}"/>
              </a:ext>
            </a:extLst>
          </p:cNvPr>
          <p:cNvSpPr txBox="1"/>
          <p:nvPr/>
        </p:nvSpPr>
        <p:spPr>
          <a:xfrm>
            <a:off x="3707904" y="2629453"/>
            <a:ext cx="2677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{noop} : </a:t>
            </a:r>
            <a:r>
              <a:rPr lang="ko-KR" altLang="en-US" sz="1200" b="1">
                <a:solidFill>
                  <a:schemeClr val="accent6"/>
                </a:solidFill>
              </a:rPr>
              <a:t>비밀번호 암호화 기능 무시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B4EE3-3397-4845-94B4-E7D01C2C548B}"/>
              </a:ext>
            </a:extLst>
          </p:cNvPr>
          <p:cNvSpPr txBox="1"/>
          <p:nvPr/>
        </p:nvSpPr>
        <p:spPr>
          <a:xfrm>
            <a:off x="539552" y="4365104"/>
            <a:ext cx="828092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EnableWebSecurity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Autowired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2F70C-BE25-40DB-8EB3-512392711DAB}"/>
              </a:ext>
            </a:extLst>
          </p:cNvPr>
          <p:cNvSpPr txBox="1"/>
          <p:nvPr/>
        </p:nvSpPr>
        <p:spPr>
          <a:xfrm>
            <a:off x="539552" y="4063819"/>
            <a:ext cx="522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 (</a:t>
            </a:r>
            <a:r>
              <a:rPr lang="en-US" altLang="ko-KR" sz="1400" b="1" u="sng"/>
              <a:t>※ PasswordEncoder Bean </a:t>
            </a:r>
            <a:r>
              <a:rPr lang="ko-KR" altLang="en-US" sz="1400" b="1" u="sng"/>
              <a:t>제거</a:t>
            </a:r>
            <a:r>
              <a:rPr lang="en-US" altLang="ko-KR" sz="1400" b="1"/>
              <a:t>)</a:t>
            </a:r>
            <a:endParaRPr lang="ko-KR" altLang="en-US" sz="14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07847-33CB-4266-9290-D5946F0F11B3}"/>
              </a:ext>
            </a:extLst>
          </p:cNvPr>
          <p:cNvSpPr/>
          <p:nvPr/>
        </p:nvSpPr>
        <p:spPr>
          <a:xfrm>
            <a:off x="792479" y="4823473"/>
            <a:ext cx="4955177" cy="462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7FA599-928D-42DF-91DB-C4A8974DE323}"/>
              </a:ext>
            </a:extLst>
          </p:cNvPr>
          <p:cNvSpPr/>
          <p:nvPr/>
        </p:nvSpPr>
        <p:spPr>
          <a:xfrm>
            <a:off x="996623" y="6102491"/>
            <a:ext cx="4955177" cy="22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1760C-44DD-4463-B5B3-5B75F59E79D4}"/>
              </a:ext>
            </a:extLst>
          </p:cNvPr>
          <p:cNvSpPr txBox="1"/>
          <p:nvPr/>
        </p:nvSpPr>
        <p:spPr>
          <a:xfrm>
            <a:off x="5951800" y="3205865"/>
            <a:ext cx="1510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ROLE_ </a:t>
            </a:r>
            <a:r>
              <a:rPr lang="ko-KR" altLang="en-US" sz="1200" b="1">
                <a:solidFill>
                  <a:schemeClr val="accent6"/>
                </a:solidFill>
              </a:rPr>
              <a:t>접두사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1884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2184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UserDetailsService </a:t>
            </a:r>
            <a:r>
              <a:rPr lang="ko-KR" altLang="en-US"/>
              <a:t>구현 후 기본 동작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6724C-6C19-40FB-A7F4-ADF4EF18B1A3}"/>
              </a:ext>
            </a:extLst>
          </p:cNvPr>
          <p:cNvSpPr txBox="1"/>
          <p:nvPr/>
        </p:nvSpPr>
        <p:spPr>
          <a:xfrm>
            <a:off x="539552" y="953534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http://localhost:8080/login</a:t>
            </a:r>
            <a:endParaRPr lang="ko-KR" altLang="en-US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75BB30-33DE-49DC-B430-0B83AE4C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70091"/>
            <a:ext cx="3456385" cy="287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142C49-7DC0-4143-B74B-9CBD40677FCF}"/>
              </a:ext>
            </a:extLst>
          </p:cNvPr>
          <p:cNvSpPr txBox="1"/>
          <p:nvPr/>
        </p:nvSpPr>
        <p:spPr>
          <a:xfrm>
            <a:off x="5076055" y="957258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http://localhost:8080/manager</a:t>
            </a:r>
            <a:endParaRPr lang="ko-KR" altLang="en-US" sz="1400" b="1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2C27006-8EBE-469F-96DD-5DD0D10DF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261312"/>
            <a:ext cx="3456384" cy="287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564758-768D-46BB-A9F6-94ACCCF8A6A7}"/>
              </a:ext>
            </a:extLst>
          </p:cNvPr>
          <p:cNvSpPr/>
          <p:nvPr/>
        </p:nvSpPr>
        <p:spPr>
          <a:xfrm>
            <a:off x="1415143" y="2284925"/>
            <a:ext cx="727166" cy="22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F87EEC-DE45-4EED-9BC0-6C677B051418}"/>
              </a:ext>
            </a:extLst>
          </p:cNvPr>
          <p:cNvSpPr txBox="1"/>
          <p:nvPr/>
        </p:nvSpPr>
        <p:spPr>
          <a:xfrm>
            <a:off x="1469802" y="2490117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동작 확인을 위해 비밀번호만 검사</a:t>
            </a:r>
          </a:p>
        </p:txBody>
      </p:sp>
    </p:spTree>
    <p:extLst>
      <p:ext uri="{BB962C8B-B14F-4D97-AF65-F5344CB8AC3E}">
        <p14:creationId xmlns:p14="http://schemas.microsoft.com/office/powerpoint/2010/main" val="3544234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4467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정보와 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61E4F-EB54-4E3A-8E24-C371901B0D89}"/>
              </a:ext>
            </a:extLst>
          </p:cNvPr>
          <p:cNvSpPr txBox="1"/>
          <p:nvPr/>
        </p:nvSpPr>
        <p:spPr>
          <a:xfrm>
            <a:off x="539552" y="1254819"/>
            <a:ext cx="8280920" cy="5472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FetchType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hibernate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CreationTimestamp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@Data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CreationTimestamp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FetchType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EAGER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"member_id"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MemberRole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5FC-C890-4CCD-A2D8-9BBE893353D2}"/>
              </a:ext>
            </a:extLst>
          </p:cNvPr>
          <p:cNvSpPr txBox="1"/>
          <p:nvPr/>
        </p:nvSpPr>
        <p:spPr>
          <a:xfrm>
            <a:off x="539552" y="953534"/>
            <a:ext cx="18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model/Member.java</a:t>
            </a:r>
            <a:endParaRPr lang="ko-KR" altLang="en-US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4E7658-0238-4E52-B448-F8E65963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377517"/>
            <a:ext cx="5033812" cy="995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78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4467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정보와 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61E4F-EB54-4E3A-8E24-C371901B0D89}"/>
              </a:ext>
            </a:extLst>
          </p:cNvPr>
          <p:cNvSpPr txBox="1"/>
          <p:nvPr/>
        </p:nvSpPr>
        <p:spPr>
          <a:xfrm>
            <a:off x="539552" y="1254819"/>
            <a:ext cx="828092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GeneratedValue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GenerationType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MemberRole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GeneratedValue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GenerationType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5FC-C890-4CCD-A2D8-9BBE893353D2}"/>
              </a:ext>
            </a:extLst>
          </p:cNvPr>
          <p:cNvSpPr txBox="1"/>
          <p:nvPr/>
        </p:nvSpPr>
        <p:spPr>
          <a:xfrm>
            <a:off x="539552" y="953534"/>
            <a:ext cx="2276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model/MemberRole.java</a:t>
            </a:r>
            <a:endParaRPr lang="ko-KR" altLang="en-US" sz="1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AF5675-44FC-4B63-8E39-AA1E0E28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295" y="4216347"/>
            <a:ext cx="5033812" cy="796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887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4467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정보와 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61E4F-EB54-4E3A-8E24-C371901B0D89}"/>
              </a:ext>
            </a:extLst>
          </p:cNvPr>
          <p:cNvSpPr txBox="1"/>
          <p:nvPr/>
        </p:nvSpPr>
        <p:spPr>
          <a:xfrm>
            <a:off x="539552" y="1254819"/>
            <a:ext cx="828092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samplesecurity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springframework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spc="-1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pc="-1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pc="-1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MemberRepository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pc="-1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spc="-1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spc="-1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spc="-1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5FC-C890-4CCD-A2D8-9BBE893353D2}"/>
              </a:ext>
            </a:extLst>
          </p:cNvPr>
          <p:cNvSpPr txBox="1"/>
          <p:nvPr/>
        </p:nvSpPr>
        <p:spPr>
          <a:xfrm>
            <a:off x="539552" y="953534"/>
            <a:ext cx="3155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repository/MemberRepository.java</a:t>
            </a:r>
            <a:endParaRPr lang="ko-KR" altLang="en-US" sz="1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DBF9B-232B-42DC-9C82-A5CBE3A29961}"/>
              </a:ext>
            </a:extLst>
          </p:cNvPr>
          <p:cNvSpPr txBox="1"/>
          <p:nvPr/>
        </p:nvSpPr>
        <p:spPr>
          <a:xfrm>
            <a:off x="539552" y="3761745"/>
            <a:ext cx="828092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JPA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spring.jpa.hibernate.ddl-auto=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update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spring.jpa.database-platform=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org.hibernate.dialect.MariaDBDialect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spring.jpa.show-sql=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spring.jpa.properties.hibernate.globally_quoted_identifiers=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4108-4FE1-4C09-8AD1-0838C9238F8E}"/>
              </a:ext>
            </a:extLst>
          </p:cNvPr>
          <p:cNvSpPr txBox="1"/>
          <p:nvPr/>
        </p:nvSpPr>
        <p:spPr>
          <a:xfrm>
            <a:off x="539552" y="3460460"/>
            <a:ext cx="294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resources/application.properties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155684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4467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정보와 연동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5FC-C890-4CCD-A2D8-9BBE893353D2}"/>
              </a:ext>
            </a:extLst>
          </p:cNvPr>
          <p:cNvSpPr txBox="1"/>
          <p:nvPr/>
        </p:nvSpPr>
        <p:spPr>
          <a:xfrm>
            <a:off x="539552" y="953534"/>
            <a:ext cx="332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JUnit Test </a:t>
            </a:r>
            <a:r>
              <a:rPr lang="ko-KR" altLang="en-US" sz="1400" b="1"/>
              <a:t>실행 </a:t>
            </a:r>
            <a:r>
              <a:rPr lang="en-US" altLang="ko-KR" sz="1400" b="1"/>
              <a:t>(</a:t>
            </a:r>
            <a:r>
              <a:rPr lang="ko-KR" altLang="en-US" sz="1400" b="1"/>
              <a:t>메소드 옆 버튼 클릭</a:t>
            </a:r>
            <a:r>
              <a:rPr lang="en-US" altLang="ko-KR" sz="1400" b="1"/>
              <a:t>)</a:t>
            </a:r>
            <a:endParaRPr lang="ko-KR" altLang="en-US" sz="14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F8DF4-A734-4CDF-BB91-FBB7E7B9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254819"/>
            <a:ext cx="5981229" cy="519851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902EB3-2F15-41CD-A5AC-D5ABC8E94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374645"/>
            <a:ext cx="2735817" cy="1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31F2E-E252-40B2-AB0F-CC1BF91543D5}"/>
              </a:ext>
            </a:extLst>
          </p:cNvPr>
          <p:cNvSpPr txBox="1"/>
          <p:nvPr/>
        </p:nvSpPr>
        <p:spPr>
          <a:xfrm>
            <a:off x="5796135" y="2057130"/>
            <a:ext cx="140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member Table</a:t>
            </a:r>
            <a:endParaRPr lang="ko-KR" altLang="en-US" sz="1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1AA50-7818-478B-BFBB-94F81C0F44AD}"/>
              </a:ext>
            </a:extLst>
          </p:cNvPr>
          <p:cNvSpPr txBox="1"/>
          <p:nvPr/>
        </p:nvSpPr>
        <p:spPr>
          <a:xfrm>
            <a:off x="5794959" y="4188237"/>
            <a:ext cx="181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member_role Table</a:t>
            </a:r>
            <a:endParaRPr lang="ko-KR" altLang="en-US" sz="14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8E250E-D74B-4DC3-8B81-0BD78AC4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517" y="4494806"/>
            <a:ext cx="2732435" cy="1454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8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4467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정보와 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61E4F-EB54-4E3A-8E24-C371901B0D89}"/>
              </a:ext>
            </a:extLst>
          </p:cNvPr>
          <p:cNvSpPr txBox="1"/>
          <p:nvPr/>
        </p:nvSpPr>
        <p:spPr>
          <a:xfrm>
            <a:off x="539552" y="1254819"/>
            <a:ext cx="828092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ROLE_PREFIX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"ROLE_"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"{noop}"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member;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MemberRole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i++)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ROLE_PREFIX +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getRoleName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5FC-C890-4CCD-A2D8-9BBE893353D2}"/>
              </a:ext>
            </a:extLst>
          </p:cNvPr>
          <p:cNvSpPr txBox="1"/>
          <p:nvPr/>
        </p:nvSpPr>
        <p:spPr>
          <a:xfrm>
            <a:off x="539552" y="953534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model/CustomUser.java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A823E-3257-48C2-A6B7-99C4A9CE2977}"/>
              </a:ext>
            </a:extLst>
          </p:cNvPr>
          <p:cNvSpPr txBox="1"/>
          <p:nvPr/>
        </p:nvSpPr>
        <p:spPr>
          <a:xfrm>
            <a:off x="4211960" y="1340768"/>
            <a:ext cx="3302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다른 기능 추가를 위해 </a:t>
            </a:r>
            <a:r>
              <a:rPr lang="en-US" altLang="ko-KR" sz="1200" b="1">
                <a:solidFill>
                  <a:schemeClr val="accent6"/>
                </a:solidFill>
              </a:rPr>
              <a:t>User</a:t>
            </a:r>
            <a:r>
              <a:rPr lang="ko-KR" altLang="en-US" sz="1200" b="1">
                <a:solidFill>
                  <a:schemeClr val="accent6"/>
                </a:solidFill>
              </a:rPr>
              <a:t>를 상속받아 구현</a:t>
            </a:r>
          </a:p>
        </p:txBody>
      </p:sp>
    </p:spTree>
    <p:extLst>
      <p:ext uri="{BB962C8B-B14F-4D97-AF65-F5344CB8AC3E}">
        <p14:creationId xmlns:p14="http://schemas.microsoft.com/office/powerpoint/2010/main" val="3313485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4467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정보와 연동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61E4F-EB54-4E3A-8E24-C371901B0D89}"/>
              </a:ext>
            </a:extLst>
          </p:cNvPr>
          <p:cNvSpPr txBox="1"/>
          <p:nvPr/>
        </p:nvSpPr>
        <p:spPr>
          <a:xfrm>
            <a:off x="539552" y="1254819"/>
            <a:ext cx="828092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Slf4j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Autowired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MemberRepository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memberRepository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UserDetails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loadUserByUsername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UsernameNotFoundException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User dbUser = new User(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username, "{noop}1234",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    Arrays.asList(new SimpleGrantedAuthority("ROLE_MANAGER")));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memberRepository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5FC-C890-4CCD-A2D8-9BBE893353D2}"/>
              </a:ext>
            </a:extLst>
          </p:cNvPr>
          <p:cNvSpPr txBox="1"/>
          <p:nvPr/>
        </p:nvSpPr>
        <p:spPr>
          <a:xfrm>
            <a:off x="539552" y="953534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model/CustomUser.java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8886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256777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Architecture</a:t>
            </a: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3. </a:t>
            </a:r>
            <a:r>
              <a:rPr lang="ko-KR" altLang="en-US"/>
              <a:t>사용자 정보를 담은 객체를 넘겨 받은 후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4. </a:t>
            </a:r>
            <a:r>
              <a:rPr lang="ko-KR" altLang="en-US"/>
              <a:t>인증을 처리하는 </a:t>
            </a:r>
            <a:r>
              <a:rPr lang="en-US" altLang="ko-KR"/>
              <a:t>AuthenticationProvider</a:t>
            </a:r>
            <a:r>
              <a:rPr lang="ko-KR" altLang="en-US"/>
              <a:t>에게 재 전달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7EFA-C6A1-490F-B86E-2C744CE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01" y="699881"/>
            <a:ext cx="5489056" cy="36109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4BC865-0565-450A-BF0D-19F9F6C31EB5}"/>
              </a:ext>
            </a:extLst>
          </p:cNvPr>
          <p:cNvSpPr/>
          <p:nvPr/>
        </p:nvSpPr>
        <p:spPr>
          <a:xfrm>
            <a:off x="3101789" y="1418547"/>
            <a:ext cx="896470" cy="401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66678-D031-4953-A664-19CD833E9926}"/>
              </a:ext>
            </a:extLst>
          </p:cNvPr>
          <p:cNvSpPr/>
          <p:nvPr/>
        </p:nvSpPr>
        <p:spPr>
          <a:xfrm>
            <a:off x="4942321" y="1418547"/>
            <a:ext cx="896470" cy="401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1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250741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2D122-842B-4CC7-9BC1-95DB267CD88C}"/>
              </a:ext>
            </a:extLst>
          </p:cNvPr>
          <p:cNvSpPr txBox="1"/>
          <p:nvPr/>
        </p:nvSpPr>
        <p:spPr>
          <a:xfrm>
            <a:off x="539552" y="95353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user2</a:t>
            </a:r>
            <a:r>
              <a:rPr lang="ko-KR" altLang="en-US" sz="1400" b="1"/>
              <a:t> 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543A4-C14E-419C-B625-B8D7EC888B12}"/>
              </a:ext>
            </a:extLst>
          </p:cNvPr>
          <p:cNvSpPr txBox="1"/>
          <p:nvPr/>
        </p:nvSpPr>
        <p:spPr>
          <a:xfrm>
            <a:off x="5076055" y="95725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/manager </a:t>
            </a:r>
            <a:r>
              <a:rPr lang="ko-KR" altLang="en-US" sz="1400" b="1"/>
              <a:t>접속 가능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6C7B857-3616-44C5-A781-FD8D9B082AB3}"/>
              </a:ext>
            </a:extLst>
          </p:cNvPr>
          <p:cNvSpPr/>
          <p:nvPr/>
        </p:nvSpPr>
        <p:spPr>
          <a:xfrm>
            <a:off x="4355977" y="220486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89F037-7EDD-4035-B545-4EE7388C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0" y="1261311"/>
            <a:ext cx="3456383" cy="1982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387BEBF-38F0-4B36-9810-DD9D54398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3" y="1261311"/>
            <a:ext cx="3456383" cy="1982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71C2B6-F2D9-44D2-85F1-CBBE136D1648}"/>
              </a:ext>
            </a:extLst>
          </p:cNvPr>
          <p:cNvSpPr txBox="1"/>
          <p:nvPr/>
        </p:nvSpPr>
        <p:spPr>
          <a:xfrm>
            <a:off x="539552" y="3769295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user3</a:t>
            </a:r>
            <a:r>
              <a:rPr lang="ko-KR" altLang="en-US" sz="1400" b="1"/>
              <a:t> 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D472D-AF0C-4A9E-90D3-9E761DE76172}"/>
              </a:ext>
            </a:extLst>
          </p:cNvPr>
          <p:cNvSpPr txBox="1"/>
          <p:nvPr/>
        </p:nvSpPr>
        <p:spPr>
          <a:xfrm>
            <a:off x="5076055" y="37730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/admin </a:t>
            </a:r>
            <a:r>
              <a:rPr lang="ko-KR" altLang="en-US" sz="1400" b="1"/>
              <a:t>접속 가능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8C78C9E-FD20-4089-A91F-0D9C992FD334}"/>
              </a:ext>
            </a:extLst>
          </p:cNvPr>
          <p:cNvSpPr/>
          <p:nvPr/>
        </p:nvSpPr>
        <p:spPr>
          <a:xfrm>
            <a:off x="4355977" y="5020625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6A15C57-931B-4B93-A1A6-26BA3C241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5" y="4077072"/>
            <a:ext cx="3454128" cy="198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CB4E989-E464-401C-8D77-A2DDE836C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3" y="4083209"/>
            <a:ext cx="3454128" cy="198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128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10428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테스트를 위해 사용한 </a:t>
            </a:r>
            <a:r>
              <a:rPr lang="en-US" altLang="ko-KR"/>
              <a:t>"{noop}" </a:t>
            </a:r>
            <a:r>
              <a:rPr lang="ko-KR" altLang="en-US"/>
              <a:t>구문 제거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1BB8F-4BFB-4F31-90F0-3AB89B1FC81A}"/>
              </a:ext>
            </a:extLst>
          </p:cNvPr>
          <p:cNvSpPr txBox="1"/>
          <p:nvPr/>
        </p:nvSpPr>
        <p:spPr>
          <a:xfrm>
            <a:off x="539552" y="1254819"/>
            <a:ext cx="828092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ROLE_PREFIX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"ROLE_"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CustomUser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member;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MemberRole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i++)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SimpleGrantedAuthority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ROLE_PREFIX +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getRoleName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C826C-A5A1-4036-AED9-71A471E70427}"/>
              </a:ext>
            </a:extLst>
          </p:cNvPr>
          <p:cNvSpPr txBox="1"/>
          <p:nvPr/>
        </p:nvSpPr>
        <p:spPr>
          <a:xfrm>
            <a:off x="539552" y="953534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model/CustomUser.java</a:t>
            </a:r>
            <a:endParaRPr lang="ko-KR" altLang="en-US" sz="14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8288F-EF78-450E-8704-D66D1C85A63A}"/>
              </a:ext>
            </a:extLst>
          </p:cNvPr>
          <p:cNvSpPr/>
          <p:nvPr/>
        </p:nvSpPr>
        <p:spPr>
          <a:xfrm>
            <a:off x="3452948" y="2781314"/>
            <a:ext cx="1618923" cy="22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34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10428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테스트를 위해 사용한 </a:t>
            </a:r>
            <a:r>
              <a:rPr lang="en-US" altLang="ko-KR"/>
              <a:t>"{noop}" </a:t>
            </a:r>
            <a:r>
              <a:rPr lang="ko-KR" altLang="en-US"/>
              <a:t>구문 제거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1BB8F-4BFB-4F31-90F0-3AB89B1FC81A}"/>
              </a:ext>
            </a:extLst>
          </p:cNvPr>
          <p:cNvSpPr txBox="1"/>
          <p:nvPr/>
        </p:nvSpPr>
        <p:spPr>
          <a:xfrm>
            <a:off x="539552" y="1254819"/>
            <a:ext cx="828092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Bean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BCryptPasswordEncoder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C826C-A5A1-4036-AED9-71A471E70427}"/>
              </a:ext>
            </a:extLst>
          </p:cNvPr>
          <p:cNvSpPr txBox="1"/>
          <p:nvPr/>
        </p:nvSpPr>
        <p:spPr>
          <a:xfrm>
            <a:off x="539552" y="953534"/>
            <a:ext cx="243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8288F-EF78-450E-8704-D66D1C85A63A}"/>
              </a:ext>
            </a:extLst>
          </p:cNvPr>
          <p:cNvSpPr/>
          <p:nvPr/>
        </p:nvSpPr>
        <p:spPr>
          <a:xfrm>
            <a:off x="781465" y="2351007"/>
            <a:ext cx="4211876" cy="885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9B55-ECC8-4801-BAC4-6846CB552DBD}"/>
              </a:ext>
            </a:extLst>
          </p:cNvPr>
          <p:cNvSpPr txBox="1"/>
          <p:nvPr/>
        </p:nvSpPr>
        <p:spPr>
          <a:xfrm>
            <a:off x="781465" y="3356992"/>
            <a:ext cx="562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스프링 시큐리티에서 제공하는 암호화 객체 </a:t>
            </a:r>
            <a:r>
              <a:rPr lang="en-US" altLang="ko-KR" sz="1200" b="1">
                <a:solidFill>
                  <a:schemeClr val="accent6"/>
                </a:solidFill>
              </a:rPr>
              <a:t>(Blowfish </a:t>
            </a:r>
            <a:r>
              <a:rPr lang="ko-KR" altLang="en-US" sz="1200" b="1">
                <a:solidFill>
                  <a:schemeClr val="accent6"/>
                </a:solidFill>
              </a:rPr>
              <a:t>알고리즘 기반 </a:t>
            </a:r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단방향</a:t>
            </a:r>
            <a:r>
              <a:rPr lang="en-US" altLang="ko-KR" sz="1200" b="1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5AA9F-2A52-4F4A-87DA-C6BAE768FA04}"/>
              </a:ext>
            </a:extLst>
          </p:cNvPr>
          <p:cNvSpPr txBox="1"/>
          <p:nvPr/>
        </p:nvSpPr>
        <p:spPr>
          <a:xfrm>
            <a:off x="2483768" y="1774595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manager / admin </a:t>
            </a:r>
            <a:r>
              <a:rPr lang="ko-KR" altLang="en-US" sz="1200" b="1">
                <a:solidFill>
                  <a:schemeClr val="accent6"/>
                </a:solidFill>
              </a:rPr>
              <a:t>임시 계정 제거</a:t>
            </a:r>
            <a:endParaRPr lang="en-US" altLang="ko-KR" sz="12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75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67761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커스텀 사용자 인증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DB</a:t>
            </a:r>
            <a:r>
              <a:rPr lang="ko-KR" altLang="en-US"/>
              <a:t>의 사용자 비밀번호 변경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FE0FC-7783-4F46-A98F-7A835694C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1010605"/>
            <a:ext cx="7380312" cy="126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DB47FD-1355-4B17-8042-8A9EF781986F}"/>
              </a:ext>
            </a:extLst>
          </p:cNvPr>
          <p:cNvSpPr txBox="1"/>
          <p:nvPr/>
        </p:nvSpPr>
        <p:spPr>
          <a:xfrm>
            <a:off x="881844" y="2843644"/>
            <a:ext cx="1068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1111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54FA4-741C-42E4-BBD2-9711A4D04522}"/>
              </a:ext>
            </a:extLst>
          </p:cNvPr>
          <p:cNvSpPr txBox="1"/>
          <p:nvPr/>
        </p:nvSpPr>
        <p:spPr>
          <a:xfrm>
            <a:off x="881844" y="3887983"/>
            <a:ext cx="79928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$2a$10$BSqvGAViaVFQc1oWuvsrC.IxnK64Fhr0/sY5pEcgTXXaZmldObCpm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C0EDE4C-6F30-4082-9EC7-6E0792978E6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2809662" y="1819356"/>
            <a:ext cx="675007" cy="3462246"/>
          </a:xfrm>
          <a:prstGeom prst="bentConnector3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38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40398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Thymeleaf</a:t>
            </a:r>
            <a:r>
              <a:rPr lang="ko-KR" altLang="en-US"/>
              <a:t>에서 인증정보 활용하기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접속자 아이디 출력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39199-2108-4CCF-B774-29EF918A9F9E}"/>
              </a:ext>
            </a:extLst>
          </p:cNvPr>
          <p:cNvSpPr txBox="1"/>
          <p:nvPr/>
        </p:nvSpPr>
        <p:spPr>
          <a:xfrm>
            <a:off x="539552" y="1254819"/>
            <a:ext cx="828092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xmlns:sec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"http://www.thymeleaf.org/extras/spring-security"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sec:authentication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${#authentication.name}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0E241-1E8A-4ECF-BCEC-D5C3A543FB6F}"/>
              </a:ext>
            </a:extLst>
          </p:cNvPr>
          <p:cNvSpPr txBox="1"/>
          <p:nvPr/>
        </p:nvSpPr>
        <p:spPr>
          <a:xfrm>
            <a:off x="539552" y="9535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templates/index.html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84385-4677-437B-B6C4-5A93DCF65AE9}"/>
              </a:ext>
            </a:extLst>
          </p:cNvPr>
          <p:cNvSpPr txBox="1"/>
          <p:nvPr/>
        </p:nvSpPr>
        <p:spPr>
          <a:xfrm>
            <a:off x="1263011" y="2538778"/>
            <a:ext cx="1981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security namespace </a:t>
            </a:r>
            <a:r>
              <a:rPr lang="ko-KR" altLang="en-US" sz="1200" b="1">
                <a:solidFill>
                  <a:schemeClr val="accent6"/>
                </a:solidFill>
              </a:rPr>
              <a:t>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C415B-9550-434D-852A-01C58524360B}"/>
              </a:ext>
            </a:extLst>
          </p:cNvPr>
          <p:cNvSpPr txBox="1"/>
          <p:nvPr/>
        </p:nvSpPr>
        <p:spPr>
          <a:xfrm>
            <a:off x="1443933" y="330118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Thymeleaf </a:t>
            </a:r>
            <a:r>
              <a:rPr lang="ko-KR" altLang="en-US" sz="1200" b="1">
                <a:solidFill>
                  <a:schemeClr val="accent6"/>
                </a:solidFill>
              </a:rPr>
              <a:t>표현식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89F28-EEA6-448D-B8BF-9F187371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1" y="4168825"/>
            <a:ext cx="2955859" cy="1296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BC6EA7-BCB1-478A-9CE8-F9FEFE47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4174675"/>
            <a:ext cx="2956636" cy="129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5CE8DD-DC09-4582-BBCB-F9794AE44F3D}"/>
              </a:ext>
            </a:extLst>
          </p:cNvPr>
          <p:cNvSpPr txBox="1"/>
          <p:nvPr/>
        </p:nvSpPr>
        <p:spPr>
          <a:xfrm>
            <a:off x="1263011" y="38610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하지 않음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ECE1B-2929-4CC9-9AB4-542668F35114}"/>
              </a:ext>
            </a:extLst>
          </p:cNvPr>
          <p:cNvSpPr txBox="1"/>
          <p:nvPr/>
        </p:nvSpPr>
        <p:spPr>
          <a:xfrm>
            <a:off x="5145804" y="386104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user1 </a:t>
            </a:r>
            <a:r>
              <a:rPr lang="ko-KR" altLang="en-US" sz="1400" b="1"/>
              <a:t>로그인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7A231-1917-462E-981D-55696793D506}"/>
              </a:ext>
            </a:extLst>
          </p:cNvPr>
          <p:cNvSpPr txBox="1"/>
          <p:nvPr/>
        </p:nvSpPr>
        <p:spPr>
          <a:xfrm>
            <a:off x="1718475" y="6029985"/>
            <a:ext cx="5202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https://github.com/thymeleaf/thymeleaf-extras-springsecurity</a:t>
            </a:r>
          </a:p>
        </p:txBody>
      </p:sp>
    </p:spTree>
    <p:extLst>
      <p:ext uri="{BB962C8B-B14F-4D97-AF65-F5344CB8AC3E}">
        <p14:creationId xmlns:p14="http://schemas.microsoft.com/office/powerpoint/2010/main" val="2946657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67549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Thymeleaf</a:t>
            </a:r>
            <a:r>
              <a:rPr lang="ko-KR" altLang="en-US"/>
              <a:t>에서 인증정보 활용하기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해당 </a:t>
            </a:r>
            <a:r>
              <a:rPr lang="en-US" altLang="ko-KR"/>
              <a:t>URL</a:t>
            </a:r>
            <a:r>
              <a:rPr lang="ko-KR" altLang="en-US"/>
              <a:t>에 접속할 권한을 가진 사용자에게만 출력 </a:t>
            </a:r>
            <a:r>
              <a:rPr lang="en-US" altLang="ko-KR"/>
              <a:t>(authorize-url)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39199-2108-4CCF-B774-29EF918A9F9E}"/>
              </a:ext>
            </a:extLst>
          </p:cNvPr>
          <p:cNvSpPr txBox="1"/>
          <p:nvPr/>
        </p:nvSpPr>
        <p:spPr>
          <a:xfrm>
            <a:off x="539552" y="1254819"/>
            <a:ext cx="828092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xmlns:sec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"http://www.thymeleaf.org/extras/spring-security"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sec:authentication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${#authentication.name}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</a:p>
          <a:p>
            <a:endParaRPr lang="en-US" altLang="ko-KR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sec:authorize-url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"/admin"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"/admin"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sec:authorize-url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"/manager"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"/manager"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0E241-1E8A-4ECF-BCEC-D5C3A543FB6F}"/>
              </a:ext>
            </a:extLst>
          </p:cNvPr>
          <p:cNvSpPr txBox="1"/>
          <p:nvPr/>
        </p:nvSpPr>
        <p:spPr>
          <a:xfrm>
            <a:off x="539552" y="9535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templates/index.html</a:t>
            </a:r>
            <a:endParaRPr lang="ko-KR" altLang="en-US" sz="1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E8DD-DC09-4582-BBCB-F9794AE44F3D}"/>
              </a:ext>
            </a:extLst>
          </p:cNvPr>
          <p:cNvSpPr txBox="1"/>
          <p:nvPr/>
        </p:nvSpPr>
        <p:spPr>
          <a:xfrm>
            <a:off x="1263011" y="4415915"/>
            <a:ext cx="2353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user2 (MANAGER) </a:t>
            </a:r>
            <a:r>
              <a:rPr lang="ko-KR" altLang="en-US" sz="1400" b="1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ECE1B-2929-4CC9-9AB4-542668F35114}"/>
              </a:ext>
            </a:extLst>
          </p:cNvPr>
          <p:cNvSpPr txBox="1"/>
          <p:nvPr/>
        </p:nvSpPr>
        <p:spPr>
          <a:xfrm>
            <a:off x="5145804" y="4415915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user3 (ADMIN) </a:t>
            </a:r>
            <a:r>
              <a:rPr lang="ko-KR" altLang="en-US" sz="1400" b="1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2D09D4-6655-4E20-ABF1-A912E87C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10" y="4723692"/>
            <a:ext cx="2955859" cy="1797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18DE42-1304-4357-8CAA-F995F27B1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804" y="4727237"/>
            <a:ext cx="2956636" cy="1798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29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67549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Thymeleaf</a:t>
            </a:r>
            <a:r>
              <a:rPr lang="ko-KR" altLang="en-US"/>
              <a:t>에서 인증정보 활용하기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특정 권한을 가진 사용자에게만 출력 </a:t>
            </a:r>
            <a:r>
              <a:rPr lang="en-US" altLang="ko-KR"/>
              <a:t>(hasRole() / hasAuthority())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39199-2108-4CCF-B774-29EF918A9F9E}"/>
              </a:ext>
            </a:extLst>
          </p:cNvPr>
          <p:cNvSpPr txBox="1"/>
          <p:nvPr/>
        </p:nvSpPr>
        <p:spPr>
          <a:xfrm>
            <a:off x="539552" y="1254819"/>
            <a:ext cx="8280920" cy="275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xmlns:sec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"http://www.thymeleaf.org/extras/spring-security"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sec:authorize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"hasAuthority('ROLE_ADMIN')"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hasAuthority ROLE_ADMIN</a:t>
            </a: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sec:authorize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"hasRole('ROLE_ADMIN')"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hasRole ROLE_ADMIN</a:t>
            </a: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sec:authorize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"hasRole('ADMIN')"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hasRole ADMIN</a:t>
            </a:r>
          </a:p>
          <a:p>
            <a:pPr>
              <a:lnSpc>
                <a:spcPct val="90000"/>
              </a:lnSpc>
            </a:pP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0E241-1E8A-4ECF-BCEC-D5C3A543FB6F}"/>
              </a:ext>
            </a:extLst>
          </p:cNvPr>
          <p:cNvSpPr txBox="1"/>
          <p:nvPr/>
        </p:nvSpPr>
        <p:spPr>
          <a:xfrm>
            <a:off x="539552" y="9535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templates/index.html</a:t>
            </a:r>
            <a:endParaRPr lang="ko-KR" altLang="en-US" sz="1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E8DD-DC09-4582-BBCB-F9794AE44F3D}"/>
              </a:ext>
            </a:extLst>
          </p:cNvPr>
          <p:cNvSpPr txBox="1"/>
          <p:nvPr/>
        </p:nvSpPr>
        <p:spPr>
          <a:xfrm>
            <a:off x="1263011" y="4077072"/>
            <a:ext cx="2353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user2 (MANAGER) </a:t>
            </a:r>
            <a:r>
              <a:rPr lang="ko-KR" altLang="en-US" sz="1400" b="1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ECE1B-2929-4CC9-9AB4-542668F35114}"/>
              </a:ext>
            </a:extLst>
          </p:cNvPr>
          <p:cNvSpPr txBox="1"/>
          <p:nvPr/>
        </p:nvSpPr>
        <p:spPr>
          <a:xfrm>
            <a:off x="5145804" y="407707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user3 (ADMIN) </a:t>
            </a:r>
            <a:r>
              <a:rPr lang="ko-KR" altLang="en-US" sz="1400" b="1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BF46B9-3843-4E2C-9843-38F19F88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09" y="4384849"/>
            <a:ext cx="2336449" cy="2048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1CBBB2-A869-4092-91E3-1E77AE6CB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804" y="4394149"/>
            <a:ext cx="2336449" cy="2048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932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40398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Thymeleaf</a:t>
            </a:r>
            <a:r>
              <a:rPr lang="ko-KR" altLang="en-US"/>
              <a:t>에서 인증정보 활용하기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사용자 인증정보 직접 활용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39199-2108-4CCF-B774-29EF918A9F9E}"/>
              </a:ext>
            </a:extLst>
          </p:cNvPr>
          <p:cNvSpPr txBox="1"/>
          <p:nvPr/>
        </p:nvSpPr>
        <p:spPr>
          <a:xfrm>
            <a:off x="539552" y="1254819"/>
            <a:ext cx="828092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&lt;/h3&gt;&lt;hr&gt;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${#authentication.principal}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&lt;/h3&gt;&lt;hr&gt;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${#authentication.principal.member}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&lt;/h3&gt;&lt;hr&gt;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${#authentication.principal.member.name}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${#authentication.principal.member.regDate} ]]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sec:authentication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"principal.member.name"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0E241-1E8A-4ECF-BCEC-D5C3A543FB6F}"/>
              </a:ext>
            </a:extLst>
          </p:cNvPr>
          <p:cNvSpPr txBox="1"/>
          <p:nvPr/>
        </p:nvSpPr>
        <p:spPr>
          <a:xfrm>
            <a:off x="539552" y="9535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templates/index.html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10C37-D085-4489-B702-9E476897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64" y="3602326"/>
            <a:ext cx="5235909" cy="267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520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40398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Thymeleaf</a:t>
            </a:r>
            <a:r>
              <a:rPr lang="ko-KR" altLang="en-US"/>
              <a:t>에서 인증정보 활용하기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사용자 인증정보 직접 활용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39199-2108-4CCF-B774-29EF918A9F9E}"/>
              </a:ext>
            </a:extLst>
          </p:cNvPr>
          <p:cNvSpPr txBox="1"/>
          <p:nvPr/>
        </p:nvSpPr>
        <p:spPr>
          <a:xfrm>
            <a:off x="539552" y="1254819"/>
            <a:ext cx="828092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endParaRPr lang="en-US" altLang="ko-KR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th:with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"member=${#authentication.principal.member}"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"${member.id}"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"${member.pw}"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"${member.name}"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th:text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"${member.regDate}"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0E241-1E8A-4ECF-BCEC-D5C3A543FB6F}"/>
              </a:ext>
            </a:extLst>
          </p:cNvPr>
          <p:cNvSpPr txBox="1"/>
          <p:nvPr/>
        </p:nvSpPr>
        <p:spPr>
          <a:xfrm>
            <a:off x="539552" y="953534"/>
            <a:ext cx="201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templates/index.html</a:t>
            </a:r>
            <a:endParaRPr lang="ko-KR" altLang="en-US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0D4831-C802-4C8C-9DA5-2895FFF3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64" y="3602327"/>
            <a:ext cx="3158268" cy="2029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035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25218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라이브러리 추가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0EC3E-F111-480A-8265-02A6BC5BEE3F}"/>
              </a:ext>
            </a:extLst>
          </p:cNvPr>
          <p:cNvSpPr txBox="1"/>
          <p:nvPr/>
        </p:nvSpPr>
        <p:spPr>
          <a:xfrm>
            <a:off x="539552" y="1254819"/>
            <a:ext cx="8280920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&lt;dependency&gt;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&lt;groupId&gt;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&lt;/groupId&gt;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&lt;artifactId&gt;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jjwt-api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&lt;/artifactId&gt;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0.11.2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&lt;/dependency&gt;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&lt;dependency&gt;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&lt;groupId&gt;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&lt;/groupId&gt;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&lt;artifactId&gt;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jjwt-impl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&lt;/artifactId&gt;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0.11.2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&lt;scope&gt;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&lt;/scope&gt;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&lt;/dependency&gt;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&lt;dependency&gt;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&lt;groupId&gt;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&lt;/groupId&gt;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&lt;artifactId&gt;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jjwt-jackson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&lt;/artifactId&gt;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0.11.2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&lt;scope&gt;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&lt;/scope&gt;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&lt;/dependency&gt;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1D296-57D1-4E25-94EC-D3D855740EF1}"/>
              </a:ext>
            </a:extLst>
          </p:cNvPr>
          <p:cNvSpPr txBox="1"/>
          <p:nvPr/>
        </p:nvSpPr>
        <p:spPr>
          <a:xfrm>
            <a:off x="539552" y="95353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pom.xml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40324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672613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Architecture</a:t>
            </a: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5. </a:t>
            </a:r>
            <a:r>
              <a:rPr lang="ko-KR" altLang="en-US"/>
              <a:t>사용자 인증 정보</a:t>
            </a:r>
            <a:r>
              <a:rPr lang="en-US" altLang="ko-KR"/>
              <a:t>(ID)</a:t>
            </a:r>
            <a:r>
              <a:rPr lang="ko-KR" altLang="en-US"/>
              <a:t>를 </a:t>
            </a:r>
            <a:r>
              <a:rPr lang="en-US" altLang="ko-KR" b="1" u="sng"/>
              <a:t>UserDetailsService</a:t>
            </a:r>
            <a:r>
              <a:rPr lang="ko-KR" altLang="en-US"/>
              <a:t>에게 전달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6. </a:t>
            </a:r>
            <a:r>
              <a:rPr lang="en-US" altLang="ko-KR" b="1" u="sng"/>
              <a:t>UserDetailsService</a:t>
            </a:r>
            <a:r>
              <a:rPr lang="ko-KR" altLang="en-US"/>
              <a:t>는 데이터베이스 내의 사용자 정보를 조회한 후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결과를 </a:t>
            </a:r>
            <a:r>
              <a:rPr lang="en-US" altLang="ko-KR" b="1" u="sng"/>
              <a:t>UserDetails</a:t>
            </a:r>
            <a:r>
              <a:rPr lang="ko-KR" altLang="en-US"/>
              <a:t>라는 객체로 생성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7EFA-C6A1-490F-B86E-2C744CE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01" y="699881"/>
            <a:ext cx="5489056" cy="36109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4BC865-0565-450A-BF0D-19F9F6C31EB5}"/>
              </a:ext>
            </a:extLst>
          </p:cNvPr>
          <p:cNvSpPr/>
          <p:nvPr/>
        </p:nvSpPr>
        <p:spPr>
          <a:xfrm>
            <a:off x="4814047" y="2832847"/>
            <a:ext cx="1374503" cy="88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66678-D031-4953-A664-19CD833E9926}"/>
              </a:ext>
            </a:extLst>
          </p:cNvPr>
          <p:cNvSpPr/>
          <p:nvPr/>
        </p:nvSpPr>
        <p:spPr>
          <a:xfrm>
            <a:off x="6448391" y="1920570"/>
            <a:ext cx="651656" cy="75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38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66526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JUnit</a:t>
            </a:r>
            <a:r>
              <a:rPr lang="ko-KR" altLang="en-US"/>
              <a:t>을 이용한 </a:t>
            </a:r>
            <a:r>
              <a:rPr lang="en-US" altLang="ko-KR"/>
              <a:t>JWT </a:t>
            </a:r>
            <a:r>
              <a:rPr lang="ko-KR" altLang="en-US"/>
              <a:t>인코딩 </a:t>
            </a:r>
            <a:r>
              <a:rPr lang="en-US" altLang="ko-KR"/>
              <a:t>/ </a:t>
            </a:r>
            <a:r>
              <a:rPr lang="ko-KR" altLang="en-US"/>
              <a:t>디코딩</a:t>
            </a:r>
            <a:r>
              <a:rPr lang="en-US" altLang="ko-KR"/>
              <a:t> </a:t>
            </a:r>
            <a:r>
              <a:rPr lang="ko-KR" altLang="en-US"/>
              <a:t>동작 확인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0EC3E-F111-480A-8265-02A6BC5BEE3F}"/>
              </a:ext>
            </a:extLst>
          </p:cNvPr>
          <p:cNvSpPr txBox="1"/>
          <p:nvPr/>
        </p:nvSpPr>
        <p:spPr>
          <a:xfrm>
            <a:off x="539552" y="1254819"/>
            <a:ext cx="828092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createJwt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SignatureAlgorithm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signatureAlgorithm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SignatureAlgorithm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HS256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secretKeyBytes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DatatypeConverter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parseBase64Binary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"abcdefghijklmnopqrstuvwxyzabcdefghijklmnopqrstuvwxyz"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signingKey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SecretKeySpec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secretKeyBytes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signatureAlgorithm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getJcaName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JwtBuilder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setSubject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setIssuer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"leafcats.com"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setHeaderParam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"JWT"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claim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"hasPermission"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signWith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signingKey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signatureAlgorithm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currentTimeMillis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setExpiration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3600000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시간 뒤 토큰 유효기간 만료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1D296-57D1-4E25-94EC-D3D855740EF1}"/>
              </a:ext>
            </a:extLst>
          </p:cNvPr>
          <p:cNvSpPr txBox="1"/>
          <p:nvPr/>
        </p:nvSpPr>
        <p:spPr>
          <a:xfrm>
            <a:off x="539552" y="953534"/>
            <a:ext cx="325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SamplesecurityApplicationTests.java</a:t>
            </a:r>
            <a:endParaRPr lang="ko-KR" altLang="en-US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A86E9F-7E6A-4638-AA95-432C1220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55" y="5995161"/>
            <a:ext cx="4572000" cy="41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412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66526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JUnit</a:t>
            </a:r>
            <a:r>
              <a:rPr lang="ko-KR" altLang="en-US"/>
              <a:t>을 이용한 </a:t>
            </a:r>
            <a:r>
              <a:rPr lang="en-US" altLang="ko-KR"/>
              <a:t>JWT </a:t>
            </a:r>
            <a:r>
              <a:rPr lang="ko-KR" altLang="en-US"/>
              <a:t>인코딩 </a:t>
            </a:r>
            <a:r>
              <a:rPr lang="en-US" altLang="ko-KR"/>
              <a:t>/ </a:t>
            </a:r>
            <a:r>
              <a:rPr lang="ko-KR" altLang="en-US"/>
              <a:t>디코딩</a:t>
            </a:r>
            <a:r>
              <a:rPr lang="en-US" altLang="ko-KR"/>
              <a:t> </a:t>
            </a:r>
            <a:r>
              <a:rPr lang="ko-KR" altLang="en-US"/>
              <a:t>동작 확인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0EC3E-F111-480A-8265-02A6BC5BEE3F}"/>
              </a:ext>
            </a:extLst>
          </p:cNvPr>
          <p:cNvSpPr txBox="1"/>
          <p:nvPr/>
        </p:nvSpPr>
        <p:spPr>
          <a:xfrm>
            <a:off x="539552" y="1254819"/>
            <a:ext cx="8280920" cy="357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getDataFromJwt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parserBuilder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setSigningKey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DatatypeConverter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parseBase64Binary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"abcdefghijklmnopqrstuvwxyzabcdefghijklmnopqrstuvwxyz"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parseClaimsJws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"eyJ0eXAiOiJKV1QiLCJhbGciOiJIUzI1NiJ9.eyJzdWIiOiLsoJzrqqkiLCJpc3MiOiJsZWFmY2F0cy5jb20iLCJoYXNQZXJtaXNzaW9uIjoiQURNSU4iLCJleHAiOjE2Mzg0NTEyMzF9.Inu-LSqg51F6AL6OxyG-VV_c-hZM4etvT2LHgGYvQM0"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getBody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 ::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getSubject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"Issuer ::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getIssuer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"claim ::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"hasPermission"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1D296-57D1-4E25-94EC-D3D855740EF1}"/>
              </a:ext>
            </a:extLst>
          </p:cNvPr>
          <p:cNvSpPr txBox="1"/>
          <p:nvPr/>
        </p:nvSpPr>
        <p:spPr>
          <a:xfrm>
            <a:off x="539552" y="953534"/>
            <a:ext cx="3256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SamplesecurityApplicationTests.java</a:t>
            </a:r>
            <a:endParaRPr lang="ko-KR" altLang="en-US" sz="14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D7BB1-2EEA-43BB-B307-E9BFF517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73" y="4993518"/>
            <a:ext cx="1863499" cy="60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461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283116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요청 및 응답 흐름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2421A9-0558-408A-992E-3422153AC947}"/>
              </a:ext>
            </a:extLst>
          </p:cNvPr>
          <p:cNvSpPr/>
          <p:nvPr/>
        </p:nvSpPr>
        <p:spPr>
          <a:xfrm>
            <a:off x="1209255" y="1958413"/>
            <a:ext cx="1224136" cy="9467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클라이언트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3FA4B-8ECE-4BAB-B2DE-DDE25F24D47B}"/>
              </a:ext>
            </a:extLst>
          </p:cNvPr>
          <p:cNvSpPr/>
          <p:nvPr/>
        </p:nvSpPr>
        <p:spPr>
          <a:xfrm>
            <a:off x="2843808" y="1956678"/>
            <a:ext cx="1224136" cy="9467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JwtFilter</a:t>
            </a:r>
            <a:endParaRPr lang="ko-KR" altLang="en-US" sz="12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803438-487E-4619-A763-28A41FDD7A1C}"/>
              </a:ext>
            </a:extLst>
          </p:cNvPr>
          <p:cNvSpPr/>
          <p:nvPr/>
        </p:nvSpPr>
        <p:spPr>
          <a:xfrm>
            <a:off x="3978393" y="3193231"/>
            <a:ext cx="1224136" cy="9467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</a:t>
            </a:r>
          </a:p>
          <a:p>
            <a:pPr algn="ctr"/>
            <a:r>
              <a:rPr lang="en-US" altLang="ko-KR" sz="1200"/>
              <a:t>Config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71FAA-F1DD-48F6-AC73-C9330127BB65}"/>
              </a:ext>
            </a:extLst>
          </p:cNvPr>
          <p:cNvSpPr/>
          <p:nvPr/>
        </p:nvSpPr>
        <p:spPr>
          <a:xfrm>
            <a:off x="2839819" y="4520920"/>
            <a:ext cx="1224136" cy="571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Jwt</a:t>
            </a:r>
          </a:p>
          <a:p>
            <a:pPr algn="ctr"/>
            <a:r>
              <a:rPr lang="en-US" altLang="ko-KR" sz="1200"/>
              <a:t>AccessDenied</a:t>
            </a:r>
          </a:p>
          <a:p>
            <a:pPr algn="ctr"/>
            <a:r>
              <a:rPr lang="en-US" altLang="ko-KR" sz="1200"/>
              <a:t>Handler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1AB3C2-C5A2-412C-8506-243CD4CA0539}"/>
              </a:ext>
            </a:extLst>
          </p:cNvPr>
          <p:cNvSpPr/>
          <p:nvPr/>
        </p:nvSpPr>
        <p:spPr>
          <a:xfrm>
            <a:off x="5076056" y="4520920"/>
            <a:ext cx="1224136" cy="571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Jwt</a:t>
            </a:r>
          </a:p>
          <a:p>
            <a:pPr algn="ctr"/>
            <a:r>
              <a:rPr lang="en-US" altLang="ko-KR" sz="1200"/>
              <a:t>Authentication</a:t>
            </a:r>
          </a:p>
          <a:p>
            <a:pPr algn="ctr"/>
            <a:r>
              <a:rPr lang="en-US" altLang="ko-KR" sz="1200"/>
              <a:t>EntryPoint</a:t>
            </a:r>
            <a:endParaRPr lang="ko-KR" alt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1EFC7-8E64-42A5-91EE-AF191361A01E}"/>
              </a:ext>
            </a:extLst>
          </p:cNvPr>
          <p:cNvSpPr txBox="1"/>
          <p:nvPr/>
        </p:nvSpPr>
        <p:spPr>
          <a:xfrm>
            <a:off x="2764840" y="5425479"/>
            <a:ext cx="1374094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403 Forbidden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C44A6-441B-495A-A583-39218A48CE24}"/>
              </a:ext>
            </a:extLst>
          </p:cNvPr>
          <p:cNvSpPr txBox="1"/>
          <p:nvPr/>
        </p:nvSpPr>
        <p:spPr>
          <a:xfrm>
            <a:off x="4866424" y="5425479"/>
            <a:ext cx="16433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/>
              <a:t>401 Unauthorized</a:t>
            </a:r>
            <a:endParaRPr lang="ko-KR" altLang="en-US" sz="1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C39D9-59F5-4059-BF3C-74560C6B6EFA}"/>
              </a:ext>
            </a:extLst>
          </p:cNvPr>
          <p:cNvSpPr/>
          <p:nvPr/>
        </p:nvSpPr>
        <p:spPr>
          <a:xfrm>
            <a:off x="1907704" y="3265239"/>
            <a:ext cx="1224136" cy="493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Jwt</a:t>
            </a:r>
          </a:p>
          <a:p>
            <a:pPr algn="ctr"/>
            <a:r>
              <a:rPr lang="en-US" altLang="ko-KR" sz="1200"/>
              <a:t>SecurityConfig</a:t>
            </a:r>
            <a:endParaRPr lang="ko-KR" altLang="en-US" sz="1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77F8C-7D9A-462D-83B4-C5DA7B3FB39F}"/>
              </a:ext>
            </a:extLst>
          </p:cNvPr>
          <p:cNvSpPr/>
          <p:nvPr/>
        </p:nvSpPr>
        <p:spPr>
          <a:xfrm>
            <a:off x="4644008" y="1837445"/>
            <a:ext cx="1160900" cy="482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TokenProvider</a:t>
            </a:r>
            <a:endParaRPr lang="ko-KR" altLang="en-US" sz="120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3E89F6D-E32A-416F-908C-AECE1A0C84B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2433391" y="2430071"/>
            <a:ext cx="410417" cy="1735"/>
          </a:xfrm>
          <a:prstGeom prst="bentConnector3">
            <a:avLst/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583CE52-F749-4CDF-B33B-E612FBBB815D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4067944" y="2430071"/>
            <a:ext cx="2376264" cy="51647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1964CB0-DF34-444C-95F7-0096F348247E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5400000" flipH="1" flipV="1">
            <a:off x="2806937" y="2616300"/>
            <a:ext cx="361775" cy="936104"/>
          </a:xfrm>
          <a:prstGeom prst="bentConnector3">
            <a:avLst/>
          </a:prstGeom>
          <a:ln w="254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7C03AD4-8A51-481E-8645-F1D39AFEE80B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5400000" flipH="1" flipV="1">
            <a:off x="3203087" y="2983308"/>
            <a:ext cx="91989" cy="1458621"/>
          </a:xfrm>
          <a:prstGeom prst="bentConnector4">
            <a:avLst>
              <a:gd name="adj1" fmla="val -248508"/>
              <a:gd name="adj2" fmla="val 70981"/>
            </a:avLst>
          </a:prstGeom>
          <a:ln w="254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106E9FC-48E6-4B8C-BCBC-CB252D6151E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830723" y="3761181"/>
            <a:ext cx="380903" cy="11385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9ECEFBE-5039-47CC-AF57-6D55FCA9E5A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4948841" y="3781636"/>
            <a:ext cx="380903" cy="109766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F8E126F-72F1-4DE1-A8EB-D7F5AAC6987A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3451887" y="5091953"/>
            <a:ext cx="0" cy="33352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7EE145-78F6-40A5-ACDD-48025909083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688124" y="5091953"/>
            <a:ext cx="0" cy="33352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1828530-41A7-4790-8CE4-79C3CC8579C6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>
            <a:off x="1821323" y="1958413"/>
            <a:ext cx="1018496" cy="226706"/>
          </a:xfrm>
          <a:prstGeom prst="bentConnector4">
            <a:avLst>
              <a:gd name="adj1" fmla="val 19952"/>
              <a:gd name="adj2" fmla="val 200835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08AFED-AE58-453B-9680-BAE5CA8D9ECE}"/>
              </a:ext>
            </a:extLst>
          </p:cNvPr>
          <p:cNvSpPr/>
          <p:nvPr/>
        </p:nvSpPr>
        <p:spPr>
          <a:xfrm>
            <a:off x="6444208" y="2473151"/>
            <a:ext cx="1224136" cy="946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Controller</a:t>
            </a:r>
            <a:endParaRPr lang="ko-KR" altLang="en-US" sz="120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FF1CBE2-B142-4003-9B88-D50EC93E2E5B}"/>
              </a:ext>
            </a:extLst>
          </p:cNvPr>
          <p:cNvCxnSpPr>
            <a:cxnSpLocks/>
            <a:stCxn id="54" idx="0"/>
            <a:endCxn id="8" idx="0"/>
          </p:cNvCxnSpPr>
          <p:nvPr/>
        </p:nvCxnSpPr>
        <p:spPr>
          <a:xfrm rot="16200000" flipV="1">
            <a:off x="4997840" y="414715"/>
            <a:ext cx="516473" cy="3600400"/>
          </a:xfrm>
          <a:prstGeom prst="bentConnector3">
            <a:avLst>
              <a:gd name="adj1" fmla="val 144262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D242C2C-3983-48E3-B4CA-8DA3CCB8F5A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71933" y="2078943"/>
            <a:ext cx="572075" cy="103212"/>
          </a:xfrm>
          <a:prstGeom prst="bentConnector3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99B016-D732-40FC-80E0-FCFA14CAC472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5804908" y="2078944"/>
            <a:ext cx="639300" cy="5750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27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43924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서버로 접속 시 </a:t>
            </a:r>
            <a:r>
              <a:rPr lang="en-US" altLang="ko-KR"/>
              <a:t>JWT</a:t>
            </a:r>
            <a:r>
              <a:rPr lang="ko-KR" altLang="en-US"/>
              <a:t> 정보가 존재하는지 확인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Slf4j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GenericFilterBean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AUTHORIZATION_HEADER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FilterChain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filterChain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requestURI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getRequestURI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jwt/JwtFilter.java</a:t>
            </a:r>
            <a:endParaRPr lang="ko-KR" altLang="en-US" sz="14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195896-B16A-41C7-AA3B-34D29FD9D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C6958-7FEF-4B9B-9DA7-B3E8FC2F064D}"/>
              </a:ext>
            </a:extLst>
          </p:cNvPr>
          <p:cNvSpPr/>
          <p:nvPr/>
        </p:nvSpPr>
        <p:spPr>
          <a:xfrm>
            <a:off x="7555544" y="207968"/>
            <a:ext cx="268283" cy="199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101FB-1C99-4948-ABB4-17F90B8B3C05}"/>
              </a:ext>
            </a:extLst>
          </p:cNvPr>
          <p:cNvSpPr txBox="1"/>
          <p:nvPr/>
        </p:nvSpPr>
        <p:spPr>
          <a:xfrm>
            <a:off x="539552" y="5316080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접속하려는 서버의 주소 </a:t>
            </a:r>
            <a:r>
              <a:rPr lang="en-US" altLang="ko-KR" sz="1200" b="1">
                <a:solidFill>
                  <a:schemeClr val="accent6"/>
                </a:solidFill>
              </a:rPr>
              <a:t>(URI) </a:t>
            </a:r>
            <a:r>
              <a:rPr lang="ko-KR" altLang="en-US" sz="1200" b="1">
                <a:solidFill>
                  <a:schemeClr val="accent6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189291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43924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서버로 접속 시 </a:t>
            </a:r>
            <a:r>
              <a:rPr lang="en-US" altLang="ko-KR"/>
              <a:t>JWT</a:t>
            </a:r>
            <a:r>
              <a:rPr lang="ko-KR" altLang="en-US"/>
              <a:t> 정보가 존재하는지 확인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hasText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SecurityContextHolder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spc="-8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"'{}' </a:t>
            </a:r>
            <a:r>
              <a:rPr lang="ko-KR" altLang="en-US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인증 정보 저장</a:t>
            </a:r>
            <a:r>
              <a:rPr lang="en-US" altLang="ko-KR" sz="1400" b="0" spc="-8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uri: {}"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spc="-8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400" b="0" spc="-8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requestURI</a:t>
            </a:r>
            <a:r>
              <a:rPr lang="en-US" altLang="ko-KR" sz="1400" b="0" spc="-8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유효한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JWT 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토큰이 없습니다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uri: {}"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requestURI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filterChain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getHeader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AUTHORIZATION_HEADER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hasText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"Bearer 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jwt/JwtFilter.java</a:t>
            </a:r>
            <a:endParaRPr lang="ko-KR" altLang="en-US" sz="14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866D0F-79F8-41AD-8262-7B562266B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01CD75-EC72-4180-B4E5-F27AF4C6C78B}"/>
              </a:ext>
            </a:extLst>
          </p:cNvPr>
          <p:cNvSpPr/>
          <p:nvPr/>
        </p:nvSpPr>
        <p:spPr>
          <a:xfrm>
            <a:off x="7555544" y="207968"/>
            <a:ext cx="268283" cy="199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9FFDD-67F9-454C-A69D-63A8FD1F1888}"/>
              </a:ext>
            </a:extLst>
          </p:cNvPr>
          <p:cNvSpPr txBox="1"/>
          <p:nvPr/>
        </p:nvSpPr>
        <p:spPr>
          <a:xfrm>
            <a:off x="539552" y="5765966"/>
            <a:ext cx="5670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JWT</a:t>
            </a:r>
            <a:r>
              <a:rPr lang="ko-KR" altLang="en-US" sz="1200" b="1">
                <a:solidFill>
                  <a:schemeClr val="accent6"/>
                </a:solidFill>
              </a:rPr>
              <a:t> 정보가 있고 유효한 값이면 스프링 시큐리티의 </a:t>
            </a:r>
            <a:r>
              <a:rPr lang="en-US" altLang="ko-KR" sz="1200" b="1">
                <a:solidFill>
                  <a:schemeClr val="accent6"/>
                </a:solidFill>
              </a:rPr>
              <a:t>Context</a:t>
            </a:r>
            <a:r>
              <a:rPr lang="ko-KR" altLang="en-US" sz="1200" b="1">
                <a:solidFill>
                  <a:schemeClr val="accent6"/>
                </a:solidFill>
              </a:rPr>
              <a:t>에 확인 결과 저장</a:t>
            </a:r>
          </a:p>
        </p:txBody>
      </p:sp>
    </p:spTree>
    <p:extLst>
      <p:ext uri="{BB962C8B-B14F-4D97-AF65-F5344CB8AC3E}">
        <p14:creationId xmlns:p14="http://schemas.microsoft.com/office/powerpoint/2010/main" val="28247390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43924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서버로 접속 시 </a:t>
            </a:r>
            <a:r>
              <a:rPr lang="en-US" altLang="ko-KR"/>
              <a:t>JWT</a:t>
            </a:r>
            <a:r>
              <a:rPr lang="ko-KR" altLang="en-US"/>
              <a:t> 정보가 존재하는지 확인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866D0F-79F8-41AD-8262-7B562266B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01CD75-EC72-4180-B4E5-F27AF4C6C78B}"/>
              </a:ext>
            </a:extLst>
          </p:cNvPr>
          <p:cNvSpPr/>
          <p:nvPr/>
        </p:nvSpPr>
        <p:spPr>
          <a:xfrm>
            <a:off x="7555544" y="207968"/>
            <a:ext cx="268283" cy="199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C2EE1-42BB-42D9-8D1A-2B5C3A0BE16C}"/>
              </a:ext>
            </a:extLst>
          </p:cNvPr>
          <p:cNvSpPr txBox="1"/>
          <p:nvPr/>
        </p:nvSpPr>
        <p:spPr>
          <a:xfrm>
            <a:off x="755576" y="1196753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접속 시 출력결과 예</a:t>
            </a:r>
            <a:r>
              <a:rPr lang="en-US" altLang="ko-KR" sz="1400" b="1"/>
              <a:t>)</a:t>
            </a:r>
            <a:endParaRPr lang="ko-KR" altLang="en-US" sz="1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6EC2EC-6C6E-4CF0-8019-24FC7092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639807"/>
            <a:ext cx="7848872" cy="1785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4CAB6-AFBE-4744-876D-C0A5B6DE7321}"/>
              </a:ext>
            </a:extLst>
          </p:cNvPr>
          <p:cNvSpPr/>
          <p:nvPr/>
        </p:nvSpPr>
        <p:spPr>
          <a:xfrm>
            <a:off x="901336" y="3214565"/>
            <a:ext cx="3600995" cy="21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8F005-2411-4F99-BCC8-D5F7BA43F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005064"/>
            <a:ext cx="7848872" cy="1187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52E1AA-B3B0-426A-9C6C-A887B5A456E7}"/>
              </a:ext>
            </a:extLst>
          </p:cNvPr>
          <p:cNvSpPr/>
          <p:nvPr/>
        </p:nvSpPr>
        <p:spPr>
          <a:xfrm>
            <a:off x="902815" y="4978987"/>
            <a:ext cx="3900833" cy="21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33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10075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JwtFilter</a:t>
            </a:r>
            <a:r>
              <a:rPr lang="ko-KR" altLang="en-US"/>
              <a:t>를 </a:t>
            </a:r>
            <a:r>
              <a:rPr lang="en-US" altLang="ko-KR"/>
              <a:t>Spring Security Config</a:t>
            </a:r>
            <a:r>
              <a:rPr lang="ko-KR" altLang="en-US"/>
              <a:t>에 등록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</a:p>
          <a:p>
            <a:r>
              <a:rPr lang="en-US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DefaultSecurityFilterChain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addFilterBefore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UsernamePasswordAuthenticationFilter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721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config/JwtSecurityConfig.java</a:t>
            </a:r>
            <a:endParaRPr lang="ko-KR" altLang="en-US" sz="14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195896-B16A-41C7-AA3B-34D29FD9D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C6958-7FEF-4B9B-9DA7-B3E8FC2F064D}"/>
              </a:ext>
            </a:extLst>
          </p:cNvPr>
          <p:cNvSpPr/>
          <p:nvPr/>
        </p:nvSpPr>
        <p:spPr>
          <a:xfrm>
            <a:off x="7294969" y="521094"/>
            <a:ext cx="294551" cy="139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101FB-1C99-4948-ABB4-17F90B8B3C05}"/>
              </a:ext>
            </a:extLst>
          </p:cNvPr>
          <p:cNvSpPr txBox="1"/>
          <p:nvPr/>
        </p:nvSpPr>
        <p:spPr>
          <a:xfrm>
            <a:off x="539552" y="4739719"/>
            <a:ext cx="643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UsernamePasswordAuthenticationFilter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동작 전에 </a:t>
            </a:r>
            <a:r>
              <a:rPr lang="en-US" altLang="ko-KR" sz="1200" b="1">
                <a:solidFill>
                  <a:schemeClr val="accent6"/>
                </a:solidFill>
              </a:rPr>
              <a:t>JwtFilter</a:t>
            </a:r>
            <a:r>
              <a:rPr lang="ko-KR" altLang="en-US" sz="1200" b="1">
                <a:solidFill>
                  <a:schemeClr val="accent6"/>
                </a:solidFill>
              </a:rPr>
              <a:t>를 통해 </a:t>
            </a:r>
            <a:r>
              <a:rPr lang="en-US" altLang="ko-KR" sz="1200" b="1">
                <a:solidFill>
                  <a:schemeClr val="accent6"/>
                </a:solidFill>
              </a:rPr>
              <a:t>JWT </a:t>
            </a:r>
            <a:r>
              <a:rPr lang="ko-KR" altLang="en-US" sz="1200" b="1">
                <a:solidFill>
                  <a:schemeClr val="accent6"/>
                </a:solidFill>
              </a:rPr>
              <a:t>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446202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06526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스프링 시큐리티 설정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EnableWebSecurity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Autowired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Autowired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Autowired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JwtAuthenticationEntryPoint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jwtAuthenticationEntryPoint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Autowired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JwtAccessDeniedHandler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jwtAccessDeniedHandler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50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195896-B16A-41C7-AA3B-34D29FD9D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2C6958-7FEF-4B9B-9DA7-B3E8FC2F064D}"/>
              </a:ext>
            </a:extLst>
          </p:cNvPr>
          <p:cNvSpPr/>
          <p:nvPr/>
        </p:nvSpPr>
        <p:spPr>
          <a:xfrm>
            <a:off x="7842840" y="521094"/>
            <a:ext cx="294551" cy="2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EAD81-E9EE-4673-8C72-F03269EF3955}"/>
              </a:ext>
            </a:extLst>
          </p:cNvPr>
          <p:cNvSpPr txBox="1"/>
          <p:nvPr/>
        </p:nvSpPr>
        <p:spPr>
          <a:xfrm>
            <a:off x="539552" y="4239548"/>
            <a:ext cx="5062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사용될 객체 </a:t>
            </a:r>
            <a:r>
              <a:rPr lang="en-US" altLang="ko-KR" sz="1200" b="1">
                <a:solidFill>
                  <a:schemeClr val="accent6"/>
                </a:solidFill>
              </a:rPr>
              <a:t>Injection </a:t>
            </a: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en-US" altLang="ko-KR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데이터베이스 활용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en-US" altLang="ko-KR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chemeClr val="accent6"/>
                </a:solidFill>
              </a:rPr>
              <a:t>JwtSecurityConfig</a:t>
            </a:r>
            <a:r>
              <a:rPr lang="ko-KR" altLang="en-US" sz="1200" b="1">
                <a:solidFill>
                  <a:schemeClr val="accent6"/>
                </a:solidFill>
              </a:rPr>
              <a:t> 생성자로 주입할 객체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en-US" altLang="ko-KR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JwtAuthenticationEntryPoint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인증 실패</a:t>
            </a:r>
            <a:r>
              <a:rPr lang="en-US" altLang="ko-KR" sz="1200" b="1">
                <a:solidFill>
                  <a:schemeClr val="accent6"/>
                </a:solidFill>
              </a:rPr>
              <a:t>(401)</a:t>
            </a:r>
            <a:r>
              <a:rPr lang="ko-KR" altLang="en-US" sz="1200" b="1">
                <a:solidFill>
                  <a:schemeClr val="accent6"/>
                </a:solidFill>
              </a:rPr>
              <a:t> 경우 처리할 객체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en-US" altLang="ko-KR" sz="1200" b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JwtAccessDeniedHandler</a:t>
            </a:r>
            <a:r>
              <a:rPr lang="en-US" altLang="ko-KR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접근 권한이 없는</a:t>
            </a:r>
            <a:r>
              <a:rPr lang="en-US" altLang="ko-KR" sz="1200" b="1">
                <a:solidFill>
                  <a:schemeClr val="accent6"/>
                </a:solidFill>
              </a:rPr>
              <a:t>(403)</a:t>
            </a:r>
            <a:r>
              <a:rPr lang="ko-KR" altLang="en-US" sz="1200" b="1">
                <a:solidFill>
                  <a:schemeClr val="accent6"/>
                </a:solidFill>
              </a:rPr>
              <a:t> 경우 처리할 객체</a:t>
            </a:r>
          </a:p>
        </p:txBody>
      </p:sp>
    </p:spTree>
    <p:extLst>
      <p:ext uri="{BB962C8B-B14F-4D97-AF65-F5344CB8AC3E}">
        <p14:creationId xmlns:p14="http://schemas.microsoft.com/office/powerpoint/2010/main" val="1215664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06526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스프링 시큐리티 설정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"/guest/**"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"/manager/**"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"MANAGER"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"/admin/**"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hasRole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formLogin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exceptionHandling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accessDeniedPage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"/accessDenied"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logoutUrl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"/logout"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invalidateHttpSession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customUserDetailsService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50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36D560-334B-4FB5-882B-27DF2D90B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0F172-F272-416C-86CE-B670E2B49F9E}"/>
              </a:ext>
            </a:extLst>
          </p:cNvPr>
          <p:cNvSpPr/>
          <p:nvPr/>
        </p:nvSpPr>
        <p:spPr>
          <a:xfrm>
            <a:off x="7842840" y="521094"/>
            <a:ext cx="294551" cy="2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B99D5-8C16-4CAC-93EB-BBA41ED551A4}"/>
              </a:ext>
            </a:extLst>
          </p:cNvPr>
          <p:cNvSpPr txBox="1"/>
          <p:nvPr/>
        </p:nvSpPr>
        <p:spPr>
          <a:xfrm>
            <a:off x="539552" y="4653136"/>
            <a:ext cx="3103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요청 처리와 관련된 여러가지 설정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/guest ~ /admin URL </a:t>
            </a:r>
            <a:r>
              <a:rPr lang="ko-KR" altLang="en-US" sz="1200" b="1">
                <a:solidFill>
                  <a:schemeClr val="accent6"/>
                </a:solidFill>
              </a:rPr>
              <a:t>접근 권한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커스텀 로그인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접근 권한이 없는 경우 보여주는 페이지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커스텀 로그아웃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접속자 인증을 위한 데이터베이스 활용</a:t>
            </a:r>
          </a:p>
        </p:txBody>
      </p:sp>
    </p:spTree>
    <p:extLst>
      <p:ext uri="{BB962C8B-B14F-4D97-AF65-F5344CB8AC3E}">
        <p14:creationId xmlns:p14="http://schemas.microsoft.com/office/powerpoint/2010/main" val="4259863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06526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스프링 시큐리티 설정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csrf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exceptionHandling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authenticationEntryPoint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jwtAuthenticationEntryPoint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accessDeniedHandler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jwtAccessDeniedHandler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authorizeRequests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"/api/hello"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"/api/authenticate"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antMatchers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"/api/signup"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authenticated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sessionManagement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sessionCreationPolicy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SessionCreationPolicy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STATELESS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JwtSecurityConfig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50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8CDB7-A659-4920-9EF6-4BBA0EAD64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B8AE8E-A381-442B-A1EE-ABE134C79A5B}"/>
              </a:ext>
            </a:extLst>
          </p:cNvPr>
          <p:cNvSpPr/>
          <p:nvPr/>
        </p:nvSpPr>
        <p:spPr>
          <a:xfrm>
            <a:off x="7842840" y="521094"/>
            <a:ext cx="294551" cy="2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25D57-ECAA-4744-A40B-8488A4F5D30E}"/>
              </a:ext>
            </a:extLst>
          </p:cNvPr>
          <p:cNvSpPr txBox="1"/>
          <p:nvPr/>
        </p:nvSpPr>
        <p:spPr>
          <a:xfrm>
            <a:off x="5868144" y="2908101"/>
            <a:ext cx="29208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요청 처리와 관련된 여러가지 설정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CSRF </a:t>
            </a:r>
            <a:r>
              <a:rPr lang="ko-KR" altLang="en-US" sz="1200" b="1">
                <a:solidFill>
                  <a:schemeClr val="accent6"/>
                </a:solidFill>
              </a:rPr>
              <a:t>미사용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인증 실패 시 처리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접근 권한이 없는 경우 처리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API </a:t>
            </a:r>
            <a:r>
              <a:rPr lang="ko-KR" altLang="en-US" sz="1200" b="1">
                <a:solidFill>
                  <a:schemeClr val="accent6"/>
                </a:solidFill>
              </a:rPr>
              <a:t>서비스 </a:t>
            </a:r>
            <a:r>
              <a:rPr lang="en-US" altLang="ko-KR" sz="1200" b="1">
                <a:solidFill>
                  <a:schemeClr val="accent6"/>
                </a:solidFill>
              </a:rPr>
              <a:t>URL </a:t>
            </a:r>
            <a:r>
              <a:rPr lang="ko-KR" altLang="en-US" sz="1200" b="1">
                <a:solidFill>
                  <a:schemeClr val="accent6"/>
                </a:solidFill>
              </a:rPr>
              <a:t>접근 권한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</a:t>
            </a:r>
            <a:r>
              <a:rPr lang="ko-KR" altLang="en-US" sz="1200" b="1">
                <a:solidFill>
                  <a:schemeClr val="accent6"/>
                </a:solidFill>
              </a:rPr>
              <a:t>세션 미사용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JwtSecurityConfig </a:t>
            </a:r>
            <a:r>
              <a:rPr lang="ko-KR" altLang="en-US" sz="1200" b="1">
                <a:solidFill>
                  <a:schemeClr val="accent6"/>
                </a:solidFill>
              </a:rPr>
              <a:t>적용 </a:t>
            </a:r>
            <a:r>
              <a:rPr lang="en-US" altLang="ko-KR" sz="1200" b="1">
                <a:solidFill>
                  <a:schemeClr val="accent6"/>
                </a:solidFill>
              </a:rPr>
              <a:t>(+ JwtFilter)</a:t>
            </a:r>
          </a:p>
        </p:txBody>
      </p:sp>
    </p:spTree>
    <p:extLst>
      <p:ext uri="{BB962C8B-B14F-4D97-AF65-F5344CB8AC3E}">
        <p14:creationId xmlns:p14="http://schemas.microsoft.com/office/powerpoint/2010/main" val="16966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584338" cy="668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Architecture</a:t>
            </a: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accent3"/>
              </a:solidFill>
            </a:endParaRPr>
          </a:p>
          <a:p>
            <a:endParaRPr lang="en-US" altLang="ko-KR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7. AuthenticationProvider</a:t>
            </a:r>
            <a:r>
              <a:rPr lang="ko-KR" altLang="en-US"/>
              <a:t>가 사용자 정보 조회 결과인 </a:t>
            </a:r>
            <a:r>
              <a:rPr lang="en-US" altLang="ko-KR" b="1" u="sng"/>
              <a:t>UserDetails</a:t>
            </a:r>
            <a:r>
              <a:rPr lang="ko-KR" altLang="en-US"/>
              <a:t>를 이용하여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인증 수행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8~10. </a:t>
            </a:r>
            <a:r>
              <a:rPr lang="ko-KR" altLang="en-US"/>
              <a:t>인증이 완료되면 최종 인증 결과인 </a:t>
            </a:r>
            <a:r>
              <a:rPr lang="en-US" altLang="ko-KR"/>
              <a:t>Authentication </a:t>
            </a:r>
            <a:r>
              <a:rPr lang="ko-KR" altLang="en-US"/>
              <a:t>객체를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SecurityContextHolder</a:t>
            </a:r>
            <a:r>
              <a:rPr lang="ko-KR" altLang="en-US"/>
              <a:t>에 담은 후 결과에 따라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</a:t>
            </a:r>
            <a:r>
              <a:rPr lang="en-US" altLang="ko-KR" b="1" u="sng"/>
              <a:t>AuthenticationSuccessHandler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 b="1" u="sng"/>
              <a:t>AuthenticationFailureHandler</a:t>
            </a:r>
            <a:r>
              <a:rPr lang="en-US" altLang="ko-KR"/>
              <a:t> </a:t>
            </a:r>
            <a:r>
              <a:rPr lang="ko-KR" altLang="en-US"/>
              <a:t>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7EFA-C6A1-490F-B86E-2C744CE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01" y="699881"/>
            <a:ext cx="5489056" cy="36109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4BC865-0565-450A-BF0D-19F9F6C31EB5}"/>
              </a:ext>
            </a:extLst>
          </p:cNvPr>
          <p:cNvSpPr/>
          <p:nvPr/>
        </p:nvSpPr>
        <p:spPr>
          <a:xfrm>
            <a:off x="2357718" y="1801906"/>
            <a:ext cx="3227294" cy="135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66678-D031-4953-A664-19CD833E9926}"/>
              </a:ext>
            </a:extLst>
          </p:cNvPr>
          <p:cNvSpPr/>
          <p:nvPr/>
        </p:nvSpPr>
        <p:spPr>
          <a:xfrm>
            <a:off x="5796136" y="1920570"/>
            <a:ext cx="651656" cy="75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7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06526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스프링 시큐리티 설정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Bean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passwordEncoder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BCryptPasswordEncoder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Bean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AuthenticationManager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authenticationManagerBean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authenticationManagerBean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509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config/SecurityConfig.java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7842840" y="521094"/>
            <a:ext cx="294551" cy="2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88FD9-C71D-49AB-B664-342FD69B446E}"/>
              </a:ext>
            </a:extLst>
          </p:cNvPr>
          <p:cNvSpPr txBox="1"/>
          <p:nvPr/>
        </p:nvSpPr>
        <p:spPr>
          <a:xfrm>
            <a:off x="539552" y="4892967"/>
            <a:ext cx="583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-</a:t>
            </a:r>
            <a:r>
              <a:rPr lang="ko-KR" altLang="en-US" sz="1200" b="1">
                <a:solidFill>
                  <a:schemeClr val="accent6"/>
                </a:solidFill>
              </a:rPr>
              <a:t> 비밀번호 암호화 객체 생성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- Controller,</a:t>
            </a:r>
            <a:r>
              <a:rPr lang="ko-KR" altLang="en-US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6"/>
                </a:solidFill>
              </a:rPr>
              <a:t>Service</a:t>
            </a:r>
            <a:r>
              <a:rPr lang="ko-KR" altLang="en-US" sz="1200" b="1">
                <a:solidFill>
                  <a:schemeClr val="accent6"/>
                </a:solidFill>
              </a:rPr>
              <a:t> 등 다른 곳에서 </a:t>
            </a:r>
            <a:r>
              <a:rPr lang="en-US" altLang="ko-KR" sz="1200" b="1">
                <a:solidFill>
                  <a:schemeClr val="accent6"/>
                </a:solidFill>
              </a:rPr>
              <a:t>JWT </a:t>
            </a:r>
            <a:r>
              <a:rPr lang="ko-KR" altLang="en-US" sz="1200" b="1">
                <a:solidFill>
                  <a:schemeClr val="accent6"/>
                </a:solidFill>
              </a:rPr>
              <a:t>확인 결과를 활용할 수 있는 객체 생성 </a:t>
            </a:r>
          </a:p>
        </p:txBody>
      </p:sp>
    </p:spTree>
    <p:extLst>
      <p:ext uri="{BB962C8B-B14F-4D97-AF65-F5344CB8AC3E}">
        <p14:creationId xmlns:p14="http://schemas.microsoft.com/office/powerpoint/2010/main" val="2395037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625652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인증 실패</a:t>
            </a:r>
            <a:r>
              <a:rPr lang="en-US" altLang="ko-KR"/>
              <a:t>(401)</a:t>
            </a:r>
            <a:r>
              <a:rPr lang="ko-KR" altLang="en-US"/>
              <a:t> 경우 처리할 객체</a:t>
            </a:r>
            <a:r>
              <a:rPr lang="en-US" altLang="ko-KR"/>
              <a:t>(Exception</a:t>
            </a:r>
            <a:r>
              <a:rPr lang="ko-KR" altLang="en-US"/>
              <a:t> </a:t>
            </a:r>
            <a:r>
              <a:rPr lang="en-US" altLang="ko-KR"/>
              <a:t>Handler)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JwtAuthenticationEntryPoint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AuthenticationEntryPoint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commence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b="0" spc="-1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AuthenticationException</a:t>
            </a:r>
            <a:r>
              <a:rPr lang="en-US" altLang="ko-KR" sz="14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1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authException</a:t>
            </a:r>
            <a:r>
              <a:rPr lang="en-US" altLang="ko-KR" sz="14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spc="-1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1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b="0" spc="-1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sendError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SC_UNAUTHORIZED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3354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jwt/JwtAuthenticationEntryPoint.java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8133478" y="848321"/>
            <a:ext cx="294551" cy="176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88FD9-C71D-49AB-B664-342FD69B446E}"/>
              </a:ext>
            </a:extLst>
          </p:cNvPr>
          <p:cNvSpPr txBox="1"/>
          <p:nvPr/>
        </p:nvSpPr>
        <p:spPr>
          <a:xfrm>
            <a:off x="539552" y="3615407"/>
            <a:ext cx="379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- JWT </a:t>
            </a:r>
            <a:r>
              <a:rPr lang="ko-KR" altLang="en-US" sz="1200" b="1">
                <a:solidFill>
                  <a:schemeClr val="accent6"/>
                </a:solidFill>
              </a:rPr>
              <a:t>인증이 되지 않으면 </a:t>
            </a:r>
            <a:r>
              <a:rPr lang="en-US" altLang="ko-KR" sz="1200" b="1">
                <a:solidFill>
                  <a:schemeClr val="accent6"/>
                </a:solidFill>
              </a:rPr>
              <a:t>Unauthorized(401) </a:t>
            </a:r>
            <a:r>
              <a:rPr lang="ko-KR" altLang="en-US" sz="1200" b="1">
                <a:solidFill>
                  <a:schemeClr val="accent6"/>
                </a:solidFill>
              </a:rPr>
              <a:t>응답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9E902-B9C9-4EBA-9998-571B2997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455" y="4020457"/>
            <a:ext cx="2949342" cy="242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2B72D3-34F8-4E53-91A3-D0CED2C8B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020457"/>
            <a:ext cx="3062934" cy="242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712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703077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접근 권한 없는</a:t>
            </a:r>
            <a:r>
              <a:rPr lang="en-US" altLang="ko-KR"/>
              <a:t>(403)</a:t>
            </a:r>
            <a:r>
              <a:rPr lang="ko-KR" altLang="en-US"/>
              <a:t> 경우 처리할 객체</a:t>
            </a:r>
            <a:r>
              <a:rPr lang="en-US" altLang="ko-KR"/>
              <a:t>(Exception</a:t>
            </a:r>
            <a:r>
              <a:rPr lang="ko-KR" altLang="en-US"/>
              <a:t> </a:t>
            </a:r>
            <a:r>
              <a:rPr lang="en-US" altLang="ko-KR"/>
              <a:t>Handler)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JwtAccessDeniedHandler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AccessDeniedHandler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ko-KR" sz="1400" b="0" spc="-6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AccessDeniedException</a:t>
            </a:r>
            <a:r>
              <a:rPr lang="en-US" altLang="ko-KR" sz="1400" b="0" spc="-6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6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accessDeniedException</a:t>
            </a:r>
            <a:r>
              <a:rPr lang="en-US" altLang="ko-KR" sz="1400" b="0" spc="-6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spc="-6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 spc="-6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6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400" b="0" spc="-6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sendError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SC_FORBIDDEN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3354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jwt/JwtAuthenticationEntryPoint.java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7539568" y="848321"/>
            <a:ext cx="294551" cy="176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88FD9-C71D-49AB-B664-342FD69B446E}"/>
              </a:ext>
            </a:extLst>
          </p:cNvPr>
          <p:cNvSpPr txBox="1"/>
          <p:nvPr/>
        </p:nvSpPr>
        <p:spPr>
          <a:xfrm>
            <a:off x="539552" y="3615407"/>
            <a:ext cx="436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- JWT </a:t>
            </a:r>
            <a:r>
              <a:rPr lang="ko-KR" altLang="en-US" sz="1200" b="1">
                <a:solidFill>
                  <a:schemeClr val="accent6"/>
                </a:solidFill>
              </a:rPr>
              <a:t>인증 결과 접근 권한이 없으면 </a:t>
            </a:r>
            <a:r>
              <a:rPr lang="en-US" altLang="ko-KR" sz="1200" b="1">
                <a:solidFill>
                  <a:schemeClr val="accent6"/>
                </a:solidFill>
              </a:rPr>
              <a:t>Forbidden(403) </a:t>
            </a:r>
            <a:r>
              <a:rPr lang="ko-KR" altLang="en-US" sz="1200" b="1">
                <a:solidFill>
                  <a:schemeClr val="accent6"/>
                </a:solidFill>
              </a:rPr>
              <a:t>응답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75BB45-B742-4361-B209-BEB15A563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455" y="4005813"/>
            <a:ext cx="2949342" cy="153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6A275A-003F-4777-A7D5-241A43F59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22" y="4020457"/>
            <a:ext cx="3062934" cy="242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357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358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권한 및 유저 정보 조회</a:t>
            </a:r>
            <a:r>
              <a:rPr lang="en-US" altLang="ko-KR"/>
              <a:t>, </a:t>
            </a:r>
            <a:r>
              <a:rPr lang="ko-KR" altLang="en-US"/>
              <a:t>유효성 검사</a:t>
            </a:r>
            <a:r>
              <a:rPr lang="en-US" altLang="ko-KR"/>
              <a:t>, </a:t>
            </a:r>
            <a:r>
              <a:rPr lang="ko-KR" altLang="en-US"/>
              <a:t>토큰 생성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Slf4j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InitializingBean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AUTHORITIES_KEY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"auth"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tokenValidityInMilliseconds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TokenProvider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"${jwt.secret}"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"${jwt.token-validity-in-seconds}"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tokenValidityInSeconds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tokenValidityInMilliseconds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tokenValidityInSeconds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afterPropertiesSet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keyBytes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Decoders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hmacShaKeyFor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keyBytes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11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jwt/TokenProvider.java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7970997" y="113890"/>
            <a:ext cx="380523" cy="19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5137E-A969-4B14-B8E2-2B1C0C08B9BE}"/>
              </a:ext>
            </a:extLst>
          </p:cNvPr>
          <p:cNvSpPr txBox="1"/>
          <p:nvPr/>
        </p:nvSpPr>
        <p:spPr>
          <a:xfrm>
            <a:off x="3147764" y="3578513"/>
            <a:ext cx="3304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application.properties</a:t>
            </a:r>
            <a:r>
              <a:rPr lang="ko-KR" altLang="en-US" sz="1200" b="1">
                <a:solidFill>
                  <a:schemeClr val="accent6"/>
                </a:solidFill>
              </a:rPr>
              <a:t>의 </a:t>
            </a:r>
            <a:r>
              <a:rPr lang="en-US" altLang="ko-KR" sz="1200" b="1">
                <a:solidFill>
                  <a:schemeClr val="accent6"/>
                </a:solidFill>
              </a:rPr>
              <a:t>jwt </a:t>
            </a:r>
            <a:r>
              <a:rPr lang="ko-KR" altLang="en-US" sz="1200" b="1">
                <a:solidFill>
                  <a:schemeClr val="accent6"/>
                </a:solidFill>
              </a:rPr>
              <a:t>설정 정보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00451-4CC8-41ED-AAFA-0B76AAC49D94}"/>
              </a:ext>
            </a:extLst>
          </p:cNvPr>
          <p:cNvSpPr txBox="1"/>
          <p:nvPr/>
        </p:nvSpPr>
        <p:spPr>
          <a:xfrm>
            <a:off x="5055460" y="1465734"/>
            <a:ext cx="2662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Bean </a:t>
            </a:r>
            <a:r>
              <a:rPr lang="ko-KR" altLang="en-US" sz="1200" b="1">
                <a:solidFill>
                  <a:schemeClr val="accent6"/>
                </a:solidFill>
              </a:rPr>
              <a:t>생성 시 동작하는 메소드 사용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D6D6D9-9C94-48A0-891E-6F3B839F46F4}"/>
              </a:ext>
            </a:extLst>
          </p:cNvPr>
          <p:cNvSpPr/>
          <p:nvPr/>
        </p:nvSpPr>
        <p:spPr>
          <a:xfrm>
            <a:off x="765101" y="5124451"/>
            <a:ext cx="324802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FC75A2C-0DA2-436F-B1A9-3448B775906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>
            <a:off x="2389114" y="1843088"/>
            <a:ext cx="3592587" cy="3281363"/>
          </a:xfrm>
          <a:prstGeom prst="bentConnector4">
            <a:avLst>
              <a:gd name="adj1" fmla="val -6363"/>
              <a:gd name="adj2" fmla="val 5181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1AE1A3-4749-4C79-9DC6-3F74D0A3F4D8}"/>
              </a:ext>
            </a:extLst>
          </p:cNvPr>
          <p:cNvSpPr/>
          <p:nvPr/>
        </p:nvSpPr>
        <p:spPr>
          <a:xfrm>
            <a:off x="4333875" y="1724025"/>
            <a:ext cx="1647826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989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358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권한 및 유저 정보 조회</a:t>
            </a:r>
            <a:r>
              <a:rPr lang="en-US" altLang="ko-KR"/>
              <a:t>, </a:t>
            </a:r>
            <a:r>
              <a:rPr lang="ko-KR" altLang="en-US"/>
              <a:t>유효성 검사</a:t>
            </a:r>
            <a:r>
              <a:rPr lang="en-US" altLang="ko-KR"/>
              <a:t>, </a:t>
            </a:r>
            <a:r>
              <a:rPr lang="ko-KR" altLang="en-US"/>
              <a:t>토큰 생성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setSigningKey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parseClaimsJws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 spc="-3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spc="-3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io.jsonwebtoken.security.SecurityException</a:t>
            </a:r>
            <a:r>
              <a:rPr lang="en-US" altLang="ko-KR" sz="14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sz="1400" b="0" spc="-3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MalformedJwtException</a:t>
            </a:r>
            <a:r>
              <a:rPr lang="en-US" altLang="ko-KR" sz="14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spc="-3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 spc="-3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잘못된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JWT 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서명입니다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ExpiredJwtException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만료된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JWT 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토큰입니다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UnsupportedJwtException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지원되지 않는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JWT 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토큰입니다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"JWT </a:t>
            </a:r>
            <a:r>
              <a:rPr lang="ko-KR" alt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토큰이 잘못되었습니다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11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jwt/TokenProvider.java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7970997" y="113890"/>
            <a:ext cx="380523" cy="19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4A9B3-1330-47C9-AA34-31905A6C833A}"/>
              </a:ext>
            </a:extLst>
          </p:cNvPr>
          <p:cNvSpPr txBox="1"/>
          <p:nvPr/>
        </p:nvSpPr>
        <p:spPr>
          <a:xfrm>
            <a:off x="539552" y="473971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토큰의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1630967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358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권한 및 유저 정보 조회</a:t>
            </a:r>
            <a:r>
              <a:rPr lang="en-US" altLang="ko-KR"/>
              <a:t>, </a:t>
            </a:r>
            <a:r>
              <a:rPr lang="ko-KR" altLang="en-US"/>
              <a:t>유효성 검사</a:t>
            </a:r>
            <a:r>
              <a:rPr lang="en-US" altLang="ko-KR"/>
              <a:t>, </a:t>
            </a:r>
            <a:r>
              <a:rPr lang="ko-KR" altLang="en-US"/>
              <a:t>토큰 생성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Jwts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parserBuilder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setSigningKey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parseClaimsJws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getBody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Arrays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AUTHORITIES_KEY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SimpleGrantedAuthority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getSubject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UsernamePasswordAuthenticationToken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11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jwt/TokenProvider.java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7970997" y="113890"/>
            <a:ext cx="380523" cy="19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C983B-7974-49C3-9148-5E767674EF23}"/>
              </a:ext>
            </a:extLst>
          </p:cNvPr>
          <p:cNvSpPr txBox="1"/>
          <p:nvPr/>
        </p:nvSpPr>
        <p:spPr>
          <a:xfrm>
            <a:off x="539552" y="5168225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토큰에 저장되어 있는 권한 정보 확인</a:t>
            </a:r>
          </a:p>
        </p:txBody>
      </p:sp>
    </p:spTree>
    <p:extLst>
      <p:ext uri="{BB962C8B-B14F-4D97-AF65-F5344CB8AC3E}">
        <p14:creationId xmlns:p14="http://schemas.microsoft.com/office/powerpoint/2010/main" val="25553056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7358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Spring Security + JWT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권한 및 유저 정보 조회</a:t>
            </a:r>
            <a:r>
              <a:rPr lang="en-US" altLang="ko-KR"/>
              <a:t>, </a:t>
            </a:r>
            <a:r>
              <a:rPr lang="ko-KR" altLang="en-US"/>
              <a:t>유효성 검사</a:t>
            </a:r>
            <a:r>
              <a:rPr lang="en-US" altLang="ko-KR"/>
              <a:t>, </a:t>
            </a:r>
            <a:r>
              <a:rPr lang="ko-KR" altLang="en-US"/>
              <a:t>토큰 생성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06B2-F6BF-414B-8004-963A09CB27B0}"/>
              </a:ext>
            </a:extLst>
          </p:cNvPr>
          <p:cNvSpPr txBox="1"/>
          <p:nvPr/>
        </p:nvSpPr>
        <p:spPr>
          <a:xfrm>
            <a:off x="539552" y="1254819"/>
            <a:ext cx="828092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createToken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joining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tokenValidityInMilliseconds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Jwts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setSubject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claim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AUTHORITIES_KEY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signWith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SignatureAlgorithm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HS512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setExpiration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C1C47-AB1F-438D-B05D-6490CF13CB90}"/>
              </a:ext>
            </a:extLst>
          </p:cNvPr>
          <p:cNvSpPr txBox="1"/>
          <p:nvPr/>
        </p:nvSpPr>
        <p:spPr>
          <a:xfrm>
            <a:off x="539552" y="953534"/>
            <a:ext cx="211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jwt/TokenProvider.java</a:t>
            </a:r>
            <a:endParaRPr lang="ko-KR" altLang="en-US" sz="1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F728EE-5A58-4D21-A050-102BD600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82" y="116633"/>
            <a:ext cx="1738790" cy="10801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69B12-FFE9-4559-B1F7-F76B5774FC1D}"/>
              </a:ext>
            </a:extLst>
          </p:cNvPr>
          <p:cNvSpPr/>
          <p:nvPr/>
        </p:nvSpPr>
        <p:spPr>
          <a:xfrm>
            <a:off x="7970997" y="113890"/>
            <a:ext cx="380523" cy="19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18AB0-6156-4B53-81D6-024216331925}"/>
              </a:ext>
            </a:extLst>
          </p:cNvPr>
          <p:cNvSpPr txBox="1"/>
          <p:nvPr/>
        </p:nvSpPr>
        <p:spPr>
          <a:xfrm>
            <a:off x="539552" y="516822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6"/>
                </a:solidFill>
              </a:rPr>
              <a:t>권한 정보를 이용해서 토큰 생성</a:t>
            </a:r>
          </a:p>
        </p:txBody>
      </p:sp>
    </p:spTree>
    <p:extLst>
      <p:ext uri="{BB962C8B-B14F-4D97-AF65-F5344CB8AC3E}">
        <p14:creationId xmlns:p14="http://schemas.microsoft.com/office/powerpoint/2010/main" val="38289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21809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Authentication </a:t>
            </a:r>
            <a:r>
              <a:rPr lang="ko-KR" altLang="en-US"/>
              <a:t>객체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최종 인증 결과인 </a:t>
            </a:r>
            <a:r>
              <a:rPr lang="en-US" altLang="ko-KR"/>
              <a:t>Authentication</a:t>
            </a:r>
            <a:r>
              <a:rPr lang="ko-KR" altLang="en-US"/>
              <a:t>의 메소드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C547E-A318-4073-B8EF-B78586237C6B}"/>
              </a:ext>
            </a:extLst>
          </p:cNvPr>
          <p:cNvSpPr txBox="1"/>
          <p:nvPr/>
        </p:nvSpPr>
        <p:spPr>
          <a:xfrm>
            <a:off x="539552" y="986422"/>
            <a:ext cx="828092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Authentication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저장소에 의해 인증된 사용자의 권한 목록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GrantedAuthority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getAuthorities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getCredentials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주로 비밀번호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getDetails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사용자 상세정보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getPrincipal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주로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인증 여부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setAuthenticated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679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3620735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</a:t>
            </a:r>
            <a:r>
              <a:rPr lang="ko-KR" altLang="en-US"/>
              <a:t>프로젝트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Group ID : com.example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Artifact Id : samplesecurity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Dependencies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Lombok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Spring Boot DevTools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Spring Web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Spring Security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Spring Data JPA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MySQL Driver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Thymeleaf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EDF84B-1B2A-437F-B7C8-ADFE700D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916832"/>
            <a:ext cx="3505200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9831" y="85616"/>
            <a:ext cx="563724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Security </a:t>
            </a:r>
            <a:r>
              <a:rPr lang="ko-KR" altLang="en-US"/>
              <a:t>프로젝트 실행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application.properties </a:t>
            </a:r>
            <a:r>
              <a:rPr lang="ko-KR" altLang="en-US"/>
              <a:t>데이터베이스 설정 추가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7BAAC-2134-4B4E-9934-5ECF72DF2967}"/>
              </a:ext>
            </a:extLst>
          </p:cNvPr>
          <p:cNvSpPr txBox="1"/>
          <p:nvPr/>
        </p:nvSpPr>
        <p:spPr>
          <a:xfrm>
            <a:off x="539552" y="986422"/>
            <a:ext cx="82809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DataSource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spring.datasource.url=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jdbc:mysql://localhost:3306/security?</a:t>
            </a:r>
          </a:p>
          <a:p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serverTimezone=UTC&amp;characterEncoding=UTF-8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spring.datasource.driverClassName=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com.mysql.cj.jdbc.Driver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spring.datasource.username=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spring.datasource.password=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1234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47220-2CEA-4843-A0DC-039EF8E8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14" y="3212976"/>
            <a:ext cx="5213971" cy="31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17D0D-6DCC-4D05-8F5E-001B68D20283}"/>
              </a:ext>
            </a:extLst>
          </p:cNvPr>
          <p:cNvSpPr txBox="1"/>
          <p:nvPr/>
        </p:nvSpPr>
        <p:spPr>
          <a:xfrm>
            <a:off x="1965014" y="2905199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http://localhost:8080/login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81349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14497</TotalTime>
  <Words>6617</Words>
  <Application>Microsoft Office PowerPoint</Application>
  <PresentationFormat>화면 슬라이드 쇼(4:3)</PresentationFormat>
  <Paragraphs>1135</Paragraphs>
  <Slides>66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kangwook lee</cp:lastModifiedBy>
  <cp:revision>1129</cp:revision>
  <dcterms:created xsi:type="dcterms:W3CDTF">2013-06-27T12:00:59Z</dcterms:created>
  <dcterms:modified xsi:type="dcterms:W3CDTF">2023-11-26T06:21:52Z</dcterms:modified>
</cp:coreProperties>
</file>