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6"/>
  </p:notesMasterIdLst>
  <p:sldIdLst>
    <p:sldId id="257" r:id="rId2"/>
    <p:sldId id="276" r:id="rId3"/>
    <p:sldId id="277" r:id="rId4"/>
    <p:sldId id="265" r:id="rId5"/>
    <p:sldId id="273" r:id="rId6"/>
    <p:sldId id="275" r:id="rId7"/>
    <p:sldId id="278" r:id="rId8"/>
    <p:sldId id="280" r:id="rId9"/>
    <p:sldId id="279" r:id="rId10"/>
    <p:sldId id="274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2" r:id="rId93"/>
    <p:sldId id="363" r:id="rId94"/>
    <p:sldId id="364" r:id="rId95"/>
    <p:sldId id="365" r:id="rId96"/>
    <p:sldId id="366" r:id="rId97"/>
    <p:sldId id="367" r:id="rId98"/>
    <p:sldId id="368" r:id="rId99"/>
    <p:sldId id="369" r:id="rId100"/>
    <p:sldId id="370" r:id="rId101"/>
    <p:sldId id="371" r:id="rId102"/>
    <p:sldId id="372" r:id="rId103"/>
    <p:sldId id="373" r:id="rId104"/>
    <p:sldId id="374" r:id="rId105"/>
    <p:sldId id="375" r:id="rId106"/>
    <p:sldId id="376" r:id="rId107"/>
    <p:sldId id="377" r:id="rId108"/>
    <p:sldId id="378" r:id="rId109"/>
    <p:sldId id="379" r:id="rId110"/>
    <p:sldId id="380" r:id="rId111"/>
    <p:sldId id="381" r:id="rId112"/>
    <p:sldId id="382" r:id="rId113"/>
    <p:sldId id="383" r:id="rId114"/>
    <p:sldId id="384" r:id="rId115"/>
    <p:sldId id="385" r:id="rId116"/>
    <p:sldId id="386" r:id="rId117"/>
    <p:sldId id="387" r:id="rId118"/>
    <p:sldId id="388" r:id="rId119"/>
    <p:sldId id="389" r:id="rId120"/>
    <p:sldId id="390" r:id="rId121"/>
    <p:sldId id="391" r:id="rId122"/>
    <p:sldId id="392" r:id="rId123"/>
    <p:sldId id="393" r:id="rId124"/>
    <p:sldId id="394" r:id="rId125"/>
    <p:sldId id="395" r:id="rId126"/>
    <p:sldId id="396" r:id="rId127"/>
    <p:sldId id="397" r:id="rId128"/>
    <p:sldId id="398" r:id="rId129"/>
    <p:sldId id="399" r:id="rId130"/>
    <p:sldId id="400" r:id="rId131"/>
    <p:sldId id="401" r:id="rId132"/>
    <p:sldId id="402" r:id="rId133"/>
    <p:sldId id="403" r:id="rId134"/>
    <p:sldId id="404" r:id="rId135"/>
    <p:sldId id="405" r:id="rId136"/>
    <p:sldId id="406" r:id="rId137"/>
    <p:sldId id="407" r:id="rId138"/>
    <p:sldId id="408" r:id="rId139"/>
    <p:sldId id="409" r:id="rId140"/>
    <p:sldId id="410" r:id="rId141"/>
    <p:sldId id="411" r:id="rId142"/>
    <p:sldId id="412" r:id="rId143"/>
    <p:sldId id="413" r:id="rId144"/>
    <p:sldId id="414" r:id="rId145"/>
    <p:sldId id="415" r:id="rId146"/>
    <p:sldId id="416" r:id="rId147"/>
    <p:sldId id="417" r:id="rId148"/>
    <p:sldId id="418" r:id="rId149"/>
    <p:sldId id="419" r:id="rId150"/>
    <p:sldId id="420" r:id="rId151"/>
    <p:sldId id="421" r:id="rId152"/>
    <p:sldId id="422" r:id="rId153"/>
    <p:sldId id="423" r:id="rId154"/>
    <p:sldId id="424" r:id="rId155"/>
    <p:sldId id="425" r:id="rId156"/>
    <p:sldId id="426" r:id="rId157"/>
    <p:sldId id="427" r:id="rId158"/>
    <p:sldId id="428" r:id="rId159"/>
    <p:sldId id="429" r:id="rId160"/>
    <p:sldId id="430" r:id="rId161"/>
    <p:sldId id="431" r:id="rId162"/>
    <p:sldId id="432" r:id="rId163"/>
    <p:sldId id="433" r:id="rId164"/>
    <p:sldId id="434" r:id="rId165"/>
    <p:sldId id="435" r:id="rId166"/>
    <p:sldId id="436" r:id="rId167"/>
    <p:sldId id="437" r:id="rId168"/>
    <p:sldId id="438" r:id="rId169"/>
    <p:sldId id="439" r:id="rId170"/>
    <p:sldId id="440" r:id="rId171"/>
    <p:sldId id="441" r:id="rId172"/>
    <p:sldId id="442" r:id="rId173"/>
    <p:sldId id="443" r:id="rId174"/>
    <p:sldId id="444" r:id="rId175"/>
    <p:sldId id="445" r:id="rId176"/>
    <p:sldId id="446" r:id="rId177"/>
    <p:sldId id="447" r:id="rId178"/>
    <p:sldId id="448" r:id="rId179"/>
    <p:sldId id="449" r:id="rId180"/>
    <p:sldId id="450" r:id="rId181"/>
    <p:sldId id="451" r:id="rId182"/>
    <p:sldId id="452" r:id="rId183"/>
    <p:sldId id="453" r:id="rId184"/>
    <p:sldId id="454" r:id="rId185"/>
    <p:sldId id="455" r:id="rId186"/>
    <p:sldId id="456" r:id="rId187"/>
    <p:sldId id="457" r:id="rId188"/>
    <p:sldId id="458" r:id="rId189"/>
    <p:sldId id="459" r:id="rId190"/>
    <p:sldId id="460" r:id="rId191"/>
    <p:sldId id="461" r:id="rId192"/>
    <p:sldId id="462" r:id="rId193"/>
    <p:sldId id="256" r:id="rId194"/>
    <p:sldId id="463" r:id="rId195"/>
    <p:sldId id="258" r:id="rId196"/>
    <p:sldId id="259" r:id="rId197"/>
    <p:sldId id="260" r:id="rId198"/>
    <p:sldId id="261" r:id="rId199"/>
    <p:sldId id="262" r:id="rId200"/>
    <p:sldId id="263" r:id="rId201"/>
    <p:sldId id="264" r:id="rId202"/>
    <p:sldId id="464" r:id="rId203"/>
    <p:sldId id="266" r:id="rId204"/>
    <p:sldId id="267" r:id="rId205"/>
    <p:sldId id="268" r:id="rId206"/>
    <p:sldId id="269" r:id="rId207"/>
    <p:sldId id="270" r:id="rId208"/>
    <p:sldId id="271" r:id="rId209"/>
    <p:sldId id="272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CF5C4-0624-40DF-944C-1F8198AF9A9F}" v="13" dt="2023-11-11T01:14:48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0" autoAdjust="0"/>
    <p:restoredTop sz="94660"/>
  </p:normalViewPr>
  <p:slideViewPr>
    <p:cSldViewPr>
      <p:cViewPr varScale="1">
        <p:scale>
          <a:sx n="107" d="100"/>
          <a:sy n="107" d="100"/>
        </p:scale>
        <p:origin x="2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tableStyles" Target="tableStyle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microsoft.com/office/2015/10/relationships/revisionInfo" Target="revisionInfo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presProps" Target="presProp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3AF194B-E9F1-4D0A-8E80-9346B530BA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9C511EA-4109-4AA5-86FB-85FF30658FA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0540BA-6C25-42DF-B850-763321A272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93315B-1C47-44F5-8538-FD7B18F3A7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C64DA9-3172-4B33-A0E5-829C43DAF37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C6144FB-C34B-4473-9DBF-B38438F248C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41C3A9E-3B0F-49BE-A0CA-6B60F3960B5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2622AD-04D8-419B-8ED2-6F11DF91CB1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98ACB0-EB8A-4743-B1B6-96440F10D3A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B00DBC-A26A-455D-8468-A41B12F6BC4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9815A2-00C3-4D5F-8EAD-A6A599D4F44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9C985FE-A33D-4AAA-A1A9-BC93D0692D3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9AED57-20F4-451A-AF39-34CB264299A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0A1E98-D141-402E-B383-A9BFA5B0110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082C6F4-92EE-429D-8263-D6B6F3DFEA8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750027-7C16-4B50-853E-45896A7EDAB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40361E5-DC0C-414B-8B0F-CC7D07E490F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9CB8AFC-660C-4651-B0B8-AB50CECD87A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0B2251-F1A7-40F9-92BB-8F3B4080B9E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AAB185E-BD0E-4BEB-A9B0-4684420BBBA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AC8403A-7981-4339-9732-B1AB0E7D4FD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4D219D-D3B4-4FB5-A8C6-8AFF5B30D10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8603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874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자바 엔터프라이즈 개발을 편하게 해주는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 err="1"/>
              <a:t>오픈소스</a:t>
            </a:r>
            <a:r>
              <a:rPr lang="ko-KR" altLang="en-US" dirty="0"/>
              <a:t> 경량급 애플리케이션 프레임워크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특정 계층이나 기술</a:t>
            </a:r>
            <a:r>
              <a:rPr lang="en-US" altLang="ko-KR" dirty="0"/>
              <a:t>, </a:t>
            </a:r>
            <a:r>
              <a:rPr lang="ko-KR" altLang="en-US" dirty="0"/>
              <a:t>업무 분야에 국한되지 않고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애플리케이션의 전 영역을 포괄하는 범용적인 프레임워크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12727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</a:t>
            </a:r>
            <a:r>
              <a:rPr lang="en-US" altLang="ko-KR" dirty="0"/>
              <a:t>POJO – Plane Old Java Object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특정 규약이나 환경에 종속되지 않는 평범한 자바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POJO</a:t>
            </a:r>
            <a:r>
              <a:rPr lang="ko-KR" altLang="en-US" dirty="0"/>
              <a:t>가 아닌 클래스 형태 예</a:t>
            </a:r>
            <a:r>
              <a:rPr lang="en-US" altLang="ko-KR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740" y="2566209"/>
            <a:ext cx="7623991" cy="149784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50" dirty="0"/>
              <a:t>public class Article extends </a:t>
            </a:r>
            <a:r>
              <a:rPr lang="en-US" altLang="ko-KR" sz="1250" dirty="0" err="1"/>
              <a:t>HttpServlet</a:t>
            </a:r>
            <a:r>
              <a:rPr lang="en-US" altLang="ko-KR" sz="125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250" dirty="0"/>
              <a:t>    protected void </a:t>
            </a:r>
            <a:r>
              <a:rPr lang="en-US" altLang="ko-KR" sz="1250" dirty="0" err="1"/>
              <a:t>doGet</a:t>
            </a:r>
            <a:r>
              <a:rPr lang="en-US" altLang="ko-KR" sz="1250" dirty="0"/>
              <a:t>(</a:t>
            </a:r>
            <a:r>
              <a:rPr lang="en-US" altLang="ko-KR" sz="1250" dirty="0" err="1"/>
              <a:t>HttpServletRequest</a:t>
            </a:r>
            <a:r>
              <a:rPr lang="en-US" altLang="ko-KR" sz="1250" dirty="0"/>
              <a:t> ....) {</a:t>
            </a:r>
          </a:p>
          <a:p>
            <a:pPr>
              <a:lnSpc>
                <a:spcPct val="150000"/>
              </a:lnSpc>
            </a:pPr>
            <a:r>
              <a:rPr lang="en-US" altLang="ko-KR" sz="1250" dirty="0"/>
              <a:t>        ....</a:t>
            </a:r>
          </a:p>
          <a:p>
            <a:pPr>
              <a:lnSpc>
                <a:spcPct val="150000"/>
              </a:lnSpc>
            </a:pPr>
            <a:r>
              <a:rPr lang="en-US" altLang="ko-KR" sz="125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5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84" y="4163402"/>
            <a:ext cx="7623991" cy="149784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50" dirty="0"/>
              <a:t>public class </a:t>
            </a:r>
            <a:r>
              <a:rPr lang="en-US" altLang="ko-KR" sz="1250" dirty="0" err="1"/>
              <a:t>MyWindow</a:t>
            </a:r>
            <a:r>
              <a:rPr lang="en-US" altLang="ko-KR" sz="1250" dirty="0"/>
              <a:t> extends </a:t>
            </a:r>
            <a:r>
              <a:rPr lang="en-US" altLang="ko-KR" sz="1250" dirty="0" err="1"/>
              <a:t>JFrame</a:t>
            </a:r>
            <a:r>
              <a:rPr lang="en-US" altLang="ko-KR" sz="125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250" dirty="0"/>
              <a:t>    public void </a:t>
            </a:r>
            <a:r>
              <a:rPr lang="en-US" altLang="ko-KR" sz="1250" dirty="0" err="1"/>
              <a:t>init</a:t>
            </a:r>
            <a:r>
              <a:rPr lang="en-US" altLang="ko-KR" sz="125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250" dirty="0"/>
              <a:t>        ...</a:t>
            </a:r>
          </a:p>
          <a:p>
            <a:pPr>
              <a:lnSpc>
                <a:spcPct val="150000"/>
              </a:lnSpc>
            </a:pPr>
            <a:r>
              <a:rPr lang="en-US" altLang="ko-KR" sz="125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75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144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조회 실습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JdbcTemplate</a:t>
            </a:r>
            <a:r>
              <a:rPr lang="ko-KR" altLang="en-US" dirty="0"/>
              <a:t>의 </a:t>
            </a:r>
            <a:r>
              <a:rPr lang="en-US" altLang="ko-KR" dirty="0" err="1"/>
              <a:t>queryForObject</a:t>
            </a:r>
            <a:r>
              <a:rPr lang="en-US" altLang="ko-KR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회원정보 조회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MemberDao</a:t>
            </a:r>
            <a:r>
              <a:rPr lang="ko-KR" altLang="en-US" dirty="0"/>
              <a:t> 내 </a:t>
            </a:r>
            <a:r>
              <a:rPr lang="ko-KR" altLang="en-US" dirty="0" err="1"/>
              <a:t>메소드</a:t>
            </a:r>
            <a:r>
              <a:rPr lang="ko-KR" altLang="en-US" dirty="0"/>
              <a:t>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메소드명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selectMemberById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타입 </a:t>
            </a:r>
            <a:r>
              <a:rPr lang="en-US" altLang="ko-KR" dirty="0"/>
              <a:t>: </a:t>
            </a:r>
            <a:r>
              <a:rPr lang="en-US" altLang="ko-KR" dirty="0" err="1"/>
              <a:t>MemberDto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조회 아이디 </a:t>
            </a:r>
            <a:r>
              <a:rPr lang="en-US" altLang="ko-KR" dirty="0"/>
              <a:t>(String id)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MemberService</a:t>
            </a:r>
            <a:r>
              <a:rPr lang="ko-KR" altLang="en-US" dirty="0"/>
              <a:t> 내 </a:t>
            </a:r>
            <a:r>
              <a:rPr lang="ko-KR" altLang="en-US" dirty="0" err="1"/>
              <a:t>메소드</a:t>
            </a:r>
            <a:r>
              <a:rPr lang="ko-KR" altLang="en-US" dirty="0"/>
              <a:t>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메소드명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getMember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타입 </a:t>
            </a:r>
            <a:r>
              <a:rPr lang="en-US" altLang="ko-KR" dirty="0"/>
              <a:t>: </a:t>
            </a:r>
            <a:r>
              <a:rPr lang="en-US" altLang="ko-KR" dirty="0" err="1"/>
              <a:t>MemberDto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en-US" altLang="ko-KR" dirty="0" err="1"/>
              <a:t>MemberDto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874422"/>
            <a:ext cx="69127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public </a:t>
            </a:r>
            <a:r>
              <a:rPr lang="en-US" altLang="ko-KR" sz="1600" b="1" dirty="0" err="1"/>
              <a:t>MemberDto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selectMemberById</a:t>
            </a:r>
            <a:r>
              <a:rPr lang="en-US" altLang="ko-KR" sz="1600" b="1" dirty="0"/>
              <a:t>(String id) { … }</a:t>
            </a:r>
            <a:endParaRPr lang="en-US" altLang="ko-KR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384237"/>
            <a:ext cx="6912768" cy="3490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public </a:t>
            </a:r>
            <a:r>
              <a:rPr lang="en-US" altLang="ko-KR" sz="1600" b="1" dirty="0" err="1"/>
              <a:t>MemberDto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getMember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MemberDto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memberDto</a:t>
            </a:r>
            <a:r>
              <a:rPr lang="en-US" altLang="ko-KR" sz="1600" b="1" dirty="0"/>
              <a:t>) { … }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5295466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76130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조회 실습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691276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MemberDto</a:t>
            </a:r>
            <a:r>
              <a:rPr lang="en-US" altLang="ko-KR" sz="1600" dirty="0"/>
              <a:t> memberDto2 = new </a:t>
            </a:r>
            <a:r>
              <a:rPr lang="en-US" altLang="ko-KR" sz="1600" dirty="0" err="1"/>
              <a:t>MemberDto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memberDto2.setId("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 err="1"/>
              <a:t>MemberDto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resultDto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ms.getMember</a:t>
            </a:r>
            <a:r>
              <a:rPr lang="en-US" altLang="ko-KR" sz="1600" dirty="0"/>
              <a:t>(memberDto2);</a:t>
            </a:r>
          </a:p>
          <a:p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resultDto.getId</a:t>
            </a:r>
            <a:r>
              <a:rPr lang="en-US" altLang="ko-KR" sz="1600" dirty="0"/>
              <a:t>() + " / " + </a:t>
            </a:r>
            <a:r>
              <a:rPr lang="en-US" altLang="ko-KR" sz="1600" dirty="0" err="1"/>
              <a:t>resultDto.getCreDate</a:t>
            </a:r>
            <a:r>
              <a:rPr lang="en-US" altLang="ko-KR" sz="1600" dirty="0"/>
              <a:t>());</a:t>
            </a:r>
          </a:p>
        </p:txBody>
      </p:sp>
      <p:sp>
        <p:nvSpPr>
          <p:cNvPr id="6" name="타원 5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84984"/>
            <a:ext cx="3076933" cy="12961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44941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08954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edu.spring.jdbc.dao.MemberDao.java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edu.spring.jdbc.service.MemberService.java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5222905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updateMember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String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= "UPDATE JDBC_MEMBER SET" +</a:t>
            </a:r>
          </a:p>
          <a:p>
            <a:r>
              <a:rPr lang="en-US" altLang="ko-KR" sz="1500" dirty="0"/>
              <a:t>                    "       M_NAME = ?" +</a:t>
            </a:r>
          </a:p>
          <a:p>
            <a:r>
              <a:rPr lang="en-US" altLang="ko-KR" sz="1500" dirty="0"/>
              <a:t>                    " WHERE M_ID = ?";</a:t>
            </a:r>
          </a:p>
          <a:p>
            <a:r>
              <a:rPr lang="en-US" altLang="ko-KR" sz="1500" dirty="0"/>
              <a:t>    return </a:t>
            </a:r>
            <a:r>
              <a:rPr lang="en-US" altLang="ko-KR" sz="1500" dirty="0" err="1"/>
              <a:t>jdbcTemplate.update</a:t>
            </a:r>
            <a:r>
              <a:rPr lang="en-US" altLang="ko-KR" sz="1500" dirty="0"/>
              <a:t>(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memberDto.getName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memberDto.getId</a:t>
            </a:r>
            <a:r>
              <a:rPr lang="en-US" altLang="ko-KR" sz="1500" dirty="0"/>
              <a:t>());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724290"/>
            <a:ext cx="4823949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modifyMember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return </a:t>
            </a:r>
            <a:r>
              <a:rPr lang="en-US" altLang="ko-KR" sz="1500" dirty="0" err="1"/>
              <a:t>memberDao.updateMember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5365665"/>
            <a:ext cx="435728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MemberDto</a:t>
            </a:r>
            <a:r>
              <a:rPr lang="en-US" altLang="ko-KR" sz="1500" dirty="0"/>
              <a:t> memberDto3 = new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memberDto3.setId("</a:t>
            </a:r>
            <a:r>
              <a:rPr lang="en-US" altLang="ko-KR" sz="1500" dirty="0" err="1"/>
              <a:t>aa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memberDto3.setName("</a:t>
            </a:r>
            <a:r>
              <a:rPr lang="ko-KR" altLang="en-US" sz="1500" dirty="0"/>
              <a:t>하하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 err="1"/>
              <a:t>ms.modifyMember</a:t>
            </a:r>
            <a:r>
              <a:rPr lang="en-US" altLang="ko-KR" sz="1500" dirty="0"/>
              <a:t>(memberDto3);</a:t>
            </a:r>
          </a:p>
        </p:txBody>
      </p:sp>
      <p:sp>
        <p:nvSpPr>
          <p:cNvPr id="8" name="타원 7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639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5138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단위테스트를 지원해주는 프레임워크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※ </a:t>
            </a:r>
            <a:r>
              <a:rPr lang="ko-KR" altLang="en-US" dirty="0"/>
              <a:t>단위테스트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  </a:t>
            </a:r>
            <a:r>
              <a:rPr lang="ko-KR" altLang="en-US" dirty="0"/>
              <a:t>소스코드의 특정 모듈이 의도된 대로 정확히 작동하는지 검증하는 절차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TDD (Test Driven Development) </a:t>
            </a:r>
            <a:r>
              <a:rPr lang="ko-KR" altLang="en-US" dirty="0"/>
              <a:t>로 유명한 개발자 </a:t>
            </a:r>
            <a:r>
              <a:rPr lang="ko-KR" altLang="en-US" dirty="0" err="1"/>
              <a:t>켄트</a:t>
            </a:r>
            <a:r>
              <a:rPr lang="ko-KR" altLang="en-US" dirty="0"/>
              <a:t> </a:t>
            </a:r>
            <a:r>
              <a:rPr lang="ko-KR" altLang="en-US" dirty="0" err="1"/>
              <a:t>벡이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GoF</a:t>
            </a:r>
            <a:r>
              <a:rPr lang="ko-KR" altLang="en-US" dirty="0"/>
              <a:t>의 디자인 패턴 저자 중 한명인 </a:t>
            </a:r>
            <a:r>
              <a:rPr lang="ko-KR" altLang="en-US" dirty="0" err="1"/>
              <a:t>에릭</a:t>
            </a:r>
            <a:r>
              <a:rPr lang="ko-KR" altLang="en-US" dirty="0"/>
              <a:t> 감마와 같이 </a:t>
            </a:r>
            <a:r>
              <a:rPr lang="en-US" altLang="ko-KR" dirty="0"/>
              <a:t>4</a:t>
            </a:r>
            <a:r>
              <a:rPr lang="ko-KR" altLang="en-US" dirty="0"/>
              <a:t>시간 정도 비행기를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타게 되었고 처음으로 자바를 배우면서 만든 프로그램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여러가지</a:t>
            </a:r>
            <a:r>
              <a:rPr lang="ko-KR" altLang="en-US" dirty="0"/>
              <a:t> </a:t>
            </a:r>
            <a:r>
              <a:rPr lang="ko-KR" altLang="en-US" dirty="0" err="1"/>
              <a:t>애노테이션으로</a:t>
            </a:r>
            <a:r>
              <a:rPr lang="ko-KR" altLang="en-US" dirty="0"/>
              <a:t> 테스트에 유용한 기능을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84697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178568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@Test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테스트를 실행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main </a:t>
            </a:r>
            <a:r>
              <a:rPr lang="ko-KR" altLang="en-US" dirty="0" err="1"/>
              <a:t>메소드에</a:t>
            </a:r>
            <a:r>
              <a:rPr lang="ko-KR" altLang="en-US" dirty="0"/>
              <a:t> 여러 코드를 나열하지 않고 독립적으로 실행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@Ignore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@Test </a:t>
            </a:r>
            <a:r>
              <a:rPr lang="ko-KR" altLang="en-US" dirty="0" err="1"/>
              <a:t>메소드를</a:t>
            </a:r>
            <a:r>
              <a:rPr lang="ko-KR" altLang="en-US" dirty="0"/>
              <a:t> 실행하지 않도록 지정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@Before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@Test </a:t>
            </a:r>
            <a:r>
              <a:rPr lang="ko-KR" altLang="en-US" dirty="0" err="1"/>
              <a:t>메소드가</a:t>
            </a:r>
            <a:r>
              <a:rPr lang="ko-KR" altLang="en-US" dirty="0"/>
              <a:t> 실행되기 전에 먼저 실행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공통으로 사용하는 객체 초기화 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@After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@Test </a:t>
            </a:r>
            <a:r>
              <a:rPr lang="ko-KR" altLang="en-US" dirty="0" err="1"/>
              <a:t>메소드가</a:t>
            </a:r>
            <a:r>
              <a:rPr lang="ko-KR" altLang="en-US" dirty="0"/>
              <a:t> 실행된 후에 실행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실행 결과 확인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56882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96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Source Folder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en-US" altLang="ko-KR" dirty="0" err="1"/>
              <a:t>classpath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8" y="1239503"/>
            <a:ext cx="7829430" cy="49258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334108" y="4868007"/>
            <a:ext cx="3239256" cy="23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3583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47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JUnit</a:t>
            </a:r>
            <a:r>
              <a:rPr lang="en-US" altLang="ko-KR" dirty="0"/>
              <a:t> Test Case </a:t>
            </a:r>
            <a:r>
              <a:rPr lang="ko-KR" altLang="en-US" dirty="0"/>
              <a:t>파일 생성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1" y="1247072"/>
            <a:ext cx="7884132" cy="4763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349098" y="4868007"/>
            <a:ext cx="3239256" cy="23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024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47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JUnit</a:t>
            </a:r>
            <a:r>
              <a:rPr lang="en-US" altLang="ko-KR" dirty="0"/>
              <a:t> Test Case </a:t>
            </a:r>
            <a:r>
              <a:rPr lang="ko-KR" altLang="en-US" dirty="0"/>
              <a:t>파일 생성</a:t>
            </a:r>
            <a:endParaRPr lang="en-US" altLang="ko-KR" dirty="0"/>
          </a:p>
        </p:txBody>
      </p:sp>
      <p:pic>
        <p:nvPicPr>
          <p:cNvPr id="1026" name="Picture 2" descr="C:\Users\GGoReb\Desktop\capture\Cap 2016-12-26 12-37-29-3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5986"/>
            <a:ext cx="4464496" cy="51362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09842" y="2363870"/>
            <a:ext cx="253416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09842" y="3023990"/>
            <a:ext cx="253416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8002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테스트 케이스 작성 </a:t>
            </a:r>
            <a:r>
              <a:rPr lang="en-US" altLang="ko-KR" dirty="0"/>
              <a:t>–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insert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271950"/>
            <a:ext cx="7205562" cy="459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    </a:t>
            </a:r>
            <a:r>
              <a:rPr lang="en-US" altLang="ko-KR" sz="1500" b="1" dirty="0"/>
              <a:t>@Test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public void insert()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   new </a:t>
            </a:r>
            <a:r>
              <a:rPr lang="en-US" altLang="ko-KR" sz="1500" dirty="0" err="1"/>
              <a:t>ClassPathXmlApplicationContext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edu</a:t>
            </a:r>
            <a:r>
              <a:rPr lang="en-US" altLang="ko-KR" sz="1500" dirty="0"/>
              <a:t>/spring/</a:t>
            </a:r>
            <a:r>
              <a:rPr lang="en-US" altLang="ko-KR" sz="1500" dirty="0" err="1"/>
              <a:t>jdbc</a:t>
            </a:r>
            <a:r>
              <a:rPr lang="en-US" altLang="ko-KR" sz="1500" dirty="0"/>
              <a:t>/config.xml");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ms</a:t>
            </a:r>
            <a:r>
              <a:rPr lang="en-US" altLang="ko-KR" sz="1500" dirty="0"/>
              <a:t> = (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= new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memberDto.setId</a:t>
            </a:r>
            <a:r>
              <a:rPr lang="en-US" altLang="ko-KR" sz="1500" dirty="0"/>
              <a:t>("bb");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memberDto.setPw</a:t>
            </a:r>
            <a:r>
              <a:rPr lang="en-US" altLang="ko-KR" sz="1500" dirty="0"/>
              <a:t>("11");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memberDto.setName</a:t>
            </a:r>
            <a:r>
              <a:rPr lang="en-US" altLang="ko-KR" sz="1500" dirty="0"/>
              <a:t>("</a:t>
            </a:r>
            <a:r>
              <a:rPr lang="ko-KR" altLang="en-US" sz="1500" dirty="0"/>
              <a:t>가가</a:t>
            </a:r>
            <a:r>
              <a:rPr lang="en-US" altLang="ko-KR" sz="1500" dirty="0"/>
              <a:t>");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ms.addMember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}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69191452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50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테스트 케이스 작성 </a:t>
            </a:r>
            <a:r>
              <a:rPr lang="en-US" altLang="ko-KR" dirty="0"/>
              <a:t>–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select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271950"/>
            <a:ext cx="7205562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    </a:t>
            </a:r>
            <a:r>
              <a:rPr lang="en-US" altLang="ko-KR" sz="1500" b="1" dirty="0"/>
              <a:t>@Test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public void select()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 </a:t>
            </a:r>
          </a:p>
          <a:p>
            <a:r>
              <a:rPr lang="en-US" altLang="ko-KR" sz="1500" dirty="0"/>
              <a:t>                new </a:t>
            </a:r>
            <a:r>
              <a:rPr lang="en-US" altLang="ko-KR" sz="1500" dirty="0" err="1"/>
              <a:t>ClassPathXmlApplicationContext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edu</a:t>
            </a:r>
            <a:r>
              <a:rPr lang="en-US" altLang="ko-KR" sz="1500" dirty="0"/>
              <a:t>/spring/</a:t>
            </a:r>
            <a:r>
              <a:rPr lang="en-US" altLang="ko-KR" sz="1500" dirty="0" err="1"/>
              <a:t>jdbc</a:t>
            </a:r>
            <a:r>
              <a:rPr lang="en-US" altLang="ko-KR" sz="1500" dirty="0"/>
              <a:t>/config.xml");</a:t>
            </a:r>
          </a:p>
          <a:p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ms</a:t>
            </a:r>
            <a:r>
              <a:rPr lang="en-US" altLang="ko-KR" sz="1500" dirty="0"/>
              <a:t> = (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= new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();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    List&lt;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&gt; list1 = ms.getMemberList1(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        for 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dto</a:t>
            </a:r>
            <a:r>
              <a:rPr lang="en-US" altLang="ko-KR" sz="1500" dirty="0"/>
              <a:t> : list1) {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dto.getId</a:t>
            </a:r>
            <a:r>
              <a:rPr lang="en-US" altLang="ko-KR" sz="1500" dirty="0"/>
              <a:t>() + " / " + </a:t>
            </a:r>
            <a:r>
              <a:rPr lang="en-US" altLang="ko-KR" sz="1500" dirty="0" err="1"/>
              <a:t>dto.getName</a:t>
            </a:r>
            <a:r>
              <a:rPr lang="en-US" altLang="ko-KR" sz="1500" dirty="0"/>
              <a:t>());</a:t>
            </a:r>
          </a:p>
          <a:p>
            <a:r>
              <a:rPr lang="en-US" altLang="ko-KR" sz="1500" dirty="0"/>
              <a:t>    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    List&lt;Map&lt;String, Object&gt;&gt; list2 = ms.getMemberList2();</a:t>
            </a:r>
          </a:p>
          <a:p>
            <a:r>
              <a:rPr lang="en-US" altLang="ko-KR" sz="1500" dirty="0"/>
              <a:t>        for (Map&lt;String, Object&gt; m : list2) {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m.get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m_id</a:t>
            </a:r>
            <a:r>
              <a:rPr lang="en-US" altLang="ko-KR" sz="1500" dirty="0"/>
              <a:t>") + " / " + </a:t>
            </a:r>
            <a:r>
              <a:rPr lang="en-US" altLang="ko-KR" sz="1500" dirty="0" err="1"/>
              <a:t>m.get</a:t>
            </a:r>
            <a:r>
              <a:rPr lang="en-US" altLang="ko-KR" sz="1500" dirty="0"/>
              <a:t>("M_NAME"));</a:t>
            </a:r>
          </a:p>
          <a:p>
            <a:r>
              <a:rPr lang="en-US" altLang="ko-KR" sz="1500" dirty="0"/>
              <a:t>        }</a:t>
            </a:r>
          </a:p>
          <a:p>
            <a:r>
              <a:rPr lang="en-US" altLang="ko-KR" sz="1500" dirty="0"/>
              <a:t>    }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281617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69550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데이터베이스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JDBC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Hibernate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MyBatis</a:t>
            </a:r>
            <a:r>
              <a:rPr lang="en-US" altLang="ko-KR" dirty="0"/>
              <a:t> (</a:t>
            </a:r>
            <a:r>
              <a:rPr lang="ko-KR" altLang="en-US" dirty="0"/>
              <a:t>구 </a:t>
            </a:r>
            <a:r>
              <a:rPr lang="en-US" altLang="ko-KR" dirty="0" err="1"/>
              <a:t>iBatis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JPA </a:t>
            </a:r>
            <a:r>
              <a:rPr lang="ko-KR" altLang="en-US" dirty="0"/>
              <a:t>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트랜잭션 관리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추상 </a:t>
            </a:r>
            <a:r>
              <a:rPr lang="ko-KR" altLang="en-US" dirty="0" err="1"/>
              <a:t>레이어를</a:t>
            </a:r>
            <a:r>
              <a:rPr lang="ko-KR" altLang="en-US" dirty="0"/>
              <a:t> 사용함으로써 트랜잭션 제어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소스코드를 바꾸지 않고 로컬</a:t>
            </a:r>
            <a:r>
              <a:rPr lang="en-US" altLang="ko-KR" dirty="0"/>
              <a:t>, </a:t>
            </a:r>
            <a:r>
              <a:rPr lang="ko-KR" altLang="en-US" dirty="0"/>
              <a:t>전역</a:t>
            </a:r>
            <a:r>
              <a:rPr lang="en-US" altLang="ko-KR" dirty="0"/>
              <a:t>, </a:t>
            </a:r>
            <a:r>
              <a:rPr lang="ko-KR" altLang="en-US" dirty="0"/>
              <a:t>멀티리소스 등을 쉽게 관리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MVC View </a:t>
            </a:r>
            <a:r>
              <a:rPr lang="ko-KR" altLang="en-US" dirty="0"/>
              <a:t>지원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JSP </a:t>
            </a:r>
            <a:r>
              <a:rPr lang="ko-KR" altLang="en-US" dirty="0"/>
              <a:t>표준 지원 뿐만 아니라 </a:t>
            </a:r>
            <a:r>
              <a:rPr lang="ko-KR" altLang="en-US" dirty="0" err="1"/>
              <a:t>벨로시티</a:t>
            </a:r>
            <a:r>
              <a:rPr lang="en-US" altLang="ko-KR" dirty="0"/>
              <a:t>, </a:t>
            </a:r>
            <a:r>
              <a:rPr lang="ko-KR" altLang="en-US" dirty="0" err="1"/>
              <a:t>타일즈</a:t>
            </a:r>
            <a:r>
              <a:rPr lang="en-US" altLang="ko-KR" dirty="0"/>
              <a:t>, XSLT, Excel, PDF </a:t>
            </a:r>
            <a:r>
              <a:rPr lang="ko-KR" altLang="en-US" dirty="0"/>
              <a:t>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많은 </a:t>
            </a:r>
            <a:r>
              <a:rPr lang="en-US" altLang="ko-KR" dirty="0"/>
              <a:t>View </a:t>
            </a:r>
            <a:r>
              <a:rPr lang="ko-KR" altLang="en-US" dirty="0"/>
              <a:t>템플릿을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96307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테스트 케이스 작성 </a:t>
            </a:r>
            <a:r>
              <a:rPr lang="en-US" altLang="ko-KR" dirty="0"/>
              <a:t>–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update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271950"/>
            <a:ext cx="7205562" cy="4016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    </a:t>
            </a:r>
            <a:r>
              <a:rPr lang="en-US" altLang="ko-KR" sz="1500" b="1" dirty="0"/>
              <a:t>@Test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public void update()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 </a:t>
            </a:r>
          </a:p>
          <a:p>
            <a:r>
              <a:rPr lang="en-US" altLang="ko-KR" sz="1500" dirty="0"/>
              <a:t>                new </a:t>
            </a:r>
            <a:r>
              <a:rPr lang="en-US" altLang="ko-KR" sz="1500" dirty="0" err="1"/>
              <a:t>ClassPathXmlApplicationContext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edu</a:t>
            </a:r>
            <a:r>
              <a:rPr lang="en-US" altLang="ko-KR" sz="1500" dirty="0"/>
              <a:t>/spring/</a:t>
            </a:r>
            <a:r>
              <a:rPr lang="en-US" altLang="ko-KR" sz="1500" dirty="0" err="1"/>
              <a:t>jdbc</a:t>
            </a:r>
            <a:r>
              <a:rPr lang="en-US" altLang="ko-KR" sz="1500" dirty="0"/>
              <a:t>/config.xml");</a:t>
            </a:r>
          </a:p>
          <a:p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ms</a:t>
            </a:r>
            <a:r>
              <a:rPr lang="en-US" altLang="ko-KR" sz="1500" dirty="0"/>
              <a:t> = (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memberDto3 = new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memberDto3.setId("</a:t>
            </a:r>
            <a:r>
              <a:rPr lang="en-US" altLang="ko-KR" sz="1500" dirty="0" err="1"/>
              <a:t>aa</a:t>
            </a:r>
            <a:r>
              <a:rPr lang="en-US" altLang="ko-KR" sz="15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memberDto3.setName("</a:t>
            </a:r>
            <a:r>
              <a:rPr lang="ko-KR" altLang="en-US" sz="1500" dirty="0"/>
              <a:t>하하</a:t>
            </a:r>
            <a:r>
              <a:rPr lang="en-US" altLang="ko-KR" sz="15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ms.modifyMember</a:t>
            </a:r>
            <a:r>
              <a:rPr lang="en-US" altLang="ko-KR" sz="1500" dirty="0"/>
              <a:t>(memberDto3);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739558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테스트 케이스 작성 </a:t>
            </a:r>
            <a:r>
              <a:rPr lang="en-US" altLang="ko-KR" dirty="0"/>
              <a:t>–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@Test </a:t>
            </a:r>
            <a:r>
              <a:rPr lang="ko-KR" altLang="en-US" dirty="0" err="1"/>
              <a:t>메소드</a:t>
            </a:r>
            <a:r>
              <a:rPr lang="ko-KR" altLang="en-US" dirty="0"/>
              <a:t> 실행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55986"/>
            <a:ext cx="7734300" cy="4762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699792" y="4668126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66708" y="4697524"/>
            <a:ext cx="26217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2498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2038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Spring-Test </a:t>
            </a:r>
            <a:r>
              <a:rPr lang="ko-KR" altLang="en-US" dirty="0"/>
              <a:t>를 사용한 </a:t>
            </a:r>
            <a:r>
              <a:rPr lang="en-US" altLang="ko-KR" dirty="0" err="1"/>
              <a:t>JUnit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테스트 시 스프링의 기능을 연동할 수 있도록 지원하는 방법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@</a:t>
            </a:r>
            <a:r>
              <a:rPr lang="en-US" altLang="ko-KR" dirty="0" err="1"/>
              <a:t>RunWith</a:t>
            </a:r>
            <a:r>
              <a:rPr lang="en-US" altLang="ko-KR" dirty="0"/>
              <a:t>(SpringJUnit4ClassRunner.class)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프레임워크의 테스트 실행방법을 확장할 때 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ApplicationContext</a:t>
            </a:r>
            <a:r>
              <a:rPr lang="en-US" altLang="ko-KR" dirty="0"/>
              <a:t> </a:t>
            </a:r>
            <a:r>
              <a:rPr lang="ko-KR" altLang="en-US" dirty="0"/>
              <a:t>를 만들고 관리하는 작업 진행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@</a:t>
            </a:r>
            <a:r>
              <a:rPr lang="en-US" altLang="ko-KR" dirty="0" err="1"/>
              <a:t>ContextConfiguration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스프링의 외부조립기인 </a:t>
            </a:r>
            <a:r>
              <a:rPr lang="en-US" altLang="ko-KR" dirty="0"/>
              <a:t>Bean </a:t>
            </a:r>
            <a:r>
              <a:rPr lang="ko-KR" altLang="en-US" dirty="0"/>
              <a:t>설정 파일의 위치를 지정할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38422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352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Spring-Test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 라이브러리 다운로드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225005"/>
            <a:ext cx="6624736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org.springframework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&gt;spring-test&lt;/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&lt;version&gt;4.2.0.RELEASE&lt;/version&gt;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&lt;/dependency&gt;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68960"/>
            <a:ext cx="6624736" cy="5678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2696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1250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테스트 케이스 작성 </a:t>
            </a:r>
            <a:r>
              <a:rPr lang="en-US" altLang="ko-KR" dirty="0"/>
              <a:t>–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836712"/>
            <a:ext cx="734925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</a:rPr>
              <a:t>@</a:t>
            </a:r>
            <a:r>
              <a:rPr lang="en-US" altLang="ko-KR" sz="1500" b="1" dirty="0" err="1">
                <a:solidFill>
                  <a:srgbClr val="FF0000"/>
                </a:solidFill>
              </a:rPr>
              <a:t>RunWith</a:t>
            </a:r>
            <a:r>
              <a:rPr lang="en-US" altLang="ko-KR" sz="1500" b="1" dirty="0"/>
              <a:t>(SpringJUnit4ClassRunner.class)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</a:rPr>
              <a:t>@</a:t>
            </a:r>
            <a:r>
              <a:rPr lang="en-US" altLang="ko-KR" sz="1500" b="1" dirty="0" err="1">
                <a:solidFill>
                  <a:srgbClr val="FF0000"/>
                </a:solidFill>
              </a:rPr>
              <a:t>ContextConfiguration</a:t>
            </a:r>
            <a:r>
              <a:rPr lang="en-US" altLang="ko-KR" sz="1500" b="1" dirty="0"/>
              <a:t>(locations={"</a:t>
            </a:r>
            <a:r>
              <a:rPr lang="en-US" altLang="ko-KR" sz="1500" b="1" dirty="0" err="1"/>
              <a:t>classpath:edu</a:t>
            </a:r>
            <a:r>
              <a:rPr lang="en-US" altLang="ko-KR" sz="1500" b="1" dirty="0"/>
              <a:t>/spring/</a:t>
            </a:r>
            <a:r>
              <a:rPr lang="en-US" altLang="ko-KR" sz="1500" b="1" dirty="0" err="1"/>
              <a:t>jdbc</a:t>
            </a:r>
            <a:r>
              <a:rPr lang="en-US" altLang="ko-KR" sz="1500" b="1" dirty="0"/>
              <a:t>/config.xml"})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public class </a:t>
            </a:r>
            <a:r>
              <a:rPr lang="en-US" altLang="ko-KR" sz="1500" dirty="0" err="1"/>
              <a:t>MemberDaoSpringTest</a:t>
            </a:r>
            <a:r>
              <a:rPr lang="en-US" altLang="ko-KR" sz="15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</a:t>
            </a:r>
            <a:r>
              <a:rPr lang="en-US" altLang="ko-KR" sz="1500" b="1" dirty="0">
                <a:solidFill>
                  <a:srgbClr val="FF0000"/>
                </a:solidFill>
              </a:rPr>
              <a:t>@</a:t>
            </a:r>
            <a:r>
              <a:rPr lang="en-US" altLang="ko-KR" sz="1500" b="1" dirty="0" err="1">
                <a:solidFill>
                  <a:srgbClr val="FF0000"/>
                </a:solidFill>
              </a:rPr>
              <a:t>Autowired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/>
              <a:t>    </a:t>
            </a:r>
            <a:r>
              <a:rPr lang="en-US" altLang="ko-KR" sz="1500" b="1" dirty="0" err="1"/>
              <a:t>MemberService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ms</a:t>
            </a:r>
            <a:r>
              <a:rPr lang="en-US" altLang="ko-KR" sz="1500" b="1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@Test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public void select()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= new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();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List&lt;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&gt; list1 = ms.getMemberList1(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for 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dto</a:t>
            </a:r>
            <a:r>
              <a:rPr lang="en-US" altLang="ko-KR" sz="1500" dirty="0"/>
              <a:t> : list1)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dto.getId</a:t>
            </a:r>
            <a:r>
              <a:rPr lang="en-US" altLang="ko-KR" sz="1500" dirty="0"/>
              <a:t>() + " / " + </a:t>
            </a:r>
            <a:r>
              <a:rPr lang="en-US" altLang="ko-KR" sz="1500" dirty="0" err="1"/>
              <a:t>dto.getName</a:t>
            </a:r>
            <a:r>
              <a:rPr lang="en-US" altLang="ko-KR" sz="1500" dirty="0"/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1600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661089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Property</a:t>
            </a:r>
            <a:r>
              <a:rPr lang="ko-KR" altLang="en-US" dirty="0"/>
              <a:t>를 이용한 값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스프링은 기본적으로 </a:t>
            </a:r>
            <a:r>
              <a:rPr lang="en-US" altLang="ko-KR" dirty="0"/>
              <a:t>POJO </a:t>
            </a:r>
            <a:r>
              <a:rPr lang="ko-KR" altLang="en-US" dirty="0"/>
              <a:t>클래스와 설정 정보로 구성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설정 정보를 </a:t>
            </a:r>
            <a:r>
              <a:rPr lang="en-US" altLang="ko-KR" dirty="0"/>
              <a:t>XML</a:t>
            </a:r>
            <a:r>
              <a:rPr lang="ko-KR" altLang="en-US" dirty="0"/>
              <a:t>로 분리해두면 </a:t>
            </a:r>
            <a:r>
              <a:rPr lang="en-US" altLang="ko-KR" dirty="0"/>
              <a:t>Bean </a:t>
            </a:r>
            <a:r>
              <a:rPr lang="ko-KR" altLang="en-US" dirty="0"/>
              <a:t>또는 의존관계 정보를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소스 </a:t>
            </a:r>
            <a:r>
              <a:rPr lang="ko-KR" altLang="en-US" dirty="0" err="1"/>
              <a:t>수정없이</a:t>
            </a:r>
            <a:r>
              <a:rPr lang="ko-KR" altLang="en-US" dirty="0"/>
              <a:t> 간단히 조작 가능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현재까지의 방법으로도 깔끔한 구성이 가능하지만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Bean </a:t>
            </a:r>
            <a:r>
              <a:rPr lang="ko-KR" altLang="en-US" dirty="0"/>
              <a:t>에서 필요로 하는 설정 정보 자체도 분리시켜서 사용한다면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더욱 유용하게 사용 가능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DB </a:t>
            </a:r>
            <a:r>
              <a:rPr lang="ko-KR" altLang="en-US" dirty="0"/>
              <a:t>연결 정보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 err="1"/>
              <a:t>스테이징</a:t>
            </a:r>
            <a:r>
              <a:rPr lang="en-US" altLang="ko-KR" dirty="0"/>
              <a:t>, </a:t>
            </a:r>
            <a:r>
              <a:rPr lang="ko-KR" altLang="en-US" dirty="0"/>
              <a:t>운영 서버 등 서버의 환경에 따라서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매번 설정 값을 바꾸지 않아도 배포 가능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@Value </a:t>
            </a:r>
            <a:r>
              <a:rPr lang="ko-KR" altLang="en-US" dirty="0"/>
              <a:t>기능을 사용하여 자바 소스 코드의 </a:t>
            </a:r>
            <a:r>
              <a:rPr lang="ko-KR" altLang="en-US" dirty="0" err="1"/>
              <a:t>수정없이</a:t>
            </a:r>
            <a:r>
              <a:rPr lang="ko-KR" altLang="en-US" dirty="0"/>
              <a:t> 주입되는 값 변경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179044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50377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Property</a:t>
            </a:r>
            <a:r>
              <a:rPr lang="ko-KR" altLang="en-US" dirty="0"/>
              <a:t>를 이용한 값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외부조립기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Properties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268760"/>
            <a:ext cx="7167603" cy="2215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&lt;bean id="</a:t>
            </a:r>
            <a:r>
              <a:rPr lang="en-US" altLang="ko-KR" sz="1500" dirty="0" err="1"/>
              <a:t>dataSource</a:t>
            </a:r>
            <a:r>
              <a:rPr lang="en-US" altLang="ko-KR" sz="1500" dirty="0"/>
              <a:t>" class="org.apache.commons.dbcp2.BasicDataSource"&gt;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</a:t>
            </a:r>
            <a:r>
              <a:rPr lang="en-US" altLang="ko-KR" sz="1500" dirty="0" err="1"/>
              <a:t>driverClassName</a:t>
            </a:r>
            <a:r>
              <a:rPr lang="en-US" altLang="ko-KR" sz="1500" dirty="0"/>
              <a:t>" value="</a:t>
            </a:r>
            <a:r>
              <a:rPr lang="en-US" altLang="ko-KR" sz="1600" b="1" dirty="0" err="1">
                <a:solidFill>
                  <a:srgbClr val="FF0000"/>
                </a:solidFill>
              </a:rPr>
              <a:t>com.mysql.jdbc.Driver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</a:t>
            </a:r>
            <a:r>
              <a:rPr lang="en-US" altLang="ko-KR" sz="1500" dirty="0" err="1"/>
              <a:t>url</a:t>
            </a:r>
            <a:r>
              <a:rPr lang="en-US" altLang="ko-KR" sz="1500" dirty="0"/>
              <a:t>" value="</a:t>
            </a:r>
            <a:r>
              <a:rPr lang="en-US" altLang="ko-KR" sz="1600" b="1" dirty="0" err="1">
                <a:solidFill>
                  <a:srgbClr val="FF0000"/>
                </a:solidFill>
              </a:rPr>
              <a:t>jdbc:mysql</a:t>
            </a:r>
            <a:r>
              <a:rPr lang="en-US" altLang="ko-KR" sz="1600" b="1" dirty="0">
                <a:solidFill>
                  <a:srgbClr val="FF0000"/>
                </a:solidFill>
              </a:rPr>
              <a:t>://localhost:3306/spring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name="username" value="</a:t>
            </a:r>
            <a:r>
              <a:rPr lang="en-US" altLang="ko-KR" sz="1500" b="1" dirty="0">
                <a:solidFill>
                  <a:srgbClr val="FF0000"/>
                </a:solidFill>
              </a:rPr>
              <a:t>root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name="password" value="</a:t>
            </a:r>
            <a:r>
              <a:rPr lang="en-US" altLang="ko-KR" sz="1500" b="1" dirty="0" err="1">
                <a:solidFill>
                  <a:srgbClr val="FF0000"/>
                </a:solidFill>
              </a:rPr>
              <a:t>mysql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&lt;/bean&gt;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93158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500" dirty="0" err="1"/>
              <a:t>db.driverClassName</a:t>
            </a:r>
            <a:r>
              <a:rPr lang="en-US" altLang="ko-KR" sz="1500" dirty="0"/>
              <a:t>=</a:t>
            </a:r>
            <a:r>
              <a:rPr lang="en-US" altLang="ko-KR" sz="1400" b="1" dirty="0" err="1">
                <a:solidFill>
                  <a:srgbClr val="FF0000"/>
                </a:solidFill>
              </a:rPr>
              <a:t>com.mysql.jdbc.Driver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db.url=</a:t>
            </a:r>
            <a:r>
              <a:rPr lang="en-US" altLang="ko-KR" sz="1400" b="1" dirty="0" err="1">
                <a:solidFill>
                  <a:srgbClr val="FF0000"/>
                </a:solidFill>
              </a:rPr>
              <a:t>jdbc:mysql</a:t>
            </a:r>
            <a:r>
              <a:rPr lang="en-US" altLang="ko-KR" sz="1400" b="1" dirty="0">
                <a:solidFill>
                  <a:srgbClr val="FF0000"/>
                </a:solidFill>
              </a:rPr>
              <a:t>://localhost:3306/spring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 err="1"/>
              <a:t>db.username</a:t>
            </a:r>
            <a:r>
              <a:rPr lang="en-US" altLang="ko-KR" sz="1500" dirty="0"/>
              <a:t>=</a:t>
            </a:r>
            <a:r>
              <a:rPr lang="en-US" altLang="ko-KR" sz="1500" b="1" dirty="0">
                <a:solidFill>
                  <a:srgbClr val="FF0000"/>
                </a:solidFill>
              </a:rPr>
              <a:t>root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 err="1"/>
              <a:t>db.password</a:t>
            </a:r>
            <a:r>
              <a:rPr lang="en-US" altLang="ko-KR" sz="1500" dirty="0"/>
              <a:t>=</a:t>
            </a:r>
            <a:r>
              <a:rPr lang="en-US" altLang="ko-KR" sz="1500" b="1" dirty="0" err="1">
                <a:solidFill>
                  <a:srgbClr val="FF0000"/>
                </a:solidFill>
              </a:rPr>
              <a:t>mysql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939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284524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수동 변환 </a:t>
            </a:r>
            <a:r>
              <a:rPr lang="en-US" altLang="ko-KR" dirty="0"/>
              <a:t>: </a:t>
            </a:r>
            <a:r>
              <a:rPr lang="en-US" altLang="ko-KR" dirty="0" err="1"/>
              <a:t>PropertyPlaceHolderConfigurer</a:t>
            </a: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XML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273169"/>
            <a:ext cx="7007303" cy="3208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&lt;</a:t>
            </a:r>
            <a:r>
              <a:rPr lang="en-US" altLang="ko-KR" sz="1500" b="1" dirty="0" err="1"/>
              <a:t>context:property-placeholder</a:t>
            </a:r>
            <a:r>
              <a:rPr lang="en-US" altLang="ko-KR" sz="1500" b="1" dirty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    location="</a:t>
            </a:r>
            <a:r>
              <a:rPr lang="en-US" altLang="ko-KR" sz="1500" b="1" dirty="0" err="1">
                <a:solidFill>
                  <a:srgbClr val="FF0000"/>
                </a:solidFill>
              </a:rPr>
              <a:t>classpath:edu</a:t>
            </a:r>
            <a:r>
              <a:rPr lang="en-US" altLang="ko-KR" sz="1500" b="1" dirty="0">
                <a:solidFill>
                  <a:srgbClr val="FF0000"/>
                </a:solidFill>
              </a:rPr>
              <a:t>/spring/</a:t>
            </a:r>
            <a:r>
              <a:rPr lang="en-US" altLang="ko-KR" sz="1500" b="1" dirty="0" err="1">
                <a:solidFill>
                  <a:srgbClr val="FF0000"/>
                </a:solidFill>
              </a:rPr>
              <a:t>jdbc</a:t>
            </a:r>
            <a:r>
              <a:rPr lang="en-US" altLang="ko-KR" sz="1500" b="1" dirty="0">
                <a:solidFill>
                  <a:srgbClr val="FF0000"/>
                </a:solidFill>
              </a:rPr>
              <a:t>/</a:t>
            </a:r>
            <a:r>
              <a:rPr lang="en-US" altLang="ko-KR" sz="1500" b="1" dirty="0" err="1">
                <a:solidFill>
                  <a:srgbClr val="FF0000"/>
                </a:solidFill>
              </a:rPr>
              <a:t>database.properties</a:t>
            </a:r>
            <a:r>
              <a:rPr lang="en-US" altLang="ko-KR" sz="15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&lt;bean id="</a:t>
            </a:r>
            <a:r>
              <a:rPr lang="en-US" altLang="ko-KR" sz="1500" dirty="0" err="1"/>
              <a:t>dataSource</a:t>
            </a:r>
            <a:r>
              <a:rPr lang="en-US" altLang="ko-KR" sz="1500" dirty="0"/>
              <a:t>" class="org.apache.commons.dbcp2.BasicDataSource"&gt;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</a:t>
            </a:r>
            <a:r>
              <a:rPr lang="en-US" altLang="ko-KR" sz="1500" dirty="0" err="1"/>
              <a:t>driverClassName</a:t>
            </a:r>
            <a:r>
              <a:rPr lang="en-US" altLang="ko-KR" sz="1500" dirty="0"/>
              <a:t>" value="</a:t>
            </a:r>
            <a:r>
              <a:rPr lang="en-US" altLang="ko-KR" sz="1500" b="1" dirty="0">
                <a:solidFill>
                  <a:srgbClr val="FF0000"/>
                </a:solidFill>
              </a:rPr>
              <a:t>${</a:t>
            </a:r>
            <a:r>
              <a:rPr lang="en-US" altLang="ko-KR" sz="1500" b="1" dirty="0" err="1">
                <a:solidFill>
                  <a:srgbClr val="FF0000"/>
                </a:solidFill>
              </a:rPr>
              <a:t>db.driverClassName</a:t>
            </a:r>
            <a:r>
              <a:rPr lang="en-US" altLang="ko-KR" sz="1500" b="1" dirty="0">
                <a:solidFill>
                  <a:srgbClr val="FF0000"/>
                </a:solidFill>
              </a:rPr>
              <a:t>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</a:t>
            </a:r>
            <a:r>
              <a:rPr lang="en-US" altLang="ko-KR" sz="1500" dirty="0" err="1"/>
              <a:t>url</a:t>
            </a:r>
            <a:r>
              <a:rPr lang="en-US" altLang="ko-KR" sz="1500" dirty="0"/>
              <a:t>" value="</a:t>
            </a:r>
            <a:r>
              <a:rPr lang="en-US" altLang="ko-KR" sz="1500" b="1" dirty="0">
                <a:solidFill>
                  <a:srgbClr val="FF0000"/>
                </a:solidFill>
              </a:rPr>
              <a:t>${db.url}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name="username" value="</a:t>
            </a:r>
            <a:r>
              <a:rPr lang="en-US" altLang="ko-KR" sz="1500" b="1" dirty="0">
                <a:solidFill>
                  <a:srgbClr val="FF0000"/>
                </a:solidFill>
              </a:rPr>
              <a:t>${</a:t>
            </a:r>
            <a:r>
              <a:rPr lang="en-US" altLang="ko-KR" sz="1500" b="1" dirty="0" err="1">
                <a:solidFill>
                  <a:srgbClr val="FF0000"/>
                </a:solidFill>
              </a:rPr>
              <a:t>db.username</a:t>
            </a:r>
            <a:r>
              <a:rPr lang="en-US" altLang="ko-KR" sz="1500" b="1" dirty="0">
                <a:solidFill>
                  <a:srgbClr val="FF0000"/>
                </a:solidFill>
              </a:rPr>
              <a:t>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name="password" value="</a:t>
            </a:r>
            <a:r>
              <a:rPr lang="en-US" altLang="ko-KR" sz="1500" b="1" dirty="0">
                <a:solidFill>
                  <a:srgbClr val="FF0000"/>
                </a:solidFill>
              </a:rPr>
              <a:t>${</a:t>
            </a:r>
            <a:r>
              <a:rPr lang="en-US" altLang="ko-KR" sz="1500" b="1" dirty="0" err="1">
                <a:solidFill>
                  <a:srgbClr val="FF0000"/>
                </a:solidFill>
              </a:rPr>
              <a:t>db.password</a:t>
            </a:r>
            <a:r>
              <a:rPr lang="en-US" altLang="ko-KR" sz="1500" b="1" dirty="0">
                <a:solidFill>
                  <a:srgbClr val="FF0000"/>
                </a:solidFill>
              </a:rPr>
              <a:t>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&lt;/bean&gt;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085184"/>
            <a:ext cx="2618987" cy="7402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@Value("</a:t>
            </a:r>
            <a:r>
              <a:rPr lang="en-US" altLang="ko-KR" sz="1500" b="1" dirty="0">
                <a:solidFill>
                  <a:srgbClr val="FF0000"/>
                </a:solidFill>
              </a:rPr>
              <a:t>${</a:t>
            </a:r>
            <a:r>
              <a:rPr lang="en-US" altLang="ko-KR" sz="1500" b="1" dirty="0" err="1">
                <a:solidFill>
                  <a:srgbClr val="FF0000"/>
                </a:solidFill>
              </a:rPr>
              <a:t>db.username</a:t>
            </a:r>
            <a:r>
              <a:rPr lang="en-US" altLang="ko-KR" sz="1500" b="1" dirty="0">
                <a:solidFill>
                  <a:srgbClr val="FF0000"/>
                </a:solidFill>
              </a:rPr>
              <a:t>}</a:t>
            </a:r>
            <a:r>
              <a:rPr lang="en-US" altLang="ko-KR" sz="1500" b="1" dirty="0"/>
              <a:t>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String username;</a:t>
            </a:r>
          </a:p>
        </p:txBody>
      </p:sp>
      <p:sp>
        <p:nvSpPr>
          <p:cNvPr id="6" name="타원 5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0806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8111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능동 변환 </a:t>
            </a:r>
            <a:r>
              <a:rPr lang="en-US" altLang="ko-KR" dirty="0"/>
              <a:t>(1) : </a:t>
            </a:r>
            <a:r>
              <a:rPr lang="en-US" altLang="ko-KR" dirty="0" err="1"/>
              <a:t>SpEL</a:t>
            </a:r>
            <a:r>
              <a:rPr lang="en-US" altLang="ko-KR" dirty="0"/>
              <a:t> (Spring Expression Language)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Bean</a:t>
            </a:r>
            <a:r>
              <a:rPr lang="ko-KR" altLang="en-US" dirty="0"/>
              <a:t>을 활용한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XML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705217"/>
            <a:ext cx="700730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&lt;bean id="</a:t>
            </a:r>
            <a:r>
              <a:rPr lang="en-US" altLang="ko-KR" sz="1500" b="1" dirty="0">
                <a:solidFill>
                  <a:srgbClr val="FF0000"/>
                </a:solidFill>
              </a:rPr>
              <a:t>prop</a:t>
            </a:r>
            <a:r>
              <a:rPr lang="en-US" altLang="ko-KR" sz="1500" b="1" dirty="0"/>
              <a:t>" class="</a:t>
            </a:r>
            <a:r>
              <a:rPr lang="en-US" altLang="ko-KR" sz="1500" b="1" dirty="0" err="1"/>
              <a:t>edu.spring.jdbc.Prop</a:t>
            </a:r>
            <a:r>
              <a:rPr lang="en-US" altLang="ko-KR" sz="15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5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&lt;bean id="</a:t>
            </a:r>
            <a:r>
              <a:rPr lang="en-US" altLang="ko-KR" sz="1500" dirty="0" err="1"/>
              <a:t>dataSource</a:t>
            </a:r>
            <a:r>
              <a:rPr lang="en-US" altLang="ko-KR" sz="1500" dirty="0"/>
              <a:t>" class="org.apache.commons.dbcp2.BasicDataSource"&gt;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</a:t>
            </a:r>
            <a:r>
              <a:rPr lang="en-US" altLang="ko-KR" sz="1500" dirty="0" err="1"/>
              <a:t>driverClassName</a:t>
            </a:r>
            <a:r>
              <a:rPr lang="en-US" altLang="ko-KR" sz="1500" dirty="0"/>
              <a:t>" value="</a:t>
            </a:r>
            <a:r>
              <a:rPr lang="en-US" altLang="ko-KR" sz="1500" b="1" dirty="0">
                <a:solidFill>
                  <a:srgbClr val="FF0000"/>
                </a:solidFill>
              </a:rPr>
              <a:t>#{</a:t>
            </a:r>
            <a:r>
              <a:rPr lang="en-US" altLang="ko-KR" sz="1500" b="1" dirty="0" err="1">
                <a:solidFill>
                  <a:srgbClr val="FF0000"/>
                </a:solidFill>
              </a:rPr>
              <a:t>prop.driverClassName</a:t>
            </a:r>
            <a:r>
              <a:rPr lang="en-US" altLang="ko-KR" sz="1500" b="1" dirty="0">
                <a:solidFill>
                  <a:srgbClr val="FF0000"/>
                </a:solidFill>
              </a:rPr>
              <a:t>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</a:t>
            </a:r>
            <a:r>
              <a:rPr lang="en-US" altLang="ko-KR" sz="1500" dirty="0" err="1"/>
              <a:t>url</a:t>
            </a:r>
            <a:r>
              <a:rPr lang="en-US" altLang="ko-KR" sz="1500" dirty="0"/>
              <a:t>" value="</a:t>
            </a:r>
            <a:r>
              <a:rPr lang="en-US" altLang="ko-KR" sz="1500" b="1" dirty="0">
                <a:solidFill>
                  <a:srgbClr val="FF0000"/>
                </a:solidFill>
              </a:rPr>
              <a:t>#{prop.url}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name="username" value="</a:t>
            </a:r>
            <a:r>
              <a:rPr lang="en-US" altLang="ko-KR" sz="1500" b="1" dirty="0">
                <a:solidFill>
                  <a:srgbClr val="FF0000"/>
                </a:solidFill>
              </a:rPr>
              <a:t>#{</a:t>
            </a:r>
            <a:r>
              <a:rPr lang="en-US" altLang="ko-KR" sz="1500" b="1" dirty="0" err="1">
                <a:solidFill>
                  <a:srgbClr val="FF0000"/>
                </a:solidFill>
              </a:rPr>
              <a:t>prop.username</a:t>
            </a:r>
            <a:r>
              <a:rPr lang="en-US" altLang="ko-KR" sz="1500" b="1" dirty="0">
                <a:solidFill>
                  <a:srgbClr val="FF0000"/>
                </a:solidFill>
              </a:rPr>
              <a:t>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name="password" value="</a:t>
            </a:r>
            <a:r>
              <a:rPr lang="en-US" altLang="ko-KR" sz="1500" b="1" dirty="0">
                <a:solidFill>
                  <a:srgbClr val="FF0000"/>
                </a:solidFill>
              </a:rPr>
              <a:t>#{</a:t>
            </a:r>
            <a:r>
              <a:rPr lang="en-US" altLang="ko-KR" sz="1500" b="1" dirty="0" err="1">
                <a:solidFill>
                  <a:srgbClr val="FF0000"/>
                </a:solidFill>
              </a:rPr>
              <a:t>prop.password</a:t>
            </a:r>
            <a:r>
              <a:rPr lang="en-US" altLang="ko-KR" sz="1500" b="1" dirty="0">
                <a:solidFill>
                  <a:srgbClr val="FF0000"/>
                </a:solidFill>
              </a:rPr>
              <a:t>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&lt;/bean&gt;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497109"/>
            <a:ext cx="2816797" cy="7402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@Value("</a:t>
            </a:r>
            <a:r>
              <a:rPr lang="en-US" altLang="ko-KR" sz="1500" b="1" dirty="0">
                <a:solidFill>
                  <a:srgbClr val="FF0000"/>
                </a:solidFill>
              </a:rPr>
              <a:t>#{</a:t>
            </a:r>
            <a:r>
              <a:rPr lang="en-US" altLang="ko-KR" sz="1500" b="1" dirty="0" err="1">
                <a:solidFill>
                  <a:srgbClr val="FF0000"/>
                </a:solidFill>
              </a:rPr>
              <a:t>prop.username</a:t>
            </a:r>
            <a:r>
              <a:rPr lang="en-US" altLang="ko-KR" sz="1500" b="1" dirty="0">
                <a:solidFill>
                  <a:srgbClr val="FF0000"/>
                </a:solidFill>
              </a:rPr>
              <a:t>}</a:t>
            </a:r>
            <a:r>
              <a:rPr lang="en-US" altLang="ko-KR" sz="1500" b="1" dirty="0"/>
              <a:t>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String username;</a:t>
            </a:r>
          </a:p>
        </p:txBody>
      </p:sp>
      <p:sp>
        <p:nvSpPr>
          <p:cNvPr id="6" name="타원 5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622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81114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능동 변환 </a:t>
            </a:r>
            <a:r>
              <a:rPr lang="en-US" altLang="ko-KR" dirty="0"/>
              <a:t>(2) : </a:t>
            </a:r>
            <a:r>
              <a:rPr lang="en-US" altLang="ko-KR" dirty="0" err="1"/>
              <a:t>SpEL</a:t>
            </a:r>
            <a:r>
              <a:rPr lang="en-US" altLang="ko-KR" dirty="0"/>
              <a:t> (Spring Expression Language)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&lt;</a:t>
            </a:r>
            <a:r>
              <a:rPr lang="en-US" altLang="ko-KR" dirty="0" err="1"/>
              <a:t>util:properties</a:t>
            </a:r>
            <a:r>
              <a:rPr lang="en-US" altLang="ko-KR" dirty="0"/>
              <a:t>&gt;</a:t>
            </a:r>
            <a:r>
              <a:rPr lang="ko-KR" altLang="en-US" dirty="0"/>
              <a:t>를 활용한 방법 </a:t>
            </a:r>
            <a:r>
              <a:rPr lang="en-US" altLang="ko-KR" dirty="0"/>
              <a:t>(1 / 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XML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1705217"/>
            <a:ext cx="7430560" cy="39010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[xml </a:t>
            </a:r>
            <a:r>
              <a:rPr lang="ko-KR" altLang="en-US" sz="1500" b="1" dirty="0"/>
              <a:t>네임스페이스 및 스키마 선언 </a:t>
            </a:r>
            <a:r>
              <a:rPr lang="en-US" altLang="ko-KR" sz="1500" b="1" dirty="0"/>
              <a:t>: </a:t>
            </a:r>
            <a:r>
              <a:rPr lang="en-US" altLang="ko-KR" sz="1500" b="1" dirty="0" err="1"/>
              <a:t>util</a:t>
            </a:r>
            <a:r>
              <a:rPr lang="en-US" altLang="ko-KR" sz="1500" b="1" dirty="0"/>
              <a:t>]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5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&lt;</a:t>
            </a:r>
            <a:r>
              <a:rPr lang="en-US" altLang="ko-KR" sz="1500" b="1" dirty="0" err="1"/>
              <a:t>util:properties</a:t>
            </a:r>
            <a:r>
              <a:rPr lang="en-US" altLang="ko-KR" sz="1500" b="1" dirty="0"/>
              <a:t> id="</a:t>
            </a:r>
            <a:r>
              <a:rPr lang="en-US" altLang="ko-KR" sz="1500" b="1" dirty="0">
                <a:solidFill>
                  <a:srgbClr val="FF0000"/>
                </a:solidFill>
              </a:rPr>
              <a:t>prop</a:t>
            </a:r>
            <a:r>
              <a:rPr lang="en-US" altLang="ko-KR" sz="1500" b="1" dirty="0"/>
              <a:t>"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    location="</a:t>
            </a:r>
            <a:r>
              <a:rPr lang="en-US" altLang="ko-KR" sz="1500" b="1" dirty="0" err="1">
                <a:solidFill>
                  <a:srgbClr val="FF0000"/>
                </a:solidFill>
              </a:rPr>
              <a:t>classpath:edu</a:t>
            </a:r>
            <a:r>
              <a:rPr lang="en-US" altLang="ko-KR" sz="1500" b="1" dirty="0">
                <a:solidFill>
                  <a:srgbClr val="FF0000"/>
                </a:solidFill>
              </a:rPr>
              <a:t>/spring/</a:t>
            </a:r>
            <a:r>
              <a:rPr lang="en-US" altLang="ko-KR" sz="1500" b="1" dirty="0" err="1">
                <a:solidFill>
                  <a:srgbClr val="FF0000"/>
                </a:solidFill>
              </a:rPr>
              <a:t>jdbc</a:t>
            </a:r>
            <a:r>
              <a:rPr lang="en-US" altLang="ko-KR" sz="1500" b="1" dirty="0">
                <a:solidFill>
                  <a:srgbClr val="FF0000"/>
                </a:solidFill>
              </a:rPr>
              <a:t>/</a:t>
            </a:r>
            <a:r>
              <a:rPr lang="en-US" altLang="ko-KR" sz="1500" b="1" dirty="0" err="1">
                <a:solidFill>
                  <a:srgbClr val="FF0000"/>
                </a:solidFill>
              </a:rPr>
              <a:t>database.properties</a:t>
            </a:r>
            <a:r>
              <a:rPr lang="en-US" altLang="ko-KR" sz="15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5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&lt;bean id="</a:t>
            </a:r>
            <a:r>
              <a:rPr lang="en-US" altLang="ko-KR" sz="1500" dirty="0" err="1"/>
              <a:t>dataSource</a:t>
            </a:r>
            <a:r>
              <a:rPr lang="en-US" altLang="ko-KR" sz="1500" dirty="0"/>
              <a:t>" class="org.apache.commons.dbcp2.BasicDataSource"&gt;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</a:t>
            </a:r>
            <a:r>
              <a:rPr lang="en-US" altLang="ko-KR" sz="1500" dirty="0" err="1"/>
              <a:t>driverClassName</a:t>
            </a:r>
            <a:r>
              <a:rPr lang="en-US" altLang="ko-KR" sz="1500" dirty="0"/>
              <a:t>" value="</a:t>
            </a:r>
            <a:r>
              <a:rPr lang="en-US" altLang="ko-KR" sz="1500" b="1" dirty="0">
                <a:solidFill>
                  <a:srgbClr val="FF0000"/>
                </a:solidFill>
              </a:rPr>
              <a:t>#{prop['</a:t>
            </a:r>
            <a:r>
              <a:rPr lang="en-US" altLang="ko-KR" sz="1500" b="1" dirty="0" err="1">
                <a:solidFill>
                  <a:srgbClr val="FF0000"/>
                </a:solidFill>
              </a:rPr>
              <a:t>db.driverClassName</a:t>
            </a:r>
            <a:r>
              <a:rPr lang="en-US" altLang="ko-KR" sz="1500" b="1" dirty="0">
                <a:solidFill>
                  <a:srgbClr val="FF0000"/>
                </a:solidFill>
              </a:rPr>
              <a:t>']}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</a:t>
            </a:r>
            <a:r>
              <a:rPr lang="en-US" altLang="ko-KR" sz="1500" dirty="0" err="1"/>
              <a:t>url</a:t>
            </a:r>
            <a:r>
              <a:rPr lang="en-US" altLang="ko-KR" sz="1500" dirty="0"/>
              <a:t>" value="</a:t>
            </a:r>
            <a:r>
              <a:rPr lang="en-US" altLang="ko-KR" sz="1500" b="1" dirty="0">
                <a:solidFill>
                  <a:srgbClr val="FF0000"/>
                </a:solidFill>
              </a:rPr>
              <a:t>#{prop['db.url']}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name="username" value="</a:t>
            </a:r>
            <a:r>
              <a:rPr lang="en-US" altLang="ko-KR" sz="1500" b="1" dirty="0">
                <a:solidFill>
                  <a:srgbClr val="FF0000"/>
                </a:solidFill>
              </a:rPr>
              <a:t>#{prop['</a:t>
            </a:r>
            <a:r>
              <a:rPr lang="en-US" altLang="ko-KR" sz="1500" b="1" dirty="0" err="1">
                <a:solidFill>
                  <a:srgbClr val="FF0000"/>
                </a:solidFill>
              </a:rPr>
              <a:t>db.username</a:t>
            </a:r>
            <a:r>
              <a:rPr lang="en-US" altLang="ko-KR" sz="1500" b="1" dirty="0">
                <a:solidFill>
                  <a:srgbClr val="FF0000"/>
                </a:solidFill>
              </a:rPr>
              <a:t>']}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&lt;property name="password" value="</a:t>
            </a:r>
            <a:r>
              <a:rPr lang="en-US" altLang="ko-KR" sz="1500" b="1" dirty="0">
                <a:solidFill>
                  <a:srgbClr val="FF0000"/>
                </a:solidFill>
              </a:rPr>
              <a:t>#{prop['</a:t>
            </a:r>
            <a:r>
              <a:rPr lang="en-US" altLang="ko-KR" sz="1500" b="1" dirty="0" err="1">
                <a:solidFill>
                  <a:srgbClr val="FF0000"/>
                </a:solidFill>
              </a:rPr>
              <a:t>db.password</a:t>
            </a:r>
            <a:r>
              <a:rPr lang="en-US" altLang="ko-KR" sz="1500" b="1" dirty="0">
                <a:solidFill>
                  <a:srgbClr val="FF0000"/>
                </a:solidFill>
              </a:rPr>
              <a:t>']}</a:t>
            </a:r>
            <a:r>
              <a:rPr lang="en-US" altLang="ko-KR" sz="15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82343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71303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기능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● Spring Core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ko-KR" altLang="en-US" dirty="0"/>
              <a:t>가장 기본적인 부분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ko-KR" altLang="en-US" dirty="0"/>
              <a:t>컨테이너의 기능을 수행하기 위해 의존성 주입</a:t>
            </a:r>
            <a:r>
              <a:rPr lang="en-US" altLang="ko-KR" dirty="0"/>
              <a:t>(DI) </a:t>
            </a:r>
            <a:r>
              <a:rPr lang="ko-KR" altLang="en-US" dirty="0"/>
              <a:t>기능 제공</a:t>
            </a:r>
            <a:r>
              <a:rPr lang="en-US" altLang="ko-KR" dirty="0"/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4" y="980728"/>
            <a:ext cx="7577971" cy="33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08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81114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능동 변환 </a:t>
            </a:r>
            <a:r>
              <a:rPr lang="en-US" altLang="ko-KR" dirty="0"/>
              <a:t>(2) : </a:t>
            </a:r>
            <a:r>
              <a:rPr lang="en-US" altLang="ko-KR" dirty="0" err="1"/>
              <a:t>SpEL</a:t>
            </a:r>
            <a:r>
              <a:rPr lang="en-US" altLang="ko-KR" dirty="0"/>
              <a:t> (Spring Expression Language)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&lt;</a:t>
            </a:r>
            <a:r>
              <a:rPr lang="en-US" altLang="ko-KR" dirty="0" err="1"/>
              <a:t>util:properties</a:t>
            </a:r>
            <a:r>
              <a:rPr lang="en-US" altLang="ko-KR" dirty="0"/>
              <a:t>&gt;</a:t>
            </a:r>
            <a:r>
              <a:rPr lang="ko-KR" altLang="en-US" dirty="0"/>
              <a:t>를 활용한 방법 </a:t>
            </a:r>
            <a:r>
              <a:rPr lang="en-US" altLang="ko-KR" dirty="0"/>
              <a:t>(2 / 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1705217"/>
            <a:ext cx="3290131" cy="78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@Value("</a:t>
            </a:r>
            <a:r>
              <a:rPr lang="en-US" altLang="ko-KR" sz="1500" b="1" dirty="0">
                <a:solidFill>
                  <a:srgbClr val="FF0000"/>
                </a:solidFill>
              </a:rPr>
              <a:t>#{prop['</a:t>
            </a:r>
            <a:r>
              <a:rPr lang="en-US" altLang="ko-KR" sz="1500" b="1" dirty="0" err="1">
                <a:solidFill>
                  <a:srgbClr val="FF0000"/>
                </a:solidFill>
              </a:rPr>
              <a:t>db.username</a:t>
            </a:r>
            <a:r>
              <a:rPr lang="en-US" altLang="ko-KR" sz="1500" b="1" dirty="0">
                <a:solidFill>
                  <a:srgbClr val="FF0000"/>
                </a:solidFill>
              </a:rPr>
              <a:t>']}</a:t>
            </a:r>
            <a:r>
              <a:rPr lang="en-US" altLang="ko-KR" sz="1500" b="1" dirty="0"/>
              <a:t>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500" b="1" dirty="0"/>
              <a:t>String username;</a:t>
            </a:r>
          </a:p>
        </p:txBody>
      </p:sp>
      <p:sp>
        <p:nvSpPr>
          <p:cNvPr id="6" name="타원 5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895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0914"/>
            <a:ext cx="4496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ERD (Entity Relationship Diagram)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" y="1412776"/>
            <a:ext cx="8468735" cy="3312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908795" y="1295183"/>
            <a:ext cx="2039469" cy="3336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FF0000"/>
                </a:solidFill>
              </a:rPr>
              <a:t>auto_increment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속성 추가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544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0914"/>
            <a:ext cx="4496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ERD (Entity Relationship Diagram)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5005"/>
            <a:ext cx="7776864" cy="4575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CREATE TABLE JDBC_ORDER 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O_ID INT         NOT NULL PRIMARY KEY AUTO_INCREMENT COMMENT '</a:t>
            </a:r>
            <a:r>
              <a:rPr lang="ko-KR" altLang="en-US" sz="1400" dirty="0"/>
              <a:t>구매내역아이디</a:t>
            </a:r>
            <a:r>
              <a:rPr lang="en-US" altLang="ko-KR" sz="1400" dirty="0"/>
              <a:t>',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M_ID VARCHAR(20) NULL     COMMENT '</a:t>
            </a:r>
            <a:r>
              <a:rPr lang="ko-KR" altLang="en-US" sz="1400" dirty="0"/>
              <a:t>아이디</a:t>
            </a:r>
            <a:r>
              <a:rPr lang="en-US" altLang="ko-KR" sz="1400" dirty="0"/>
              <a:t>', -- </a:t>
            </a:r>
            <a:r>
              <a:rPr lang="ko-KR" altLang="en-US" sz="1400" dirty="0"/>
              <a:t>아이디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400" dirty="0"/>
              <a:t>	</a:t>
            </a:r>
            <a:r>
              <a:rPr lang="en-US" altLang="ko-KR" sz="1400" dirty="0"/>
              <a:t>P_ID INT         NULL     COMMENT '</a:t>
            </a:r>
            <a:r>
              <a:rPr lang="ko-KR" altLang="en-US" sz="1400" dirty="0"/>
              <a:t>상품아이디</a:t>
            </a:r>
            <a:r>
              <a:rPr lang="en-US" altLang="ko-KR" sz="1400" dirty="0"/>
              <a:t>' -- </a:t>
            </a:r>
            <a:r>
              <a:rPr lang="ko-KR" altLang="en-US" sz="1400" dirty="0"/>
              <a:t>상품아이디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COMMENT '</a:t>
            </a:r>
            <a:r>
              <a:rPr lang="ko-KR" altLang="en-US" sz="1400" dirty="0"/>
              <a:t>구매내역</a:t>
            </a:r>
            <a:r>
              <a:rPr lang="en-US" altLang="ko-KR" sz="1400" dirty="0"/>
              <a:t>';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CREATE TABLE JDBC_PRODUCT 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P_ID    INT          NOT NULL PRIMARY KEY AUTO_INCREMENT COMMENT '</a:t>
            </a:r>
            <a:r>
              <a:rPr lang="ko-KR" altLang="en-US" sz="1400" dirty="0"/>
              <a:t>상품아이디</a:t>
            </a:r>
            <a:r>
              <a:rPr lang="en-US" altLang="ko-KR" sz="1400" dirty="0"/>
              <a:t>',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P_NAME  VARCHAR(300) NOT NULL COMMENT '</a:t>
            </a:r>
            <a:r>
              <a:rPr lang="ko-KR" altLang="en-US" sz="1400" dirty="0"/>
              <a:t>상품명</a:t>
            </a:r>
            <a:r>
              <a:rPr lang="en-US" altLang="ko-KR" sz="1400" dirty="0"/>
              <a:t>',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P_PRICE INT          NOT NULL COMMENT '</a:t>
            </a:r>
            <a:r>
              <a:rPr lang="ko-KR" altLang="en-US" sz="1400" dirty="0"/>
              <a:t>상품가격</a:t>
            </a:r>
            <a:r>
              <a:rPr lang="en-US" altLang="ko-KR" sz="1400" dirty="0"/>
              <a:t>',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P_COUNT INT          NOT NULL COMMENT '</a:t>
            </a:r>
            <a:r>
              <a:rPr lang="ko-KR" altLang="en-US" sz="1400" dirty="0"/>
              <a:t>상품개수</a:t>
            </a:r>
            <a:r>
              <a:rPr lang="en-US" altLang="ko-KR" sz="1400" dirty="0"/>
              <a:t>'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COMMENT '</a:t>
            </a:r>
            <a:r>
              <a:rPr lang="ko-KR" altLang="en-US" sz="1400" dirty="0"/>
              <a:t>상품</a:t>
            </a:r>
            <a:r>
              <a:rPr lang="en-US" altLang="ko-KR" sz="1400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2596970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0914"/>
            <a:ext cx="4496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ERD (Entity Relationship Diagram)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5005"/>
            <a:ext cx="7776864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ALTER TABLE JDBC_ORDER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ADD CONSTRAINT FK_JDBC_MEMBER_TO_JDBC_ORDER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FOREIGN KEY 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	M_ID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REFERENCES JDBC_MEMBER 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	M_ID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ALTER TABLE JDBC_ORDER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ADD CONSTRAINT FK_JDBC_PRODUCT_TO_JDBC_ORDER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FOREIGN KEY 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	P_ID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REFERENCES JDBC_PRODUCT 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	P_ID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22584733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143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edu.spring.transaction.java.Connector.java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7296485" cy="55445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Connector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private static Connector con = null;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private String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jdbc:mysql</a:t>
            </a:r>
            <a:r>
              <a:rPr lang="en-US" altLang="ko-KR" sz="1400" dirty="0"/>
              <a:t>://localhost:3306/spring";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private String id = "root", pw = "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";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private Connector() {}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static synchronized Connector </a:t>
            </a:r>
            <a:r>
              <a:rPr lang="en-US" altLang="ko-KR" sz="1400" dirty="0" err="1"/>
              <a:t>getInstance</a:t>
            </a:r>
            <a:r>
              <a:rPr lang="en-US" altLang="ko-KR" sz="14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if(con == null) con = new Connector();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con;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Connection </a:t>
            </a:r>
            <a:r>
              <a:rPr lang="en-US" altLang="ko-KR" sz="1400" dirty="0" err="1"/>
              <a:t>getConnection</a:t>
            </a:r>
            <a:r>
              <a:rPr lang="en-US" altLang="ko-KR" sz="1400" dirty="0"/>
              <a:t>() throws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ClassNotFoundException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Class.forName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com.mysql.jdbc.Driver</a:t>
            </a:r>
            <a:r>
              <a:rPr lang="en-US" altLang="ko-KR" sz="1400" dirty="0"/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Connection conn = </a:t>
            </a:r>
            <a:r>
              <a:rPr lang="en-US" altLang="ko-KR" sz="1400" dirty="0" err="1"/>
              <a:t>DriverManager.getConnection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, id, pw);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conn;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0713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108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edu.spring.transaction.java.OrderDao.java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220267"/>
            <a:ext cx="7632848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dirty="0"/>
              <a:t>public class </a:t>
            </a:r>
            <a:r>
              <a:rPr lang="en-US" altLang="ko-KR" sz="1400" dirty="0" err="1"/>
              <a:t>OrderDao</a:t>
            </a:r>
            <a:r>
              <a:rPr lang="en-US" altLang="ko-KR" sz="1400" dirty="0"/>
              <a:t> {</a:t>
            </a:r>
          </a:p>
          <a:p>
            <a:pPr marL="342900" indent="-342900"/>
            <a:r>
              <a:rPr lang="en-US" altLang="ko-KR" sz="1400" dirty="0"/>
              <a:t>    </a:t>
            </a:r>
            <a:r>
              <a:rPr lang="en-US" altLang="ko-KR" sz="1400" dirty="0" err="1"/>
              <a:t>PreparedStatement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pstmt</a:t>
            </a:r>
            <a:r>
              <a:rPr lang="en-US" altLang="ko-KR" sz="1400" dirty="0"/>
              <a:t> = null;</a:t>
            </a:r>
          </a:p>
          <a:p>
            <a:pPr marL="342900" indent="-3429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insertOrder</a:t>
            </a:r>
            <a:r>
              <a:rPr lang="en-US" altLang="ko-KR" sz="1400" dirty="0"/>
              <a:t>(Connection conn, String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 {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result = 0;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("INSERT INTO JDBC_ORDER (O_ID, M_ID, P_ID) VALUES");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       (NULL, ?, ?)");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/>
              <a:t>        try {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pstmt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conn.prepareStatement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sql.toString</a:t>
            </a:r>
            <a:r>
              <a:rPr lang="en-US" altLang="ko-KR" sz="1400" dirty="0"/>
              <a:t>());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pstmt.setString</a:t>
            </a:r>
            <a:r>
              <a:rPr lang="en-US" altLang="ko-KR" sz="1400" dirty="0"/>
              <a:t>(1,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);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pstmt.setInt</a:t>
            </a:r>
            <a:r>
              <a:rPr lang="en-US" altLang="ko-KR" sz="1400" dirty="0"/>
              <a:t>(2,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/>
            <a:r>
              <a:rPr lang="en-US" altLang="ko-KR" sz="1400" dirty="0"/>
              <a:t>            result = </a:t>
            </a:r>
            <a:r>
              <a:rPr lang="en-US" altLang="ko-KR" sz="1400" dirty="0" err="1"/>
              <a:t>pstmt.executeUpdate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} catch 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e) {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} finally {</a:t>
            </a:r>
          </a:p>
          <a:p>
            <a:pPr marL="342900" indent="-342900"/>
            <a:r>
              <a:rPr lang="en-US" altLang="ko-KR" sz="1400" dirty="0"/>
              <a:t>            if (</a:t>
            </a:r>
            <a:r>
              <a:rPr lang="en-US" altLang="ko-KR" sz="1400" dirty="0" err="1"/>
              <a:t>pstmt</a:t>
            </a:r>
            <a:r>
              <a:rPr lang="en-US" altLang="ko-KR" sz="1400" dirty="0"/>
              <a:t> != null) {</a:t>
            </a:r>
          </a:p>
          <a:p>
            <a:pPr marL="342900" indent="-342900"/>
            <a:r>
              <a:rPr lang="en-US" altLang="ko-KR" sz="1400" dirty="0"/>
              <a:t>                try {</a:t>
            </a:r>
          </a:p>
          <a:p>
            <a:pPr marL="342900" indent="-342900"/>
            <a:r>
              <a:rPr lang="en-US" altLang="ko-KR" sz="1400" dirty="0"/>
              <a:t>                    </a:t>
            </a:r>
            <a:r>
              <a:rPr lang="en-US" altLang="ko-KR" sz="1400" dirty="0" err="1"/>
              <a:t>pstmt.close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        } catch 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e) {}</a:t>
            </a:r>
          </a:p>
          <a:p>
            <a:pPr marL="342900" indent="-342900"/>
            <a:r>
              <a:rPr lang="en-US" altLang="ko-KR" sz="1400" dirty="0"/>
              <a:t>            }</a:t>
            </a:r>
          </a:p>
          <a:p>
            <a:pPr marL="342900" indent="-342900"/>
            <a:r>
              <a:rPr lang="en-US" altLang="ko-KR" sz="1400" dirty="0"/>
              <a:t>        }</a:t>
            </a:r>
          </a:p>
          <a:p>
            <a:pPr marL="342900" indent="-342900"/>
            <a:r>
              <a:rPr lang="en-US" altLang="ko-KR" sz="1400" dirty="0"/>
              <a:t>        return result;</a:t>
            </a:r>
          </a:p>
          <a:p>
            <a:pPr marL="342900" indent="-342900"/>
            <a:r>
              <a:rPr lang="en-US" altLang="ko-KR" sz="1400" dirty="0"/>
              <a:t>    }</a:t>
            </a:r>
          </a:p>
          <a:p>
            <a:pPr marL="342900" indent="-3429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6252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16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edu.spring.transaction.java.ProductDao.java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7704856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dirty="0"/>
              <a:t>public class </a:t>
            </a:r>
            <a:r>
              <a:rPr lang="en-US" altLang="ko-KR" sz="1400" dirty="0" err="1"/>
              <a:t>ProductDao</a:t>
            </a:r>
            <a:r>
              <a:rPr lang="en-US" altLang="ko-KR" sz="1400" dirty="0"/>
              <a:t> {</a:t>
            </a:r>
          </a:p>
          <a:p>
            <a:pPr marL="342900" indent="-342900"/>
            <a:r>
              <a:rPr lang="en-US" altLang="ko-KR" sz="1400" dirty="0"/>
              <a:t>    </a:t>
            </a:r>
            <a:r>
              <a:rPr lang="en-US" altLang="ko-KR" sz="1400" dirty="0" err="1"/>
              <a:t>PreparedStatement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pstmt</a:t>
            </a:r>
            <a:r>
              <a:rPr lang="en-US" altLang="ko-KR" sz="1400" dirty="0"/>
              <a:t> = null;</a:t>
            </a:r>
          </a:p>
          <a:p>
            <a:pPr marL="342900" indent="-3429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updateProduct</a:t>
            </a:r>
            <a:r>
              <a:rPr lang="en-US" altLang="ko-KR" sz="1400" dirty="0"/>
              <a:t>(Connection conn,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 {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result = 0;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("UPDATE JDBC_PRODUCT SET ");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       P_COUNT = P_COUNT - 1");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 WHERE P_ID = ? AND P_COUNT &gt; 0");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/>
              <a:t>        try {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pstmt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conn.prepareStatement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sql.toString</a:t>
            </a:r>
            <a:r>
              <a:rPr lang="en-US" altLang="ko-KR" sz="1400" dirty="0"/>
              <a:t>());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pstmt.setInt</a:t>
            </a:r>
            <a:r>
              <a:rPr lang="en-US" altLang="ko-KR" sz="1400" dirty="0"/>
              <a:t>(1,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/>
            <a:r>
              <a:rPr lang="en-US" altLang="ko-KR" sz="1400" dirty="0"/>
              <a:t>            result = </a:t>
            </a:r>
            <a:r>
              <a:rPr lang="en-US" altLang="ko-KR" sz="1400" dirty="0" err="1"/>
              <a:t>pstmt.executeUpdate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} catch 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e) {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} finally {</a:t>
            </a:r>
          </a:p>
          <a:p>
            <a:pPr marL="342900" indent="-342900"/>
            <a:r>
              <a:rPr lang="en-US" altLang="ko-KR" sz="1400" dirty="0"/>
              <a:t>            if (</a:t>
            </a:r>
            <a:r>
              <a:rPr lang="en-US" altLang="ko-KR" sz="1400" dirty="0" err="1"/>
              <a:t>pstmt</a:t>
            </a:r>
            <a:r>
              <a:rPr lang="en-US" altLang="ko-KR" sz="1400" dirty="0"/>
              <a:t> != null) {</a:t>
            </a:r>
          </a:p>
          <a:p>
            <a:pPr marL="342900" indent="-342900"/>
            <a:r>
              <a:rPr lang="en-US" altLang="ko-KR" sz="1400" dirty="0"/>
              <a:t>                try {</a:t>
            </a:r>
          </a:p>
          <a:p>
            <a:pPr marL="342900" indent="-342900"/>
            <a:r>
              <a:rPr lang="en-US" altLang="ko-KR" sz="1400" dirty="0"/>
              <a:t>                    </a:t>
            </a:r>
            <a:r>
              <a:rPr lang="en-US" altLang="ko-KR" sz="1400" dirty="0" err="1"/>
              <a:t>pstmt.close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        } catch 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e) {}</a:t>
            </a:r>
          </a:p>
          <a:p>
            <a:pPr marL="342900" indent="-342900"/>
            <a:r>
              <a:rPr lang="en-US" altLang="ko-KR" sz="1400" dirty="0"/>
              <a:t>            }</a:t>
            </a:r>
          </a:p>
          <a:p>
            <a:pPr marL="342900" indent="-342900"/>
            <a:r>
              <a:rPr lang="en-US" altLang="ko-KR" sz="1400" dirty="0"/>
              <a:t>        }</a:t>
            </a:r>
          </a:p>
          <a:p>
            <a:pPr marL="342900" indent="-342900"/>
            <a:r>
              <a:rPr lang="en-US" altLang="ko-KR" sz="1400" dirty="0"/>
              <a:t>        return result;</a:t>
            </a:r>
          </a:p>
          <a:p>
            <a:pPr marL="342900" indent="-342900"/>
            <a:r>
              <a:rPr lang="en-US" altLang="ko-KR" sz="1400" dirty="0"/>
              <a:t>    }</a:t>
            </a:r>
          </a:p>
          <a:p>
            <a:pPr marL="342900" indent="-3429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50747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206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edu.spring.transaction.java.BuyService.java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7704856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dirty="0"/>
              <a:t>public class </a:t>
            </a:r>
            <a:r>
              <a:rPr lang="en-US" altLang="ko-KR" sz="1400" dirty="0" err="1"/>
              <a:t>BuyService</a:t>
            </a:r>
            <a:r>
              <a:rPr lang="en-US" altLang="ko-KR" sz="1400" dirty="0"/>
              <a:t> {</a:t>
            </a:r>
          </a:p>
          <a:p>
            <a:pPr marL="342900" indent="-342900"/>
            <a:r>
              <a:rPr lang="en-US" altLang="ko-KR" sz="1400" dirty="0"/>
              <a:t>    public void buy(String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 {</a:t>
            </a:r>
          </a:p>
          <a:p>
            <a:pPr marL="342900" indent="-342900"/>
            <a:r>
              <a:rPr lang="en-US" altLang="ko-KR" sz="1400" dirty="0"/>
              <a:t>        Connection conn = null;</a:t>
            </a:r>
          </a:p>
          <a:p>
            <a:pPr marL="342900" indent="-342900"/>
            <a:r>
              <a:rPr lang="en-US" altLang="ko-KR" sz="1400" dirty="0"/>
              <a:t>        try {</a:t>
            </a:r>
          </a:p>
          <a:p>
            <a:pPr marL="342900" indent="-342900"/>
            <a:r>
              <a:rPr lang="en-US" altLang="ko-KR" sz="1400" dirty="0"/>
              <a:t>            conn = </a:t>
            </a:r>
            <a:r>
              <a:rPr lang="en-US" altLang="ko-KR" sz="1400" dirty="0" err="1"/>
              <a:t>Connector.getInstance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getConnection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conn.setAutoCommit</a:t>
            </a:r>
            <a:r>
              <a:rPr lang="en-US" altLang="ko-KR" sz="1400" b="1" dirty="0">
                <a:solidFill>
                  <a:srgbClr val="FF0000"/>
                </a:solidFill>
              </a:rPr>
              <a:t>(false);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result1 = new </a:t>
            </a:r>
            <a:r>
              <a:rPr lang="en-US" altLang="ko-KR" sz="1400" dirty="0" err="1"/>
              <a:t>OrderDao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insertOrder</a:t>
            </a:r>
            <a:r>
              <a:rPr lang="en-US" altLang="ko-KR" sz="1400" dirty="0"/>
              <a:t>(conn,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구매내역 추가 </a:t>
            </a:r>
            <a:r>
              <a:rPr lang="en-US" altLang="ko-KR" sz="1400" dirty="0"/>
              <a:t>: " + result1);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result2 = new </a:t>
            </a:r>
            <a:r>
              <a:rPr lang="en-US" altLang="ko-KR" sz="1400" dirty="0" err="1"/>
              <a:t>ProductDao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updateProduct</a:t>
            </a:r>
            <a:r>
              <a:rPr lang="en-US" altLang="ko-KR" sz="1400" dirty="0"/>
              <a:t>(conn,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상품 개수 감소 </a:t>
            </a:r>
            <a:r>
              <a:rPr lang="en-US" altLang="ko-KR" sz="1400" dirty="0"/>
              <a:t>: " + result2);</a:t>
            </a:r>
          </a:p>
          <a:p>
            <a:pPr marL="342900" indent="-342900"/>
            <a:r>
              <a:rPr lang="en-US" altLang="ko-KR" sz="1400" dirty="0"/>
              <a:t>            if (result1 &gt; 0 &amp;&amp; result2 &gt; 0) {</a:t>
            </a:r>
          </a:p>
          <a:p>
            <a:pPr marL="342900" indent="-342900"/>
            <a:r>
              <a:rPr lang="en-US" altLang="ko-KR" sz="1400" dirty="0"/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conn.commit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 marL="342900" indent="-342900"/>
            <a:r>
              <a:rPr lang="en-US" altLang="ko-KR" sz="1400" dirty="0"/>
              <a:t>            } else {</a:t>
            </a:r>
          </a:p>
          <a:p>
            <a:pPr marL="342900" indent="-342900"/>
            <a:r>
              <a:rPr lang="en-US" altLang="ko-KR" sz="1400" dirty="0"/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conn.rollback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 marL="342900" indent="-342900"/>
            <a:r>
              <a:rPr lang="en-US" altLang="ko-KR" sz="1400" dirty="0"/>
              <a:t>            }</a:t>
            </a:r>
          </a:p>
          <a:p>
            <a:pPr marL="342900" indent="-342900"/>
            <a:r>
              <a:rPr lang="en-US" altLang="ko-KR" sz="1400" dirty="0"/>
              <a:t>        } catch (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e) {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} catch (</a:t>
            </a:r>
            <a:r>
              <a:rPr lang="en-US" altLang="ko-KR" sz="1400" dirty="0" err="1"/>
              <a:t>ClassNotFoundException</a:t>
            </a:r>
            <a:r>
              <a:rPr lang="en-US" altLang="ko-KR" sz="1400" dirty="0"/>
              <a:t> e) {</a:t>
            </a:r>
          </a:p>
          <a:p>
            <a:pPr marL="342900" indent="-342900"/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} finally {</a:t>
            </a:r>
          </a:p>
          <a:p>
            <a:pPr marL="342900" indent="-342900"/>
            <a:r>
              <a:rPr lang="en-US" altLang="ko-KR" sz="1400" b="1" dirty="0"/>
              <a:t>            /* conn close */</a:t>
            </a:r>
          </a:p>
          <a:p>
            <a:pPr marL="342900" indent="-342900"/>
            <a:r>
              <a:rPr lang="en-US" altLang="ko-KR" sz="1400" dirty="0"/>
              <a:t>        }</a:t>
            </a:r>
          </a:p>
          <a:p>
            <a:pPr marL="342900" indent="-342900"/>
            <a:r>
              <a:rPr lang="en-US" altLang="ko-KR" sz="1400" dirty="0"/>
              <a:t>    }</a:t>
            </a:r>
          </a:p>
          <a:p>
            <a:pPr marL="342900" indent="-3429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89887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04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edu.spring.transaction.java.Main.java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7704856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BuyService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BuyService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String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aa</a:t>
            </a:r>
            <a:r>
              <a:rPr lang="en-US" altLang="ko-KR" sz="1400" dirty="0"/>
              <a:t>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 = 1;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bs.buy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36862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132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Data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Data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7" y="2924944"/>
            <a:ext cx="4399080" cy="11730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80891" y="1225005"/>
            <a:ext cx="55793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INSERT INTO JDBC_PRODUCT (P_ID, P_NAME, P_PRICE, P_COUNT)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VALUES (1, '</a:t>
            </a:r>
            <a:r>
              <a:rPr lang="ko-KR" altLang="en-US" sz="1400" dirty="0"/>
              <a:t>노트북</a:t>
            </a:r>
            <a:r>
              <a:rPr lang="en-US" altLang="ko-KR" sz="1400" dirty="0"/>
              <a:t>', 10000, 5);</a:t>
            </a:r>
          </a:p>
        </p:txBody>
      </p:sp>
    </p:spTree>
    <p:extLst>
      <p:ext uri="{BB962C8B-B14F-4D97-AF65-F5344CB8AC3E}">
        <p14:creationId xmlns:p14="http://schemas.microsoft.com/office/powerpoint/2010/main" val="142492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723589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● Spring Context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Spring-Core </a:t>
            </a:r>
            <a:r>
              <a:rPr lang="ko-KR" altLang="en-US" dirty="0"/>
              <a:t>모듈을 확장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ko-KR" altLang="en-US" dirty="0"/>
              <a:t>국제화</a:t>
            </a:r>
            <a:r>
              <a:rPr lang="en-US" altLang="ko-KR" dirty="0"/>
              <a:t>(I18N -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 err="1"/>
              <a:t>nternationalizatio</a:t>
            </a:r>
            <a:r>
              <a:rPr lang="en-US" altLang="ko-KR" b="1" dirty="0" err="1">
                <a:solidFill>
                  <a:srgbClr val="FF0000"/>
                </a:solidFill>
              </a:rPr>
              <a:t>N</a:t>
            </a:r>
            <a:r>
              <a:rPr lang="en-US" altLang="ko-KR" dirty="0"/>
              <a:t>) 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이벤트 처리</a:t>
            </a:r>
            <a:r>
              <a:rPr lang="en-US" altLang="ko-KR" dirty="0"/>
              <a:t>, </a:t>
            </a:r>
            <a:r>
              <a:rPr lang="ko-KR" altLang="en-US" dirty="0"/>
              <a:t>리소스 로딩</a:t>
            </a:r>
            <a:r>
              <a:rPr lang="en-US" altLang="ko-KR" dirty="0"/>
              <a:t>, </a:t>
            </a:r>
            <a:r>
              <a:rPr lang="ko-KR" altLang="en-US" dirty="0"/>
              <a:t>유효성 검증 등 지원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● Spring AOP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Aspect </a:t>
            </a:r>
            <a:r>
              <a:rPr lang="ko-KR" altLang="en-US" dirty="0"/>
              <a:t>지향 프로그래밍을 지원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● Spring DAO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JDBC</a:t>
            </a:r>
            <a:r>
              <a:rPr lang="ko-KR" altLang="en-US" dirty="0"/>
              <a:t>를 위한 템플릿 제공하여 간결한 코드로 </a:t>
            </a:r>
            <a:r>
              <a:rPr lang="en-US" altLang="ko-KR" dirty="0"/>
              <a:t>JDBC </a:t>
            </a:r>
            <a:r>
              <a:rPr lang="ko-KR" altLang="en-US" dirty="0"/>
              <a:t>프로그램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en-US" altLang="ko-KR" dirty="0" err="1"/>
              <a:t>iBatis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하이버네이트</a:t>
            </a:r>
            <a:r>
              <a:rPr lang="ko-KR" altLang="en-US" dirty="0"/>
              <a:t> 등의 </a:t>
            </a:r>
            <a:r>
              <a:rPr lang="en-US" altLang="ko-KR" dirty="0"/>
              <a:t>ORM </a:t>
            </a:r>
            <a:r>
              <a:rPr lang="en-US" altLang="ko-KR" dirty="0" err="1"/>
              <a:t>api</a:t>
            </a:r>
            <a:r>
              <a:rPr lang="ko-KR" altLang="en-US" dirty="0"/>
              <a:t>를 위한 통합 </a:t>
            </a:r>
            <a:r>
              <a:rPr lang="ko-KR" altLang="en-US" dirty="0" err="1"/>
              <a:t>레이어</a:t>
            </a:r>
            <a:r>
              <a:rPr lang="ko-KR" altLang="en-US" dirty="0"/>
              <a:t>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AOP</a:t>
            </a:r>
            <a:r>
              <a:rPr lang="ko-KR" altLang="en-US" dirty="0"/>
              <a:t>를 활용해서 트랜잭션 관리 서비스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62920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113277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Transaction </a:t>
            </a:r>
            <a:r>
              <a:rPr lang="ko-KR" altLang="en-US" dirty="0"/>
              <a:t>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Main.java </a:t>
            </a:r>
            <a:r>
              <a:rPr lang="ko-KR" altLang="en-US" dirty="0"/>
              <a:t>실행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JDBC_PRODUCT                       - JDBC_ORDER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62" y="1757361"/>
            <a:ext cx="2664296" cy="1463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67" y="1755753"/>
            <a:ext cx="2667225" cy="1465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4252123" y="245861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3968" y="2113111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6</a:t>
            </a:r>
            <a:r>
              <a:rPr lang="ko-KR" altLang="en-US" sz="1400" b="1" dirty="0"/>
              <a:t>번 반복</a:t>
            </a:r>
          </a:p>
        </p:txBody>
      </p:sp>
      <p:sp>
        <p:nvSpPr>
          <p:cNvPr id="11" name="타원 10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149080"/>
            <a:ext cx="3558707" cy="930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3" y="4142994"/>
            <a:ext cx="3260739" cy="21271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289758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40961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Transaction</a:t>
            </a:r>
            <a:r>
              <a:rPr lang="ko-KR" altLang="en-US" dirty="0"/>
              <a:t>을 직접 구현하려면</a:t>
            </a:r>
            <a:r>
              <a:rPr lang="en-US" altLang="ko-KR" dirty="0"/>
              <a:t> </a:t>
            </a:r>
            <a:r>
              <a:rPr lang="ko-KR" altLang="en-US" dirty="0"/>
              <a:t>까다로운 설계와 복잡한 코드 필요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스프링에서 제공하는 </a:t>
            </a:r>
            <a:r>
              <a:rPr lang="en-US" altLang="ko-KR" dirty="0"/>
              <a:t>Transaction Manager</a:t>
            </a:r>
            <a:r>
              <a:rPr lang="ko-KR" altLang="en-US" dirty="0"/>
              <a:t>를 사용하여 쉽고 간편하게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Transaction</a:t>
            </a:r>
            <a:r>
              <a:rPr lang="ko-KR" altLang="en-US" dirty="0"/>
              <a:t> 구현 가능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AOP </a:t>
            </a:r>
            <a:r>
              <a:rPr lang="ko-KR" altLang="en-US" dirty="0"/>
              <a:t>와 마찬가지로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Annotation</a:t>
            </a:r>
            <a:r>
              <a:rPr lang="ko-KR" altLang="en-US" dirty="0"/>
              <a:t>을 이용하는 </a:t>
            </a:r>
            <a:r>
              <a:rPr lang="en-US" altLang="ko-KR" dirty="0"/>
              <a:t>2</a:t>
            </a:r>
            <a:r>
              <a:rPr lang="ko-KR" altLang="en-US" dirty="0"/>
              <a:t>가지 방법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22725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83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XML</a:t>
            </a:r>
            <a:r>
              <a:rPr lang="ko-KR" altLang="en-US" dirty="0"/>
              <a:t> </a:t>
            </a:r>
            <a:r>
              <a:rPr lang="en-US" altLang="ko-KR" dirty="0"/>
              <a:t>Transaction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0624"/>
            <a:ext cx="7704856" cy="5221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&lt;bean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transactionManager</a:t>
            </a:r>
            <a:r>
              <a:rPr lang="en-US" altLang="ko-KR" sz="1400" b="1" dirty="0"/>
              <a:t>"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class="org.springframework.jdbc.datasource.DataSourceTransactionManager"&gt;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&lt;property name="</a:t>
            </a:r>
            <a:r>
              <a:rPr lang="en-US" altLang="ko-KR" sz="1400" b="1" dirty="0" err="1"/>
              <a:t>dataSource</a:t>
            </a:r>
            <a:r>
              <a:rPr lang="en-US" altLang="ko-KR" sz="1400" b="1" dirty="0"/>
              <a:t>" ref="</a:t>
            </a:r>
            <a:r>
              <a:rPr lang="en-US" altLang="ko-KR" sz="1400" b="1" dirty="0" err="1"/>
              <a:t>dataSource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&lt;/bean&gt;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en-US" altLang="ko-KR" sz="1400" b="1" dirty="0" err="1"/>
              <a:t>tx:advice</a:t>
            </a:r>
            <a:r>
              <a:rPr lang="en-US" altLang="ko-KR" sz="1400" b="1" dirty="0"/>
              <a:t>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txAdvice</a:t>
            </a:r>
            <a:r>
              <a:rPr lang="en-US" altLang="ko-KR" sz="1400" b="1" dirty="0"/>
              <a:t>" transaction-manager="</a:t>
            </a:r>
            <a:r>
              <a:rPr lang="en-US" altLang="ko-KR" sz="1400" b="1" dirty="0" err="1">
                <a:solidFill>
                  <a:srgbClr val="FF0000"/>
                </a:solidFill>
              </a:rPr>
              <a:t>transactionManager</a:t>
            </a:r>
            <a:r>
              <a:rPr lang="en-US" altLang="ko-KR" sz="1400" b="1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</a:t>
            </a:r>
            <a:r>
              <a:rPr lang="en-US" altLang="ko-KR" sz="1400" b="1" dirty="0" err="1"/>
              <a:t>tx:attributes</a:t>
            </a:r>
            <a:r>
              <a:rPr lang="en-US" altLang="ko-KR" sz="1400" b="1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&lt;</a:t>
            </a:r>
            <a:r>
              <a:rPr lang="en-US" altLang="ko-KR" sz="1400" b="1" dirty="0" err="1"/>
              <a:t>tx:method</a:t>
            </a:r>
            <a:r>
              <a:rPr lang="en-US" altLang="ko-KR" sz="1400" b="1" dirty="0"/>
              <a:t> name="*Board"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&lt;/</a:t>
            </a:r>
            <a:r>
              <a:rPr lang="en-US" altLang="ko-KR" sz="1400" b="1" dirty="0" err="1"/>
              <a:t>tx:attributes</a:t>
            </a:r>
            <a:r>
              <a:rPr lang="en-US" altLang="ko-KR" sz="1400" b="1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&lt;/</a:t>
            </a:r>
            <a:r>
              <a:rPr lang="en-US" altLang="ko-KR" sz="1400" b="1" dirty="0" err="1"/>
              <a:t>tx:advice</a:t>
            </a:r>
            <a:r>
              <a:rPr lang="en-US" altLang="ko-KR" sz="1400" b="1" dirty="0"/>
              <a:t>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en-US" altLang="ko-KR" sz="1400" b="1" dirty="0" err="1"/>
              <a:t>aop:config</a:t>
            </a:r>
            <a:r>
              <a:rPr lang="en-US" altLang="ko-KR" sz="1400" b="1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</a:t>
            </a:r>
            <a:r>
              <a:rPr lang="en-US" altLang="ko-KR" sz="1400" b="1" dirty="0" err="1"/>
              <a:t>aop:pointcut</a:t>
            </a:r>
            <a:r>
              <a:rPr lang="en-US" altLang="ko-KR" sz="1400" b="1" dirty="0"/>
              <a:t> id="</a:t>
            </a:r>
            <a:r>
              <a:rPr lang="en-US" altLang="ko-KR" sz="1400" b="1" dirty="0" err="1"/>
              <a:t>daoMethod</a:t>
            </a:r>
            <a:r>
              <a:rPr lang="en-US" altLang="ko-KR" sz="1400" b="1" dirty="0"/>
              <a:t>"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expression="execution(* </a:t>
            </a:r>
            <a:r>
              <a:rPr lang="en-US" altLang="ko-KR" sz="1400" b="1" dirty="0" err="1"/>
              <a:t>com.spring.transaction.exam.model</a:t>
            </a:r>
            <a:r>
              <a:rPr lang="en-US" altLang="ko-KR" sz="1400" b="1" dirty="0"/>
              <a:t>..*(..))"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</a:t>
            </a:r>
            <a:r>
              <a:rPr lang="en-US" altLang="ko-KR" sz="1400" b="1" dirty="0" err="1"/>
              <a:t>aop:advisor</a:t>
            </a:r>
            <a:r>
              <a:rPr lang="en-US" altLang="ko-KR" sz="1400" b="1" dirty="0"/>
              <a:t> advice-ref="</a:t>
            </a:r>
            <a:r>
              <a:rPr lang="en-US" altLang="ko-KR" sz="1400" b="1" dirty="0" err="1">
                <a:solidFill>
                  <a:srgbClr val="FF0000"/>
                </a:solidFill>
              </a:rPr>
              <a:t>txAdvice</a:t>
            </a:r>
            <a:r>
              <a:rPr lang="en-US" altLang="ko-KR" sz="1400" b="1" dirty="0"/>
              <a:t>" </a:t>
            </a:r>
            <a:r>
              <a:rPr lang="en-US" altLang="ko-KR" sz="1400" b="1" dirty="0" err="1"/>
              <a:t>pointcut</a:t>
            </a:r>
            <a:r>
              <a:rPr lang="en-US" altLang="ko-KR" sz="1400" b="1" dirty="0"/>
              <a:t>-ref="</a:t>
            </a:r>
            <a:r>
              <a:rPr lang="en-US" altLang="ko-KR" sz="1400" b="1" dirty="0" err="1"/>
              <a:t>daoMethod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&lt;/</a:t>
            </a:r>
            <a:r>
              <a:rPr lang="en-US" altLang="ko-KR" sz="1400" b="1" dirty="0" err="1"/>
              <a:t>aop:config</a:t>
            </a:r>
            <a:r>
              <a:rPr lang="en-US" altLang="ko-KR" sz="1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589001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857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Annotation Transaction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외부조립기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 </a:t>
            </a:r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20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7704856" cy="19897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&lt;bean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1400" b="1" dirty="0"/>
              <a:t>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class="org.springframework.jdbc.datasource.DataSourceTransactionManager"&gt;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&lt;property name="</a:t>
            </a:r>
            <a:r>
              <a:rPr lang="en-US" altLang="ko-KR" sz="1400" b="1" dirty="0" err="1"/>
              <a:t>dataSource</a:t>
            </a:r>
            <a:r>
              <a:rPr lang="en-US" altLang="ko-KR" sz="1400" b="1" dirty="0"/>
              <a:t>" ref="</a:t>
            </a:r>
            <a:r>
              <a:rPr lang="en-US" altLang="ko-KR" sz="1400" b="1" dirty="0" err="1"/>
              <a:t>dataSource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&lt;/bean&gt;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en-US" altLang="ko-KR" sz="1400" b="1" dirty="0" err="1"/>
              <a:t>tx:annotation-driven</a:t>
            </a:r>
            <a:r>
              <a:rPr lang="en-US" altLang="ko-KR" sz="1400" b="1" dirty="0"/>
              <a:t> transaction-manager="</a:t>
            </a:r>
            <a:r>
              <a:rPr lang="en-US" altLang="ko-KR" sz="1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1400" b="1" dirty="0"/>
              <a:t>"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293096"/>
            <a:ext cx="7704856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@Service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@Transactional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BuyService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Autowired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OrderDao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oDao</a:t>
            </a:r>
            <a:r>
              <a:rPr lang="en-US" altLang="ko-K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716173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31229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Transaction </a:t>
            </a:r>
            <a:r>
              <a:rPr lang="ko-KR" altLang="en-US" dirty="0"/>
              <a:t>속성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- name : </a:t>
            </a:r>
            <a:r>
              <a:rPr lang="ko-KR" altLang="en-US" sz="1500" dirty="0"/>
              <a:t>트랜잭션이 적용될 </a:t>
            </a:r>
            <a:r>
              <a:rPr lang="ko-KR" altLang="en-US" sz="1500" dirty="0" err="1"/>
              <a:t>메소드</a:t>
            </a:r>
            <a:r>
              <a:rPr lang="ko-KR" altLang="en-US" sz="1500" dirty="0"/>
              <a:t> 이름</a:t>
            </a:r>
            <a:r>
              <a:rPr lang="en-US" altLang="ko-KR" sz="1500" dirty="0"/>
              <a:t>, * </a:t>
            </a:r>
            <a:r>
              <a:rPr lang="ko-KR" altLang="en-US" sz="1500" dirty="0"/>
              <a:t>사용 가능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- propagation : </a:t>
            </a:r>
            <a:r>
              <a:rPr lang="ko-KR" altLang="en-US" sz="1500" dirty="0"/>
              <a:t>트랜잭션 전파 규칙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REQUIRED(</a:t>
            </a:r>
            <a:r>
              <a:rPr lang="ko-KR" altLang="en-US" sz="1500" dirty="0"/>
              <a:t>기본값</a:t>
            </a:r>
            <a:r>
              <a:rPr lang="en-US" altLang="ko-KR" sz="1500" dirty="0"/>
              <a:t>) : </a:t>
            </a:r>
            <a:r>
              <a:rPr lang="ko-KR" altLang="en-US" sz="1500" dirty="0"/>
              <a:t>현재 진행 중인 트랜잭션이 있다면 해당 트랜잭션 사용</a:t>
            </a:r>
            <a:endParaRPr lang="en-US" altLang="ko-KR" sz="1500" dirty="0"/>
          </a:p>
          <a:p>
            <a:pPr marL="342900" indent="-342900"/>
            <a:r>
              <a:rPr lang="en-US" altLang="ko-KR" sz="1500" dirty="0"/>
              <a:t>                                       </a:t>
            </a:r>
            <a:r>
              <a:rPr lang="ko-KR" altLang="en-US" sz="1500" dirty="0"/>
              <a:t>없다면 새로운 트랜잭션을 생성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MANDATORY : </a:t>
            </a:r>
            <a:r>
              <a:rPr lang="ko-KR" altLang="en-US" sz="1500" dirty="0"/>
              <a:t>진행 중인 트랜잭션이 없다면 예외 발생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ko-KR" altLang="en-US" sz="1500" dirty="0"/>
              <a:t>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REQUIRES_NEW : </a:t>
            </a:r>
            <a:r>
              <a:rPr lang="ko-KR" altLang="en-US" sz="1500" dirty="0"/>
              <a:t>항상 새로운 트랜잭션 시작</a:t>
            </a:r>
            <a:endParaRPr lang="en-US" altLang="ko-KR" sz="1500" dirty="0"/>
          </a:p>
          <a:p>
            <a:pPr marL="342900" indent="-342900"/>
            <a:r>
              <a:rPr lang="en-US" altLang="ko-KR" sz="1500" dirty="0"/>
              <a:t>                                    </a:t>
            </a:r>
            <a:r>
              <a:rPr lang="ko-KR" altLang="en-US" sz="1500" dirty="0"/>
              <a:t>기존 트랜잭션이 존재하면 기존 트랜잭션 중지</a:t>
            </a:r>
            <a:endParaRPr lang="en-US" altLang="ko-KR" sz="1500" dirty="0"/>
          </a:p>
          <a:p>
            <a:pPr marL="342900" indent="-342900"/>
            <a:r>
              <a:rPr lang="en-US" altLang="ko-KR" sz="1500" dirty="0"/>
              <a:t>                                    </a:t>
            </a:r>
            <a:r>
              <a:rPr lang="ko-KR" altLang="en-US" sz="1500" dirty="0"/>
              <a:t>새로운 트랜잭션이 종료된 후 기존 트랜잭션 계속 진행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SUPPORTS : </a:t>
            </a:r>
            <a:r>
              <a:rPr lang="ko-KR" altLang="en-US" sz="1500" dirty="0"/>
              <a:t>기존 트랜잭션이 존재할 경우 트랜잭션을 사용</a:t>
            </a:r>
            <a:endParaRPr lang="en-US" altLang="ko-KR" sz="1500" dirty="0"/>
          </a:p>
          <a:p>
            <a:pPr marL="342900" indent="-342900"/>
            <a:r>
              <a:rPr lang="en-US" altLang="ko-KR" sz="1500" dirty="0"/>
              <a:t>                             </a:t>
            </a:r>
            <a:r>
              <a:rPr lang="ko-KR" altLang="en-US" sz="1500" dirty="0"/>
              <a:t>진행 중인 트랜잭션이 존재하지 않더라도 </a:t>
            </a:r>
            <a:r>
              <a:rPr lang="ko-KR" altLang="en-US" sz="1500" dirty="0" err="1"/>
              <a:t>메소드</a:t>
            </a:r>
            <a:r>
              <a:rPr lang="ko-KR" altLang="en-US" sz="1500" dirty="0"/>
              <a:t> 정상 동작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NOT_SUPPORTED : </a:t>
            </a:r>
            <a:r>
              <a:rPr lang="ko-KR" altLang="en-US" sz="1500" dirty="0" err="1"/>
              <a:t>메소드가</a:t>
            </a:r>
            <a:r>
              <a:rPr lang="ko-KR" altLang="en-US" sz="1500" dirty="0"/>
              <a:t> 실행되는 동안 트랜잭션 일시 중지</a:t>
            </a:r>
            <a:endParaRPr lang="en-US" altLang="ko-KR" sz="1500" dirty="0"/>
          </a:p>
          <a:p>
            <a:pPr marL="342900" indent="-342900"/>
            <a:r>
              <a:rPr lang="en-US" altLang="ko-KR" sz="1500" dirty="0"/>
              <a:t>                                      </a:t>
            </a:r>
            <a:r>
              <a:rPr lang="ko-KR" altLang="en-US" sz="1500" dirty="0" err="1"/>
              <a:t>메소드</a:t>
            </a:r>
            <a:r>
              <a:rPr lang="ko-KR" altLang="en-US" sz="1500" dirty="0"/>
              <a:t> 실행이 종료된 후에 트랜잭션 계속 진행 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NEVER : </a:t>
            </a:r>
            <a:r>
              <a:rPr lang="ko-KR" altLang="en-US" sz="1500" dirty="0" err="1"/>
              <a:t>메소드가</a:t>
            </a:r>
            <a:r>
              <a:rPr lang="ko-KR" altLang="en-US" sz="1500" dirty="0"/>
              <a:t> 트랜잭션을 필요로 하지 않음</a:t>
            </a:r>
            <a:endParaRPr lang="en-US" altLang="ko-KR" sz="1500" dirty="0"/>
          </a:p>
          <a:p>
            <a:pPr marL="342900" indent="-342900"/>
            <a:r>
              <a:rPr lang="en-US" altLang="ko-KR" sz="1500" dirty="0"/>
              <a:t>                        </a:t>
            </a:r>
            <a:r>
              <a:rPr lang="ko-KR" altLang="en-US" sz="1500" dirty="0"/>
              <a:t>진행 중인 트랜잭션이 존재하면 예외 발생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ko-KR" altLang="en-US" sz="1500" dirty="0"/>
              <a:t>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NESTED : </a:t>
            </a:r>
            <a:r>
              <a:rPr lang="ko-KR" altLang="en-US" sz="1500" dirty="0"/>
              <a:t>기존 트랜잭션이 존재하면 중첩된 트랜잭션에서 </a:t>
            </a:r>
            <a:r>
              <a:rPr lang="ko-KR" altLang="en-US" sz="1500" dirty="0" err="1"/>
              <a:t>메소드</a:t>
            </a:r>
            <a:r>
              <a:rPr lang="ko-KR" altLang="en-US" sz="1500" dirty="0"/>
              <a:t> 실행</a:t>
            </a:r>
            <a:endParaRPr lang="en-US" altLang="ko-KR" sz="1500" dirty="0"/>
          </a:p>
          <a:p>
            <a:pPr marL="342900" indent="-342900"/>
            <a:r>
              <a:rPr lang="en-US" altLang="ko-KR" sz="1500" dirty="0"/>
              <a:t>                          </a:t>
            </a:r>
            <a:r>
              <a:rPr lang="ko-KR" altLang="en-US" sz="1500" dirty="0"/>
              <a:t>기존 트랜잭션이 존재하지 않으면 </a:t>
            </a:r>
            <a:r>
              <a:rPr lang="en-US" altLang="ko-KR" sz="1500" dirty="0"/>
              <a:t>REQUIRED</a:t>
            </a:r>
            <a:r>
              <a:rPr lang="ko-KR" altLang="en-US" sz="1500" dirty="0"/>
              <a:t>와 동일하게 동작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6410527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539517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Transaction </a:t>
            </a:r>
            <a:r>
              <a:rPr lang="ko-KR" altLang="en-US" dirty="0"/>
              <a:t>속성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- isolation : </a:t>
            </a:r>
            <a:r>
              <a:rPr lang="ko-KR" altLang="en-US" sz="1500" dirty="0"/>
              <a:t>트랜잭션 격리 수준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DEFAULT : </a:t>
            </a:r>
            <a:r>
              <a:rPr lang="ko-KR" altLang="en-US" sz="1500" dirty="0"/>
              <a:t>기본 설정 사용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READ_UNCOMMITTED : </a:t>
            </a:r>
            <a:r>
              <a:rPr lang="ko-KR" altLang="en-US" sz="1500" dirty="0"/>
              <a:t>다른 트랜잭션에서 </a:t>
            </a:r>
            <a:r>
              <a:rPr lang="ko-KR" altLang="en-US" sz="1500" dirty="0" err="1"/>
              <a:t>커밋하지</a:t>
            </a:r>
            <a:r>
              <a:rPr lang="ko-KR" altLang="en-US" sz="1500" dirty="0"/>
              <a:t> 않은 데이터 읽을 수 있음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ko-KR" altLang="en-US" sz="1500" dirty="0"/>
              <a:t> 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READ_COMMITTED : </a:t>
            </a:r>
            <a:r>
              <a:rPr lang="ko-KR" altLang="en-US" sz="1500" dirty="0"/>
              <a:t>다른 트랜잭션에 의해 </a:t>
            </a:r>
            <a:r>
              <a:rPr lang="ko-KR" altLang="en-US" sz="1500" dirty="0" err="1"/>
              <a:t>커밋된</a:t>
            </a:r>
            <a:r>
              <a:rPr lang="ko-KR" altLang="en-US" sz="1500" dirty="0"/>
              <a:t> 데이터 읽을 수 있음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REPEATABLE_READ : </a:t>
            </a:r>
            <a:r>
              <a:rPr lang="ko-KR" altLang="en-US" sz="1500" dirty="0"/>
              <a:t>처음 읽어온 데이터와 </a:t>
            </a:r>
            <a:r>
              <a:rPr lang="ko-KR" altLang="en-US" sz="1500" dirty="0" err="1"/>
              <a:t>두번째</a:t>
            </a:r>
            <a:r>
              <a:rPr lang="ko-KR" altLang="en-US" sz="1500" dirty="0"/>
              <a:t> 읽어온 데이터가 동일한 값을 </a:t>
            </a:r>
            <a:r>
              <a:rPr lang="ko-KR" altLang="en-US" sz="1500" dirty="0" err="1"/>
              <a:t>갖음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  </a:t>
            </a:r>
            <a:r>
              <a:rPr lang="ko-KR" altLang="en-US" sz="1500" dirty="0" err="1"/>
              <a:t>ㆍ</a:t>
            </a:r>
            <a:r>
              <a:rPr lang="en-US" altLang="ko-KR" sz="1500" dirty="0"/>
              <a:t>SERIALIZABLE : </a:t>
            </a:r>
            <a:r>
              <a:rPr lang="ko-KR" altLang="en-US" sz="1500" dirty="0"/>
              <a:t>동일한 데이터에 대해서 동시에 </a:t>
            </a:r>
            <a:r>
              <a:rPr lang="ko-KR" altLang="en-US" sz="1500" dirty="0" err="1"/>
              <a:t>두개</a:t>
            </a:r>
            <a:r>
              <a:rPr lang="ko-KR" altLang="en-US" sz="1500" dirty="0"/>
              <a:t> 이상 트랜잭션이 수행 될 수 없음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</a:t>
            </a:r>
            <a:r>
              <a:rPr lang="en-US" altLang="ko-KR" sz="1500" b="1" dirty="0">
                <a:solidFill>
                  <a:srgbClr val="FF0000"/>
                </a:solidFill>
              </a:rPr>
              <a:t>- rollback-for : </a:t>
            </a:r>
            <a:r>
              <a:rPr lang="ko-KR" altLang="en-US" sz="1500" b="1" dirty="0">
                <a:solidFill>
                  <a:srgbClr val="FF0000"/>
                </a:solidFill>
              </a:rPr>
              <a:t>트랜잭션 롤백을 적용할 예외 타입 지정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sz="1500" dirty="0"/>
              <a:t>                              </a:t>
            </a:r>
            <a:r>
              <a:rPr lang="ko-KR" altLang="en-US" sz="1500" b="1" dirty="0">
                <a:solidFill>
                  <a:srgbClr val="FF0000"/>
                </a:solidFill>
              </a:rPr>
              <a:t>기본값은 </a:t>
            </a:r>
            <a:r>
              <a:rPr lang="en-US" altLang="ko-KR" sz="1500" b="1" dirty="0" err="1">
                <a:solidFill>
                  <a:srgbClr val="FF0000"/>
                </a:solidFill>
              </a:rPr>
              <a:t>RuntimeException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</a:t>
            </a:r>
            <a:r>
              <a:rPr lang="en-US" altLang="ko-KR" sz="1500" b="1" dirty="0">
                <a:solidFill>
                  <a:srgbClr val="FF0000"/>
                </a:solidFill>
              </a:rPr>
              <a:t>- no-rollback-for : </a:t>
            </a:r>
            <a:r>
              <a:rPr lang="ko-KR" altLang="en-US" sz="1500" b="1" dirty="0" err="1">
                <a:solidFill>
                  <a:srgbClr val="FF0000"/>
                </a:solidFill>
              </a:rPr>
              <a:t>롤백하지</a:t>
            </a:r>
            <a:r>
              <a:rPr lang="ko-KR" altLang="en-US" sz="1500" b="1" dirty="0">
                <a:solidFill>
                  <a:srgbClr val="FF0000"/>
                </a:solidFill>
              </a:rPr>
              <a:t> 않을 예외 타입 설정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500" dirty="0"/>
              <a:t>         - timeout : </a:t>
            </a:r>
            <a:r>
              <a:rPr lang="ko-KR" altLang="en-US" sz="1500" dirty="0"/>
              <a:t>트랜잭션의 타임아웃 시간을 초 단위로 설정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962748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152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en-US" altLang="ko-KR" dirty="0" err="1"/>
              <a:t>edu.spring.transaction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edu.spring.transaction.dao.OrderDao.java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7704856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@Repository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OrderDao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Autowired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JdbcTemplate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jdbcTemplate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insertOrder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("INSERT INTO JDBC_ORDER (O_ID, M_ID, P_ID) VALUES 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       (NULL, ?, ?)");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jdbcTemplate.update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sql.toString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3159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09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edu.spring.transaction.dao.ProductDao.java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704856" cy="489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@Repository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ProductDao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Autowired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JdbcTemplate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jdbcTemplate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updateProduct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StringBuffer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("UPDATE JDBC_PRODUCT SET 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       P_COUNT = P_COUNT - 1");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 WHERE P_ID = ?");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sql.append</a:t>
            </a:r>
            <a:r>
              <a:rPr lang="en-US" altLang="ko-KR" sz="1400" dirty="0"/>
              <a:t>("   AND P_COUNT &gt; 0");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jdbcTemplate.update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sql.toString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1212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517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edu.spring.transaction.service.BuyService.java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704856" cy="5370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@Service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@Transactional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BuyService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Autowired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OrderDao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oDao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Autowired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ProductDao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pDao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void buy(String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 {</a:t>
            </a:r>
            <a:endParaRPr lang="ko-KR" altLang="en-US" sz="1400" dirty="0"/>
          </a:p>
          <a:p>
            <a:pPr marL="342900" indent="-342900">
              <a:lnSpc>
                <a:spcPct val="150000"/>
              </a:lnSpc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result1 = </a:t>
            </a:r>
            <a:r>
              <a:rPr lang="en-US" altLang="ko-KR" sz="1400" dirty="0" err="1"/>
              <a:t>oDao.insertOrder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구매내역 추가 </a:t>
            </a:r>
            <a:r>
              <a:rPr lang="en-US" altLang="ko-KR" sz="1400" dirty="0"/>
              <a:t>: " + result1);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result2 = </a:t>
            </a:r>
            <a:r>
              <a:rPr lang="en-US" altLang="ko-KR" sz="1400" dirty="0" err="1"/>
              <a:t>pDao.updateProduct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상품 개수 감소 </a:t>
            </a:r>
            <a:r>
              <a:rPr lang="en-US" altLang="ko-KR" sz="1400" dirty="0"/>
              <a:t>: " + result2);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if(result1 &lt; 1 || result2 &lt; 1)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>
                <a:solidFill>
                  <a:srgbClr val="FF0000"/>
                </a:solidFill>
              </a:rPr>
              <a:t>throw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RuntimeException</a:t>
            </a:r>
            <a:r>
              <a:rPr lang="en-US" altLang="ko-KR" sz="1400" b="1" dirty="0">
                <a:solidFill>
                  <a:srgbClr val="FF0000"/>
                </a:solidFill>
              </a:rPr>
              <a:t>(); // Runtime </a:t>
            </a:r>
            <a:r>
              <a:rPr lang="ko-KR" altLang="en-US" sz="1400" b="1" dirty="0">
                <a:solidFill>
                  <a:srgbClr val="FF0000"/>
                </a:solidFill>
              </a:rPr>
              <a:t>예외 발생시 </a:t>
            </a:r>
            <a:r>
              <a:rPr lang="en-US" altLang="ko-KR" sz="1400" b="1" dirty="0">
                <a:solidFill>
                  <a:srgbClr val="FF0000"/>
                </a:solidFill>
              </a:rPr>
              <a:t>Rollback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6548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22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edu.spring.transaction.config.xml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704856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[xml </a:t>
            </a:r>
            <a:r>
              <a:rPr lang="ko-KR" altLang="en-US" sz="1400" b="1" dirty="0"/>
              <a:t>네임스페이스 및 스키마 선언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tx</a:t>
            </a:r>
            <a:r>
              <a:rPr lang="en-US" altLang="ko-KR" sz="1400" b="1" dirty="0"/>
              <a:t>]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&lt;!-- </a:t>
            </a:r>
            <a:r>
              <a:rPr lang="ko-KR" altLang="en-US" sz="1400" dirty="0"/>
              <a:t>생략 </a:t>
            </a:r>
            <a:r>
              <a:rPr lang="en-US" altLang="ko-KR" sz="1400" dirty="0"/>
              <a:t>--&gt;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&lt;bean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1400" b="1" dirty="0"/>
              <a:t>" class="org.springframework.jdbc.datasource.DataSourceTransactionManager"&gt;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&lt;property name="</a:t>
            </a:r>
            <a:r>
              <a:rPr lang="en-US" altLang="ko-KR" sz="1400" b="1" dirty="0" err="1"/>
              <a:t>dataSource</a:t>
            </a:r>
            <a:r>
              <a:rPr lang="en-US" altLang="ko-KR" sz="1400" b="1" dirty="0"/>
              <a:t>" ref="</a:t>
            </a:r>
            <a:r>
              <a:rPr lang="en-US" altLang="ko-KR" sz="1400" b="1" dirty="0" err="1"/>
              <a:t>dataSource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&lt;/bean&gt;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</a:t>
            </a:r>
            <a:r>
              <a:rPr lang="en-US" altLang="ko-KR" sz="1400" b="1" dirty="0" err="1"/>
              <a:t>tx:annotation-driven</a:t>
            </a:r>
            <a:r>
              <a:rPr lang="en-US" altLang="ko-KR" sz="1400" b="1" dirty="0"/>
              <a:t> transaction-manager="</a:t>
            </a:r>
            <a:r>
              <a:rPr lang="en-US" altLang="ko-KR" sz="1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1400" b="1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29025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631209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● Spring ORM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en-US" altLang="ko-KR" dirty="0" err="1"/>
              <a:t>iBatis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en-US" altLang="ko-KR" dirty="0"/>
              <a:t>), </a:t>
            </a:r>
            <a:r>
              <a:rPr lang="ko-KR" altLang="en-US" dirty="0" err="1"/>
              <a:t>하이버네이트</a:t>
            </a:r>
            <a:r>
              <a:rPr lang="en-US" altLang="ko-KR" dirty="0"/>
              <a:t>, JPA </a:t>
            </a:r>
            <a:r>
              <a:rPr lang="ko-KR" altLang="en-US" dirty="0"/>
              <a:t>등의 </a:t>
            </a:r>
            <a:r>
              <a:rPr lang="en-US" altLang="ko-KR" dirty="0"/>
              <a:t>ORM </a:t>
            </a:r>
            <a:r>
              <a:rPr lang="ko-KR" altLang="en-US" dirty="0"/>
              <a:t>라이브러리 기능 지원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● Spring Web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ko-KR" altLang="en-US" dirty="0"/>
              <a:t>일반 </a:t>
            </a:r>
            <a:r>
              <a:rPr lang="ko-KR" altLang="en-US" dirty="0" err="1"/>
              <a:t>웹애플리케이션</a:t>
            </a:r>
            <a:r>
              <a:rPr lang="ko-KR" altLang="en-US" dirty="0"/>
              <a:t> 개발에 필요한 기본 기능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Struts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다른 </a:t>
            </a:r>
            <a:r>
              <a:rPr lang="ko-KR" altLang="en-US" dirty="0" err="1"/>
              <a:t>웹애플리케이션</a:t>
            </a:r>
            <a:r>
              <a:rPr lang="ko-KR" altLang="en-US" dirty="0"/>
              <a:t> 프레임워크와의 통합 지원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● Spring Web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- Spring</a:t>
            </a:r>
            <a:r>
              <a:rPr lang="ko-KR" altLang="en-US" dirty="0"/>
              <a:t>이 제공하는 </a:t>
            </a:r>
            <a:r>
              <a:rPr lang="en-US" altLang="ko-KR" dirty="0"/>
              <a:t>AOP, </a:t>
            </a:r>
            <a:r>
              <a:rPr lang="ko-KR" altLang="en-US" dirty="0"/>
              <a:t>트랜잭션 처리</a:t>
            </a:r>
            <a:r>
              <a:rPr lang="en-US" altLang="ko-KR" dirty="0"/>
              <a:t>, DI </a:t>
            </a:r>
            <a:r>
              <a:rPr lang="ko-KR" altLang="en-US" dirty="0"/>
              <a:t>등의 기능을 그대로 사용하면서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MVC </a:t>
            </a:r>
            <a:r>
              <a:rPr lang="ko-KR" altLang="en-US" dirty="0"/>
              <a:t>패턴에 기반하여 </a:t>
            </a:r>
            <a:r>
              <a:rPr lang="ko-KR" altLang="en-US" dirty="0" err="1"/>
              <a:t>웹애플리케이션</a:t>
            </a:r>
            <a:r>
              <a:rPr lang="ko-KR" altLang="en-US" dirty="0"/>
              <a:t> 개발 가능하도록 지원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ko-KR" altLang="en-US" dirty="0" err="1"/>
              <a:t>여러가지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제공하여 쉽게 </a:t>
            </a:r>
            <a:r>
              <a:rPr lang="ko-KR" altLang="en-US" dirty="0" err="1"/>
              <a:t>웹애플리케이션을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구축 가능하도록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679510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57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704856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Main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ApplicationContext</a:t>
            </a:r>
            <a:r>
              <a:rPr lang="en-US" altLang="ko-KR" sz="1400" dirty="0"/>
              <a:t> con =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new </a:t>
            </a:r>
            <a:r>
              <a:rPr lang="en-US" altLang="ko-KR" sz="1400" dirty="0" err="1"/>
              <a:t>ClassPathXmlApplicationContext</a:t>
            </a:r>
            <a:r>
              <a:rPr lang="en-US" altLang="ko-KR" sz="1400" dirty="0"/>
              <a:t>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"</a:t>
            </a:r>
            <a:r>
              <a:rPr lang="en-US" altLang="ko-KR" sz="1400" dirty="0" err="1"/>
              <a:t>edu</a:t>
            </a:r>
            <a:r>
              <a:rPr lang="en-US" altLang="ko-KR" sz="1400" dirty="0"/>
              <a:t>/spring/transaction/config.xml");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BuyService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bs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BuyService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con.getBean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buyService</a:t>
            </a:r>
            <a:r>
              <a:rPr lang="en-US" altLang="ko-KR" sz="1400" dirty="0"/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String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aa</a:t>
            </a:r>
            <a:r>
              <a:rPr lang="en-US" altLang="ko-KR" sz="1400" dirty="0"/>
              <a:t>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 = 2;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bs.buy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7950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7" y="2917979"/>
            <a:ext cx="4399080" cy="13508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2424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Data </a:t>
            </a:r>
            <a:r>
              <a:rPr lang="ko-KR" altLang="en-US" dirty="0"/>
              <a:t>입력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Data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80891" y="1225005"/>
            <a:ext cx="55793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INSERT INTO JDBC_PRODUCT (P_ID, P_NAME, P_PRICE, P_COUNT)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VALUES (2, '</a:t>
            </a:r>
            <a:r>
              <a:rPr lang="ko-KR" altLang="en-US" sz="1400" dirty="0"/>
              <a:t>프린터</a:t>
            </a:r>
            <a:r>
              <a:rPr lang="en-US" altLang="ko-KR" sz="1400" dirty="0"/>
              <a:t>', 10000, 5);</a:t>
            </a:r>
          </a:p>
        </p:txBody>
      </p:sp>
    </p:spTree>
    <p:extLst>
      <p:ext uri="{BB962C8B-B14F-4D97-AF65-F5344CB8AC3E}">
        <p14:creationId xmlns:p14="http://schemas.microsoft.com/office/powerpoint/2010/main" val="42431348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1462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Transaction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Main.java </a:t>
            </a:r>
            <a:r>
              <a:rPr lang="ko-KR" altLang="en-US" dirty="0"/>
              <a:t>실행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                           - JDBC_ORDER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3695240" y="245861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27085" y="2113111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6</a:t>
            </a:r>
            <a:r>
              <a:rPr lang="ko-KR" altLang="en-US" sz="1400" b="1" dirty="0"/>
              <a:t>번 반복</a:t>
            </a:r>
          </a:p>
        </p:txBody>
      </p:sp>
      <p:sp>
        <p:nvSpPr>
          <p:cNvPr id="11" name="타원 10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1720430"/>
            <a:ext cx="2524735" cy="19966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68" y="1648422"/>
            <a:ext cx="3973104" cy="19966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06" y="4480654"/>
            <a:ext cx="2228850" cy="2324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993402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91588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Model – View – Controller </a:t>
            </a:r>
            <a:r>
              <a:rPr lang="ko-KR" altLang="en-US" dirty="0"/>
              <a:t>의 약자로 소프트웨어 공학에서 사용되는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 err="1"/>
              <a:t>아키텍쳐</a:t>
            </a:r>
            <a:r>
              <a:rPr lang="ko-KR" altLang="en-US" dirty="0"/>
              <a:t> 패턴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Presentation logic</a:t>
            </a:r>
            <a:r>
              <a:rPr lang="ko-KR" altLang="en-US" dirty="0"/>
              <a:t>과 </a:t>
            </a:r>
            <a:r>
              <a:rPr lang="en-US" altLang="ko-KR" dirty="0"/>
              <a:t>Business logic</a:t>
            </a:r>
            <a:r>
              <a:rPr lang="ko-KR" altLang="en-US" dirty="0"/>
              <a:t>을 분리시키기 위해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일반적인 </a:t>
            </a:r>
            <a:r>
              <a:rPr lang="en-US" altLang="ko-KR" dirty="0"/>
              <a:t>MVC </a:t>
            </a:r>
            <a:r>
              <a:rPr lang="ko-KR" altLang="en-US" dirty="0"/>
              <a:t>구성요소 다이어그램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18" y="3333477"/>
            <a:ext cx="3705622" cy="29644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65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MVC </a:t>
            </a:r>
            <a:r>
              <a:rPr lang="ko-KR" altLang="en-US" dirty="0"/>
              <a:t>요청 및 응답 흐름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62089" y="1980015"/>
            <a:ext cx="1440160" cy="721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34830" y="1980015"/>
            <a:ext cx="1440160" cy="721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(Servlet)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07571" y="1980015"/>
            <a:ext cx="1440160" cy="721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(DAO)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34830" y="3490550"/>
            <a:ext cx="1440160" cy="721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(JSP)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원통 3"/>
          <p:cNvSpPr/>
          <p:nvPr/>
        </p:nvSpPr>
        <p:spPr>
          <a:xfrm>
            <a:off x="7380312" y="1844824"/>
            <a:ext cx="1296144" cy="99046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02249" y="2204302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002248" y="2493019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286455" y="2204864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286454" y="2493581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547731" y="2204864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547730" y="2493581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347864" y="2701222"/>
            <a:ext cx="0" cy="78932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07904" y="2694406"/>
            <a:ext cx="0" cy="78932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6644" y="1837161"/>
            <a:ext cx="744114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① 요청</a:t>
            </a:r>
            <a:endParaRPr lang="en-US" altLang="ko-KR" sz="13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27510" y="1844824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② 호출</a:t>
            </a:r>
            <a:endParaRPr lang="en-US" altLang="ko-KR" sz="13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78704" y="1844824"/>
            <a:ext cx="720069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③ </a:t>
            </a:r>
            <a:r>
              <a:rPr lang="en-US" altLang="ko-KR" sz="1300" b="1" dirty="0"/>
              <a:t>SQL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88224" y="2435402"/>
            <a:ext cx="744114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④ 결과</a:t>
            </a:r>
            <a:endParaRPr lang="en-US" altLang="ko-KR" sz="13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17428" y="2434840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⑤ 결과</a:t>
            </a:r>
            <a:endParaRPr lang="en-US" altLang="ko-KR" sz="13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2878617"/>
            <a:ext cx="744114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⑥ 전달</a:t>
            </a:r>
            <a:endParaRPr lang="en-US" altLang="ko-KR" sz="13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27784" y="2881964"/>
            <a:ext cx="744114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⑦ 결과</a:t>
            </a:r>
            <a:endParaRPr lang="en-US" altLang="ko-KR" sz="1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37206" y="2435402"/>
            <a:ext cx="744114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⑧ 응답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65983570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736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FrontController</a:t>
            </a:r>
            <a:r>
              <a:rPr lang="en-US" altLang="ko-KR" dirty="0"/>
              <a:t> </a:t>
            </a:r>
            <a:r>
              <a:rPr lang="ko-KR" altLang="en-US" dirty="0"/>
              <a:t>패턴 </a:t>
            </a:r>
            <a:r>
              <a:rPr lang="en-US" altLang="ko-KR" dirty="0"/>
              <a:t>(Command </a:t>
            </a:r>
            <a:r>
              <a:rPr lang="ko-KR" altLang="en-US" dirty="0"/>
              <a:t>패턴</a:t>
            </a:r>
            <a:r>
              <a:rPr lang="en-US" altLang="ko-KR" dirty="0"/>
              <a:t>) </a:t>
            </a:r>
            <a:r>
              <a:rPr lang="ko-KR" altLang="en-US" dirty="0"/>
              <a:t>요청 및 응답 흐름</a:t>
            </a:r>
            <a:endParaRPr lang="en-US" altLang="ko-KR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2089" y="1973164"/>
            <a:ext cx="1440160" cy="721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34830" y="1973164"/>
            <a:ext cx="1440160" cy="721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(Servlet)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37626" y="1966348"/>
            <a:ext cx="1440160" cy="721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(DAO)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34830" y="3483699"/>
            <a:ext cx="1440160" cy="721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(JSP)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원통 47"/>
          <p:cNvSpPr/>
          <p:nvPr/>
        </p:nvSpPr>
        <p:spPr>
          <a:xfrm>
            <a:off x="7409634" y="3349069"/>
            <a:ext cx="1296144" cy="99046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002249" y="2197451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002248" y="2486168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286455" y="2198013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286454" y="2486730"/>
            <a:ext cx="83258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347864" y="2694371"/>
            <a:ext cx="0" cy="78932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707904" y="2687555"/>
            <a:ext cx="0" cy="78932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36644" y="1830310"/>
            <a:ext cx="744114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① 요청</a:t>
            </a:r>
            <a:endParaRPr lang="en-US" altLang="ko-KR" sz="13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27510" y="1837973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② 호출</a:t>
            </a:r>
            <a:endParaRPr lang="en-US" altLang="ko-KR" sz="13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317428" y="2427989"/>
            <a:ext cx="94929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⑦ 결과</a:t>
            </a:r>
            <a:endParaRPr lang="en-US" altLang="ko-KR" sz="1300" b="1" dirty="0"/>
          </a:p>
          <a:p>
            <a:r>
              <a:rPr lang="en-US" altLang="ko-KR" sz="1300" b="1" dirty="0"/>
              <a:t>  (view</a:t>
            </a:r>
            <a:r>
              <a:rPr lang="ko-KR" altLang="en-US" sz="1300" b="1" dirty="0"/>
              <a:t>명</a:t>
            </a:r>
            <a:r>
              <a:rPr lang="en-US" altLang="ko-KR" sz="1300" b="1" dirty="0"/>
              <a:t>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07904" y="2871766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⑧ 전달</a:t>
            </a:r>
            <a:endParaRPr lang="en-US" altLang="ko-KR" sz="13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627784" y="2875113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⑨ 결과</a:t>
            </a:r>
            <a:endParaRPr lang="en-US" altLang="ko-KR" sz="13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037206" y="2428551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⑩ 응답</a:t>
            </a:r>
            <a:endParaRPr lang="en-US" altLang="ko-KR" sz="1300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5119036" y="1963833"/>
            <a:ext cx="1440160" cy="7212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Controller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(POJO)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884368" y="2685040"/>
            <a:ext cx="0" cy="664029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8244408" y="2678224"/>
            <a:ext cx="0" cy="670845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44408" y="2862435"/>
            <a:ext cx="720069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④ </a:t>
            </a:r>
            <a:r>
              <a:rPr lang="en-US" altLang="ko-KR" sz="1300" b="1" dirty="0"/>
              <a:t>SQL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64288" y="2865782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⑤ 결과</a:t>
            </a:r>
            <a:endParaRPr lang="en-US" altLang="ko-KR" sz="13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559196" y="2201382"/>
            <a:ext cx="77843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559196" y="2490099"/>
            <a:ext cx="778430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80278" y="1841342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③ 호출</a:t>
            </a:r>
            <a:endParaRPr lang="en-US" altLang="ko-KR" sz="13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570196" y="2431358"/>
            <a:ext cx="74411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⑥ 결과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194156583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30651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DispatcherServlet</a:t>
            </a:r>
            <a:r>
              <a:rPr lang="en-US" altLang="ko-KR" dirty="0"/>
              <a:t> </a:t>
            </a:r>
            <a:r>
              <a:rPr lang="ko-KR" altLang="en-US" dirty="0"/>
              <a:t>이라는 객체가 </a:t>
            </a:r>
            <a:r>
              <a:rPr lang="en-US" altLang="ko-KR" dirty="0" err="1"/>
              <a:t>FrontController</a:t>
            </a:r>
            <a:r>
              <a:rPr lang="en-US" altLang="ko-KR" dirty="0"/>
              <a:t> </a:t>
            </a:r>
            <a:r>
              <a:rPr lang="ko-KR" altLang="en-US" dirty="0"/>
              <a:t>역할을 담당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Client </a:t>
            </a:r>
            <a:r>
              <a:rPr lang="ko-KR" altLang="en-US" dirty="0"/>
              <a:t>로 부터 넘어온 </a:t>
            </a:r>
            <a:r>
              <a:rPr lang="en-US" altLang="ko-KR" dirty="0"/>
              <a:t>request </a:t>
            </a:r>
            <a:r>
              <a:rPr lang="ko-KR" altLang="en-US" dirty="0"/>
              <a:t>를 해당 </a:t>
            </a:r>
            <a:r>
              <a:rPr lang="en-US" altLang="ko-KR" dirty="0"/>
              <a:t>Controller </a:t>
            </a:r>
            <a:r>
              <a:rPr lang="ko-KR" altLang="en-US" dirty="0"/>
              <a:t>에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response </a:t>
            </a:r>
            <a:r>
              <a:rPr lang="ko-KR" altLang="en-US" dirty="0"/>
              <a:t>시 보여줄 </a:t>
            </a:r>
            <a:r>
              <a:rPr lang="en-US" altLang="ko-KR" dirty="0"/>
              <a:t>View</a:t>
            </a:r>
            <a:r>
              <a:rPr lang="ko-KR" altLang="en-US" dirty="0"/>
              <a:t>를 해석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파일 업로드</a:t>
            </a:r>
            <a:r>
              <a:rPr lang="en-US" altLang="ko-KR" dirty="0"/>
              <a:t>, </a:t>
            </a:r>
            <a:r>
              <a:rPr lang="ko-KR" altLang="en-US" dirty="0"/>
              <a:t>다운로드 등의 업무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@Controller, 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이용하여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요청을 처리하고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@</a:t>
            </a:r>
            <a:r>
              <a:rPr lang="en-US" altLang="ko-KR"/>
              <a:t>RequestMapping</a:t>
            </a:r>
            <a:r>
              <a:rPr lang="ko-KR" altLang="en-US" dirty="0"/>
              <a:t>을 통해 유연한 처리가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가능하며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ko-KR" altLang="en-US" dirty="0"/>
              <a:t>방식의 </a:t>
            </a:r>
            <a:r>
              <a:rPr lang="en-US" altLang="ko-KR" dirty="0" err="1"/>
              <a:t>WebSite</a:t>
            </a:r>
            <a:r>
              <a:rPr lang="ko-KR" altLang="en-US" dirty="0"/>
              <a:t>를 손쉽게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87677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99540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MVC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11560" y="980728"/>
          <a:ext cx="7992888" cy="504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구성요소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DispatcherServlet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클라이언트의 요청을 컨트롤러에게 전달하고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컨트롤러가 리턴하는 결과를 </a:t>
                      </a:r>
                      <a:r>
                        <a:rPr lang="en-US" altLang="ko-KR" sz="1400" dirty="0"/>
                        <a:t>View</a:t>
                      </a:r>
                      <a:r>
                        <a:rPr lang="ko-KR" altLang="en-US" sz="1400" dirty="0"/>
                        <a:t>로 전달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HandlerMapping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클라이언트의 요청을 어떤 컨트롤러가 처리할지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클라이언트의 요청대로 로직 수행 후 결과 리턴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(Model,</a:t>
                      </a:r>
                      <a:r>
                        <a:rPr lang="en-US" altLang="ko-KR" sz="1400" baseline="0" dirty="0"/>
                        <a:t> View)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ModelAndView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컨트롤러가 수행한 로직 결과 데이터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및 </a:t>
                      </a:r>
                      <a:r>
                        <a:rPr lang="en-US" altLang="ko-KR" sz="1400" dirty="0"/>
                        <a:t>View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페이지에 대한 정보를 담음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ViewResolver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ModelAndView</a:t>
                      </a:r>
                      <a:r>
                        <a:rPr lang="ko-KR" altLang="en-US" sz="1400" dirty="0"/>
                        <a:t>에서 지정된 </a:t>
                      </a:r>
                      <a:r>
                        <a:rPr lang="en-US" altLang="ko-KR" sz="1400" dirty="0"/>
                        <a:t>View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명을 기반으로 결과 처리 </a:t>
                      </a:r>
                      <a:r>
                        <a:rPr lang="en-US" altLang="ko-KR" sz="1400" baseline="0" dirty="0"/>
                        <a:t>View </a:t>
                      </a:r>
                      <a:r>
                        <a:rPr lang="ko-KR" altLang="en-US" sz="1400" baseline="0" dirty="0"/>
                        <a:t>결정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8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컨트롤러가 로직을 수행하고 </a:t>
                      </a:r>
                      <a:r>
                        <a:rPr lang="en-US" altLang="ko-KR" sz="1400" dirty="0"/>
                        <a:t>ModelAndView</a:t>
                      </a:r>
                      <a:r>
                        <a:rPr lang="ko-KR" altLang="en-US" sz="1400" dirty="0"/>
                        <a:t>에 저장된 결과를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화면으로 출력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일반적으로 </a:t>
                      </a:r>
                      <a:r>
                        <a:rPr lang="en-US" altLang="ko-KR" sz="1400" dirty="0"/>
                        <a:t>JSP </a:t>
                      </a:r>
                      <a:r>
                        <a:rPr lang="ko-KR" altLang="en-US" sz="1400" dirty="0"/>
                        <a:t>또는 </a:t>
                      </a:r>
                      <a:r>
                        <a:rPr lang="en-US" altLang="ko-KR" sz="1400" dirty="0"/>
                        <a:t>Velocity </a:t>
                      </a:r>
                      <a:r>
                        <a:rPr lang="ko-KR" altLang="en-US" sz="1400" dirty="0"/>
                        <a:t>같은 뷰 템플릿 사용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38292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0822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MVC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977629" y="3140968"/>
            <a:ext cx="187220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DispatcherServlet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77229" y="3140968"/>
            <a:ext cx="151216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클라이언트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57349" y="1412776"/>
            <a:ext cx="187220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HandlerMapping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137869" y="1340768"/>
            <a:ext cx="172819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137869" y="5013176"/>
            <a:ext cx="172819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ViewResolver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529357" y="5013176"/>
            <a:ext cx="172819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5" idx="3"/>
            <a:endCxn id="4" idx="1"/>
          </p:cNvCxnSpPr>
          <p:nvPr/>
        </p:nvCxnSpPr>
        <p:spPr>
          <a:xfrm>
            <a:off x="1889397" y="339299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3413" y="3068960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처리요청</a:t>
            </a:r>
            <a:r>
              <a:rPr lang="en-US" altLang="ko-KR" sz="1200" b="1" dirty="0"/>
              <a:t>(url)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>
            <a:endCxn id="6" idx="2"/>
          </p:cNvCxnSpPr>
          <p:nvPr/>
        </p:nvCxnSpPr>
        <p:spPr>
          <a:xfrm flipH="1" flipV="1">
            <a:off x="2393453" y="1916832"/>
            <a:ext cx="201622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3333" y="2132856"/>
            <a:ext cx="149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url</a:t>
            </a:r>
            <a:r>
              <a:rPr lang="ko-KR" altLang="en-US" sz="1200" b="1" dirty="0"/>
              <a:t>과 매핑되는 </a:t>
            </a:r>
            <a:endParaRPr lang="en-US" altLang="ko-KR" sz="1200" b="1" dirty="0"/>
          </a:p>
          <a:p>
            <a:r>
              <a:rPr lang="en-US" altLang="ko-KR" sz="1200" b="1" dirty="0"/>
              <a:t>    Controller </a:t>
            </a:r>
            <a:r>
              <a:rPr lang="ko-KR" altLang="en-US" sz="1200" b="1" dirty="0"/>
              <a:t>검색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681485" y="1916832"/>
            <a:ext cx="201622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129757" y="1844824"/>
            <a:ext cx="158417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</p:cNvCxnSpPr>
          <p:nvPr/>
        </p:nvCxnSpPr>
        <p:spPr>
          <a:xfrm flipH="1">
            <a:off x="5417789" y="1844824"/>
            <a:ext cx="158417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9757" y="2071881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</a:t>
            </a:r>
            <a:r>
              <a:rPr lang="ko-KR" altLang="en-US" sz="1200" b="1" dirty="0"/>
              <a:t>처리 요청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81885" y="2463279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처리 결과를</a:t>
            </a:r>
            <a:endParaRPr lang="en-US" altLang="ko-KR" sz="1200" b="1" dirty="0"/>
          </a:p>
          <a:p>
            <a:r>
              <a:rPr lang="en-US" altLang="ko-KR" sz="1200" b="1" dirty="0"/>
              <a:t>    ModelAndView</a:t>
            </a:r>
            <a:r>
              <a:rPr lang="ko-KR" altLang="en-US" sz="1200" b="1" dirty="0"/>
              <a:t>로 리턴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2191" y="2132856"/>
            <a:ext cx="149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처리할 </a:t>
            </a:r>
            <a:endParaRPr lang="en-US" altLang="ko-KR" sz="1200" b="1" dirty="0"/>
          </a:p>
          <a:p>
            <a:r>
              <a:rPr lang="en-US" altLang="ko-KR" sz="1200" b="1" dirty="0"/>
              <a:t>    Controller </a:t>
            </a:r>
            <a:r>
              <a:rPr lang="ko-KR" altLang="en-US" sz="1200" b="1" dirty="0"/>
              <a:t>리턴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561805" y="3645024"/>
            <a:ext cx="18722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5273773" y="3645024"/>
            <a:ext cx="18722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5901" y="4016097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6. </a:t>
            </a:r>
            <a:r>
              <a:rPr lang="ko-KR" altLang="en-US" sz="1200" b="1" dirty="0"/>
              <a:t>결과를 출력할 </a:t>
            </a:r>
            <a:endParaRPr lang="en-US" altLang="ko-KR" sz="1200" b="1" dirty="0"/>
          </a:p>
          <a:p>
            <a:r>
              <a:rPr lang="en-US" altLang="ko-KR" sz="1200" b="1" dirty="0"/>
              <a:t>    View </a:t>
            </a:r>
            <a:r>
              <a:rPr lang="ko-KR" altLang="en-US" sz="1200" b="1" dirty="0"/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3595" y="4263479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7. </a:t>
            </a:r>
            <a:r>
              <a:rPr lang="ko-KR" altLang="en-US" sz="1200" b="1" dirty="0"/>
              <a:t>결과를 출력할 </a:t>
            </a:r>
            <a:endParaRPr lang="en-US" altLang="ko-KR" sz="1200" b="1" dirty="0"/>
          </a:p>
          <a:p>
            <a:r>
              <a:rPr lang="en-US" altLang="ko-KR" sz="1200" b="1" dirty="0"/>
              <a:t>    View </a:t>
            </a:r>
            <a:r>
              <a:rPr lang="ko-KR" altLang="en-US" sz="1200" b="1" dirty="0"/>
              <a:t>위치 리턴</a:t>
            </a:r>
          </a:p>
        </p:txBody>
      </p:sp>
      <p:cxnSp>
        <p:nvCxnSpPr>
          <p:cNvPr id="25" name="직선 화살표 연결선 24"/>
          <p:cNvCxnSpPr>
            <a:endCxn id="9" idx="0"/>
          </p:cNvCxnSpPr>
          <p:nvPr/>
        </p:nvCxnSpPr>
        <p:spPr>
          <a:xfrm flipH="1">
            <a:off x="2393453" y="3645024"/>
            <a:ext cx="208823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2578" y="4509120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8. </a:t>
            </a:r>
            <a:r>
              <a:rPr lang="ko-KR" altLang="en-US" sz="1200" b="1" dirty="0"/>
              <a:t>결과 출력</a:t>
            </a:r>
          </a:p>
        </p:txBody>
      </p:sp>
    </p:spTree>
    <p:extLst>
      <p:ext uri="{BB962C8B-B14F-4D97-AF65-F5344CB8AC3E}">
        <p14:creationId xmlns:p14="http://schemas.microsoft.com/office/powerpoint/2010/main" val="110980452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352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 라이브러리 다운로드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225005"/>
            <a:ext cx="6624736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org.springframework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&gt;spring-</a:t>
            </a:r>
            <a:r>
              <a:rPr lang="en-US" altLang="ko-KR" sz="1400" dirty="0" err="1"/>
              <a:t>webmvc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&lt;version&gt;4.2.0.RELEASE&lt;/version&gt;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09869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6804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STS </a:t>
            </a:r>
            <a:r>
              <a:rPr lang="ko-KR" altLang="en-US" dirty="0"/>
              <a:t>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http://spring.io/tools/sts/all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4" y="1671484"/>
            <a:ext cx="6424194" cy="459809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57286" y="4192060"/>
            <a:ext cx="158417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9294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55986"/>
            <a:ext cx="7854700" cy="26770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87864" y="332656"/>
            <a:ext cx="352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 라이브러리 다운로드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91322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2834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웹 프로젝트로 변경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674"/>
            <a:ext cx="7311727" cy="50761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193011" y="3371506"/>
            <a:ext cx="897046" cy="213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72273" y="2579418"/>
            <a:ext cx="2976983" cy="192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01702" y="2304774"/>
            <a:ext cx="1510184" cy="206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9043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9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en-US" altLang="ko-KR" dirty="0" err="1"/>
              <a:t>edu.spring.mvc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edu.spring.mvc.servlet-context.xml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7704856" cy="30008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[ xml </a:t>
            </a:r>
            <a:r>
              <a:rPr lang="ko-KR" altLang="en-US" sz="1400" b="1" dirty="0" err="1"/>
              <a:t>선언부</a:t>
            </a:r>
            <a:r>
              <a:rPr lang="ko-KR" altLang="en-US" sz="1400" b="1" dirty="0"/>
              <a:t> 코드 작성 </a:t>
            </a:r>
            <a:r>
              <a:rPr lang="en-US" altLang="ko-KR" sz="1400" b="1" dirty="0"/>
              <a:t>]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</a:t>
            </a:r>
            <a:r>
              <a:rPr lang="en-US" altLang="ko-KR" sz="1400" b="1" dirty="0" err="1"/>
              <a:t>context:component-scan</a:t>
            </a:r>
            <a:r>
              <a:rPr lang="en-US" altLang="ko-KR" sz="1400" b="1" dirty="0"/>
              <a:t> base-package="</a:t>
            </a:r>
            <a:r>
              <a:rPr lang="en-US" altLang="ko-KR" sz="1400" b="1" dirty="0" err="1"/>
              <a:t>edu.spring.mvc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b="1" dirty="0"/>
              <a:t>   &lt;bean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viewResolver</a:t>
            </a:r>
            <a:r>
              <a:rPr lang="en-US" altLang="ko-KR" sz="1400" b="1" dirty="0"/>
              <a:t>" class="</a:t>
            </a:r>
            <a:r>
              <a:rPr lang="en-US" altLang="ko-KR" sz="1400" b="1" dirty="0">
                <a:solidFill>
                  <a:srgbClr val="FF0000"/>
                </a:solidFill>
              </a:rPr>
              <a:t>org.springframework.web.servlet.view.InternalResourceViewResolver</a:t>
            </a:r>
            <a:r>
              <a:rPr lang="en-US" altLang="ko-KR" sz="1400" b="1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&lt;property name="</a:t>
            </a:r>
            <a:r>
              <a:rPr lang="en-US" altLang="ko-KR" sz="1400" b="1" dirty="0">
                <a:solidFill>
                  <a:srgbClr val="FF0000"/>
                </a:solidFill>
              </a:rPr>
              <a:t>prefix</a:t>
            </a:r>
            <a:r>
              <a:rPr lang="en-US" altLang="ko-KR" sz="1400" b="1" dirty="0"/>
              <a:t>" value="</a:t>
            </a:r>
            <a:r>
              <a:rPr lang="en-US" altLang="ko-KR" sz="1400" b="1" dirty="0">
                <a:solidFill>
                  <a:srgbClr val="FF0000"/>
                </a:solidFill>
              </a:rPr>
              <a:t>/WEB-INF/views/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&lt;property name="</a:t>
            </a:r>
            <a:r>
              <a:rPr lang="en-US" altLang="ko-KR" sz="1400" b="1" dirty="0">
                <a:solidFill>
                  <a:srgbClr val="FF0000"/>
                </a:solidFill>
              </a:rPr>
              <a:t>suffix</a:t>
            </a:r>
            <a:r>
              <a:rPr lang="en-US" altLang="ko-KR" sz="1400" b="1" dirty="0"/>
              <a:t>" value="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r>
              <a:rPr lang="en-US" altLang="ko-KR" sz="1400" b="1" dirty="0" err="1">
                <a:solidFill>
                  <a:srgbClr val="FF0000"/>
                </a:solidFill>
              </a:rPr>
              <a:t>jsp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&lt;/bean&gt;</a:t>
            </a:r>
          </a:p>
        </p:txBody>
      </p:sp>
    </p:spTree>
    <p:extLst>
      <p:ext uri="{BB962C8B-B14F-4D97-AF65-F5344CB8AC3E}">
        <p14:creationId xmlns:p14="http://schemas.microsoft.com/office/powerpoint/2010/main" val="184973813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05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edu.spring.mvc.controller.TestController.java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4559261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TestController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@</a:t>
            </a:r>
            <a:r>
              <a:rPr lang="en-US" altLang="ko-KR" sz="1400" b="1" dirty="0" err="1">
                <a:solidFill>
                  <a:srgbClr val="FF0000"/>
                </a:solidFill>
              </a:rPr>
              <a:t>RequestMapping</a:t>
            </a:r>
            <a:r>
              <a:rPr lang="en-US" altLang="ko-KR" sz="1400" b="1" dirty="0">
                <a:solidFill>
                  <a:srgbClr val="FF0000"/>
                </a:solidFill>
              </a:rPr>
              <a:t>("/first.do")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first(</a:t>
            </a:r>
            <a:r>
              <a:rPr lang="en-US" altLang="ko-KR" sz="1400" b="1" dirty="0">
                <a:solidFill>
                  <a:srgbClr val="FF0000"/>
                </a:solidFill>
              </a:rPr>
              <a:t>Model model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model.addAttribute</a:t>
            </a:r>
            <a:r>
              <a:rPr lang="en-US" altLang="ko-KR" sz="1400" b="1" dirty="0">
                <a:solidFill>
                  <a:srgbClr val="FF0000"/>
                </a:solidFill>
              </a:rPr>
              <a:t>("data", "First Data");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"</a:t>
            </a:r>
            <a:r>
              <a:rPr lang="en-US" altLang="ko-KR" sz="1400" b="1" dirty="0">
                <a:solidFill>
                  <a:srgbClr val="FF0000"/>
                </a:solidFill>
              </a:rPr>
              <a:t>first</a:t>
            </a:r>
            <a:r>
              <a:rPr lang="en-US" altLang="ko-KR" sz="1400" dirty="0"/>
              <a:t>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@</a:t>
            </a:r>
            <a:r>
              <a:rPr lang="en-US" altLang="ko-KR" sz="1400" b="1" dirty="0" err="1">
                <a:solidFill>
                  <a:srgbClr val="FF0000"/>
                </a:solidFill>
              </a:rPr>
              <a:t>RequestMapping</a:t>
            </a:r>
            <a:r>
              <a:rPr lang="en-US" altLang="ko-KR" sz="1400" b="1" dirty="0">
                <a:solidFill>
                  <a:srgbClr val="FF0000"/>
                </a:solidFill>
              </a:rPr>
              <a:t>("/second")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</a:t>
            </a:r>
            <a:r>
              <a:rPr lang="en-US" altLang="ko-KR" sz="1400" b="1" dirty="0" err="1">
                <a:solidFill>
                  <a:srgbClr val="FF0000"/>
                </a:solidFill>
              </a:rPr>
              <a:t>ModelAndView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second()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ModelAndView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mav</a:t>
            </a:r>
            <a:r>
              <a:rPr lang="en-US" altLang="ko-KR" sz="1400" b="1" dirty="0">
                <a:solidFill>
                  <a:srgbClr val="FF0000"/>
                </a:solidFill>
              </a:rPr>
              <a:t>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ModelAndView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mav.addObject</a:t>
            </a:r>
            <a:r>
              <a:rPr lang="en-US" altLang="ko-KR" sz="1400" b="1" dirty="0">
                <a:solidFill>
                  <a:srgbClr val="FF0000"/>
                </a:solidFill>
              </a:rPr>
              <a:t>("data", "Second Data");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mav.setViewName</a:t>
            </a:r>
            <a:r>
              <a:rPr lang="en-US" altLang="ko-KR" sz="1400" b="1" dirty="0">
                <a:solidFill>
                  <a:srgbClr val="FF0000"/>
                </a:solidFill>
              </a:rPr>
              <a:t>("second");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b="1" dirty="0" err="1">
                <a:solidFill>
                  <a:srgbClr val="FF0000"/>
                </a:solidFill>
              </a:rPr>
              <a:t>mav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83293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25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/WEB-INF/views/</a:t>
            </a:r>
            <a:r>
              <a:rPr lang="en-US" altLang="ko-KR" dirty="0" err="1"/>
              <a:t>first.jsp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10497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&lt;%@ page language="java"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</a:t>
            </a:r>
            <a:r>
              <a:rPr lang="en-US" altLang="ko-KR" sz="1400" dirty="0" err="1"/>
              <a:t>pageEncoding</a:t>
            </a:r>
            <a:r>
              <a:rPr lang="en-US" altLang="ko-KR" sz="1400" dirty="0"/>
              <a:t>="UTF-8"%&gt;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&lt;!DOCTYPE html&gt;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&lt;html&gt;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&lt;head&gt;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&lt;meta http-</a:t>
            </a:r>
            <a:r>
              <a:rPr lang="en-US" altLang="ko-KR" sz="1400" dirty="0" err="1"/>
              <a:t>equiv</a:t>
            </a:r>
            <a:r>
              <a:rPr lang="en-US" altLang="ko-KR" sz="1400" dirty="0"/>
              <a:t>="Content-Type" content="text/html; charset=UTF-8"&gt;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&lt;title&gt;Insert title here&lt;/title&gt;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&lt;/head&gt;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&lt;body&gt;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&lt;h1&gt;First&lt;/h1&gt;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${data}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&lt;/body&gt;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1464823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9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/WEB-INF/views/</a:t>
            </a:r>
            <a:r>
              <a:rPr lang="en-US" altLang="ko-KR" dirty="0" err="1"/>
              <a:t>second.jsp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10497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&lt;%@ page language="java"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</a:t>
            </a:r>
            <a:r>
              <a:rPr lang="en-US" altLang="ko-KR" sz="1400" dirty="0" err="1"/>
              <a:t>pageEncoding</a:t>
            </a:r>
            <a:r>
              <a:rPr lang="en-US" altLang="ko-KR" sz="1400" dirty="0"/>
              <a:t>="UTF-8"%&gt;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&lt;!DOCTYPE html&gt;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&lt;html&gt;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&lt;head&gt;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&lt;meta http-</a:t>
            </a:r>
            <a:r>
              <a:rPr lang="en-US" altLang="ko-KR" sz="1400" dirty="0" err="1"/>
              <a:t>equiv</a:t>
            </a:r>
            <a:r>
              <a:rPr lang="en-US" altLang="ko-KR" sz="1400" dirty="0"/>
              <a:t>="Content-Type" content="text/html; charset=UTF-8"&gt;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&lt;title&gt;Insert title here&lt;/title&gt;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&lt;/head&gt;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&lt;body&gt;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&lt;h1&gt;Second&lt;/h1&gt;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${data}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&lt;/body&gt;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7662946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83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/WEB-INF/web.xml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7560840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dirty="0"/>
              <a:t>&lt;?xml version="1.0" encoding="UTF-8"?&gt;</a:t>
            </a:r>
          </a:p>
          <a:p>
            <a:pPr marL="342900" indent="-342900"/>
            <a:r>
              <a:rPr lang="en-US" altLang="ko-KR" sz="1400" dirty="0"/>
              <a:t>&lt;web-app </a:t>
            </a:r>
            <a:r>
              <a:rPr lang="en-US" altLang="ko-KR" sz="1400" dirty="0" err="1"/>
              <a:t>xmlns:xsi</a:t>
            </a:r>
            <a:r>
              <a:rPr lang="en-US" altLang="ko-KR" sz="1400" dirty="0"/>
              <a:t>="http://www.w3.org/2001/XMLSchema-instance"</a:t>
            </a:r>
          </a:p>
          <a:p>
            <a:pPr marL="342900" indent="-342900"/>
            <a:r>
              <a:rPr lang="en-US" altLang="ko-KR" sz="1400" dirty="0"/>
              <a:t>    </a:t>
            </a:r>
            <a:r>
              <a:rPr lang="en-US" altLang="ko-KR" sz="1400" dirty="0" err="1"/>
              <a:t>xmlns</a:t>
            </a:r>
            <a:r>
              <a:rPr lang="en-US" altLang="ko-KR" sz="1400" dirty="0"/>
              <a:t>="http://xmlns.jcp.org/xml/ns/</a:t>
            </a:r>
            <a:r>
              <a:rPr lang="en-US" altLang="ko-KR" sz="1400" dirty="0" err="1"/>
              <a:t>javaee</a:t>
            </a:r>
            <a:r>
              <a:rPr lang="en-US" altLang="ko-KR" sz="1400" dirty="0"/>
              <a:t>"</a:t>
            </a:r>
          </a:p>
          <a:p>
            <a:pPr marL="342900" indent="-342900"/>
            <a:r>
              <a:rPr lang="en-US" altLang="ko-KR" sz="1400" dirty="0"/>
              <a:t>    </a:t>
            </a:r>
            <a:r>
              <a:rPr lang="en-US" altLang="ko-KR" sz="1400" dirty="0" err="1"/>
              <a:t>xsi:schemaLocation</a:t>
            </a:r>
            <a:r>
              <a:rPr lang="en-US" altLang="ko-KR" sz="1400" dirty="0"/>
              <a:t>="http://xmlns.jcp.org/xml/ns/</a:t>
            </a:r>
            <a:r>
              <a:rPr lang="en-US" altLang="ko-KR" sz="1400" dirty="0" err="1"/>
              <a:t>javaee</a:t>
            </a:r>
            <a:r>
              <a:rPr lang="en-US" altLang="ko-KR" sz="1400" dirty="0"/>
              <a:t> </a:t>
            </a:r>
          </a:p>
          <a:p>
            <a:pPr marL="342900" indent="-342900"/>
            <a:r>
              <a:rPr lang="en-US" altLang="ko-KR" sz="1400" dirty="0"/>
              <a:t>        http://xmlns.jcp.org/xml/ns/javaee/web-app_3_1.xsd"</a:t>
            </a:r>
          </a:p>
          <a:p>
            <a:pPr marL="342900" indent="-342900"/>
            <a:r>
              <a:rPr lang="en-US" altLang="ko-KR" sz="1400" dirty="0"/>
              <a:t>    id="</a:t>
            </a:r>
            <a:r>
              <a:rPr lang="en-US" altLang="ko-KR" sz="1400" dirty="0" err="1"/>
              <a:t>WebApp_ID</a:t>
            </a:r>
            <a:r>
              <a:rPr lang="en-US" altLang="ko-KR" sz="1400" dirty="0"/>
              <a:t>" version="3.1"&gt;</a:t>
            </a:r>
          </a:p>
          <a:p>
            <a:pPr marL="342900" indent="-342900"/>
            <a:r>
              <a:rPr lang="en-US" altLang="ko-KR" sz="1400" dirty="0"/>
              <a:t>    &lt;display-name&gt;</a:t>
            </a:r>
            <a:r>
              <a:rPr lang="en-US" altLang="ko-KR" sz="1400" dirty="0" err="1"/>
              <a:t>SpringEdu</a:t>
            </a:r>
            <a:r>
              <a:rPr lang="en-US" altLang="ko-KR" sz="1400" dirty="0"/>
              <a:t>&lt;/display-name&gt;</a:t>
            </a:r>
          </a:p>
          <a:p>
            <a:pPr marL="342900" indent="-342900"/>
            <a:r>
              <a:rPr lang="en-US" altLang="ko-KR" sz="1400" dirty="0"/>
              <a:t>    &lt;welcome-file-list&gt;</a:t>
            </a:r>
          </a:p>
          <a:p>
            <a:pPr marL="342900" indent="-342900"/>
            <a:r>
              <a:rPr lang="en-US" altLang="ko-KR" sz="1400" dirty="0"/>
              <a:t>        &lt;welcome-file&gt;</a:t>
            </a:r>
            <a:r>
              <a:rPr lang="en-US" altLang="ko-KR" sz="1400" dirty="0" err="1"/>
              <a:t>index.jsp</a:t>
            </a:r>
            <a:r>
              <a:rPr lang="en-US" altLang="ko-KR" sz="1400" dirty="0"/>
              <a:t>&lt;/welcome-file&gt;</a:t>
            </a:r>
          </a:p>
          <a:p>
            <a:pPr marL="342900" indent="-342900"/>
            <a:r>
              <a:rPr lang="en-US" altLang="ko-KR" sz="1400" dirty="0"/>
              <a:t>    &lt;/welcome-file-list&gt;</a:t>
            </a:r>
          </a:p>
          <a:p>
            <a:pPr marL="342900" indent="-342900"/>
            <a:r>
              <a:rPr lang="en-US" altLang="ko-KR" sz="1400" dirty="0"/>
              <a:t>    &lt;servlet&gt;</a:t>
            </a:r>
          </a:p>
          <a:p>
            <a:pPr marL="342900" indent="-342900"/>
            <a:r>
              <a:rPr lang="en-US" altLang="ko-KR" sz="1400" dirty="0"/>
              <a:t>        &lt;servlet-name&gt;web&lt;/servlet-name&gt;</a:t>
            </a:r>
          </a:p>
          <a:p>
            <a:pPr marL="342900" indent="-342900"/>
            <a:r>
              <a:rPr lang="en-US" altLang="ko-KR" sz="1400" dirty="0"/>
              <a:t>        &lt;servlet-class&gt;</a:t>
            </a:r>
            <a:r>
              <a:rPr lang="en-US" altLang="ko-KR" sz="1400" b="1" dirty="0" err="1">
                <a:solidFill>
                  <a:srgbClr val="FF0000"/>
                </a:solidFill>
              </a:rPr>
              <a:t>org.springframework.web.servlet.DispatcherServlet</a:t>
            </a:r>
            <a:r>
              <a:rPr lang="en-US" altLang="ko-KR" sz="1400" dirty="0"/>
              <a:t>&lt;/servlet-class&gt;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init-param</a:t>
            </a:r>
            <a:r>
              <a:rPr lang="en-US" altLang="ko-KR" sz="1400" b="1" dirty="0"/>
              <a:t>&gt;</a:t>
            </a:r>
          </a:p>
          <a:p>
            <a:pPr marL="342900" indent="-342900"/>
            <a:r>
              <a:rPr lang="en-US" altLang="ko-KR" sz="1400" b="1" dirty="0"/>
              <a:t>            &lt;</a:t>
            </a:r>
            <a:r>
              <a:rPr lang="en-US" altLang="ko-KR" sz="1400" b="1" dirty="0" err="1"/>
              <a:t>param</a:t>
            </a:r>
            <a:r>
              <a:rPr lang="en-US" altLang="ko-KR" sz="1400" b="1" dirty="0"/>
              <a:t>-name&gt;</a:t>
            </a:r>
            <a:r>
              <a:rPr lang="en-US" altLang="ko-KR" sz="1400" b="1" dirty="0" err="1"/>
              <a:t>contextConfigLocation</a:t>
            </a:r>
            <a:r>
              <a:rPr lang="en-US" altLang="ko-KR" sz="1400" b="1" dirty="0"/>
              <a:t>&lt;/</a:t>
            </a:r>
            <a:r>
              <a:rPr lang="en-US" altLang="ko-KR" sz="1400" b="1" dirty="0" err="1"/>
              <a:t>param</a:t>
            </a:r>
            <a:r>
              <a:rPr lang="en-US" altLang="ko-KR" sz="1400" b="1" dirty="0"/>
              <a:t>-name&gt;</a:t>
            </a:r>
          </a:p>
          <a:p>
            <a:pPr marL="342900" indent="-342900"/>
            <a:r>
              <a:rPr lang="en-US" altLang="ko-KR" sz="1400" b="1" dirty="0"/>
              <a:t>            &lt;</a:t>
            </a:r>
            <a:r>
              <a:rPr lang="en-US" altLang="ko-KR" sz="1400" b="1" dirty="0" err="1"/>
              <a:t>param</a:t>
            </a:r>
            <a:r>
              <a:rPr lang="en-US" altLang="ko-KR" sz="1400" b="1" dirty="0"/>
              <a:t>-value&gt;</a:t>
            </a:r>
            <a:r>
              <a:rPr lang="en-US" altLang="ko-KR" sz="1400" b="1" dirty="0" err="1">
                <a:solidFill>
                  <a:srgbClr val="FF0000"/>
                </a:solidFill>
              </a:rPr>
              <a:t>classpath:edu</a:t>
            </a:r>
            <a:r>
              <a:rPr lang="en-US" altLang="ko-KR" sz="1400" b="1" dirty="0">
                <a:solidFill>
                  <a:srgbClr val="FF0000"/>
                </a:solidFill>
              </a:rPr>
              <a:t>/spring/</a:t>
            </a:r>
            <a:r>
              <a:rPr lang="en-US" altLang="ko-KR" sz="1400" b="1" dirty="0" err="1">
                <a:solidFill>
                  <a:srgbClr val="FF0000"/>
                </a:solidFill>
              </a:rPr>
              <a:t>mvc</a:t>
            </a:r>
            <a:r>
              <a:rPr lang="en-US" altLang="ko-KR" sz="1400" b="1" dirty="0">
                <a:solidFill>
                  <a:srgbClr val="FF0000"/>
                </a:solidFill>
              </a:rPr>
              <a:t>/servlet-context.xm</a:t>
            </a:r>
            <a:r>
              <a:rPr lang="en-US" altLang="ko-KR" sz="1400" b="1" dirty="0"/>
              <a:t>l&lt;/</a:t>
            </a:r>
            <a:r>
              <a:rPr lang="en-US" altLang="ko-KR" sz="1400" b="1" dirty="0" err="1"/>
              <a:t>param</a:t>
            </a:r>
            <a:r>
              <a:rPr lang="en-US" altLang="ko-KR" sz="1400" b="1" dirty="0"/>
              <a:t>-value&gt;</a:t>
            </a:r>
          </a:p>
          <a:p>
            <a:pPr marL="342900" indent="-342900"/>
            <a:r>
              <a:rPr lang="en-US" altLang="ko-KR" sz="1400" b="1" dirty="0"/>
              <a:t>        &lt;/</a:t>
            </a:r>
            <a:r>
              <a:rPr lang="en-US" altLang="ko-KR" sz="1400" b="1" dirty="0" err="1"/>
              <a:t>init-param</a:t>
            </a:r>
            <a:r>
              <a:rPr lang="en-US" altLang="ko-KR" sz="1400" b="1" dirty="0"/>
              <a:t>&gt;</a:t>
            </a:r>
          </a:p>
          <a:p>
            <a:pPr marL="342900" indent="-342900"/>
            <a:r>
              <a:rPr lang="en-US" altLang="ko-KR" sz="1400" dirty="0"/>
              <a:t>    &lt;/servlet&gt;</a:t>
            </a:r>
          </a:p>
          <a:p>
            <a:pPr marL="342900" indent="-342900"/>
            <a:r>
              <a:rPr lang="en-US" altLang="ko-KR" sz="1400" dirty="0"/>
              <a:t>    &lt;servlet-mapping&gt;</a:t>
            </a:r>
          </a:p>
          <a:p>
            <a:pPr marL="342900" indent="-342900"/>
            <a:r>
              <a:rPr lang="en-US" altLang="ko-KR" sz="1400" dirty="0"/>
              <a:t>        &lt;servlet-name&gt;web&lt;/servlet-name&gt;</a:t>
            </a:r>
          </a:p>
          <a:p>
            <a:pPr marL="342900" indent="-342900"/>
            <a:r>
              <a:rPr lang="en-US" altLang="ko-KR" sz="1400" dirty="0"/>
              <a:t>        &lt;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-pattern&gt;*.do&lt;/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-pattern&gt;</a:t>
            </a:r>
          </a:p>
          <a:p>
            <a:pPr marL="342900" indent="-342900"/>
            <a:r>
              <a:rPr lang="en-US" altLang="ko-KR" sz="1400" dirty="0"/>
              <a:t>    &lt;/servlet-mapping&gt;</a:t>
            </a:r>
          </a:p>
          <a:p>
            <a:pPr marL="342900" indent="-342900"/>
            <a:r>
              <a:rPr lang="en-US" altLang="ko-KR" sz="1400" dirty="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99616995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3120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Tomcat </a:t>
            </a:r>
            <a:r>
              <a:rPr lang="ko-KR" altLang="en-US" dirty="0"/>
              <a:t>프로젝트 등록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Tomcat </a:t>
            </a:r>
            <a:r>
              <a:rPr lang="ko-KR" altLang="en-US" dirty="0"/>
              <a:t>구동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03" y="1689885"/>
            <a:ext cx="3209925" cy="2886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03" y="5136604"/>
            <a:ext cx="3438525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454815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8177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브라우저 접속</a:t>
            </a:r>
            <a:endParaRPr lang="en-US" altLang="ko-KR" dirty="0"/>
          </a:p>
        </p:txBody>
      </p:sp>
      <p:sp>
        <p:nvSpPr>
          <p:cNvPr id="11" name="타원 10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82086"/>
            <a:ext cx="3743325" cy="1419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3933825" cy="1419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82451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0720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의존 라이브러리 추가 후에 </a:t>
            </a:r>
            <a:r>
              <a:rPr lang="en-US" altLang="ko-KR" dirty="0"/>
              <a:t>import</a:t>
            </a:r>
            <a:r>
              <a:rPr lang="ko-KR" altLang="en-US" dirty="0"/>
              <a:t>가 되지 않거나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DispatcherServlet</a:t>
            </a:r>
            <a:r>
              <a:rPr lang="ko-KR" altLang="en-US" dirty="0"/>
              <a:t>을 찾을 수 없다는 오류 메시지가 뜨는 경우 </a:t>
            </a:r>
            <a:r>
              <a:rPr lang="en-US" altLang="ko-KR" dirty="0"/>
              <a:t>(1 / 3)</a:t>
            </a:r>
          </a:p>
        </p:txBody>
      </p:sp>
      <p:sp>
        <p:nvSpPr>
          <p:cNvPr id="11" name="타원 10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6" y="1731801"/>
            <a:ext cx="6197254" cy="4865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490170" y="2463868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57330" y="2463260"/>
            <a:ext cx="688554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88860" y="4581128"/>
            <a:ext cx="1108923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9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9623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프로젝트 생성 </a:t>
            </a:r>
            <a:r>
              <a:rPr lang="en-US" altLang="ko-KR" dirty="0"/>
              <a:t>(1 / 3)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Java Project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1026" name="Picture 2" descr="C:\Users\GGoReb\Desktop\capture\Cap 2016-12-21 09-15-22-7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77929"/>
            <a:ext cx="6048672" cy="50450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59632" y="1689875"/>
            <a:ext cx="3168352" cy="298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7984" y="2317165"/>
            <a:ext cx="2829159" cy="23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18822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6" y="1731801"/>
            <a:ext cx="6197253" cy="4865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780720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의존 라이브러리 추가 후에 </a:t>
            </a:r>
            <a:r>
              <a:rPr lang="en-US" altLang="ko-KR" dirty="0"/>
              <a:t>import</a:t>
            </a:r>
            <a:r>
              <a:rPr lang="ko-KR" altLang="en-US" dirty="0"/>
              <a:t>가 되지 않거나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DispatcherServlet</a:t>
            </a:r>
            <a:r>
              <a:rPr lang="ko-KR" altLang="en-US" dirty="0"/>
              <a:t>을 찾을 수 없다는 오류 메시지가 뜨는 경우 </a:t>
            </a:r>
            <a:r>
              <a:rPr lang="en-US" altLang="ko-KR" dirty="0"/>
              <a:t>(2 / 3)</a:t>
            </a:r>
          </a:p>
        </p:txBody>
      </p:sp>
      <p:sp>
        <p:nvSpPr>
          <p:cNvPr id="11" name="타원 10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74346" y="4048606"/>
            <a:ext cx="1108923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954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7" y="1731801"/>
            <a:ext cx="6197254" cy="4865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780720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MVC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의존 라이브러리 추가 후에 </a:t>
            </a:r>
            <a:r>
              <a:rPr lang="en-US" altLang="ko-KR" dirty="0"/>
              <a:t>import</a:t>
            </a:r>
            <a:r>
              <a:rPr lang="ko-KR" altLang="en-US" dirty="0"/>
              <a:t>가 되지 않거나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DispatcherServlet</a:t>
            </a:r>
            <a:r>
              <a:rPr lang="ko-KR" altLang="en-US" dirty="0"/>
              <a:t>을 찾을 수 없다는 오류 메시지가 뜨는 경우 </a:t>
            </a:r>
            <a:r>
              <a:rPr lang="en-US" altLang="ko-KR" dirty="0"/>
              <a:t>(3 / 3)</a:t>
            </a:r>
          </a:p>
        </p:txBody>
      </p:sp>
      <p:sp>
        <p:nvSpPr>
          <p:cNvPr id="11" name="타원 10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8698" y="3024202"/>
            <a:ext cx="2248724" cy="17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103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68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한글 깨짐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WEB-INF/web.xml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7560840" cy="39287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&lt;filter&gt;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&lt;filter-name&gt;</a:t>
            </a:r>
            <a:r>
              <a:rPr lang="en-US" altLang="ko-KR" sz="1400" b="1" dirty="0" err="1"/>
              <a:t>encodingFilter</a:t>
            </a:r>
            <a:r>
              <a:rPr lang="en-US" altLang="ko-KR" sz="1400" dirty="0"/>
              <a:t>&lt;/filter-name&gt;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&lt;filter-class&gt;</a:t>
            </a:r>
            <a:r>
              <a:rPr lang="en-US" altLang="ko-KR" sz="1400" b="1" dirty="0" err="1"/>
              <a:t>org.springframework.web.filter.CharacterEncodingFilter</a:t>
            </a:r>
            <a:r>
              <a:rPr lang="en-US" altLang="ko-KR" sz="1400" dirty="0"/>
              <a:t>&lt;/filter-class&gt;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init-param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-name&gt;</a:t>
            </a:r>
            <a:r>
              <a:rPr lang="en-US" altLang="ko-KR" sz="1400" b="1" dirty="0"/>
              <a:t>encoding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-name&gt;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-value&gt;</a:t>
            </a:r>
            <a:r>
              <a:rPr lang="en-US" altLang="ko-KR" sz="1400" b="1" dirty="0"/>
              <a:t>UTF-8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-value&gt;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</a:t>
            </a:r>
            <a:r>
              <a:rPr lang="en-US" altLang="ko-KR" sz="1400" dirty="0" err="1"/>
              <a:t>init-param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&lt;/filter&gt;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&lt;filter-mapping&gt;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&lt;filter-name&gt;</a:t>
            </a:r>
            <a:r>
              <a:rPr lang="en-US" altLang="ko-KR" sz="1400" b="1" dirty="0" err="1"/>
              <a:t>encodingFilter</a:t>
            </a:r>
            <a:r>
              <a:rPr lang="en-US" altLang="ko-KR" sz="1400" dirty="0"/>
              <a:t>&lt;/filter-name&gt;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-pattern&gt;</a:t>
            </a:r>
            <a:r>
              <a:rPr lang="en-US" altLang="ko-KR" sz="1400" b="1" dirty="0"/>
              <a:t>/*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-pattern&gt;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2292214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59855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REST (Representational State </a:t>
            </a:r>
            <a:r>
              <a:rPr lang="en-US" altLang="ko-KR" dirty="0" err="1"/>
              <a:t>Trasfer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URI </a:t>
            </a:r>
            <a:r>
              <a:rPr lang="ko-KR" altLang="en-US" dirty="0"/>
              <a:t>와 </a:t>
            </a:r>
            <a:r>
              <a:rPr lang="en-US" altLang="ko-KR" dirty="0"/>
              <a:t>Method </a:t>
            </a:r>
            <a:r>
              <a:rPr lang="ko-KR" altLang="en-US" dirty="0"/>
              <a:t>를 이용하여 요청하고자 하는 것을 표현하는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URI (Uniform Resource </a:t>
            </a:r>
            <a:r>
              <a:rPr lang="en-US" altLang="ko-KR" dirty="0" err="1"/>
              <a:t>Indenfier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/user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/user/</a:t>
            </a:r>
            <a:r>
              <a:rPr lang="en-US" altLang="ko-KR" dirty="0" err="1"/>
              <a:t>ggoreb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/board/1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Method </a:t>
            </a:r>
            <a:r>
              <a:rPr lang="ko-KR" altLang="en-US" dirty="0"/>
              <a:t>종류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15616" y="4221086"/>
          <a:ext cx="6870804" cy="223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HTTP</a:t>
                      </a:r>
                      <a:r>
                        <a:rPr lang="en-US" altLang="ko-KR" sz="1600" baseline="0" dirty="0"/>
                        <a:t> Method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/>
                        <a:t>역할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CRUD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POST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리소스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INSERT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GET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리소스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SELECT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리소스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UPDATE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DELETE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리소스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DELETE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68990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29840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REST (Representational State </a:t>
            </a:r>
            <a:r>
              <a:rPr lang="en-US" altLang="ko-KR" dirty="0" err="1"/>
              <a:t>Trasfer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URI </a:t>
            </a:r>
            <a:r>
              <a:rPr lang="ko-KR" altLang="en-US" dirty="0"/>
              <a:t>설계 시 주의점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URI </a:t>
            </a:r>
            <a:r>
              <a:rPr lang="ko-KR" altLang="en-US" dirty="0"/>
              <a:t>로 행위를 표현하지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확장자를</a:t>
            </a:r>
            <a:r>
              <a:rPr lang="ko-KR" altLang="en-US" dirty="0"/>
              <a:t> 사용하지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ex) xxxx.do   </a:t>
            </a:r>
            <a:r>
              <a:rPr lang="en-US" altLang="ko-KR" dirty="0" err="1"/>
              <a:t>xxxx.action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15616" y="1682302"/>
          <a:ext cx="6870804" cy="223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RESTful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/user/join.do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POST</a:t>
                      </a:r>
                      <a:r>
                        <a:rPr lang="en-US" altLang="ko-KR" sz="1600" baseline="0" dirty="0"/>
                        <a:t> /user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/user/list.do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GET</a:t>
                      </a:r>
                      <a:r>
                        <a:rPr lang="en-US" altLang="ko-KR" sz="1600" baseline="0" dirty="0"/>
                        <a:t> /user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/user/modify.do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PUT /user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사용자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/user/delete.do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DELETE</a:t>
                      </a:r>
                      <a:r>
                        <a:rPr lang="en-US" altLang="ko-KR" sz="1600" baseline="0" dirty="0"/>
                        <a:t> /user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9837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59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크롬 플러그인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REST API </a:t>
            </a:r>
            <a:r>
              <a:rPr lang="ko-KR" altLang="en-US" dirty="0"/>
              <a:t>호출</a:t>
            </a:r>
            <a:r>
              <a:rPr lang="en-US" altLang="ko-KR" dirty="0"/>
              <a:t> – </a:t>
            </a:r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5" y="1308344"/>
            <a:ext cx="7863383" cy="40963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699792" y="4365104"/>
            <a:ext cx="5688632" cy="1039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0588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59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크롬 플러그인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REST API </a:t>
            </a:r>
            <a:r>
              <a:rPr lang="ko-KR" altLang="en-US" dirty="0"/>
              <a:t>호출</a:t>
            </a:r>
            <a:r>
              <a:rPr lang="en-US" altLang="ko-KR" dirty="0"/>
              <a:t> – </a:t>
            </a:r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5" y="1301526"/>
            <a:ext cx="7863863" cy="40965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040920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59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크롬 플러그인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REST API </a:t>
            </a:r>
            <a:r>
              <a:rPr lang="ko-KR" altLang="en-US" dirty="0"/>
              <a:t>호출</a:t>
            </a:r>
            <a:r>
              <a:rPr lang="en-US" altLang="ko-KR" dirty="0"/>
              <a:t> – </a:t>
            </a:r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5" y="1301527"/>
            <a:ext cx="7863863" cy="29062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2562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1" y="1300480"/>
            <a:ext cx="8018859" cy="43023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크롬 플러그인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JSON Formatter</a:t>
            </a:r>
          </a:p>
        </p:txBody>
      </p:sp>
    </p:spTree>
    <p:extLst>
      <p:ext uri="{BB962C8B-B14F-4D97-AF65-F5344CB8AC3E}">
        <p14:creationId xmlns:p14="http://schemas.microsoft.com/office/powerpoint/2010/main" val="428346148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34662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크롬 플러그인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JSON Formatter </a:t>
            </a:r>
            <a:r>
              <a:rPr lang="ko-KR" altLang="en-US" dirty="0"/>
              <a:t>설치 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JSON Formatter </a:t>
            </a:r>
            <a:r>
              <a:rPr lang="ko-KR" altLang="en-US" dirty="0"/>
              <a:t>설치 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239019"/>
            <a:ext cx="3981955" cy="22686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5" y="4164473"/>
            <a:ext cx="3981955" cy="22686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5421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0662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프로젝트 생성 </a:t>
            </a:r>
            <a:r>
              <a:rPr lang="en-US" altLang="ko-KR" dirty="0"/>
              <a:t>(2 / 3)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메이븐</a:t>
            </a:r>
            <a:r>
              <a:rPr lang="ko-KR" altLang="en-US" dirty="0"/>
              <a:t> 프로젝트로 변경 </a:t>
            </a:r>
            <a:r>
              <a:rPr lang="en-US" altLang="ko-KR" dirty="0"/>
              <a:t>(Convert to Maven Project)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71484"/>
            <a:ext cx="4896544" cy="4989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979712" y="6357696"/>
            <a:ext cx="2520280" cy="20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91944" y="6201375"/>
            <a:ext cx="1791995" cy="21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7748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크롬 플러그인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XML Tree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6" y="1308831"/>
            <a:ext cx="8009719" cy="4297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465178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5" y="4164473"/>
            <a:ext cx="4537358" cy="22686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5" y="1239018"/>
            <a:ext cx="4537358" cy="22686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265079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크롬 플러그인 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XML Tree </a:t>
            </a:r>
            <a:r>
              <a:rPr lang="ko-KR" altLang="en-US" dirty="0"/>
              <a:t>설치 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XML Tree </a:t>
            </a:r>
            <a:r>
              <a:rPr lang="ko-KR" altLang="en-US" dirty="0"/>
              <a:t>설치 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834243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4670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RequestMapping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value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(“/hello”)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({“/hello”, “/hello/”, “hello.*”})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(“main*”)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(“/admin/*/user”)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(“/admin/**/user”)</a:t>
            </a:r>
          </a:p>
          <a:p>
            <a:endParaRPr lang="en-US" altLang="ko-KR" dirty="0"/>
          </a:p>
          <a:p>
            <a:r>
              <a:rPr lang="en-US" altLang="ko-KR" dirty="0"/>
              <a:t>    ●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(value=“/hello.do”, method=</a:t>
            </a:r>
            <a:r>
              <a:rPr lang="en-US" altLang="ko-KR" dirty="0" err="1"/>
              <a:t>RequestMethod.GET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(value=“/hello.do”, method=</a:t>
            </a:r>
            <a:r>
              <a:rPr lang="en-US" altLang="ko-KR" dirty="0" err="1"/>
              <a:t>RequestMethod.POST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● </a:t>
            </a:r>
            <a:r>
              <a:rPr lang="en-US" altLang="ko-KR" dirty="0" err="1"/>
              <a:t>params</a:t>
            </a:r>
            <a:endParaRPr lang="en-US" altLang="ko-KR" dirty="0"/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(value=“/hello.do”, </a:t>
            </a:r>
            <a:r>
              <a:rPr lang="en-US" altLang="ko-KR" dirty="0" err="1"/>
              <a:t>params</a:t>
            </a:r>
            <a:r>
              <a:rPr lang="en-US" altLang="ko-KR" dirty="0"/>
              <a:t>=“type”)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(value=“/hello.do”, </a:t>
            </a:r>
            <a:r>
              <a:rPr lang="en-US" altLang="ko-KR" dirty="0" err="1"/>
              <a:t>params</a:t>
            </a:r>
            <a:r>
              <a:rPr lang="en-US" altLang="ko-KR" dirty="0"/>
              <a:t>=“type=admin”)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(value=“/hello.do”, </a:t>
            </a:r>
            <a:r>
              <a:rPr lang="en-US" altLang="ko-KR" dirty="0" err="1"/>
              <a:t>params</a:t>
            </a:r>
            <a:r>
              <a:rPr lang="en-US" altLang="ko-KR" dirty="0"/>
              <a:t>=“/user/edit”)  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(value=“/hello.do”, </a:t>
            </a:r>
            <a:r>
              <a:rPr lang="en-US" altLang="ko-KR" dirty="0" err="1"/>
              <a:t>params</a:t>
            </a:r>
            <a:r>
              <a:rPr lang="en-US" altLang="ko-KR" dirty="0"/>
              <a:t>=“!type”) </a:t>
            </a:r>
          </a:p>
          <a:p>
            <a:endParaRPr lang="en-US" altLang="ko-KR" dirty="0"/>
          </a:p>
          <a:p>
            <a:r>
              <a:rPr lang="en-US" altLang="ko-KR" dirty="0"/>
              <a:t>    ●</a:t>
            </a:r>
            <a:r>
              <a:rPr lang="ko-KR" altLang="en-US" dirty="0"/>
              <a:t> </a:t>
            </a:r>
            <a:r>
              <a:rPr lang="en-US" altLang="ko-KR" dirty="0"/>
              <a:t>headers</a:t>
            </a:r>
          </a:p>
          <a:p>
            <a:r>
              <a:rPr lang="en-US" altLang="ko-KR" dirty="0"/>
              <a:t>        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(value=“/hello.do”, headers=“Content-Type=text/*”)</a:t>
            </a:r>
          </a:p>
        </p:txBody>
      </p:sp>
    </p:spTree>
    <p:extLst>
      <p:ext uri="{BB962C8B-B14F-4D97-AF65-F5344CB8AC3E}">
        <p14:creationId xmlns:p14="http://schemas.microsoft.com/office/powerpoint/2010/main" val="388271978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6680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(1 /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6879" y="882193"/>
            <a:ext cx="7560840" cy="44088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public class </a:t>
            </a:r>
            <a:r>
              <a:rPr lang="en-US" altLang="ko-KR" sz="1700" dirty="0" err="1"/>
              <a:t>RequestMappingController</a:t>
            </a:r>
            <a:r>
              <a:rPr lang="en-US" altLang="ko-KR" sz="17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</a:t>
            </a:r>
            <a:r>
              <a:rPr lang="en-US" altLang="ko-KR" sz="1700" b="1" dirty="0"/>
              <a:t>@</a:t>
            </a:r>
            <a:r>
              <a:rPr lang="en-US" altLang="ko-KR" sz="1700" b="1" dirty="0" err="1"/>
              <a:t>RequestMapping</a:t>
            </a:r>
            <a:r>
              <a:rPr lang="en-US" altLang="ko-KR" sz="1700" b="1" dirty="0"/>
              <a:t>(</a:t>
            </a:r>
            <a:r>
              <a:rPr lang="en-US" altLang="ko-KR" sz="1700" b="1" dirty="0">
                <a:solidFill>
                  <a:srgbClr val="FF0000"/>
                </a:solidFill>
              </a:rPr>
              <a:t>value="connect"</a:t>
            </a:r>
            <a:r>
              <a:rPr lang="en-US" altLang="ko-KR" sz="1700" b="1" dirty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@</a:t>
            </a:r>
            <a:r>
              <a:rPr lang="en-US" altLang="ko-KR" sz="1700" dirty="0" err="1"/>
              <a:t>ResponseBody</a:t>
            </a:r>
            <a:r>
              <a:rPr lang="en-US" altLang="ko-KR" sz="1700" dirty="0"/>
              <a:t> public String value()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    return "&lt;h1&gt;Connect&lt;/h1&gt;";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</a:t>
            </a:r>
            <a:r>
              <a:rPr lang="en-US" altLang="ko-KR" sz="1700" b="1" dirty="0"/>
              <a:t>@</a:t>
            </a:r>
            <a:r>
              <a:rPr lang="en-US" altLang="ko-KR" sz="1700" b="1" dirty="0" err="1"/>
              <a:t>RequestMapping</a:t>
            </a:r>
            <a:r>
              <a:rPr lang="en-US" altLang="ko-KR" sz="1700" b="1" dirty="0"/>
              <a:t>(</a:t>
            </a:r>
            <a:r>
              <a:rPr lang="en-US" altLang="ko-KR" sz="1700" b="1" dirty="0">
                <a:solidFill>
                  <a:srgbClr val="FF0000"/>
                </a:solidFill>
              </a:rPr>
              <a:t>value="/admin/*/main"</a:t>
            </a:r>
            <a:r>
              <a:rPr lang="en-US" altLang="ko-KR" sz="1700" b="1" dirty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@</a:t>
            </a:r>
            <a:r>
              <a:rPr lang="en-US" altLang="ko-KR" sz="1700" dirty="0" err="1"/>
              <a:t>ResponseBody</a:t>
            </a:r>
            <a:r>
              <a:rPr lang="en-US" altLang="ko-KR" sz="1700" dirty="0"/>
              <a:t> public String main()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    return "&lt;h1&gt;Admin&lt;/h1&gt;";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16832"/>
            <a:ext cx="3661703" cy="816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24292"/>
            <a:ext cx="3661703" cy="816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411129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6680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(2 / 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908720"/>
            <a:ext cx="756084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700" b="1" dirty="0"/>
              <a:t>    @</a:t>
            </a:r>
            <a:r>
              <a:rPr lang="en-US" altLang="ko-KR" sz="1700" b="1" dirty="0" err="1"/>
              <a:t>RequestMapping</a:t>
            </a:r>
            <a:r>
              <a:rPr lang="en-US" altLang="ko-KR" sz="1700" b="1" dirty="0"/>
              <a:t>(</a:t>
            </a:r>
            <a:r>
              <a:rPr lang="en-US" altLang="ko-KR" sz="1700" b="1" dirty="0">
                <a:solidFill>
                  <a:srgbClr val="FF0000"/>
                </a:solidFill>
              </a:rPr>
              <a:t>value="connect", method=</a:t>
            </a:r>
            <a:r>
              <a:rPr lang="en-US" altLang="ko-KR" sz="1700" b="1" dirty="0" err="1">
                <a:solidFill>
                  <a:srgbClr val="FF0000"/>
                </a:solidFill>
              </a:rPr>
              <a:t>RequestMethod.POST</a:t>
            </a:r>
            <a:r>
              <a:rPr lang="en-US" altLang="ko-KR" sz="1700" b="1" dirty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@</a:t>
            </a:r>
            <a:r>
              <a:rPr lang="en-US" altLang="ko-KR" sz="1700" dirty="0" err="1"/>
              <a:t>ResponseBody</a:t>
            </a:r>
            <a:r>
              <a:rPr lang="en-US" altLang="ko-KR" sz="1700" dirty="0"/>
              <a:t> public String method()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    return "&lt;h1&gt;Connect Post&lt;/h1&gt;";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7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700" b="1" dirty="0"/>
              <a:t>    @</a:t>
            </a:r>
            <a:r>
              <a:rPr lang="en-US" altLang="ko-KR" sz="1700" b="1" dirty="0" err="1"/>
              <a:t>RequestMapping</a:t>
            </a:r>
            <a:r>
              <a:rPr lang="en-US" altLang="ko-KR" sz="1700" b="1" dirty="0"/>
              <a:t>(</a:t>
            </a:r>
            <a:r>
              <a:rPr lang="en-US" altLang="ko-KR" sz="1700" b="1" dirty="0">
                <a:solidFill>
                  <a:srgbClr val="FF0000"/>
                </a:solidFill>
              </a:rPr>
              <a:t>value="main.do", </a:t>
            </a:r>
            <a:r>
              <a:rPr lang="en-US" altLang="ko-KR" sz="1700" b="1" dirty="0" err="1">
                <a:solidFill>
                  <a:srgbClr val="FF0000"/>
                </a:solidFill>
              </a:rPr>
              <a:t>params</a:t>
            </a:r>
            <a:r>
              <a:rPr lang="en-US" altLang="ko-KR" sz="1700" b="1" dirty="0">
                <a:solidFill>
                  <a:srgbClr val="FF0000"/>
                </a:solidFill>
              </a:rPr>
              <a:t>="type=user"</a:t>
            </a:r>
            <a:r>
              <a:rPr lang="en-US" altLang="ko-KR" sz="1700" b="1" dirty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@</a:t>
            </a:r>
            <a:r>
              <a:rPr lang="en-US" altLang="ko-KR" sz="1700" dirty="0" err="1"/>
              <a:t>ResponseBody</a:t>
            </a:r>
            <a:r>
              <a:rPr lang="en-US" altLang="ko-KR" sz="1700" dirty="0"/>
              <a:t> public String </a:t>
            </a:r>
            <a:r>
              <a:rPr lang="en-US" altLang="ko-KR" sz="1700" dirty="0" err="1"/>
              <a:t>params</a:t>
            </a:r>
            <a:r>
              <a:rPr lang="en-US" altLang="ko-KR" sz="17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    return "&lt;h1&gt;Main&lt;/h1&gt;";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700" dirty="0"/>
              <a:t>}</a:t>
            </a:r>
          </a:p>
        </p:txBody>
      </p:sp>
      <p:sp>
        <p:nvSpPr>
          <p:cNvPr id="4" name="타원 3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962400"/>
            <a:ext cx="3550252" cy="7920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484784"/>
            <a:ext cx="3129215" cy="9331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2420888"/>
            <a:ext cx="3129215" cy="9331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260627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5331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PathVariable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값으로 </a:t>
            </a:r>
            <a:r>
              <a:rPr lang="en-US" altLang="ko-KR" dirty="0"/>
              <a:t>{</a:t>
            </a:r>
            <a:r>
              <a:rPr lang="ko-KR" altLang="en-US" dirty="0" err="1"/>
              <a:t>변수명</a:t>
            </a:r>
            <a:r>
              <a:rPr lang="en-US" altLang="ko-KR" dirty="0"/>
              <a:t>}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</a:t>
            </a:r>
            <a:r>
              <a:rPr lang="en-US" altLang="ko-KR" dirty="0" err="1"/>
              <a:t>PathVariable</a:t>
            </a:r>
            <a:r>
              <a:rPr lang="ko-KR" altLang="en-US" dirty="0"/>
              <a:t>을 이용해서 </a:t>
            </a:r>
            <a:r>
              <a:rPr lang="en-US" altLang="ko-KR" dirty="0"/>
              <a:t>{</a:t>
            </a:r>
            <a:r>
              <a:rPr lang="ko-KR" altLang="en-US" dirty="0" err="1"/>
              <a:t>변수명</a:t>
            </a:r>
            <a:r>
              <a:rPr lang="en-US" altLang="ko-KR" dirty="0"/>
              <a:t>}</a:t>
            </a:r>
            <a:r>
              <a:rPr lang="ko-KR" altLang="en-US" dirty="0"/>
              <a:t>과 동일한 이름을 갖는 </a:t>
            </a:r>
            <a:r>
              <a:rPr lang="ko-KR" altLang="en-US" dirty="0" err="1"/>
              <a:t>파라미터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844824"/>
            <a:ext cx="748883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("/game/users/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  <a:r>
              <a:rPr lang="en-US" altLang="ko-KR" sz="1600" b="1" dirty="0" err="1">
                <a:solidFill>
                  <a:srgbClr val="FF0000"/>
                </a:solidFill>
              </a:rPr>
              <a:t>userId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dirty="0"/>
              <a:t>/characters/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  <a:r>
              <a:rPr lang="en-US" altLang="ko-KR" sz="1600" b="1" dirty="0" err="1">
                <a:solidFill>
                  <a:srgbClr val="FF0000"/>
                </a:solidFill>
              </a:rPr>
              <a:t>characterId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public String </a:t>
            </a:r>
            <a:r>
              <a:rPr lang="en-US" altLang="ko-KR" sz="1600" dirty="0" err="1"/>
              <a:t>characterInfo</a:t>
            </a:r>
            <a:r>
              <a:rPr lang="en-US" altLang="ko-KR" sz="1600" dirty="0"/>
              <a:t>(</a:t>
            </a:r>
            <a:r>
              <a:rPr lang="en-US" altLang="ko-KR" sz="1600" b="1" dirty="0"/>
              <a:t>@</a:t>
            </a:r>
            <a:r>
              <a:rPr lang="en-US" altLang="ko-KR" sz="1600" b="1" dirty="0" err="1"/>
              <a:t>PathVariable</a:t>
            </a:r>
            <a:r>
              <a:rPr lang="en-US" altLang="ko-KR" sz="1600" b="1" dirty="0"/>
              <a:t> String </a:t>
            </a:r>
            <a:r>
              <a:rPr lang="en-US" altLang="ko-KR" sz="1600" b="1" dirty="0" err="1">
                <a:solidFill>
                  <a:srgbClr val="FF0000"/>
                </a:solidFill>
              </a:rPr>
              <a:t>userId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</a:t>
            </a:r>
            <a:r>
              <a:rPr lang="en-US" altLang="ko-KR" sz="1600" b="1" dirty="0"/>
              <a:t>@</a:t>
            </a:r>
            <a:r>
              <a:rPr lang="en-US" altLang="ko-KR" sz="1600" b="1" dirty="0" err="1"/>
              <a:t>PathVariable</a:t>
            </a:r>
            <a:r>
              <a:rPr lang="en-US" altLang="ko-KR" sz="1600" b="1" dirty="0"/>
              <a:t> String </a:t>
            </a:r>
            <a:r>
              <a:rPr lang="en-US" altLang="ko-KR" sz="1600" b="1" dirty="0" err="1">
                <a:solidFill>
                  <a:srgbClr val="FF0000"/>
                </a:solidFill>
              </a:rPr>
              <a:t>characterId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</a:t>
            </a:r>
            <a:r>
              <a:rPr lang="en-US" altLang="ko-KR" sz="1600" dirty="0" err="1"/>
              <a:t>ModelMap</a:t>
            </a:r>
            <a:r>
              <a:rPr lang="en-US" altLang="ko-KR" sz="1600" dirty="0"/>
              <a:t> model)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model.addAttribute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userId</a:t>
            </a:r>
            <a:r>
              <a:rPr lang="en-US" altLang="ko-KR" sz="1600" dirty="0"/>
              <a:t>", </a:t>
            </a:r>
            <a:r>
              <a:rPr lang="en-US" altLang="ko-KR" sz="1600" b="1" dirty="0" err="1">
                <a:solidFill>
                  <a:srgbClr val="FF0000"/>
                </a:solidFill>
              </a:rPr>
              <a:t>userId</a:t>
            </a:r>
            <a:r>
              <a:rPr lang="en-US" altLang="ko-KR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model.addAttribute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characterId</a:t>
            </a:r>
            <a:r>
              <a:rPr lang="en-US" altLang="ko-KR" sz="1600" dirty="0"/>
              <a:t>", </a:t>
            </a:r>
            <a:r>
              <a:rPr lang="en-US" altLang="ko-KR" sz="1600" b="1" dirty="0" err="1">
                <a:solidFill>
                  <a:srgbClr val="FF0000"/>
                </a:solidFill>
              </a:rPr>
              <a:t>characterId</a:t>
            </a:r>
            <a:r>
              <a:rPr lang="en-US" altLang="ko-KR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return "game/</a:t>
            </a:r>
            <a:r>
              <a:rPr lang="en-US" altLang="ko-KR" sz="1600" dirty="0" err="1"/>
              <a:t>chracter</a:t>
            </a:r>
            <a:r>
              <a:rPr lang="en-US" altLang="ko-KR" sz="1600" dirty="0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83156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215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PathVariable</a:t>
            </a:r>
            <a:r>
              <a:rPr lang="en-US" altLang="ko-KR" dirty="0"/>
              <a:t> (1 / 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edu.spring.mvc.controller.PathVariableController.java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2365"/>
            <a:ext cx="78488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PathVariableController</a:t>
            </a:r>
            <a:r>
              <a:rPr lang="en-US" altLang="ko-KR" sz="16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("/board/</a:t>
            </a:r>
            <a:r>
              <a:rPr lang="en-US" altLang="ko-KR" sz="1600" b="1" dirty="0">
                <a:solidFill>
                  <a:srgbClr val="FF0000"/>
                </a:solidFill>
              </a:rPr>
              <a:t>{</a:t>
            </a:r>
            <a:r>
              <a:rPr lang="en-US" altLang="ko-KR" sz="1600" b="1" dirty="0" err="1">
                <a:solidFill>
                  <a:srgbClr val="FF0000"/>
                </a:solidFill>
              </a:rPr>
              <a:t>seqNo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dirty="0"/>
              <a:t>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public String </a:t>
            </a:r>
            <a:r>
              <a:rPr lang="en-US" altLang="ko-KR" sz="1600" dirty="0" err="1"/>
              <a:t>getBoard</a:t>
            </a:r>
            <a:r>
              <a:rPr lang="en-US" altLang="ko-KR" sz="1600" b="1" dirty="0"/>
              <a:t>(@</a:t>
            </a:r>
            <a:r>
              <a:rPr lang="en-US" altLang="ko-KR" sz="1600" b="1" dirty="0" err="1"/>
              <a:t>PathVariable</a:t>
            </a:r>
            <a:r>
              <a:rPr lang="en-US" altLang="ko-KR" sz="1600" b="1" dirty="0"/>
              <a:t> String </a:t>
            </a:r>
            <a:r>
              <a:rPr lang="en-US" altLang="ko-KR" sz="1600" b="1" dirty="0" err="1">
                <a:solidFill>
                  <a:srgbClr val="FF0000"/>
                </a:solidFill>
              </a:rPr>
              <a:t>seqNo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ModelMap</a:t>
            </a:r>
            <a:r>
              <a:rPr lang="en-US" altLang="ko-KR" sz="1600" dirty="0"/>
              <a:t> model)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model.addAttribute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seqNo</a:t>
            </a:r>
            <a:r>
              <a:rPr lang="en-US" altLang="ko-KR" sz="1600" dirty="0"/>
              <a:t>", </a:t>
            </a:r>
            <a:r>
              <a:rPr lang="en-US" altLang="ko-KR" sz="1600" b="1" dirty="0" err="1">
                <a:solidFill>
                  <a:srgbClr val="FF0000"/>
                </a:solidFill>
              </a:rPr>
              <a:t>seqNo</a:t>
            </a:r>
            <a:r>
              <a:rPr lang="en-US" altLang="ko-KR" sz="16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return "board";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}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727879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29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PathVariable</a:t>
            </a:r>
            <a:r>
              <a:rPr lang="en-US" altLang="ko-KR" dirty="0"/>
              <a:t> (2 / 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/views/</a:t>
            </a:r>
            <a:r>
              <a:rPr lang="en-US" altLang="ko-KR" dirty="0" err="1"/>
              <a:t>board.jsp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2365"/>
            <a:ext cx="784887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    &lt;h1&gt;Board&lt;/h1&gt;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조회한 게시물의 번호 </a:t>
            </a:r>
            <a:r>
              <a:rPr lang="en-US" altLang="ko-KR" sz="1600" b="1" dirty="0">
                <a:solidFill>
                  <a:srgbClr val="FF0000"/>
                </a:solidFill>
              </a:rPr>
              <a:t>${</a:t>
            </a:r>
            <a:r>
              <a:rPr lang="en-US" altLang="ko-KR" sz="1600" b="1" dirty="0" err="1">
                <a:solidFill>
                  <a:srgbClr val="FF0000"/>
                </a:solidFill>
              </a:rPr>
              <a:t>seqNo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600" dirty="0"/>
              <a:t>&lt;/body&gt;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97274"/>
            <a:ext cx="4532634" cy="1767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861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RequestParam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해당 </a:t>
            </a:r>
            <a:r>
              <a:rPr lang="ko-KR" altLang="en-US" dirty="0" err="1"/>
              <a:t>파라미터가</a:t>
            </a:r>
            <a:r>
              <a:rPr lang="ko-KR" altLang="en-US" dirty="0"/>
              <a:t> 존재하는 경우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8235"/>
            <a:ext cx="813690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RequestParamController</a:t>
            </a:r>
            <a:r>
              <a:rPr lang="en-US" altLang="ko-KR" sz="16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(value="list1.do")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ResponseBody</a:t>
            </a:r>
            <a:r>
              <a:rPr lang="en-US" altLang="ko-KR" sz="1600" dirty="0"/>
              <a:t> public String list1(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/>
              <a:t>@</a:t>
            </a:r>
            <a:r>
              <a:rPr lang="en-US" altLang="ko-KR" sz="1600" b="1" dirty="0" err="1"/>
              <a:t>RequestParam</a:t>
            </a:r>
            <a:r>
              <a:rPr lang="en-US" altLang="ko-KR" sz="1600" b="1" dirty="0"/>
              <a:t>("</a:t>
            </a:r>
            <a:r>
              <a:rPr lang="en-US" altLang="ko-KR" sz="1600" b="1" dirty="0" err="1">
                <a:solidFill>
                  <a:srgbClr val="FF0000"/>
                </a:solidFill>
              </a:rPr>
              <a:t>nowPage</a:t>
            </a:r>
            <a:r>
              <a:rPr lang="en-US" altLang="ko-KR" sz="1600" b="1" dirty="0"/>
              <a:t>")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>
                <a:solidFill>
                  <a:srgbClr val="00B0F0"/>
                </a:solidFill>
              </a:rPr>
              <a:t>nowPage</a:t>
            </a:r>
            <a:r>
              <a:rPr lang="en-US" altLang="ko-KR" sz="1600" b="1" dirty="0"/>
              <a:t>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/>
              <a:t>            @</a:t>
            </a:r>
            <a:r>
              <a:rPr lang="en-US" altLang="ko-KR" sz="1600" b="1" dirty="0" err="1"/>
              <a:t>RequestParam</a:t>
            </a:r>
            <a:r>
              <a:rPr lang="en-US" altLang="ko-KR" sz="1600" b="1" dirty="0"/>
              <a:t>("</a:t>
            </a:r>
            <a:r>
              <a:rPr lang="en-US" altLang="ko-KR" sz="1600" b="1" dirty="0" err="1">
                <a:solidFill>
                  <a:srgbClr val="FF0000"/>
                </a:solidFill>
              </a:rPr>
              <a:t>searchText</a:t>
            </a:r>
            <a:r>
              <a:rPr lang="en-US" altLang="ko-KR" sz="1600" b="1" dirty="0"/>
              <a:t>") String </a:t>
            </a:r>
            <a:r>
              <a:rPr lang="en-US" altLang="ko-KR" sz="1600" b="1" dirty="0" err="1">
                <a:solidFill>
                  <a:srgbClr val="00B0F0"/>
                </a:solidFill>
              </a:rPr>
              <a:t>searchText</a:t>
            </a:r>
            <a:r>
              <a:rPr lang="en-US" altLang="ko-KR" sz="16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return "</a:t>
            </a:r>
            <a:r>
              <a:rPr lang="en-US" altLang="ko-KR" sz="1600" dirty="0" err="1"/>
              <a:t>nowPage</a:t>
            </a:r>
            <a:r>
              <a:rPr lang="en-US" altLang="ko-KR" sz="1600" dirty="0"/>
              <a:t> : " + </a:t>
            </a:r>
            <a:r>
              <a:rPr lang="en-US" altLang="ko-KR" sz="1600" b="1" dirty="0" err="1">
                <a:solidFill>
                  <a:srgbClr val="00B0F0"/>
                </a:solidFill>
              </a:rPr>
              <a:t>nowPage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en-US" altLang="ko-KR" sz="1600" dirty="0"/>
              <a:t>+ 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&gt;" + "</a:t>
            </a:r>
            <a:r>
              <a:rPr lang="en-US" altLang="ko-KR" sz="1600" dirty="0" err="1"/>
              <a:t>searchText</a:t>
            </a:r>
            <a:r>
              <a:rPr lang="en-US" altLang="ko-KR" sz="1600" dirty="0"/>
              <a:t> : " + </a:t>
            </a:r>
            <a:r>
              <a:rPr lang="en-US" altLang="ko-KR" sz="1600" b="1" dirty="0" err="1">
                <a:solidFill>
                  <a:srgbClr val="00B0F0"/>
                </a:solidFill>
              </a:rPr>
              <a:t>searchText</a:t>
            </a:r>
            <a:r>
              <a:rPr lang="en-US" altLang="ko-KR" sz="16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97152"/>
            <a:ext cx="8136904" cy="13064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339015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13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RequestParam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해당 </a:t>
            </a:r>
            <a:r>
              <a:rPr lang="ko-KR" altLang="en-US" dirty="0" err="1"/>
              <a:t>파라미터가</a:t>
            </a:r>
            <a:r>
              <a:rPr lang="ko-KR" altLang="en-US" dirty="0"/>
              <a:t> 존재하지 않는 경우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8235"/>
            <a:ext cx="813690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RequestParamController</a:t>
            </a:r>
            <a:r>
              <a:rPr lang="en-US" altLang="ko-KR" sz="16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(value="list2.do")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ResponseBody</a:t>
            </a:r>
            <a:r>
              <a:rPr lang="en-US" altLang="ko-KR" sz="1600" dirty="0"/>
              <a:t> public String list2(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/>
              <a:t>@</a:t>
            </a:r>
            <a:r>
              <a:rPr lang="en-US" altLang="ko-KR" sz="1600" b="1" dirty="0" err="1"/>
              <a:t>RequestParam</a:t>
            </a:r>
            <a:r>
              <a:rPr lang="en-US" altLang="ko-KR" sz="1600" b="1" dirty="0"/>
              <a:t>(name="</a:t>
            </a:r>
            <a:r>
              <a:rPr lang="en-US" altLang="ko-KR" sz="1600" b="1" dirty="0" err="1"/>
              <a:t>nowPage</a:t>
            </a:r>
            <a:r>
              <a:rPr lang="en-US" altLang="ko-KR" sz="1600" b="1" dirty="0"/>
              <a:t>", </a:t>
            </a:r>
            <a:r>
              <a:rPr lang="en-US" altLang="ko-KR" sz="1600" b="1" dirty="0" err="1">
                <a:solidFill>
                  <a:srgbClr val="FF0000"/>
                </a:solidFill>
              </a:rPr>
              <a:t>defaultValue</a:t>
            </a:r>
            <a:r>
              <a:rPr lang="en-US" altLang="ko-KR" sz="1600" b="1" dirty="0">
                <a:solidFill>
                  <a:srgbClr val="FF0000"/>
                </a:solidFill>
              </a:rPr>
              <a:t>="1"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>
                <a:solidFill>
                  <a:srgbClr val="00B0F0"/>
                </a:solidFill>
              </a:rPr>
              <a:t>nowPage</a:t>
            </a:r>
            <a:r>
              <a:rPr lang="en-US" altLang="ko-KR" sz="1600" b="1" dirty="0"/>
              <a:t>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/>
              <a:t>            @</a:t>
            </a:r>
            <a:r>
              <a:rPr lang="en-US" altLang="ko-KR" sz="1600" b="1" dirty="0" err="1"/>
              <a:t>RequestParam</a:t>
            </a:r>
            <a:r>
              <a:rPr lang="en-US" altLang="ko-KR" sz="1600" b="1" dirty="0"/>
              <a:t>(name="</a:t>
            </a:r>
            <a:r>
              <a:rPr lang="en-US" altLang="ko-KR" sz="1600" b="1" dirty="0" err="1"/>
              <a:t>searchText</a:t>
            </a:r>
            <a:r>
              <a:rPr lang="en-US" altLang="ko-KR" sz="1600" b="1" dirty="0"/>
              <a:t>", </a:t>
            </a:r>
            <a:r>
              <a:rPr lang="en-US" altLang="ko-KR" sz="1600" b="1" dirty="0">
                <a:solidFill>
                  <a:srgbClr val="FF0000"/>
                </a:solidFill>
              </a:rPr>
              <a:t>required=false</a:t>
            </a:r>
            <a:r>
              <a:rPr lang="en-US" altLang="ko-KR" sz="1600" b="1" dirty="0"/>
              <a:t>) String </a:t>
            </a:r>
            <a:r>
              <a:rPr lang="en-US" altLang="ko-KR" sz="1600" b="1" dirty="0" err="1">
                <a:solidFill>
                  <a:srgbClr val="00B0F0"/>
                </a:solidFill>
              </a:rPr>
              <a:t>searchText</a:t>
            </a:r>
            <a:r>
              <a:rPr lang="en-US" altLang="ko-KR" sz="16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return "</a:t>
            </a:r>
            <a:r>
              <a:rPr lang="en-US" altLang="ko-KR" sz="1600" dirty="0" err="1"/>
              <a:t>nowPage</a:t>
            </a:r>
            <a:r>
              <a:rPr lang="en-US" altLang="ko-KR" sz="1600" dirty="0"/>
              <a:t> : " + </a:t>
            </a:r>
            <a:r>
              <a:rPr lang="en-US" altLang="ko-KR" sz="1600" b="1" dirty="0" err="1">
                <a:solidFill>
                  <a:srgbClr val="00B0F0"/>
                </a:solidFill>
              </a:rPr>
              <a:t>nowPage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en-US" altLang="ko-KR" sz="1600" dirty="0"/>
              <a:t>+ 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&gt;" + "</a:t>
            </a:r>
            <a:r>
              <a:rPr lang="en-US" altLang="ko-KR" sz="1600" dirty="0" err="1"/>
              <a:t>searchText</a:t>
            </a:r>
            <a:r>
              <a:rPr lang="en-US" altLang="ko-KR" sz="1600" dirty="0"/>
              <a:t> : " + </a:t>
            </a:r>
            <a:r>
              <a:rPr lang="en-US" altLang="ko-KR" sz="1600" b="1" dirty="0" err="1">
                <a:solidFill>
                  <a:srgbClr val="00B0F0"/>
                </a:solidFill>
              </a:rPr>
              <a:t>searchText</a:t>
            </a:r>
            <a:r>
              <a:rPr lang="en-US" altLang="ko-KR" sz="16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97152"/>
            <a:ext cx="8136904" cy="12988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225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80013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프로젝트 생성 </a:t>
            </a:r>
            <a:r>
              <a:rPr lang="en-US" altLang="ko-KR" dirty="0"/>
              <a:t>(3 / 3)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스프링 프로젝트 기능 추가 </a:t>
            </a:r>
            <a:r>
              <a:rPr lang="en-US" altLang="ko-KR" dirty="0"/>
              <a:t>(Add Spring Project Nature)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1671484"/>
            <a:ext cx="4668066" cy="5065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017058" y="6357696"/>
            <a:ext cx="2393577" cy="164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%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30962" y="6357197"/>
            <a:ext cx="1671426" cy="173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29542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69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RequestParam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특정 </a:t>
            </a:r>
            <a:r>
              <a:rPr lang="ko-KR" altLang="en-US" dirty="0" err="1"/>
              <a:t>파라미터명을</a:t>
            </a:r>
            <a:r>
              <a:rPr lang="ko-KR" altLang="en-US" dirty="0"/>
              <a:t> 지정하지 않고 모두 적용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8235"/>
            <a:ext cx="8127730" cy="5139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RequestParamController</a:t>
            </a:r>
            <a:r>
              <a:rPr lang="en-US" altLang="ko-KR" sz="16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(value="list3.do")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ResponseBody</a:t>
            </a:r>
            <a:r>
              <a:rPr lang="en-US" altLang="ko-KR" sz="1600" dirty="0"/>
              <a:t> public String list3(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/>
              <a:t>            @</a:t>
            </a:r>
            <a:r>
              <a:rPr lang="en-US" altLang="ko-KR" sz="1600" b="1" dirty="0" err="1"/>
              <a:t>RequestParam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Map&lt;String, Object&gt; map</a:t>
            </a:r>
            <a:r>
              <a:rPr lang="en-US" altLang="ko-KR" sz="16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Iterator&lt;String&gt; </a:t>
            </a:r>
            <a:r>
              <a:rPr lang="en-US" altLang="ko-KR" sz="1600" dirty="0" err="1"/>
              <a:t>iter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map.keySet</a:t>
            </a:r>
            <a:r>
              <a:rPr lang="en-US" altLang="ko-KR" sz="1600" dirty="0"/>
              <a:t>().iterator();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String html = "";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while(</a:t>
            </a:r>
            <a:r>
              <a:rPr lang="en-US" altLang="ko-KR" sz="1600" dirty="0" err="1"/>
              <a:t>iter.hasNext</a:t>
            </a:r>
            <a:r>
              <a:rPr lang="en-US" altLang="ko-KR" sz="1600" dirty="0"/>
              <a:t>()) {</a:t>
            </a:r>
          </a:p>
          <a:p>
            <a:pPr marL="342900" indent="-342900"/>
            <a:r>
              <a:rPr lang="en-US" altLang="ko-KR" sz="1600" dirty="0"/>
              <a:t>            String key = </a:t>
            </a:r>
            <a:r>
              <a:rPr lang="en-US" altLang="ko-KR" sz="1600" dirty="0" err="1"/>
              <a:t>iter.next</a:t>
            </a:r>
            <a:r>
              <a:rPr lang="en-US" altLang="ko-KR" sz="1600" dirty="0"/>
              <a:t>();</a:t>
            </a:r>
          </a:p>
          <a:p>
            <a:pPr marL="342900" indent="-342900"/>
            <a:r>
              <a:rPr lang="en-US" altLang="ko-KR" sz="1600" dirty="0"/>
              <a:t>            String value = (String) </a:t>
            </a:r>
            <a:r>
              <a:rPr lang="en-US" altLang="ko-KR" sz="1600" dirty="0" err="1"/>
              <a:t>map.get</a:t>
            </a:r>
            <a:r>
              <a:rPr lang="en-US" altLang="ko-KR" sz="1600" dirty="0"/>
              <a:t>(key);</a:t>
            </a:r>
          </a:p>
          <a:p>
            <a:pPr marL="342900" indent="-342900"/>
            <a:r>
              <a:rPr lang="en-US" altLang="ko-KR" sz="1600" dirty="0"/>
              <a:t>            html += key + ":" + value + 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&gt;";</a:t>
            </a:r>
          </a:p>
          <a:p>
            <a:pPr marL="342900" indent="-342900"/>
            <a:r>
              <a:rPr lang="en-US" altLang="ko-KR" sz="1600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return html;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03" y="5373216"/>
            <a:ext cx="6278593" cy="1008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0065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504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Servlet API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HttpServletRequest</a:t>
            </a:r>
            <a:r>
              <a:rPr lang="en-US" altLang="ko-KR" dirty="0"/>
              <a:t>, </a:t>
            </a:r>
            <a:r>
              <a:rPr lang="en-US" altLang="ko-KR" dirty="0" err="1"/>
              <a:t>HttpServletResponse</a:t>
            </a:r>
            <a:r>
              <a:rPr lang="en-US" altLang="ko-KR" dirty="0"/>
              <a:t>, </a:t>
            </a:r>
            <a:r>
              <a:rPr lang="en-US" altLang="ko-KR" dirty="0" err="1"/>
              <a:t>HttpSession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8235"/>
            <a:ext cx="784887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ServletApiController</a:t>
            </a:r>
            <a:r>
              <a:rPr lang="en-US" altLang="ko-KR" sz="16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(value="anything.do")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ResponseBody</a:t>
            </a:r>
            <a:r>
              <a:rPr lang="en-US" altLang="ko-KR" sz="1600" dirty="0"/>
              <a:t> public String anything(</a:t>
            </a:r>
            <a:r>
              <a:rPr lang="en-US" altLang="ko-KR" sz="1600" b="1" dirty="0" err="1"/>
              <a:t>HttpServletRequest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request</a:t>
            </a:r>
            <a:r>
              <a:rPr lang="en-US" altLang="ko-KR" sz="1600" b="1" dirty="0"/>
              <a:t>,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/>
              <a:t>            </a:t>
            </a:r>
            <a:r>
              <a:rPr lang="en-US" altLang="ko-KR" sz="1600" b="1" dirty="0" err="1"/>
              <a:t>HttpServletResponse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response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HttpSession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session</a:t>
            </a:r>
            <a:r>
              <a:rPr lang="en-US" altLang="ko-KR" sz="16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String id = </a:t>
            </a:r>
            <a:r>
              <a:rPr lang="en-US" altLang="ko-KR" sz="1600" dirty="0" err="1"/>
              <a:t>request.getParameter</a:t>
            </a:r>
            <a:r>
              <a:rPr lang="en-US" altLang="ko-KR" sz="1600" dirty="0"/>
              <a:t>("id");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String pw = </a:t>
            </a:r>
            <a:r>
              <a:rPr lang="en-US" altLang="ko-KR" sz="1600" dirty="0" err="1"/>
              <a:t>request.getParameter</a:t>
            </a:r>
            <a:r>
              <a:rPr lang="en-US" altLang="ko-KR" sz="1600" dirty="0"/>
              <a:t>("pw");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String </a:t>
            </a:r>
            <a:r>
              <a:rPr lang="en-US" altLang="ko-KR" sz="1600" dirty="0" err="1"/>
              <a:t>loginId</a:t>
            </a:r>
            <a:r>
              <a:rPr lang="en-US" altLang="ko-KR" sz="1600" dirty="0"/>
              <a:t> = (String) </a:t>
            </a:r>
            <a:r>
              <a:rPr lang="en-US" altLang="ko-KR" sz="1600" dirty="0" err="1"/>
              <a:t>session.getAttribute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loginId</a:t>
            </a:r>
            <a:r>
              <a:rPr lang="en-US" altLang="ko-KR" sz="1600" dirty="0"/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return "id : " + id + 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&gt;" + "pw : " + pw + "&lt;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&gt;" +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         "</a:t>
            </a:r>
            <a:r>
              <a:rPr lang="en-US" altLang="ko-KR" sz="1600" dirty="0" err="1"/>
              <a:t>loginId</a:t>
            </a:r>
            <a:r>
              <a:rPr lang="en-US" altLang="ko-KR" sz="1600" dirty="0"/>
              <a:t> : " + </a:t>
            </a:r>
            <a:r>
              <a:rPr lang="en-US" altLang="ko-KR" sz="1600" dirty="0" err="1"/>
              <a:t>loginId</a:t>
            </a:r>
            <a:r>
              <a:rPr lang="en-US" altLang="ko-KR" sz="16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72" y="5157192"/>
            <a:ext cx="5524500" cy="111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898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75163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CookieValue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해당 쿠키가 존재하지 않으면 </a:t>
            </a:r>
            <a:r>
              <a:rPr lang="en-US" altLang="ko-KR" dirty="0"/>
              <a:t>500 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required </a:t>
            </a:r>
            <a:r>
              <a:rPr lang="ko-KR" altLang="en-US" dirty="0"/>
              <a:t>속성을 사용하여 필수여부 지정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defaultValue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ko-KR" altLang="en-US"/>
              <a:t>사용하여 기본값 지정 가능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908720"/>
            <a:ext cx="78488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CookieController</a:t>
            </a:r>
            <a:r>
              <a:rPr lang="en-US" altLang="ko-KR" sz="16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(value="cookie/view.do")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ResponseBody</a:t>
            </a:r>
            <a:r>
              <a:rPr lang="en-US" altLang="ko-KR" sz="1600" dirty="0"/>
              <a:t> public String view(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/>
              <a:t>@</a:t>
            </a:r>
            <a:r>
              <a:rPr lang="en-US" altLang="ko-KR" sz="1600" b="1" dirty="0" err="1"/>
              <a:t>CookieValue</a:t>
            </a:r>
            <a:r>
              <a:rPr lang="en-US" altLang="ko-KR" sz="1600" b="1" dirty="0"/>
              <a:t>("</a:t>
            </a:r>
            <a:r>
              <a:rPr lang="en-US" altLang="ko-KR" sz="1600" b="1" dirty="0" err="1"/>
              <a:t>auth</a:t>
            </a:r>
            <a:r>
              <a:rPr lang="en-US" altLang="ko-KR" sz="1600" b="1" dirty="0"/>
              <a:t>") String </a:t>
            </a:r>
            <a:r>
              <a:rPr lang="en-US" altLang="ko-KR" sz="1600" b="1" dirty="0" err="1"/>
              <a:t>auth</a:t>
            </a:r>
            <a:r>
              <a:rPr lang="en-US" altLang="ko-KR" sz="16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return "</a:t>
            </a:r>
            <a:r>
              <a:rPr lang="en-US" altLang="ko-KR" sz="1600" dirty="0" err="1"/>
              <a:t>auth</a:t>
            </a:r>
            <a:r>
              <a:rPr lang="en-US" altLang="ko-KR" sz="1600" dirty="0"/>
              <a:t> : " + </a:t>
            </a:r>
            <a:r>
              <a:rPr lang="en-US" altLang="ko-KR" sz="1600" dirty="0" err="1"/>
              <a:t>auth</a:t>
            </a:r>
            <a:r>
              <a:rPr lang="en-US" altLang="ko-KR" sz="16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89185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75163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RequestHeader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해당 쿠키가 존재하지 않으면 </a:t>
            </a:r>
            <a:r>
              <a:rPr lang="en-US" altLang="ko-KR" dirty="0"/>
              <a:t>500 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required </a:t>
            </a:r>
            <a:r>
              <a:rPr lang="ko-KR" altLang="en-US" dirty="0"/>
              <a:t>속성을 사용하여 필수여부 지정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defaultValue</a:t>
            </a:r>
            <a:r>
              <a:rPr lang="en-US" altLang="ko-KR" dirty="0"/>
              <a:t> </a:t>
            </a:r>
            <a:r>
              <a:rPr lang="ko-KR" altLang="en-US" dirty="0"/>
              <a:t>속성을 사용하여 기본값 지정 가능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908720"/>
            <a:ext cx="78488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RequestHeaderController</a:t>
            </a:r>
            <a:r>
              <a:rPr lang="en-US" altLang="ko-KR" sz="16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(value="header/check.do")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ResponseBody</a:t>
            </a:r>
            <a:r>
              <a:rPr lang="en-US" altLang="ko-KR" sz="1600" dirty="0"/>
              <a:t> public String check(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/>
              <a:t>@</a:t>
            </a:r>
            <a:r>
              <a:rPr lang="en-US" altLang="ko-KR" sz="1600" b="1" dirty="0" err="1"/>
              <a:t>RequestHeader</a:t>
            </a:r>
            <a:r>
              <a:rPr lang="en-US" altLang="ko-KR" sz="1600" b="1" dirty="0"/>
              <a:t>("Accept-Language") String language</a:t>
            </a:r>
            <a:r>
              <a:rPr lang="en-US" altLang="ko-KR" sz="16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return "Accept-Language : " + language;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721078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6859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Controller Method Return Type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980728"/>
          <a:ext cx="8136904" cy="529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리턴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ModelAndView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뷰 정보 및 모델 정보를 담아서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뷰에</a:t>
                      </a:r>
                      <a:r>
                        <a:rPr lang="ko-KR" altLang="en-US" sz="1400" dirty="0"/>
                        <a:t> 전달할 객체 정보를 담고 있는 </a:t>
                      </a:r>
                      <a:r>
                        <a:rPr lang="en-US" altLang="ko-KR" sz="1400" dirty="0"/>
                        <a:t>Model </a:t>
                      </a:r>
                      <a:r>
                        <a:rPr lang="ko-KR" altLang="en-US" sz="1400" dirty="0"/>
                        <a:t>리턴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뷰의</a:t>
                      </a:r>
                      <a:r>
                        <a:rPr lang="ko-KR" altLang="en-US" sz="1400" dirty="0"/>
                        <a:t> 이름은 </a:t>
                      </a:r>
                      <a:r>
                        <a:rPr lang="en-US" altLang="ko-KR" sz="1400" dirty="0"/>
                        <a:t>URL</a:t>
                      </a:r>
                      <a:r>
                        <a:rPr lang="ko-KR" altLang="en-US" sz="1400" dirty="0"/>
                        <a:t>로부터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Map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뷰에</a:t>
                      </a:r>
                      <a:r>
                        <a:rPr lang="ko-KR" altLang="en-US" sz="1400" dirty="0"/>
                        <a:t> 전달할 객체 정보를 담고 있는 </a:t>
                      </a:r>
                      <a:r>
                        <a:rPr lang="en-US" altLang="ko-KR" sz="1400" dirty="0"/>
                        <a:t>Map </a:t>
                      </a:r>
                      <a:r>
                        <a:rPr lang="ko-KR" altLang="en-US" sz="1400" dirty="0"/>
                        <a:t>리턴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뷰의</a:t>
                      </a:r>
                      <a:r>
                        <a:rPr lang="ko-KR" altLang="en-US" sz="1400" dirty="0"/>
                        <a:t> 이름은 </a:t>
                      </a:r>
                      <a:r>
                        <a:rPr lang="en-US" altLang="ko-KR" sz="1400" dirty="0"/>
                        <a:t>URL</a:t>
                      </a:r>
                      <a:r>
                        <a:rPr lang="ko-KR" altLang="en-US" sz="1400" dirty="0"/>
                        <a:t>로부터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String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뷰</a:t>
                      </a:r>
                      <a:r>
                        <a:rPr lang="ko-KR" altLang="en-US" sz="1400" dirty="0"/>
                        <a:t> 이름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View </a:t>
                      </a:r>
                      <a:r>
                        <a:rPr lang="ko-KR" altLang="en-US" sz="1400"/>
                        <a:t>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 </a:t>
                      </a:r>
                      <a:r>
                        <a:rPr lang="ko-KR" altLang="en-US" sz="1400" dirty="0"/>
                        <a:t>객체 직접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void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메소드가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ServletResponse</a:t>
                      </a:r>
                      <a:r>
                        <a:rPr lang="ko-KR" altLang="en-US" sz="1400" dirty="0"/>
                        <a:t>나 </a:t>
                      </a:r>
                      <a:r>
                        <a:rPr lang="en-US" altLang="ko-KR" sz="1400" dirty="0" err="1"/>
                        <a:t>HttpServletResponse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타입의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파라미터를</a:t>
                      </a:r>
                      <a:r>
                        <a:rPr lang="ko-KR" altLang="en-US" sz="1400" dirty="0"/>
                        <a:t> 갖는 경우 </a:t>
                      </a:r>
                      <a:r>
                        <a:rPr lang="ko-KR" altLang="en-US" sz="1400" dirty="0" err="1"/>
                        <a:t>메소드가</a:t>
                      </a:r>
                      <a:r>
                        <a:rPr lang="ko-KR" altLang="en-US" sz="1400" dirty="0"/>
                        <a:t> 직접 응답을 처리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그렇지 않은 경우 </a:t>
                      </a:r>
                      <a:r>
                        <a:rPr lang="en-US" altLang="ko-KR" sz="1400" dirty="0"/>
                        <a:t>URL</a:t>
                      </a:r>
                      <a:r>
                        <a:rPr lang="ko-KR" altLang="en-US" sz="1400" dirty="0"/>
                        <a:t>로부터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@ResponseBody </a:t>
                      </a:r>
                      <a:r>
                        <a:rPr lang="ko-KR" altLang="en-US" sz="1400"/>
                        <a:t>적용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메소드에서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@</a:t>
                      </a:r>
                      <a:r>
                        <a:rPr lang="en-US" altLang="ko-KR" sz="1400" dirty="0" err="1"/>
                        <a:t>ResponseBody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가 적용된 경우 리턴 객체를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HTTP </a:t>
                      </a:r>
                      <a:r>
                        <a:rPr lang="ko-KR" altLang="en-US" sz="1400" dirty="0"/>
                        <a:t>응답으로 전송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MessageConverter</a:t>
                      </a:r>
                      <a:r>
                        <a:rPr lang="ko-KR" altLang="en-US" sz="1400" dirty="0"/>
                        <a:t>를 이용해서 객체를 </a:t>
                      </a:r>
                      <a:r>
                        <a:rPr lang="en-US" altLang="ko-KR" sz="1400" dirty="0"/>
                        <a:t>HTTP </a:t>
                      </a:r>
                      <a:r>
                        <a:rPr lang="ko-KR" altLang="en-US" sz="1400" dirty="0"/>
                        <a:t>응답 </a:t>
                      </a:r>
                      <a:r>
                        <a:rPr lang="ko-KR" altLang="en-US" sz="1400" dirty="0" err="1"/>
                        <a:t>스트림으로</a:t>
                      </a:r>
                      <a:r>
                        <a:rPr lang="ko-KR" altLang="en-US" sz="1400" dirty="0"/>
                        <a:t>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2628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41284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view name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ModelAndView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redirect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46108"/>
            <a:ext cx="7848872" cy="2260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("main.do")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 main()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mav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mav.setViewName</a:t>
            </a:r>
            <a:r>
              <a:rPr lang="en-US" altLang="ko-KR" sz="1600" dirty="0"/>
              <a:t>("</a:t>
            </a:r>
            <a:r>
              <a:rPr lang="en-US" altLang="ko-KR" sz="1600" b="1" dirty="0">
                <a:solidFill>
                  <a:srgbClr val="FF0000"/>
                </a:solidFill>
              </a:rPr>
              <a:t>main</a:t>
            </a:r>
            <a:r>
              <a:rPr lang="en-US" altLang="ko-KR" sz="1600" dirty="0"/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return </a:t>
            </a:r>
            <a:r>
              <a:rPr lang="en-US" altLang="ko-KR" sz="1600" dirty="0" err="1"/>
              <a:t>mav</a:t>
            </a:r>
            <a:r>
              <a:rPr lang="en-US" altLang="ko-KR" sz="16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120645"/>
            <a:ext cx="78488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("main.do")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 main()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mav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mav.setViewName</a:t>
            </a:r>
            <a:r>
              <a:rPr lang="en-US" altLang="ko-KR" sz="1600" dirty="0"/>
              <a:t>("</a:t>
            </a:r>
            <a:r>
              <a:rPr lang="en-US" altLang="ko-KR" sz="1600" b="1" dirty="0">
                <a:solidFill>
                  <a:srgbClr val="FF0000"/>
                </a:solidFill>
              </a:rPr>
              <a:t>redirect:/list.do</a:t>
            </a:r>
            <a:r>
              <a:rPr lang="en-US" altLang="ko-KR" sz="1600" dirty="0"/>
              <a:t>"); </a:t>
            </a:r>
            <a:r>
              <a:rPr lang="en-US" altLang="ko-KR" sz="1600" b="1" dirty="0"/>
              <a:t>// </a:t>
            </a:r>
            <a:r>
              <a:rPr lang="en-US" altLang="ko-KR" sz="1600" b="1" dirty="0" err="1"/>
              <a:t>redirect:http</a:t>
            </a:r>
            <a:r>
              <a:rPr lang="en-US" altLang="ko-KR" sz="1600" b="1" dirty="0"/>
              <a:t>://localhost/list.do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return </a:t>
            </a:r>
            <a:r>
              <a:rPr lang="en-US" altLang="ko-KR" sz="1600" dirty="0" err="1"/>
              <a:t>mav</a:t>
            </a:r>
            <a:r>
              <a:rPr lang="en-US" altLang="ko-KR" sz="16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3436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44898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view name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String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RequestToViewNameTranslator</a:t>
            </a:r>
            <a:r>
              <a:rPr lang="en-US" altLang="ko-KR" dirty="0"/>
              <a:t> (URL</a:t>
            </a:r>
            <a:r>
              <a:rPr lang="ko-KR" altLang="en-US" dirty="0"/>
              <a:t>로 부터 </a:t>
            </a:r>
            <a:r>
              <a:rPr lang="en-US" altLang="ko-KR" dirty="0"/>
              <a:t>View Name </a:t>
            </a:r>
            <a:r>
              <a:rPr lang="ko-KR" altLang="en-US" dirty="0"/>
              <a:t>결정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return type </a:t>
            </a:r>
            <a:r>
              <a:rPr lang="ko-KR" altLang="en-US" dirty="0"/>
              <a:t>이 </a:t>
            </a:r>
            <a:r>
              <a:rPr lang="en-US" altLang="ko-KR" dirty="0"/>
              <a:t>Model </a:t>
            </a:r>
            <a:r>
              <a:rPr lang="ko-KR" altLang="en-US" dirty="0"/>
              <a:t>또는 </a:t>
            </a:r>
            <a:r>
              <a:rPr lang="en-US" altLang="ko-KR" dirty="0"/>
              <a:t>Map </a:t>
            </a:r>
            <a:r>
              <a:rPr lang="ko-KR" altLang="en-US" dirty="0"/>
              <a:t>인 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return type </a:t>
            </a:r>
            <a:r>
              <a:rPr lang="ko-KR" altLang="en-US" dirty="0"/>
              <a:t>이 </a:t>
            </a:r>
            <a:r>
              <a:rPr lang="en-US" altLang="ko-KR" dirty="0"/>
              <a:t>void </a:t>
            </a:r>
            <a:r>
              <a:rPr lang="ko-KR" altLang="en-US" dirty="0"/>
              <a:t>이면서 </a:t>
            </a:r>
            <a:r>
              <a:rPr lang="en-US" altLang="ko-KR" dirty="0" err="1"/>
              <a:t>ServletResponse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 </a:t>
            </a:r>
            <a:r>
              <a:rPr lang="ko-KR" altLang="en-US" dirty="0" err="1"/>
              <a:t>파라미터가</a:t>
            </a:r>
            <a:r>
              <a:rPr lang="ko-KR" altLang="en-US" dirty="0"/>
              <a:t> 없는 경우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46108"/>
            <a:ext cx="7848872" cy="15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("index.do")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String index()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return "</a:t>
            </a:r>
            <a:r>
              <a:rPr lang="en-US" altLang="ko-KR" sz="1600" b="1" dirty="0">
                <a:solidFill>
                  <a:srgbClr val="FF0000"/>
                </a:solidFill>
              </a:rPr>
              <a:t>admin/index</a:t>
            </a:r>
            <a:r>
              <a:rPr lang="en-US" altLang="ko-KR" sz="1600" dirty="0"/>
              <a:t>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284984"/>
            <a:ext cx="784887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("</a:t>
            </a:r>
            <a:r>
              <a:rPr lang="en-US" altLang="ko-KR" sz="1600" b="1" dirty="0">
                <a:solidFill>
                  <a:srgbClr val="FF0000"/>
                </a:solidFill>
              </a:rPr>
              <a:t>search/list.do</a:t>
            </a:r>
            <a:r>
              <a:rPr lang="en-US" altLang="ko-KR" sz="1600" dirty="0"/>
              <a:t>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Map&lt;String, Object&gt; </a:t>
            </a:r>
            <a:r>
              <a:rPr lang="en-US" altLang="ko-KR" sz="1600" dirty="0" err="1"/>
              <a:t>searchList</a:t>
            </a:r>
            <a:r>
              <a:rPr lang="en-US" altLang="ko-KR" sz="16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Map&lt;String, Object&gt; map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&lt;String, Object&gt;();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return map;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  <p:sp>
        <p:nvSpPr>
          <p:cNvPr id="7" name="타원 6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643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54214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ModelAttribute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@</a:t>
            </a:r>
            <a:r>
              <a:rPr lang="en-US" altLang="ko-KR" dirty="0" err="1"/>
              <a:t>RequestMapping</a:t>
            </a:r>
            <a:r>
              <a:rPr lang="en-US" altLang="ko-KR" dirty="0"/>
              <a:t> </a:t>
            </a:r>
            <a:r>
              <a:rPr lang="ko-KR" altLang="en-US" dirty="0"/>
              <a:t>이 적용된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 err="1"/>
              <a:t>ModelAndView</a:t>
            </a:r>
            <a:r>
              <a:rPr lang="en-US" altLang="ko-KR" dirty="0"/>
              <a:t> / Model / Map </a:t>
            </a:r>
            <a:r>
              <a:rPr lang="ko-KR" altLang="en-US" dirty="0"/>
              <a:t>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 err="1"/>
              <a:t>리턴하는</a:t>
            </a:r>
            <a:r>
              <a:rPr lang="ko-KR" altLang="en-US" dirty="0"/>
              <a:t> 경우 해당 객체에 담긴 모델 데이터가 </a:t>
            </a:r>
            <a:r>
              <a:rPr lang="ko-KR" altLang="en-US" dirty="0" err="1"/>
              <a:t>뷰로</a:t>
            </a:r>
            <a:r>
              <a:rPr lang="ko-KR" altLang="en-US" dirty="0"/>
              <a:t> 전달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Controller </a:t>
            </a:r>
            <a:r>
              <a:rPr lang="ko-KR" altLang="en-US" dirty="0" err="1"/>
              <a:t>메소드</a:t>
            </a:r>
            <a:r>
              <a:rPr lang="ko-KR" altLang="en-US" dirty="0"/>
              <a:t> 사용                     일반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564904"/>
            <a:ext cx="361406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@</a:t>
            </a:r>
            <a:r>
              <a:rPr lang="en-US" altLang="ko-KR" sz="1400" dirty="0" err="1"/>
              <a:t>RequestMapping</a:t>
            </a:r>
            <a:r>
              <a:rPr lang="en-US" altLang="ko-KR" sz="1400" dirty="0"/>
              <a:t>(“/search/game.do”)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public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 search(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@</a:t>
            </a:r>
            <a:r>
              <a:rPr lang="en-US" altLang="ko-KR" sz="1400" b="1" dirty="0" err="1"/>
              <a:t>ModelAttribute</a:t>
            </a:r>
            <a:r>
              <a:rPr lang="en-US" altLang="ko-KR" sz="1400" b="1" dirty="0"/>
              <a:t>(“command”) SC </a:t>
            </a:r>
            <a:r>
              <a:rPr lang="en-US" altLang="ko-KR" sz="1400" b="1" dirty="0" err="1"/>
              <a:t>sc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 err="1"/>
              <a:t>ModelMap</a:t>
            </a:r>
            <a:r>
              <a:rPr lang="en-US" altLang="ko-KR" sz="1400" b="1" dirty="0"/>
              <a:t> model</a:t>
            </a:r>
            <a:r>
              <a:rPr lang="en-US" altLang="ko-K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.....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1558" y="2564904"/>
            <a:ext cx="3758914" cy="30008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@ModelAttribute(“searchTypeList”)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public List&lt;SearchType&gt; searchTypeList()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List&lt;SearchType&gt; options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  = new ArrayList&lt;SearchType&gt;();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option.add(new SearchType(1, “</a:t>
            </a:r>
            <a:r>
              <a:rPr lang="ko-KR" altLang="en-US" sz="1400"/>
              <a:t>전체</a:t>
            </a:r>
            <a:r>
              <a:rPr lang="en-US" altLang="ko-KR" sz="1400"/>
              <a:t>”));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option.add(new SearchType(2, “</a:t>
            </a:r>
            <a:r>
              <a:rPr lang="ko-KR" altLang="en-US" sz="1400"/>
              <a:t>아이템</a:t>
            </a:r>
            <a:r>
              <a:rPr lang="en-US" altLang="ko-KR" sz="1400"/>
              <a:t>”));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option.add(new SearchType(3, “</a:t>
            </a:r>
            <a:r>
              <a:rPr lang="ko-KR" altLang="en-US" sz="1400"/>
              <a:t>캐릭터</a:t>
            </a:r>
            <a:r>
              <a:rPr lang="en-US" altLang="ko-KR" sz="1400"/>
              <a:t>”));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</a:t>
            </a:r>
            <a:r>
              <a:rPr lang="en-US" altLang="ko-KR" sz="1400" b="1"/>
              <a:t>return options;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0653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85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(1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</a:t>
            </a:r>
            <a:r>
              <a:rPr lang="en-US" altLang="ko-KR" dirty="0" err="1"/>
              <a:t>content.jsp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2365"/>
            <a:ext cx="7848872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    &lt;form action="</a:t>
            </a:r>
            <a:r>
              <a:rPr lang="en-US" altLang="ko-KR" sz="1600" b="1" dirty="0"/>
              <a:t>search/content.do</a:t>
            </a:r>
            <a:r>
              <a:rPr lang="en-US" altLang="ko-KR" sz="1600" dirty="0"/>
              <a:t>" method="post"&gt;</a:t>
            </a:r>
          </a:p>
          <a:p>
            <a:r>
              <a:rPr lang="en-US" altLang="ko-KR" sz="1600" dirty="0"/>
              <a:t>        </a:t>
            </a:r>
            <a:r>
              <a:rPr lang="ko-KR" altLang="en-US" sz="1600" dirty="0"/>
              <a:t>제목 </a:t>
            </a:r>
            <a:r>
              <a:rPr lang="en-US" altLang="ko-KR" sz="1600" dirty="0"/>
              <a:t>: &lt;input type="text" </a:t>
            </a:r>
            <a:r>
              <a:rPr lang="en-US" altLang="ko-KR" sz="1600" b="1" dirty="0"/>
              <a:t>name="</a:t>
            </a:r>
            <a:r>
              <a:rPr lang="en-US" altLang="ko-KR" sz="1600" b="1" dirty="0">
                <a:solidFill>
                  <a:srgbClr val="FF0000"/>
                </a:solidFill>
              </a:rPr>
              <a:t>title</a:t>
            </a:r>
            <a:r>
              <a:rPr lang="en-US" altLang="ko-KR" sz="1600" b="1" dirty="0"/>
              <a:t>"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 </a:t>
            </a:r>
            <a:r>
              <a:rPr lang="ko-KR" altLang="en-US" sz="1600" dirty="0"/>
              <a:t>작성자 </a:t>
            </a:r>
            <a:r>
              <a:rPr lang="en-US" altLang="ko-KR" sz="1600" dirty="0"/>
              <a:t>: &lt;input type="text" </a:t>
            </a:r>
            <a:r>
              <a:rPr lang="en-US" altLang="ko-KR" sz="1600" b="1" dirty="0"/>
              <a:t>name="</a:t>
            </a:r>
            <a:r>
              <a:rPr lang="en-US" altLang="ko-KR" sz="1600" b="1" dirty="0" err="1">
                <a:solidFill>
                  <a:srgbClr val="FF0000"/>
                </a:solidFill>
              </a:rPr>
              <a:t>writeId</a:t>
            </a:r>
            <a:r>
              <a:rPr lang="en-US" altLang="ko-KR" sz="1600" b="1" dirty="0"/>
              <a:t>"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 &lt;input type="submit" value="</a:t>
            </a:r>
            <a:r>
              <a:rPr lang="ko-KR" altLang="en-US" sz="1600" dirty="0"/>
              <a:t>검색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 &lt;/form&gt;</a:t>
            </a:r>
          </a:p>
          <a:p>
            <a:r>
              <a:rPr lang="en-US" altLang="ko-KR" sz="1600" dirty="0"/>
              <a:t>&lt;/body&gt;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4796055" cy="15121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74687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3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(2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edu.spring.mvc.vo.Content.java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2365"/>
            <a:ext cx="7776864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class Content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private String title;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private String </a:t>
            </a:r>
            <a:r>
              <a:rPr lang="en-US" altLang="ko-KR" sz="1600" dirty="0" err="1"/>
              <a:t>writeId</a:t>
            </a:r>
            <a:r>
              <a:rPr lang="en-US" altLang="ko-KR" sz="16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public String </a:t>
            </a:r>
            <a:r>
              <a:rPr lang="en-US" altLang="ko-KR" sz="1600" dirty="0" err="1"/>
              <a:t>getTitle</a:t>
            </a:r>
            <a:r>
              <a:rPr lang="en-US" altLang="ko-KR" sz="1600" dirty="0"/>
              <a:t>() { return title; }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public void </a:t>
            </a:r>
            <a:r>
              <a:rPr lang="en-US" altLang="ko-KR" sz="1600" dirty="0" err="1"/>
              <a:t>setTitle</a:t>
            </a:r>
            <a:r>
              <a:rPr lang="en-US" altLang="ko-KR" sz="1600" dirty="0"/>
              <a:t>(String title) { </a:t>
            </a:r>
            <a:r>
              <a:rPr lang="en-US" altLang="ko-KR" sz="1600" dirty="0" err="1"/>
              <a:t>this.title</a:t>
            </a:r>
            <a:r>
              <a:rPr lang="en-US" altLang="ko-KR" sz="1600" dirty="0"/>
              <a:t> = title; }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public String </a:t>
            </a:r>
            <a:r>
              <a:rPr lang="en-US" altLang="ko-KR" sz="1600" dirty="0" err="1"/>
              <a:t>getWriteId</a:t>
            </a:r>
            <a:r>
              <a:rPr lang="en-US" altLang="ko-KR" sz="1600" dirty="0"/>
              <a:t>() { return </a:t>
            </a:r>
            <a:r>
              <a:rPr lang="en-US" altLang="ko-KR" sz="1600" dirty="0" err="1"/>
              <a:t>writeId</a:t>
            </a:r>
            <a:r>
              <a:rPr lang="en-US" altLang="ko-KR" sz="1600" dirty="0"/>
              <a:t>; }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public void </a:t>
            </a:r>
            <a:r>
              <a:rPr lang="en-US" altLang="ko-KR" sz="1600" dirty="0" err="1"/>
              <a:t>setWriteId</a:t>
            </a:r>
            <a:r>
              <a:rPr lang="en-US" altLang="ko-KR" sz="1600" dirty="0"/>
              <a:t>(String </a:t>
            </a:r>
            <a:r>
              <a:rPr lang="en-US" altLang="ko-KR" sz="1600" dirty="0" err="1"/>
              <a:t>writeId</a:t>
            </a:r>
            <a:r>
              <a:rPr lang="en-US" altLang="ko-KR" sz="1600" dirty="0"/>
              <a:t>) { </a:t>
            </a:r>
            <a:r>
              <a:rPr lang="en-US" altLang="ko-KR" sz="1600" dirty="0" err="1"/>
              <a:t>this.writeId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writeId</a:t>
            </a:r>
            <a:r>
              <a:rPr lang="en-US" altLang="ko-KR" sz="1600" dirty="0"/>
              <a:t>;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354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48872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라이브러리 다운로드 </a:t>
            </a:r>
            <a:r>
              <a:rPr lang="en-US" altLang="ko-KR" dirty="0"/>
              <a:t>(1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http://mvnrepository.com</a:t>
            </a:r>
          </a:p>
        </p:txBody>
      </p:sp>
      <p:pic>
        <p:nvPicPr>
          <p:cNvPr id="2050" name="Picture 2" descr="C:\Users\GGoReb\Desktop\capture\Cap 2016-12-21 11-31-05-3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3492"/>
            <a:ext cx="7921894" cy="44218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408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523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(3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edu.spring.mvc.controller.ModelAttributeController.java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2365"/>
            <a:ext cx="8136904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public class </a:t>
            </a:r>
            <a:r>
              <a:rPr lang="en-US" altLang="ko-KR" sz="1600" dirty="0" err="1"/>
              <a:t>ModelAttributeController</a:t>
            </a:r>
            <a:r>
              <a:rPr lang="en-US" altLang="ko-KR" sz="16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("search/content.do")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public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 content1(</a:t>
            </a:r>
            <a:r>
              <a:rPr lang="en-US" altLang="ko-KR" sz="1600" b="1" dirty="0"/>
              <a:t>@</a:t>
            </a:r>
            <a:r>
              <a:rPr lang="en-US" altLang="ko-KR" sz="1600" b="1" dirty="0" err="1"/>
              <a:t>ModelAttribute</a:t>
            </a:r>
            <a:r>
              <a:rPr lang="en-US" altLang="ko-KR" sz="1600" b="1" dirty="0"/>
              <a:t>("</a:t>
            </a:r>
            <a:r>
              <a:rPr lang="en-US" altLang="ko-KR" sz="1600" b="1" dirty="0">
                <a:solidFill>
                  <a:srgbClr val="FF0000"/>
                </a:solidFill>
              </a:rPr>
              <a:t>content</a:t>
            </a:r>
            <a:r>
              <a:rPr lang="en-US" altLang="ko-KR" sz="1600" b="1" dirty="0"/>
              <a:t>") Content content</a:t>
            </a:r>
            <a:r>
              <a:rPr lang="en-US" altLang="ko-KR" sz="16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return new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("result");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/>
              <a:t>    @</a:t>
            </a:r>
            <a:r>
              <a:rPr lang="en-US" altLang="ko-KR" sz="1600" b="1" dirty="0" err="1"/>
              <a:t>ModelAttribute</a:t>
            </a:r>
            <a:r>
              <a:rPr lang="en-US" altLang="ko-KR" sz="1600" b="1" dirty="0"/>
              <a:t>("</a:t>
            </a:r>
            <a:r>
              <a:rPr lang="en-US" altLang="ko-KR" sz="1600" b="1" dirty="0" err="1">
                <a:solidFill>
                  <a:srgbClr val="FF0000"/>
                </a:solidFill>
              </a:rPr>
              <a:t>searchTypeList</a:t>
            </a:r>
            <a:r>
              <a:rPr lang="en-US" altLang="ko-KR" sz="1600" b="1" dirty="0"/>
              <a:t>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public </a:t>
            </a:r>
            <a:r>
              <a:rPr lang="en-US" altLang="ko-KR" sz="1600" b="1" dirty="0"/>
              <a:t>List&lt;String&gt;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searchTypeList</a:t>
            </a:r>
            <a:r>
              <a:rPr lang="en-US" altLang="ko-KR" sz="16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en-US" altLang="ko-KR" sz="1600" b="1" dirty="0"/>
              <a:t>List&lt;String&gt; options = new </a:t>
            </a:r>
            <a:r>
              <a:rPr lang="en-US" altLang="ko-KR" sz="1600" b="1" dirty="0" err="1"/>
              <a:t>ArrayList</a:t>
            </a:r>
            <a:r>
              <a:rPr lang="en-US" altLang="ko-KR" sz="1600" b="1" dirty="0"/>
              <a:t>&lt;String&gt;();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options.add</a:t>
            </a:r>
            <a:r>
              <a:rPr lang="en-US" altLang="ko-KR" sz="1600" dirty="0"/>
              <a:t>("</a:t>
            </a:r>
            <a:r>
              <a:rPr lang="ko-KR" altLang="en-US" sz="1600" dirty="0"/>
              <a:t>전체</a:t>
            </a:r>
            <a:r>
              <a:rPr lang="en-US" altLang="ko-KR" sz="1600" dirty="0"/>
              <a:t>"); </a:t>
            </a:r>
            <a:r>
              <a:rPr lang="en-US" altLang="ko-KR" sz="1600" dirty="0" err="1"/>
              <a:t>options.add</a:t>
            </a:r>
            <a:r>
              <a:rPr lang="en-US" altLang="ko-KR" sz="1600" dirty="0"/>
              <a:t>("</a:t>
            </a:r>
            <a:r>
              <a:rPr lang="ko-KR" altLang="en-US" sz="1600" dirty="0"/>
              <a:t>아이템</a:t>
            </a:r>
            <a:r>
              <a:rPr lang="en-US" altLang="ko-KR" sz="1600" dirty="0"/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options.add</a:t>
            </a:r>
            <a:r>
              <a:rPr lang="en-US" altLang="ko-KR" sz="1600" dirty="0"/>
              <a:t>("</a:t>
            </a:r>
            <a:r>
              <a:rPr lang="ko-KR" altLang="en-US" sz="1600" dirty="0"/>
              <a:t>캐릭터</a:t>
            </a:r>
            <a:r>
              <a:rPr lang="en-US" altLang="ko-KR" sz="1600" dirty="0"/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return </a:t>
            </a:r>
            <a:r>
              <a:rPr lang="en-US" altLang="ko-KR" sz="1600" b="1" dirty="0"/>
              <a:t>options</a:t>
            </a:r>
            <a:r>
              <a:rPr lang="en-US" altLang="ko-KR" sz="16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3480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83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(4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/WEB-INF/web.xml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2365"/>
            <a:ext cx="7992888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&lt;!-- post </a:t>
            </a:r>
            <a:r>
              <a:rPr lang="ko-KR" altLang="en-US" sz="1600" dirty="0"/>
              <a:t>방식 </a:t>
            </a:r>
            <a:r>
              <a:rPr lang="ko-KR" altLang="en-US" sz="1600" dirty="0" err="1"/>
              <a:t>한글깨짐</a:t>
            </a:r>
            <a:r>
              <a:rPr lang="ko-KR" altLang="en-US" sz="1600" dirty="0"/>
              <a:t> 처리 </a:t>
            </a:r>
            <a:r>
              <a:rPr lang="en-US" altLang="ko-KR" sz="1600" dirty="0"/>
              <a:t>--&gt;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&lt;filter&gt;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&lt;filter-name&gt;</a:t>
            </a:r>
            <a:r>
              <a:rPr lang="en-US" altLang="ko-KR" sz="1600" dirty="0" err="1"/>
              <a:t>encodingFilter</a:t>
            </a:r>
            <a:r>
              <a:rPr lang="en-US" altLang="ko-KR" sz="1600" dirty="0"/>
              <a:t>&lt;/filter-name&gt;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&lt;filter-class&gt;</a:t>
            </a:r>
            <a:r>
              <a:rPr lang="en-US" altLang="ko-KR" sz="1600" dirty="0" err="1"/>
              <a:t>org.springframework.web.filter.CharacterEncodingFilter</a:t>
            </a:r>
            <a:r>
              <a:rPr lang="en-US" altLang="ko-KR" sz="1600" dirty="0"/>
              <a:t>&lt;/filter-class&gt;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init-param</a:t>
            </a:r>
            <a:r>
              <a:rPr lang="en-US" altLang="ko-KR" sz="16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&lt;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-name&gt;encoding&lt;/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-name&gt;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    &lt;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-value&gt;UTF-8&lt;/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-value&gt;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&lt;/</a:t>
            </a:r>
            <a:r>
              <a:rPr lang="en-US" altLang="ko-KR" sz="1600" dirty="0" err="1"/>
              <a:t>init-param</a:t>
            </a:r>
            <a:r>
              <a:rPr lang="en-US" altLang="ko-KR" sz="16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&lt;/filter&gt;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&lt;filter-mapping&gt;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&lt;filter-name&gt;</a:t>
            </a:r>
            <a:r>
              <a:rPr lang="en-US" altLang="ko-KR" sz="1600" dirty="0" err="1"/>
              <a:t>encodingFilter</a:t>
            </a:r>
            <a:r>
              <a:rPr lang="en-US" altLang="ko-KR" sz="1600" dirty="0"/>
              <a:t>&lt;/filter-name&gt;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-pattern&gt;/*&lt;/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/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224903675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02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(5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/WEB-INF/views/</a:t>
            </a:r>
            <a:r>
              <a:rPr lang="en-US" altLang="ko-KR" dirty="0" err="1"/>
              <a:t>result.jsp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84887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    &lt;h1&gt;Content&lt;/h1&gt;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전체내용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${content}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제목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${</a:t>
            </a:r>
            <a:r>
              <a:rPr lang="en-US" altLang="ko-KR" sz="1600" b="1" dirty="0" err="1">
                <a:solidFill>
                  <a:srgbClr val="FF0000"/>
                </a:solidFill>
              </a:rPr>
              <a:t>content.title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작성자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${</a:t>
            </a:r>
            <a:r>
              <a:rPr lang="en-US" altLang="ko-KR" sz="1600" b="1" dirty="0" err="1">
                <a:solidFill>
                  <a:srgbClr val="FF0000"/>
                </a:solidFill>
              </a:rPr>
              <a:t>content.writeId</a:t>
            </a:r>
            <a:r>
              <a:rPr lang="en-US" altLang="ko-KR" sz="1600" b="1" dirty="0">
                <a:solidFill>
                  <a:srgbClr val="FF0000"/>
                </a:solidFill>
              </a:rPr>
              <a:t>}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&lt;select name="</a:t>
            </a:r>
            <a:r>
              <a:rPr lang="en-US" altLang="ko-KR" sz="1600" dirty="0" err="1"/>
              <a:t>searchTypeList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     &lt;option value="all"&gt;</a:t>
            </a:r>
            <a:r>
              <a:rPr lang="en-US" altLang="ko-KR" sz="1600" b="1" dirty="0">
                <a:solidFill>
                  <a:srgbClr val="FF0000"/>
                </a:solidFill>
              </a:rPr>
              <a:t>${</a:t>
            </a:r>
            <a:r>
              <a:rPr lang="en-US" altLang="ko-KR" sz="1600" b="1" dirty="0" err="1">
                <a:solidFill>
                  <a:srgbClr val="FF0000"/>
                </a:solidFill>
              </a:rPr>
              <a:t>searchTypeList</a:t>
            </a:r>
            <a:r>
              <a:rPr lang="en-US" altLang="ko-KR" sz="1600" b="1" dirty="0">
                <a:solidFill>
                  <a:srgbClr val="FF0000"/>
                </a:solidFill>
              </a:rPr>
              <a:t>[0]}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    &lt;option value="item"&gt;</a:t>
            </a:r>
            <a:r>
              <a:rPr lang="en-US" altLang="ko-KR" sz="1600" b="1" dirty="0">
                <a:solidFill>
                  <a:srgbClr val="FF0000"/>
                </a:solidFill>
              </a:rPr>
              <a:t>${</a:t>
            </a:r>
            <a:r>
              <a:rPr lang="en-US" altLang="ko-KR" sz="1600" b="1" dirty="0" err="1">
                <a:solidFill>
                  <a:srgbClr val="FF0000"/>
                </a:solidFill>
              </a:rPr>
              <a:t>searchTypeList</a:t>
            </a:r>
            <a:r>
              <a:rPr lang="en-US" altLang="ko-KR" sz="1600" b="1" dirty="0">
                <a:solidFill>
                  <a:srgbClr val="FF0000"/>
                </a:solidFill>
              </a:rPr>
              <a:t>[1]}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    &lt;option value="character"&gt;</a:t>
            </a:r>
            <a:r>
              <a:rPr lang="en-US" altLang="ko-KR" sz="1600" b="1" dirty="0">
                <a:solidFill>
                  <a:srgbClr val="FF0000"/>
                </a:solidFill>
              </a:rPr>
              <a:t>${</a:t>
            </a:r>
            <a:r>
              <a:rPr lang="en-US" altLang="ko-KR" sz="1600" b="1" dirty="0" err="1">
                <a:solidFill>
                  <a:srgbClr val="FF0000"/>
                </a:solidFill>
              </a:rPr>
              <a:t>searchTypeList</a:t>
            </a:r>
            <a:r>
              <a:rPr lang="en-US" altLang="ko-KR" sz="1600" b="1" dirty="0">
                <a:solidFill>
                  <a:srgbClr val="FF0000"/>
                </a:solidFill>
              </a:rPr>
              <a:t>[2]}</a:t>
            </a:r>
            <a:r>
              <a:rPr lang="en-US" altLang="ko-KR" sz="1600" dirty="0"/>
              <a:t>&lt;/option&gt;</a:t>
            </a:r>
          </a:p>
          <a:p>
            <a:r>
              <a:rPr lang="en-US" altLang="ko-KR" sz="1600" dirty="0"/>
              <a:t>    &lt;/select&gt;</a:t>
            </a:r>
          </a:p>
          <a:p>
            <a:r>
              <a:rPr lang="en-US" altLang="ko-KR" sz="1600" dirty="0"/>
              <a:t>&lt;/body&gt;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6" y="4390603"/>
            <a:ext cx="4562475" cy="1990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8432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40640" y="332640"/>
            <a:ext cx="70484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HTML 코드 정렬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Eclipse – Window – Preferences – Web – HTML Fils – Editor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50" name="그림 2"/>
          <p:cNvPicPr/>
          <p:nvPr/>
        </p:nvPicPr>
        <p:blipFill>
          <a:blip r:embed="rId3"/>
          <a:stretch/>
        </p:blipFill>
        <p:spPr>
          <a:xfrm>
            <a:off x="1043640" y="1256040"/>
            <a:ext cx="5112000" cy="526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1" name="CustomShape 2"/>
          <p:cNvSpPr/>
          <p:nvPr/>
        </p:nvSpPr>
        <p:spPr>
          <a:xfrm>
            <a:off x="2771640" y="2493000"/>
            <a:ext cx="1079640" cy="143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52" name="CustomShape 3"/>
          <p:cNvSpPr/>
          <p:nvPr/>
        </p:nvSpPr>
        <p:spPr>
          <a:xfrm>
            <a:off x="2771640" y="2853000"/>
            <a:ext cx="2133720" cy="1512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53" name="CustomShape 4"/>
          <p:cNvSpPr/>
          <p:nvPr/>
        </p:nvSpPr>
        <p:spPr>
          <a:xfrm>
            <a:off x="2797920" y="3925440"/>
            <a:ext cx="2208960" cy="1328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15440" y="332640"/>
            <a:ext cx="7802640" cy="21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JSON (JavaScript Object Notation)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경량의 Data-교환 형식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name / value 형태의 쌍으로 되어 있음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    - 여러 프로그래밍 언어에서 Struct, Dictionary, HashTable 등의 형태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55" name="그림 2"/>
          <p:cNvPicPr/>
          <p:nvPr/>
        </p:nvPicPr>
        <p:blipFill>
          <a:blip r:embed="rId3"/>
          <a:stretch/>
        </p:blipFill>
        <p:spPr>
          <a:xfrm>
            <a:off x="1043640" y="2565000"/>
            <a:ext cx="7049520" cy="1485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6" name="CustomShape 2"/>
          <p:cNvSpPr/>
          <p:nvPr/>
        </p:nvSpPr>
        <p:spPr>
          <a:xfrm>
            <a:off x="1043640" y="4179960"/>
            <a:ext cx="3600000" cy="1914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{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    "id" : "ggoreb",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    "age" : 20,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    "address" : "seoul"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}</a:t>
            </a:r>
            <a:endParaRPr lang="en-US" sz="16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33080" y="332640"/>
            <a:ext cx="45788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JSON (JavaScript Object Notation)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순서화된 데이터는 array로 표현 가능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043640" y="2977920"/>
            <a:ext cx="3600000" cy="1184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[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    "seoul", "gwanak", "sillim"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]</a:t>
            </a:r>
            <a:endParaRPr lang="en-US" sz="1600" b="0" strike="noStrike" spc="-1">
              <a:latin typeface="굴림"/>
            </a:endParaRPr>
          </a:p>
        </p:txBody>
      </p:sp>
      <p:pic>
        <p:nvPicPr>
          <p:cNvPr id="59" name="그림 1"/>
          <p:cNvPicPr/>
          <p:nvPr/>
        </p:nvPicPr>
        <p:blipFill>
          <a:blip r:embed="rId3"/>
          <a:stretch/>
        </p:blipFill>
        <p:spPr>
          <a:xfrm>
            <a:off x="1043640" y="1340640"/>
            <a:ext cx="7049520" cy="1485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0" name="CustomShape 3"/>
          <p:cNvSpPr/>
          <p:nvPr/>
        </p:nvSpPr>
        <p:spPr>
          <a:xfrm>
            <a:off x="1043640" y="4273920"/>
            <a:ext cx="4536000" cy="1915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맑은 고딕"/>
              </a:rPr>
              <a:t>{</a:t>
            </a:r>
            <a:endParaRPr lang="en-US" sz="1600" b="0" strike="noStrike" spc="-1" dirty="0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</a:rPr>
              <a:t>    "id" : "ggoreb",</a:t>
            </a:r>
            <a:endParaRPr lang="en-US" sz="1600" b="0" strike="noStrike" spc="-1" dirty="0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</a:rPr>
              <a:t>    "age" : 20,</a:t>
            </a:r>
            <a:endParaRPr lang="en-US" sz="1600" b="0" strike="noStrike" spc="-1" dirty="0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</a:rPr>
              <a:t>    "address" : ["seoul", "gwanak", "sillim"]</a:t>
            </a:r>
            <a:endParaRPr lang="en-US" sz="1600" b="0" strike="noStrike" spc="-1" dirty="0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맑은 고딕"/>
              </a:rPr>
              <a:t>}</a:t>
            </a:r>
            <a:endParaRPr lang="en-US" sz="16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01400" y="332640"/>
            <a:ext cx="4042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JSON (JavaScript Object Notation)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value 로 사용 가능한 형식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62" name="그림 2"/>
          <p:cNvPicPr/>
          <p:nvPr/>
        </p:nvPicPr>
        <p:blipFill>
          <a:blip r:embed="rId3"/>
          <a:stretch/>
        </p:blipFill>
        <p:spPr>
          <a:xfrm>
            <a:off x="1043640" y="1340640"/>
            <a:ext cx="7056360" cy="3424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3240" y="332640"/>
            <a:ext cx="6886440" cy="29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XML (eXensible Markup Language)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HTML 과 마찬가지로 W3C 에서 개발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특수한 목적을 갖는 마크업 언어를 만드는데 사용할 수 있는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    다목적 마크업 언어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사용 예)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1043640" y="3337920"/>
            <a:ext cx="3600000" cy="1914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&lt;user&gt;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    &lt;id&gt;ggoreb&lt;/id&gt;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    &lt;age&gt;20&lt;/age&gt;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    &lt;address&gt;seoul&lt;/address&gt;</a:t>
            </a:r>
            <a:endParaRPr lang="en-US" sz="16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</a:rPr>
              <a:t>&lt;/user&gt;</a:t>
            </a:r>
            <a:endParaRPr lang="en-US" sz="16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42080" y="332640"/>
            <a:ext cx="8229240" cy="37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@ResponseBody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MessageConverter 등록 여부에 따라서 HTML, JSON 등의 데이터로 응답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    - String (HTML)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    - Map (JSON)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827640" y="1628640"/>
            <a:ext cx="7848360" cy="1802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@RequestMapping(value="/ajax/hello.do")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@ResponseBody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public 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String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ajaxHello () {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return 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"&lt;html&gt;&lt;body&gt;Hello&lt;/body&gt;&lt;/html&gt;"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;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}</a:t>
            </a:r>
            <a:endParaRPr lang="en-US" sz="1500" b="0" strike="noStrike" spc="-1">
              <a:latin typeface="굴림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827640" y="4077000"/>
            <a:ext cx="7848360" cy="2486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@RequestMapping(value="/ajax/hello.do")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@ResponseBody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public 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Map&lt;String, Object&gt;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ajaxJsonHello () {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Map&lt;String, Object&gt; map = new HashMap&lt;String, Object&gt;();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map.put("a", 1);  map.put("b", 2);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return 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map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;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}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04640" y="332640"/>
            <a:ext cx="43966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@ResponseBody (1 / 8)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edu.spring.mvc.vo.Content.java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edu.spring.mvc.vo.ContentXml.java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827640" y="1262520"/>
            <a:ext cx="7848360" cy="168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public class Content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String title;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String writeId;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/* getter, setter 메소드 생략 */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}</a:t>
            </a:r>
            <a:endParaRPr lang="en-US" sz="1500" b="0" strike="noStrike" spc="-1">
              <a:latin typeface="굴림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827640" y="3765600"/>
            <a:ext cx="7848360" cy="2964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40000"/>
              </a:lnSpc>
            </a:pPr>
            <a:r>
              <a:rPr lang="en-US" sz="1500" b="1" strike="noStrike" spc="-1">
                <a:solidFill>
                  <a:srgbClr val="FF0000"/>
                </a:solidFill>
                <a:latin typeface="맑은 고딕"/>
              </a:rPr>
              <a:t>@XmlRootElement(name="content")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@XmlAccessorType(XmlAccessType.FIELD)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public class ContentXml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</a:t>
            </a:r>
            <a:r>
              <a:rPr lang="en-US" sz="1500" b="1" strike="noStrike" spc="-1">
                <a:solidFill>
                  <a:srgbClr val="FF0000"/>
                </a:solidFill>
                <a:latin typeface="맑은 고딕"/>
              </a:rPr>
              <a:t>@XmlElement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String title;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</a:t>
            </a:r>
            <a:r>
              <a:rPr lang="en-US" sz="1500" b="1" strike="noStrike" spc="-1">
                <a:solidFill>
                  <a:srgbClr val="FF0000"/>
                </a:solidFill>
                <a:latin typeface="맑은 고딕"/>
              </a:rPr>
              <a:t>@XmlElement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String writeId;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/* getter, setter 메소드 생략 */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}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417689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스프링을 사용하는 이유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EJB</a:t>
            </a:r>
            <a:r>
              <a:rPr lang="ko-KR" altLang="en-US" dirty="0"/>
              <a:t>의 고급 기술을 대부분 사용할 수 있으면서 불필요하게 무겁지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  훨씬 빠르고 간편하게 작성하게 해줌으로써 생산성과 품질 면에서 유리함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직접 개발하기에 복잡하고 실수하기 쉬운 </a:t>
            </a:r>
            <a:r>
              <a:rPr lang="ko-KR" altLang="en-US" dirty="0" err="1"/>
              <a:t>로우레벨</a:t>
            </a:r>
            <a:r>
              <a:rPr lang="ko-KR" altLang="en-US" dirty="0"/>
              <a:t> 기술에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많이 </a:t>
            </a:r>
            <a:r>
              <a:rPr lang="ko-KR" altLang="en-US" dirty="0" err="1"/>
              <a:t>신경쓰지</a:t>
            </a:r>
            <a:r>
              <a:rPr lang="ko-KR" altLang="en-US" dirty="0"/>
              <a:t> 않으면서 비즈니스 </a:t>
            </a:r>
            <a:r>
              <a:rPr lang="ko-KR" altLang="en-US" dirty="0" err="1"/>
              <a:t>로직</a:t>
            </a:r>
            <a:r>
              <a:rPr lang="ko-KR" altLang="en-US" dirty="0"/>
              <a:t> 개발에 전념할 수 있도록 해줌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엔터프라이즈 개발을 쉽게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※ </a:t>
            </a:r>
            <a:r>
              <a:rPr lang="ko-KR" altLang="en-US" dirty="0"/>
              <a:t>엔터프라이즈 </a:t>
            </a:r>
            <a:r>
              <a:rPr lang="en-US" altLang="ko-KR" dirty="0"/>
              <a:t>: </a:t>
            </a:r>
            <a:r>
              <a:rPr lang="ko-KR" altLang="en-US" dirty="0"/>
              <a:t>서버에서 동작하며 기업과 조직의 업무를 처리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 err="1"/>
              <a:t>개발시</a:t>
            </a:r>
            <a:r>
              <a:rPr lang="en-US" altLang="ko-KR" dirty="0"/>
              <a:t> </a:t>
            </a:r>
            <a:r>
              <a:rPr lang="ko-KR" altLang="en-US" dirty="0"/>
              <a:t>테스트하기 쉬운 구조로 개발하는 것이 가능하도록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03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48872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라이브러리 다운로드 </a:t>
            </a:r>
            <a:r>
              <a:rPr lang="en-US" altLang="ko-KR" dirty="0"/>
              <a:t>(2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spring context </a:t>
            </a:r>
            <a:r>
              <a:rPr lang="ko-KR" altLang="en-US" dirty="0"/>
              <a:t>검색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99" y="1686274"/>
            <a:ext cx="6428953" cy="5055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627558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88800" y="332640"/>
            <a:ext cx="71776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@ResponseBody (2 / 8)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edu.spring.mvc.controller.ResponseBodyController.java (1 / 4)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827640" y="1262520"/>
            <a:ext cx="7848360" cy="522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@Controller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public class ResponseBodyController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@RequestMapping("html/hello.do")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@ResponseBody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public String htmlHello()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return "&lt;h1&gt;헬로우&lt;/h1&gt;";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}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@RequestMapping("json/vo.do")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@ResponseBody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public Content jsonVo(Content content)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content.setTitle("제목");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content.setWriteId("작성자");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return content;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}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88800" y="332640"/>
            <a:ext cx="71776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@ResponseBody (3 / 8)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edu.spring.mvc.controller.ResponseBodyController.java (2 / 4)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827640" y="1262520"/>
            <a:ext cx="7848360" cy="5429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@RequestMapping("json/map.do")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@ResponseBody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public Map&lt;String, Object&gt; jsonMap()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Map&lt;String, Object&gt; map = new HashMap&lt;String, Object&gt;();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List&lt;Map&lt;String, Object&gt;&gt; list = new ArrayList&lt;Map&lt;String, Object&gt;&gt;();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Map&lt;String, Object&gt; resultMap = new HashMap&lt;String, Object&gt;();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resultMap.put("title", "제목1");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resultMap.put("content", "내용1");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list.add(resultMap);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 = new HashMap&lt;String, Object&gt;();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resultMap.put("title", "제목2");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resultMap.put("content", "내용2");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list.add(resultMap);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map.put("list", list);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return map;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3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}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88800" y="332640"/>
            <a:ext cx="71776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@ResponseBody (4 / 8)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edu.spring.mvc.controller.ResponseBodyController.java (3 / 4)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27640" y="1262520"/>
            <a:ext cx="7848360" cy="5199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@RequestMapping("json/list.do")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@ResponseBody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public List&lt;Map&lt;String, Object&gt;&gt; jsonHello()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List&lt;Map&lt;String, Object&gt;&gt; list = new ArrayList&lt;Map&lt;String, Object&gt;&gt;();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Map&lt;String, Object&gt; resultMap = new HashMap&lt;String, Object&gt;();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resultMap.put("title", "제목1");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resultMap.put("content", "내용1");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list.add(resultMap);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 = new HashMap&lt;String, Object&gt;();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resultMap.put("title", "제목2");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resultMap.put("content", "내용2");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list.add(resultMap);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return list;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}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88800" y="332640"/>
            <a:ext cx="71776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@ResponseBody (5 / 8)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edu.spring.mvc.controller.ResponseBodyController.java (4 / 4)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27640" y="1262520"/>
            <a:ext cx="7848360" cy="3283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@RequestMapping("xml/vo.do")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@ResponseBody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public ContentXml xmlVo()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ContentXml content = new ContentXml();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content.setTitle("제목");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content.setWriteId("작성자");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return content;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}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}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05000" y="332640"/>
            <a:ext cx="4364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@ResponseBody (6 / 8)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edu.spring.mvc.servlet-context.xml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27640" y="1262520"/>
            <a:ext cx="7848360" cy="4859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&lt;!-- mvc 네임스페이스 및 스키마 선언 --&gt;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&lt;mvc:annotation-driven&gt;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&lt;mvc:message-converters&gt;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    &lt;bean class="</a:t>
            </a:r>
            <a:r>
              <a:rPr lang="en-US" sz="1400" b="1" strike="noStrike" spc="-1">
                <a:solidFill>
                  <a:srgbClr val="FF0000"/>
                </a:solidFill>
                <a:latin typeface="맑은 고딕"/>
              </a:rPr>
              <a:t>org.springframework.http.converter.StringHttpMessageConverter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"&gt;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        &lt;property name="supportedMediaTypes"&gt;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            &lt;list&gt;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                &lt;value&gt;text/html;charset=UTF-8&lt;/value&gt;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            &lt;/list&gt;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        &lt;/property&gt;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    &lt;/bean&gt;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    &lt;bean class="</a:t>
            </a:r>
            <a:r>
              <a:rPr lang="en-US" sz="1400" b="1" strike="noStrike" spc="-1">
                <a:solidFill>
                  <a:srgbClr val="FF0000"/>
                </a:solidFill>
                <a:latin typeface="맑은 고딕"/>
              </a:rPr>
              <a:t>org.springframework.http.converter.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맑은 고딕"/>
              </a:rPr>
              <a:t>                                                      json.MappingJackson2HttpMessageConverter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" /&gt;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    &lt;bean class="</a:t>
            </a:r>
            <a:r>
              <a:rPr lang="en-US" sz="1400" b="1" strike="noStrike" spc="-1">
                <a:solidFill>
                  <a:srgbClr val="FF0000"/>
                </a:solidFill>
                <a:latin typeface="맑은 고딕"/>
              </a:rPr>
              <a:t>org.springframework.http.converter.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맑은 고딕"/>
              </a:rPr>
              <a:t>                                                      xml.Jaxb2RootElementHttpMessageConverter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" /&gt;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&lt;/mvc:message-converters&gt;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4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&lt;/mvc:annotation-driven&gt;</a:t>
            </a:r>
            <a:endParaRPr lang="en-US" sz="14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2280" y="332640"/>
            <a:ext cx="34574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@ResponseBody (7 / 8)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필요 라이브러리 다운로드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27640" y="1225080"/>
            <a:ext cx="6624360" cy="328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&lt;dependency&gt;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&lt;groupId&gt;com.fasterxml.jackson.core&lt;/groupId&gt;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&lt;artifactId&gt;jackson-databind&lt;/artifactId&gt;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&lt;version&gt;2.8.5&lt;/version&gt;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&lt;/dependency&gt;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&lt;dependency&gt;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&lt;groupId&gt;javax.xml.bind&lt;/groupId&gt;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&lt;artifactId&gt;jaxb-api&lt;/artifactId&gt;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    &lt;version&gt;2.3.0&lt;/version&gt;</a:t>
            </a:r>
            <a:endParaRPr lang="en-US" sz="14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&lt;/dependency&gt;</a:t>
            </a:r>
            <a:endParaRPr lang="en-US" sz="14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97440" y="332640"/>
            <a:ext cx="2948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@ResponseBody (8 / 8)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실행결과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686800" y="644904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85" name="그림 7"/>
          <p:cNvPicPr/>
          <p:nvPr/>
        </p:nvPicPr>
        <p:blipFill>
          <a:blip r:embed="rId3"/>
          <a:stretch/>
        </p:blipFill>
        <p:spPr>
          <a:xfrm>
            <a:off x="4755960" y="1340640"/>
            <a:ext cx="3622680" cy="234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6" name="그림 8"/>
          <p:cNvPicPr/>
          <p:nvPr/>
        </p:nvPicPr>
        <p:blipFill>
          <a:blip r:embed="rId4"/>
          <a:stretch/>
        </p:blipFill>
        <p:spPr>
          <a:xfrm>
            <a:off x="4755960" y="3826800"/>
            <a:ext cx="3622680" cy="2346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7" name="그림 9"/>
          <p:cNvPicPr/>
          <p:nvPr/>
        </p:nvPicPr>
        <p:blipFill>
          <a:blip r:embed="rId5"/>
          <a:stretch/>
        </p:blipFill>
        <p:spPr>
          <a:xfrm>
            <a:off x="683640" y="1340640"/>
            <a:ext cx="3895200" cy="114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8" name="그림 10"/>
          <p:cNvPicPr/>
          <p:nvPr/>
        </p:nvPicPr>
        <p:blipFill>
          <a:blip r:embed="rId6"/>
          <a:stretch/>
        </p:blipFill>
        <p:spPr>
          <a:xfrm>
            <a:off x="683640" y="2853000"/>
            <a:ext cx="3895200" cy="1142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9" name="그림 1"/>
          <p:cNvPicPr/>
          <p:nvPr/>
        </p:nvPicPr>
        <p:blipFill>
          <a:blip r:embed="rId7"/>
          <a:stretch/>
        </p:blipFill>
        <p:spPr>
          <a:xfrm>
            <a:off x="683640" y="4385160"/>
            <a:ext cx="3895200" cy="1779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2440" y="332640"/>
            <a:ext cx="7658280" cy="461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@SessionAttributes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DAO의 update 기능은 모든 필드를 항상 업데이트하도록 작성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사용자의 정보 수정 기능 구현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    - 아이디, 이름과 같은 정보는 수정 불가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    - 수정되는 정보만 update 시 그 외의 정보는 null 또는 0 으로 입력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일반적인 해결방법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    - form 태그 내에 hidden 필드를 이용해서 값 전달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    - DB 재조회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    - 계층 사이의 강한 결합 update 기능을 상황별로 구성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40640" y="332640"/>
            <a:ext cx="81104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@SessionAttributes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스프링에서는 @SessionAttributes와 @ModelAttribute를 이용하여 해결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7640" y="1268640"/>
            <a:ext cx="7848360" cy="522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@Controller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@SessionAttirbutes("</a:t>
            </a:r>
            <a:r>
              <a:rPr lang="en-US" sz="1500" b="1" strike="noStrike" spc="-1">
                <a:solidFill>
                  <a:srgbClr val="FF0000"/>
                </a:solidFill>
                <a:latin typeface="맑은 고딕"/>
              </a:rPr>
              <a:t>user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")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public class UserController {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...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@RequestMapping(value="/user/edit", method=RequestMethod.GET)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public String form(@RequestParam int id, Model model) {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model.addAttribute("</a:t>
            </a:r>
            <a:r>
              <a:rPr lang="en-US" sz="1500" b="1" strike="noStrike" spc="-1">
                <a:solidFill>
                  <a:srgbClr val="FF0000"/>
                </a:solidFill>
                <a:latin typeface="맑은 고딕"/>
              </a:rPr>
              <a:t>user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", userService.getUser(id));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return "user/edit";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}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@RequestMapping(value="/user/edit", method=RequestMethod.POST)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public String submit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(@ModelAttirbute("</a:t>
            </a:r>
            <a:r>
              <a:rPr lang="en-US" sz="1500" b="1" strike="noStrike" spc="-1">
                <a:solidFill>
                  <a:srgbClr val="FF0000"/>
                </a:solidFill>
                <a:latin typeface="맑은 고딕"/>
              </a:rPr>
              <a:t>user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") User user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) {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...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}</a:t>
            </a:r>
            <a:endParaRPr lang="en-US" sz="15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}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1080" y="332640"/>
            <a:ext cx="851004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@SessionAttributes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세션을 이용한 폼 모델 저장 / 복구 과정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HttpSession 을 이용하므로 다른 세션명과 중복이 발생하지 않도록 주의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작업이 완료된 후에는 SessionStatus의 setComplete()를 이용하여 세션 정리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94" name="그림 3"/>
          <p:cNvPicPr/>
          <p:nvPr/>
        </p:nvPicPr>
        <p:blipFill>
          <a:blip r:embed="rId3"/>
          <a:stretch/>
        </p:blipFill>
        <p:spPr>
          <a:xfrm>
            <a:off x="583200" y="1302840"/>
            <a:ext cx="8316000" cy="25581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92" y="1707051"/>
            <a:ext cx="6930783" cy="4880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448872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라이브러리 다운로드 </a:t>
            </a:r>
            <a:r>
              <a:rPr lang="en-US" altLang="ko-KR" dirty="0"/>
              <a:t>(3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- 4.2.0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224575" y="5325388"/>
            <a:ext cx="4872656" cy="944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30431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2400" y="332640"/>
            <a:ext cx="3636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@SessionAttributes (1 / 5)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edu.spring.mvc.vo.User.java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7640" y="1262520"/>
            <a:ext cx="7848360" cy="4084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public class User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String id;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String pw;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String name;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String email;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String phone;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private int point;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endParaRPr lang="en-US" sz="15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/* 모든 멤버변수 getter, setter 메소드 작성 */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/* toString() 오버라이드 */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}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9520" y="332640"/>
            <a:ext cx="74552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@SessionAttributes (2 / 5)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edu.spring.mvc.controller.SessionAttributesController.java (1 / 2)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7640" y="1262520"/>
            <a:ext cx="7848360" cy="522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@Controller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@SessionAttributes("</a:t>
            </a:r>
            <a:r>
              <a:rPr lang="en-US" sz="1500" b="1" strike="noStrike" spc="-1">
                <a:solidFill>
                  <a:srgbClr val="FF0000"/>
                </a:solidFill>
                <a:latin typeface="맑은 고딕"/>
              </a:rPr>
              <a:t>user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")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public class SessionAttributesController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@RequestMapping(value="member/edit.do", method=RequestMethod.GET)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public ModelAndView editGet()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ModelAndView mav = new ModelAndView();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User user = new User();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user.setId("seorab");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user.setPw("pass");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user.setName("park");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user.setEmail("seorab@naver.com");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user.setPhone("01084788181");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user.setPoint(1000);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9520" y="332640"/>
            <a:ext cx="74552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@SessionAttributes (3 / 5)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edu.spring.mvc.controller.SessionAttributesController.java (2 / 2)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27640" y="1262520"/>
            <a:ext cx="7848360" cy="488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mav.setViewName("edit");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mav.addObject("</a:t>
            </a:r>
            <a:r>
              <a:rPr lang="en-US" sz="1500" b="1" strike="noStrike" spc="-1">
                <a:solidFill>
                  <a:srgbClr val="FF0000"/>
                </a:solidFill>
                <a:latin typeface="맑은 고딕"/>
              </a:rPr>
              <a:t>user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", user);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return mav;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}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@RequestMapping(value="member/edit.do", method=RequestMethod.POST)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@ResponseBody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public User editPost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(@ModelAttribute("</a:t>
            </a:r>
            <a:r>
              <a:rPr lang="en-US" sz="1500" b="1" strike="noStrike" spc="-1">
                <a:solidFill>
                  <a:srgbClr val="FF0000"/>
                </a:solidFill>
                <a:latin typeface="맑은 고딕"/>
              </a:rPr>
              <a:t>user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") User user, SessionStatus status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) {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</a:t>
            </a: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status.setComplete();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return user;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}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}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03560" y="332640"/>
            <a:ext cx="4599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@SessionAttributes (4 / 5)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WebContent/WEB-INF/views/edit.jsp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7640" y="1262520"/>
            <a:ext cx="7848360" cy="4198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&lt;body&gt;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&lt;h1&gt;회원정보수정&lt;/h1&gt;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&lt;form action="./edit.do" method="post"&gt;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ID : ${user.id}&lt;br&gt;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PW : ${user.pw}&lt;br&gt;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NAME : ${user.name}&lt;br&gt;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EMAIL : &lt;input type="text" name="email" value="${user.email}"&gt;&lt;br&gt;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PHONE : &lt;input type="text" name="phone" value="${user.phone}"&gt;&lt;br&gt;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POINT : ${user.point}&lt;br&gt;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    &lt;input type="submit" value="수정"&gt;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    &lt;/form&gt;</a:t>
            </a:r>
            <a:endParaRPr lang="en-US" sz="1500" b="0" strike="noStrike" spc="-1">
              <a:latin typeface="굴림"/>
            </a:endParaRPr>
          </a:p>
          <a:p>
            <a:pPr marL="343080" indent="-342720">
              <a:lnSpc>
                <a:spcPct val="15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&lt;/body&gt;</a:t>
            </a:r>
            <a:endParaRPr lang="en-US" sz="15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98160" y="332640"/>
            <a:ext cx="322596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■ @SessionAttributes (5 / 5)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member/edit.do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    ● 수정 클릭</a:t>
            </a:r>
            <a:endParaRPr lang="en-US" sz="1800" b="0" strike="noStrike" spc="-1">
              <a:latin typeface="굴림"/>
            </a:endParaRPr>
          </a:p>
        </p:txBody>
      </p:sp>
      <p:pic>
        <p:nvPicPr>
          <p:cNvPr id="104" name="그림 1"/>
          <p:cNvPicPr/>
          <p:nvPr/>
        </p:nvPicPr>
        <p:blipFill>
          <a:blip r:embed="rId3"/>
          <a:stretch/>
        </p:blipFill>
        <p:spPr>
          <a:xfrm>
            <a:off x="611640" y="1225080"/>
            <a:ext cx="3168000" cy="1927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5" name="그림 4"/>
          <p:cNvPicPr/>
          <p:nvPr/>
        </p:nvPicPr>
        <p:blipFill>
          <a:blip r:embed="rId4"/>
          <a:stretch/>
        </p:blipFill>
        <p:spPr>
          <a:xfrm>
            <a:off x="611640" y="3241440"/>
            <a:ext cx="8000280" cy="18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6" name="그림 9"/>
          <p:cNvPicPr/>
          <p:nvPr/>
        </p:nvPicPr>
        <p:blipFill>
          <a:blip r:embed="rId5"/>
          <a:stretch/>
        </p:blipFill>
        <p:spPr>
          <a:xfrm>
            <a:off x="611640" y="3962160"/>
            <a:ext cx="3168000" cy="1950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7" name="그림 10"/>
          <p:cNvPicPr/>
          <p:nvPr/>
        </p:nvPicPr>
        <p:blipFill>
          <a:blip r:embed="rId6"/>
          <a:stretch/>
        </p:blipFill>
        <p:spPr>
          <a:xfrm>
            <a:off x="611640" y="5992920"/>
            <a:ext cx="8000280" cy="18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8" name="CustomShape 2"/>
          <p:cNvSpPr/>
          <p:nvPr/>
        </p:nvSpPr>
        <p:spPr>
          <a:xfrm>
            <a:off x="946800" y="4725000"/>
            <a:ext cx="1234080" cy="2383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9" name="CustomShape 3"/>
          <p:cNvSpPr/>
          <p:nvPr/>
        </p:nvSpPr>
        <p:spPr>
          <a:xfrm>
            <a:off x="4129560" y="5994360"/>
            <a:ext cx="3040200" cy="1738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2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Upload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 라이브러리 다운로드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25005"/>
            <a:ext cx="6624736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&gt;commons-</a:t>
            </a:r>
            <a:r>
              <a:rPr lang="en-US" altLang="ko-KR" sz="1400" dirty="0" err="1"/>
              <a:t>fileupload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&gt;commons-</a:t>
            </a:r>
            <a:r>
              <a:rPr lang="en-US" altLang="ko-KR" sz="1400" dirty="0" err="1"/>
              <a:t>fileupload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&lt;version&gt;1.3.2&lt;/version&gt;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&lt;/dependency&gt;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28950"/>
            <a:ext cx="4392488" cy="7349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32215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9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Upload (1 / 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edu.spring.mvc.servlet-context.xml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70485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&lt;bean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multipartResolver</a:t>
            </a:r>
            <a:r>
              <a:rPr lang="en-US" altLang="ko-KR" sz="1400" b="1" dirty="0"/>
              <a:t>"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class="org.springframework.web.multipart.commons.CommonsMultipartResolver"&gt;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&lt;property name="</a:t>
            </a:r>
            <a:r>
              <a:rPr lang="en-US" altLang="ko-KR" sz="1400" b="1" dirty="0" err="1"/>
              <a:t>maxUploadSize</a:t>
            </a:r>
            <a:r>
              <a:rPr lang="en-US" altLang="ko-KR" sz="1400" b="1" dirty="0"/>
              <a:t>" value="52428800"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28720346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685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Upload (2 / 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edu.spring.mvc.controller.UploadController.java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5370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/>
              <a:t>@Controller</a:t>
            </a:r>
          </a:p>
          <a:p>
            <a:pPr marL="342900" indent="-342900"/>
            <a:r>
              <a:rPr lang="en-US" altLang="ko-KR" sz="1400" dirty="0"/>
              <a:t>public class </a:t>
            </a:r>
            <a:r>
              <a:rPr lang="en-US" altLang="ko-KR" sz="1400" dirty="0" err="1"/>
              <a:t>UploadController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@</a:t>
            </a:r>
            <a:r>
              <a:rPr lang="en-US" altLang="ko-KR" sz="1400" b="1" dirty="0" err="1"/>
              <a:t>RequestMapping</a:t>
            </a:r>
            <a:r>
              <a:rPr lang="en-US" altLang="ko-KR" sz="1400" b="1" dirty="0"/>
              <a:t>("file/print/upload.do")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ResponseBody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Map&lt;String, Object&gt; </a:t>
            </a:r>
            <a:r>
              <a:rPr lang="en-US" altLang="ko-KR" sz="1400" dirty="0" err="1"/>
              <a:t>printUpload</a:t>
            </a:r>
            <a:r>
              <a:rPr lang="en-US" altLang="ko-KR" sz="1400" dirty="0"/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mRequest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Map&lt;String, Object&gt; map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&lt;String, Object&gt;();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List&lt;</a:t>
            </a:r>
            <a:r>
              <a:rPr lang="en-US" altLang="ko-KR" sz="1400" b="1" dirty="0" err="1"/>
              <a:t>MultipartFile</a:t>
            </a:r>
            <a:r>
              <a:rPr lang="en-US" altLang="ko-KR" sz="1400" b="1" dirty="0"/>
              <a:t>&gt; list = </a:t>
            </a:r>
            <a:r>
              <a:rPr lang="en-US" altLang="ko-KR" sz="1400" b="1" dirty="0" err="1">
                <a:solidFill>
                  <a:srgbClr val="FF0000"/>
                </a:solidFill>
              </a:rPr>
              <a:t>mRequest.getFiles</a:t>
            </a:r>
            <a:r>
              <a:rPr lang="en-US" altLang="ko-KR" sz="1400" b="1" dirty="0">
                <a:solidFill>
                  <a:srgbClr val="FF0000"/>
                </a:solidFill>
              </a:rPr>
              <a:t>("file")</a:t>
            </a:r>
            <a:r>
              <a:rPr lang="en-US" altLang="ko-KR" sz="1400" b="1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List&lt;String&gt; </a:t>
            </a:r>
            <a:r>
              <a:rPr lang="en-US" altLang="ko-KR" sz="1400" dirty="0" err="1"/>
              <a:t>fileNames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&lt;String&gt;();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for(</a:t>
            </a:r>
            <a:r>
              <a:rPr lang="en-US" altLang="ko-KR" sz="1400" b="1" dirty="0" err="1"/>
              <a:t>MultipartFile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mFile</a:t>
            </a:r>
            <a:r>
              <a:rPr lang="en-US" altLang="ko-KR" sz="1400" b="1" dirty="0"/>
              <a:t> : list)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String </a:t>
            </a:r>
            <a:r>
              <a:rPr lang="en-US" altLang="ko-KR" sz="1400" dirty="0" err="1"/>
              <a:t>oFileName</a:t>
            </a:r>
            <a:r>
              <a:rPr lang="en-US" altLang="ko-KR" sz="1400" dirty="0"/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mFile.getOriginalFilename</a:t>
            </a:r>
            <a:r>
              <a:rPr lang="en-US" altLang="ko-KR" sz="1400" b="1" dirty="0">
                <a:solidFill>
                  <a:srgbClr val="FF0000"/>
                </a:solidFill>
              </a:rPr>
              <a:t>()</a:t>
            </a:r>
            <a:r>
              <a:rPr lang="en-US" altLang="ko-KR" sz="1400" b="1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oFileName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fileNames.add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oFileName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fileNames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fileNames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map;</a:t>
            </a:r>
          </a:p>
          <a:p>
            <a:pPr marL="342900" indent="-342900"/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51801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55986"/>
            <a:ext cx="7980477" cy="3387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316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Upload (3 / 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파일 첨부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06929" y="3497575"/>
            <a:ext cx="1256190" cy="335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5616" y="2346197"/>
            <a:ext cx="4248471" cy="327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3522251"/>
            <a:ext cx="4248472" cy="615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7623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255986"/>
            <a:ext cx="7980477" cy="3387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316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Upload (4 / 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파일 업로드 결과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3055716"/>
            <a:ext cx="4248472" cy="1134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64953"/>
            <a:ext cx="8206308" cy="3172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448872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라이브러리 다운로드 </a:t>
            </a:r>
            <a:r>
              <a:rPr lang="en-US" altLang="ko-KR" dirty="0"/>
              <a:t>(4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pom.xml </a:t>
            </a:r>
            <a:r>
              <a:rPr lang="ko-KR" altLang="en-US" dirty="0"/>
              <a:t>파일 수정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91650" y="2609619"/>
            <a:ext cx="7682087" cy="1520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02826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58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File </a:t>
            </a:r>
            <a:r>
              <a:rPr lang="ko-KR" altLang="en-US" dirty="0"/>
              <a:t>저장 </a:t>
            </a:r>
            <a:r>
              <a:rPr lang="en-US" altLang="ko-KR" dirty="0"/>
              <a:t>(1 / 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edu.spring.mvc.common.FileUtil.java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5" y="1220267"/>
            <a:ext cx="7704856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FileUtil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public static void </a:t>
            </a:r>
            <a:r>
              <a:rPr lang="en-US" altLang="ko-KR" sz="1400" b="1" dirty="0" err="1"/>
              <a:t>saveFile</a:t>
            </a:r>
            <a:r>
              <a:rPr lang="en-US" altLang="ko-KR" sz="1400" b="1" dirty="0"/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MultipartFile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mFile</a:t>
            </a:r>
            <a:r>
              <a:rPr lang="en-US" altLang="ko-KR" sz="1400" b="1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String </a:t>
            </a:r>
            <a:r>
              <a:rPr lang="en-US" altLang="ko-KR" sz="1400" b="1" dirty="0" err="1"/>
              <a:t>savePath</a:t>
            </a:r>
            <a:r>
              <a:rPr lang="en-US" altLang="ko-KR" sz="1400" b="1" dirty="0"/>
              <a:t> = "/upload/file";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File </a:t>
            </a:r>
            <a:r>
              <a:rPr lang="en-US" altLang="ko-KR" sz="1400" b="1" dirty="0" err="1"/>
              <a:t>saveDir</a:t>
            </a:r>
            <a:r>
              <a:rPr lang="en-US" altLang="ko-KR" sz="1400" b="1" dirty="0"/>
              <a:t> = new File(</a:t>
            </a:r>
            <a:r>
              <a:rPr lang="en-US" altLang="ko-KR" sz="1400" b="1" dirty="0" err="1"/>
              <a:t>savePath</a:t>
            </a:r>
            <a:r>
              <a:rPr lang="en-US" altLang="ko-KR" sz="1400" b="1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if(!</a:t>
            </a:r>
            <a:r>
              <a:rPr lang="en-US" altLang="ko-KR" sz="1400" b="1" dirty="0" err="1"/>
              <a:t>saveDir.isDirectory</a:t>
            </a:r>
            <a:r>
              <a:rPr lang="en-US" altLang="ko-KR" sz="1400" b="1" dirty="0"/>
              <a:t>())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saveDir.mkdirs</a:t>
            </a:r>
            <a:r>
              <a:rPr lang="en-US" altLang="ko-KR" sz="1400" b="1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String </a:t>
            </a:r>
            <a:r>
              <a:rPr lang="en-US" altLang="ko-KR" sz="1400" b="1" dirty="0" err="1"/>
              <a:t>fileName</a:t>
            </a:r>
            <a:r>
              <a:rPr lang="en-US" altLang="ko-KR" sz="1400" b="1" dirty="0"/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mFile.getOriginalFilename</a:t>
            </a:r>
            <a:r>
              <a:rPr lang="en-US" altLang="ko-KR" sz="1400" b="1" dirty="0">
                <a:solidFill>
                  <a:srgbClr val="FF0000"/>
                </a:solidFill>
              </a:rPr>
              <a:t>()</a:t>
            </a:r>
            <a:r>
              <a:rPr lang="en-US" altLang="ko-KR" sz="1400" b="1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try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mFile.transferTo</a:t>
            </a:r>
            <a:r>
              <a:rPr lang="en-US" altLang="ko-KR" sz="1400" b="1" dirty="0">
                <a:solidFill>
                  <a:srgbClr val="FF0000"/>
                </a:solidFill>
              </a:rPr>
              <a:t>(new File(</a:t>
            </a:r>
            <a:r>
              <a:rPr lang="en-US" altLang="ko-KR" sz="1400" b="1" dirty="0" err="1">
                <a:solidFill>
                  <a:srgbClr val="FF0000"/>
                </a:solidFill>
              </a:rPr>
              <a:t>savePath</a:t>
            </a:r>
            <a:r>
              <a:rPr lang="en-US" altLang="ko-KR" sz="1400" b="1" dirty="0">
                <a:solidFill>
                  <a:srgbClr val="FF0000"/>
                </a:solidFill>
              </a:rPr>
              <a:t> + "/" + 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fileName</a:t>
            </a:r>
            <a:r>
              <a:rPr lang="en-US" altLang="ko-KR" sz="1400" b="1" dirty="0">
                <a:solidFill>
                  <a:srgbClr val="FF0000"/>
                </a:solidFill>
              </a:rPr>
              <a:t>))</a:t>
            </a:r>
            <a:r>
              <a:rPr lang="en-US" altLang="ko-KR" sz="1400" b="1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 catch (</a:t>
            </a:r>
            <a:r>
              <a:rPr lang="en-US" altLang="ko-KR" sz="1400" b="1" dirty="0" err="1"/>
              <a:t>IllegalStateException</a:t>
            </a:r>
            <a:r>
              <a:rPr lang="en-US" altLang="ko-KR" sz="1400" b="1" dirty="0"/>
              <a:t> e)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e.printStackTrace</a:t>
            </a:r>
            <a:r>
              <a:rPr lang="en-US" altLang="ko-KR" sz="1400" b="1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 catch (</a:t>
            </a:r>
            <a:r>
              <a:rPr lang="en-US" altLang="ko-KR" sz="1400" b="1" dirty="0" err="1"/>
              <a:t>IOException</a:t>
            </a:r>
            <a:r>
              <a:rPr lang="en-US" altLang="ko-KR" sz="1400" b="1" dirty="0"/>
              <a:t> e)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e.printStackTrace</a:t>
            </a:r>
            <a:r>
              <a:rPr lang="en-US" altLang="ko-KR" sz="1400" b="1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349189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685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File </a:t>
            </a:r>
            <a:r>
              <a:rPr lang="ko-KR" altLang="en-US" dirty="0"/>
              <a:t>저장 </a:t>
            </a:r>
            <a:r>
              <a:rPr lang="en-US" altLang="ko-KR" dirty="0"/>
              <a:t>(2 / 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edu.spring.mvc.controller.UploadController.java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/>
              <a:t>@</a:t>
            </a:r>
            <a:r>
              <a:rPr lang="en-US" altLang="ko-KR" sz="1400" b="1" dirty="0" err="1"/>
              <a:t>RequestMapping</a:t>
            </a:r>
            <a:r>
              <a:rPr lang="en-US" altLang="ko-KR" sz="1400" b="1" dirty="0"/>
              <a:t>("file/save/upload.do")</a:t>
            </a:r>
          </a:p>
          <a:p>
            <a:pPr marL="342900" indent="-342900"/>
            <a:r>
              <a:rPr lang="en-US" altLang="ko-KR" sz="1400" dirty="0"/>
              <a:t>@</a:t>
            </a:r>
            <a:r>
              <a:rPr lang="en-US" altLang="ko-KR" sz="1400" dirty="0" err="1"/>
              <a:t>ResponseBody</a:t>
            </a:r>
            <a:endParaRPr lang="en-US" altLang="ko-KR" sz="1400" dirty="0"/>
          </a:p>
          <a:p>
            <a:pPr marL="342900" indent="-342900"/>
            <a:r>
              <a:rPr lang="en-US" altLang="ko-KR" sz="1400" dirty="0"/>
              <a:t>public Map&lt;String, Object&gt; </a:t>
            </a:r>
            <a:r>
              <a:rPr lang="en-US" altLang="ko-KR" sz="1400" dirty="0" err="1"/>
              <a:t>saveUpload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MultipartHttpServletRequest</a:t>
            </a:r>
            <a:r>
              <a:rPr lang="en-US" altLang="ko-KR" sz="1400" dirty="0"/>
              <a:t> request)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Map&lt;String, Object&gt; map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&lt;String, Object&gt;();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/>
            <a:r>
              <a:rPr lang="en-US" altLang="ko-KR" sz="1400" dirty="0"/>
              <a:t>    List&lt;</a:t>
            </a:r>
            <a:r>
              <a:rPr lang="en-US" altLang="ko-KR" sz="1400" dirty="0" err="1"/>
              <a:t>MultipartFile</a:t>
            </a:r>
            <a:r>
              <a:rPr lang="en-US" altLang="ko-KR" sz="1400" dirty="0"/>
              <a:t>&gt; list = </a:t>
            </a:r>
            <a:r>
              <a:rPr lang="en-US" altLang="ko-KR" sz="1400" dirty="0" err="1"/>
              <a:t>request.getFiles</a:t>
            </a:r>
            <a:r>
              <a:rPr lang="en-US" altLang="ko-KR" sz="1400" dirty="0"/>
              <a:t>("file");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List&lt;String&gt; </a:t>
            </a:r>
            <a:r>
              <a:rPr lang="en-US" altLang="ko-KR" sz="1400" dirty="0" err="1"/>
              <a:t>fileNames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&lt;String&gt;();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for(</a:t>
            </a:r>
            <a:r>
              <a:rPr lang="en-US" altLang="ko-KR" sz="1400" dirty="0" err="1"/>
              <a:t>MultipartFile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mFile</a:t>
            </a:r>
            <a:r>
              <a:rPr lang="en-US" altLang="ko-KR" sz="1400" dirty="0"/>
              <a:t> : list) {</a:t>
            </a:r>
          </a:p>
          <a:p>
            <a:pPr marL="342900" indent="-342900"/>
            <a:r>
              <a:rPr lang="en-US" altLang="ko-KR" sz="1400" dirty="0"/>
              <a:t>        String </a:t>
            </a:r>
            <a:r>
              <a:rPr lang="en-US" altLang="ko-KR" sz="1400" dirty="0" err="1"/>
              <a:t>oFileName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mFile.getOriginalFilename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    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FileUtil.saveFile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mFile</a:t>
            </a:r>
            <a:r>
              <a:rPr lang="en-US" altLang="ko-KR" sz="1400" b="1" dirty="0">
                <a:solidFill>
                  <a:srgbClr val="FF0000"/>
                </a:solidFill>
              </a:rPr>
              <a:t>);</a:t>
            </a:r>
          </a:p>
          <a:p>
            <a:pPr marL="342900" indent="-342900"/>
            <a:r>
              <a:rPr lang="en-US" altLang="ko-KR" sz="1400" dirty="0"/>
              <a:t>           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fileNames.add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oFileName</a:t>
            </a:r>
            <a:r>
              <a:rPr lang="en-US" altLang="ko-KR" sz="1400" dirty="0"/>
              <a:t>);</a:t>
            </a:r>
          </a:p>
          <a:p>
            <a:pPr marL="342900" indent="-342900"/>
            <a:r>
              <a:rPr lang="en-US" altLang="ko-KR" sz="1400" dirty="0"/>
              <a:t>    }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/>
            <a:r>
              <a:rPr lang="en-US" altLang="ko-KR" sz="1400" dirty="0"/>
              <a:t>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fileNames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fileNames</a:t>
            </a:r>
            <a:r>
              <a:rPr lang="en-US" altLang="ko-KR" sz="1400" dirty="0"/>
              <a:t>);</a:t>
            </a:r>
          </a:p>
          <a:p>
            <a:pPr marL="342900" indent="-342900"/>
            <a:r>
              <a:rPr lang="en-US" altLang="ko-KR" sz="1400" dirty="0"/>
              <a:t>    return map;</a:t>
            </a:r>
          </a:p>
          <a:p>
            <a:pPr marL="342900" indent="-3429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7759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55986"/>
            <a:ext cx="7980477" cy="3387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212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File</a:t>
            </a:r>
            <a:r>
              <a:rPr lang="ko-KR" altLang="en-US" dirty="0"/>
              <a:t> 저장</a:t>
            </a:r>
            <a:r>
              <a:rPr lang="en-US" altLang="ko-KR" dirty="0"/>
              <a:t> (3 / 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파일 첨부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706929" y="3497575"/>
            <a:ext cx="1256190" cy="335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9316" y="2311472"/>
            <a:ext cx="4248471" cy="327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3522251"/>
            <a:ext cx="4248472" cy="615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999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60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File </a:t>
            </a:r>
            <a:r>
              <a:rPr lang="ko-KR" altLang="en-US" dirty="0"/>
              <a:t>저장 </a:t>
            </a:r>
            <a:r>
              <a:rPr lang="en-US" altLang="ko-KR" dirty="0"/>
              <a:t>(4 / 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파일 업로드 결과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255986"/>
            <a:ext cx="7980477" cy="3387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923928" y="3055716"/>
            <a:ext cx="4248472" cy="1134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93" y="673800"/>
            <a:ext cx="3891165" cy="22761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195378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16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File Upload (1 / 6)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edu.spring.mvc.controller.UploadController.java (1 / 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5370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/>
              <a:t>@Controller</a:t>
            </a:r>
          </a:p>
          <a:p>
            <a:pPr marL="342900" indent="-342900"/>
            <a:r>
              <a:rPr lang="en-US" altLang="ko-KR" sz="1400" dirty="0"/>
              <a:t>public class </a:t>
            </a:r>
            <a:r>
              <a:rPr lang="en-US" altLang="ko-KR" sz="1400" dirty="0" err="1"/>
              <a:t>UploadController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@</a:t>
            </a:r>
            <a:r>
              <a:rPr lang="en-US" altLang="ko-KR" sz="1400" b="1" dirty="0" err="1"/>
              <a:t>RequestMapping</a:t>
            </a:r>
            <a:r>
              <a:rPr lang="en-US" altLang="ko-KR" sz="1400" b="1" dirty="0"/>
              <a:t>("file/</a:t>
            </a:r>
            <a:r>
              <a:rPr lang="en-US" altLang="ko-KR" sz="1400" b="1" dirty="0" err="1"/>
              <a:t>ajax</a:t>
            </a:r>
            <a:r>
              <a:rPr lang="en-US" altLang="ko-KR" sz="1400" b="1" dirty="0"/>
              <a:t>/upload.do")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ResponseBody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Map&lt;String, Object&gt; </a:t>
            </a:r>
            <a:r>
              <a:rPr lang="en-US" altLang="ko-KR" sz="1400" dirty="0" err="1"/>
              <a:t>ajaxUpload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MultipartHttpServletRequest</a:t>
            </a:r>
            <a:r>
              <a:rPr lang="en-US" altLang="ko-KR" sz="1400" dirty="0"/>
              <a:t> request) {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// [</a:t>
            </a:r>
            <a:r>
              <a:rPr lang="en-US" altLang="ko-KR" sz="1400" b="1" dirty="0" err="1"/>
              <a:t>WorkSpace</a:t>
            </a:r>
            <a:r>
              <a:rPr lang="en-US" altLang="ko-KR" sz="1400" b="1" dirty="0"/>
              <a:t>]/.metadata/.plugins/</a:t>
            </a:r>
            <a:r>
              <a:rPr lang="en-US" altLang="ko-KR" sz="1400" b="1" dirty="0" err="1"/>
              <a:t>org.eclipse.wst.server.core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wtpwebapps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//       /[Project]/WEB-INF/classes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String </a:t>
            </a:r>
            <a:r>
              <a:rPr lang="en-US" altLang="ko-KR" sz="1400" b="1" dirty="0" err="1">
                <a:solidFill>
                  <a:srgbClr val="FF0000"/>
                </a:solidFill>
              </a:rPr>
              <a:t>classPath</a:t>
            </a:r>
            <a:r>
              <a:rPr lang="en-US" altLang="ko-KR" sz="1400" b="1" dirty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this.getClass</a:t>
            </a:r>
            <a:r>
              <a:rPr lang="en-US" altLang="ko-KR" sz="1400" b="1" dirty="0">
                <a:solidFill>
                  <a:srgbClr val="FF0000"/>
                </a:solidFill>
              </a:rPr>
              <a:t>().</a:t>
            </a:r>
            <a:r>
              <a:rPr lang="en-US" altLang="ko-KR" sz="1400" b="1" dirty="0" err="1">
                <a:solidFill>
                  <a:srgbClr val="FF0000"/>
                </a:solidFill>
              </a:rPr>
              <a:t>getClassLoader</a:t>
            </a:r>
            <a:r>
              <a:rPr lang="en-US" altLang="ko-KR" sz="1400" b="1" dirty="0">
                <a:solidFill>
                  <a:srgbClr val="FF0000"/>
                </a:solidFill>
              </a:rPr>
              <a:t>().</a:t>
            </a:r>
            <a:r>
              <a:rPr lang="en-US" altLang="ko-KR" sz="1400" b="1" dirty="0" err="1">
                <a:solidFill>
                  <a:srgbClr val="FF0000"/>
                </a:solidFill>
              </a:rPr>
              <a:t>getResource</a:t>
            </a:r>
            <a:r>
              <a:rPr lang="en-US" altLang="ko-KR" sz="1400" b="1" dirty="0">
                <a:solidFill>
                  <a:srgbClr val="FF0000"/>
                </a:solidFill>
              </a:rPr>
              <a:t>("").</a:t>
            </a:r>
            <a:r>
              <a:rPr lang="en-US" altLang="ko-KR" sz="1400" b="1" dirty="0" err="1">
                <a:solidFill>
                  <a:srgbClr val="FF0000"/>
                </a:solidFill>
              </a:rPr>
              <a:t>getPath</a:t>
            </a:r>
            <a:r>
              <a:rPr lang="en-US" altLang="ko-KR" sz="1400" b="1" dirty="0">
                <a:solidFill>
                  <a:srgbClr val="FF0000"/>
                </a:solidFill>
              </a:rPr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webInfIdx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classPath.indexOf</a:t>
            </a:r>
            <a:r>
              <a:rPr lang="en-US" altLang="ko-KR" sz="1400" dirty="0"/>
              <a:t>("WEB-INF/");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// </a:t>
            </a:r>
            <a:r>
              <a:rPr lang="en-US" altLang="ko-KR" sz="1400" b="1" dirty="0" err="1"/>
              <a:t>WebContent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webapp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String </a:t>
            </a:r>
            <a:r>
              <a:rPr lang="en-US" altLang="ko-KR" sz="1400" b="1" dirty="0" err="1">
                <a:solidFill>
                  <a:srgbClr val="FF0000"/>
                </a:solidFill>
              </a:rPr>
              <a:t>savePath</a:t>
            </a:r>
            <a:r>
              <a:rPr lang="en-US" altLang="ko-KR" sz="1400" b="1" dirty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classPath.substring</a:t>
            </a:r>
            <a:r>
              <a:rPr lang="en-US" altLang="ko-KR" sz="1400" b="1" dirty="0">
                <a:solidFill>
                  <a:srgbClr val="FF0000"/>
                </a:solidFill>
              </a:rPr>
              <a:t>(0, </a:t>
            </a:r>
            <a:r>
              <a:rPr lang="en-US" altLang="ko-KR" sz="1400" b="1" dirty="0" err="1">
                <a:solidFill>
                  <a:srgbClr val="FF0000"/>
                </a:solidFill>
              </a:rPr>
              <a:t>webInfIdx</a:t>
            </a:r>
            <a:r>
              <a:rPr lang="en-US" altLang="ko-KR" sz="1400" b="1" dirty="0">
                <a:solidFill>
                  <a:srgbClr val="FF0000"/>
                </a:solidFill>
              </a:rPr>
              <a:t>) + "temp";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// make directory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File 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 = new File(</a:t>
            </a:r>
            <a:r>
              <a:rPr lang="en-US" altLang="ko-KR" sz="1400" dirty="0" err="1"/>
              <a:t>savePath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if(!</a:t>
            </a:r>
            <a:r>
              <a:rPr lang="en-US" altLang="ko-KR" sz="1400" dirty="0" err="1"/>
              <a:t>dir.isDirectory</a:t>
            </a:r>
            <a:r>
              <a:rPr lang="en-US" altLang="ko-KR" sz="1400" dirty="0"/>
              <a:t>())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dir.mkdirs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64202997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16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File Upload (2 / 6)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edu.spring.mvc.controller.UploadController.java (2 / 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Map&lt;String, Object&gt; map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&lt;String, Object&gt;();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List&lt;</a:t>
            </a:r>
            <a:r>
              <a:rPr lang="en-US" altLang="ko-KR" sz="1400" dirty="0" err="1"/>
              <a:t>MultipartFile</a:t>
            </a:r>
            <a:r>
              <a:rPr lang="en-US" altLang="ko-KR" sz="1400" dirty="0"/>
              <a:t>&gt; list = </a:t>
            </a:r>
            <a:r>
              <a:rPr lang="en-US" altLang="ko-KR" sz="1400" dirty="0" err="1"/>
              <a:t>request.getFiles</a:t>
            </a:r>
            <a:r>
              <a:rPr lang="en-US" altLang="ko-KR" sz="1400" dirty="0"/>
              <a:t>("file");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List&lt;String&gt; </a:t>
            </a:r>
            <a:r>
              <a:rPr lang="en-US" altLang="ko-KR" sz="1400" dirty="0" err="1"/>
              <a:t>fileNames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&lt;String&gt;();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for (</a:t>
            </a:r>
            <a:r>
              <a:rPr lang="en-US" altLang="ko-KR" sz="1400" dirty="0" err="1"/>
              <a:t>MultipartFile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mFile</a:t>
            </a:r>
            <a:r>
              <a:rPr lang="en-US" altLang="ko-KR" sz="1400" dirty="0"/>
              <a:t> : list)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String </a:t>
            </a:r>
            <a:r>
              <a:rPr lang="en-US" altLang="ko-KR" sz="1400" dirty="0" err="1"/>
              <a:t>oFileName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mFile.getOriginalFilename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// </a:t>
            </a:r>
            <a:r>
              <a:rPr lang="ko-KR" altLang="en-US" sz="1400" b="1" dirty="0"/>
              <a:t>파일명 중복을 막기 위해 파일명과 </a:t>
            </a:r>
            <a:r>
              <a:rPr lang="ko-KR" altLang="en-US" sz="1400" b="1" dirty="0" err="1"/>
              <a:t>확장자</a:t>
            </a:r>
            <a:r>
              <a:rPr lang="ko-KR" altLang="en-US" sz="1400" b="1" dirty="0"/>
              <a:t> 사이에 </a:t>
            </a:r>
            <a:r>
              <a:rPr lang="en-US" altLang="ko-KR" sz="1400" b="1" dirty="0" err="1"/>
              <a:t>UnixTime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추가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400" b="1" dirty="0"/>
              <a:t>            </a:t>
            </a:r>
            <a:r>
              <a:rPr lang="en-US" altLang="ko-KR" sz="1400" b="1" dirty="0"/>
              <a:t>String </a:t>
            </a:r>
            <a:r>
              <a:rPr lang="en-US" altLang="ko-KR" sz="1400" b="1" dirty="0" err="1"/>
              <a:t>fileName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oFileName.substring</a:t>
            </a:r>
            <a:r>
              <a:rPr lang="en-US" altLang="ko-KR" sz="1400" b="1" dirty="0"/>
              <a:t>(0, </a:t>
            </a:r>
            <a:r>
              <a:rPr lang="en-US" altLang="ko-KR" sz="1400" b="1" dirty="0" err="1"/>
              <a:t>oFileName.lastIndexOf</a:t>
            </a:r>
            <a:r>
              <a:rPr lang="en-US" altLang="ko-KR" sz="1400" b="1" dirty="0"/>
              <a:t>("."));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String </a:t>
            </a:r>
            <a:r>
              <a:rPr lang="en-US" altLang="ko-KR" sz="1400" b="1" dirty="0" err="1"/>
              <a:t>fileExt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oFileName.substring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oFileName.lastIndexOf</a:t>
            </a:r>
            <a:r>
              <a:rPr lang="en-US" altLang="ko-KR" sz="1400" b="1" dirty="0"/>
              <a:t>("."));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>
                <a:solidFill>
                  <a:srgbClr val="FF0000"/>
                </a:solidFill>
              </a:rPr>
              <a:t>String </a:t>
            </a:r>
            <a:r>
              <a:rPr lang="en-US" altLang="ko-KR" sz="1400" b="1" dirty="0" err="1">
                <a:solidFill>
                  <a:srgbClr val="FF0000"/>
                </a:solidFill>
              </a:rPr>
              <a:t>saveFileName</a:t>
            </a:r>
            <a:r>
              <a:rPr lang="en-US" altLang="ko-KR" sz="1400" b="1" dirty="0">
                <a:solidFill>
                  <a:srgbClr val="FF0000"/>
                </a:solidFill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fileName</a:t>
            </a:r>
            <a:r>
              <a:rPr lang="en-US" altLang="ko-KR" sz="1400" b="1" dirty="0">
                <a:solidFill>
                  <a:srgbClr val="FF0000"/>
                </a:solidFill>
              </a:rPr>
              <a:t> + "_" + </a:t>
            </a:r>
            <a:r>
              <a:rPr lang="en-US" altLang="ko-KR" sz="1400" b="1" dirty="0" err="1">
                <a:solidFill>
                  <a:srgbClr val="FF0000"/>
                </a:solidFill>
              </a:rPr>
              <a:t>System.currentTimeMillis</a:t>
            </a:r>
            <a:r>
              <a:rPr lang="en-US" altLang="ko-KR" sz="1400" b="1" dirty="0">
                <a:solidFill>
                  <a:srgbClr val="FF0000"/>
                </a:solidFill>
              </a:rPr>
              <a:t>() + 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fileExt</a:t>
            </a:r>
            <a:r>
              <a:rPr lang="en-US" altLang="ko-KR" sz="1400" b="1" dirty="0">
                <a:solidFill>
                  <a:srgbClr val="FF0000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21444372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16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File Upload (3 / 6)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edu.spring.mvc.controller.UploadController.java (3 / 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9398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try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</a:t>
            </a:r>
            <a:r>
              <a:rPr lang="en-US" altLang="ko-KR" sz="1400" b="1" dirty="0" err="1"/>
              <a:t>mFile.transferTo</a:t>
            </a:r>
            <a:r>
              <a:rPr lang="en-US" altLang="ko-KR" sz="1400" b="1" dirty="0"/>
              <a:t>(new File(</a:t>
            </a:r>
            <a:r>
              <a:rPr lang="en-US" altLang="ko-KR" sz="1400" b="1" dirty="0" err="1"/>
              <a:t>savePath</a:t>
            </a:r>
            <a:r>
              <a:rPr lang="en-US" altLang="ko-KR" sz="1400" b="1" dirty="0"/>
              <a:t> + "/" + </a:t>
            </a:r>
            <a:r>
              <a:rPr lang="en-US" altLang="ko-KR" sz="1400" b="1" dirty="0" err="1"/>
              <a:t>saveFileName</a:t>
            </a:r>
            <a:r>
              <a:rPr lang="en-US" altLang="ko-KR" sz="1400" b="1" dirty="0"/>
              <a:t>));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} catch (</a:t>
            </a:r>
            <a:r>
              <a:rPr lang="en-US" altLang="ko-KR" sz="1400" dirty="0" err="1"/>
              <a:t>IllegalStateException</a:t>
            </a:r>
            <a:r>
              <a:rPr lang="en-US" altLang="ko-KR" sz="1400" dirty="0"/>
              <a:t> e)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}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fileNames.add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saveFileName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}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fileNames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fileNames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map;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515586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19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File Upload (4 / 6)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</a:t>
            </a:r>
            <a:r>
              <a:rPr lang="en-US" altLang="ko-KR" dirty="0" err="1"/>
              <a:t>upload.jsp</a:t>
            </a:r>
            <a:r>
              <a:rPr lang="en-US" altLang="ko-KR" dirty="0"/>
              <a:t> (1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&lt;%@ page language="java"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</a:t>
            </a:r>
            <a:r>
              <a:rPr lang="en-US" altLang="ko-KR" sz="1400" dirty="0" err="1"/>
              <a:t>pageEncoding</a:t>
            </a:r>
            <a:r>
              <a:rPr lang="en-US" altLang="ko-KR" sz="1400" dirty="0"/>
              <a:t>="UTF-8"%&gt;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&lt;!DOCTYPE html&gt;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&lt;html&gt;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&lt;head&gt;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&lt;meta http-</a:t>
            </a:r>
            <a:r>
              <a:rPr lang="en-US" altLang="ko-KR" sz="1400" dirty="0" err="1"/>
              <a:t>equiv</a:t>
            </a:r>
            <a:r>
              <a:rPr lang="en-US" altLang="ko-KR" sz="1400" dirty="0"/>
              <a:t>="Content-Type" content="text/html; charset=UTF-8"&gt;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&lt;title&gt;Insert title here&lt;/title&gt;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&lt;/head&gt;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&lt;body&gt;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&lt;form&gt;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&lt;input type="file" </a:t>
            </a:r>
            <a:r>
              <a:rPr lang="en-US" altLang="ko-KR" sz="1400" b="1" dirty="0">
                <a:solidFill>
                  <a:srgbClr val="FF0000"/>
                </a:solidFill>
              </a:rPr>
              <a:t>name="file"</a:t>
            </a:r>
            <a:r>
              <a:rPr lang="en-US" altLang="ko-KR" sz="1400" b="1" dirty="0"/>
              <a:t> multiple&gt;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&lt;input type="submit" value="</a:t>
            </a:r>
            <a:r>
              <a:rPr lang="ko-KR" altLang="en-US" sz="1400" dirty="0"/>
              <a:t>완료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288956651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019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File Upload (5 / 6)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</a:t>
            </a:r>
            <a:r>
              <a:rPr lang="en-US" altLang="ko-KR" dirty="0" err="1"/>
              <a:t>upload.jsp</a:t>
            </a:r>
            <a:r>
              <a:rPr lang="en-US" altLang="ko-KR" dirty="0"/>
              <a:t> (2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52375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="http://code.jquery.com/jquery-3.1.1.min.js"&gt;&lt;/script&gt;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&lt;script&gt;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$("input[name=file]").change(function() {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form = $("form")[0];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var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formData</a:t>
            </a:r>
            <a:r>
              <a:rPr lang="en-US" altLang="ko-KR" sz="1400" b="1" dirty="0">
                <a:solidFill>
                  <a:srgbClr val="FF0000"/>
                </a:solidFill>
              </a:rPr>
              <a:t>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FormData</a:t>
            </a:r>
            <a:r>
              <a:rPr lang="en-US" altLang="ko-KR" sz="1400" b="1" dirty="0">
                <a:solidFill>
                  <a:srgbClr val="FF0000"/>
                </a:solidFill>
              </a:rPr>
              <a:t>(form);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$.</a:t>
            </a:r>
            <a:r>
              <a:rPr lang="en-US" altLang="ko-KR" sz="1400" dirty="0" err="1"/>
              <a:t>ajax</a:t>
            </a:r>
            <a:r>
              <a:rPr lang="en-US" altLang="ko-KR" sz="1400" dirty="0"/>
              <a:t>({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contentType</a:t>
            </a:r>
            <a:r>
              <a:rPr lang="en-US" altLang="ko-KR" sz="1400" b="1" dirty="0">
                <a:solidFill>
                  <a:srgbClr val="FF0000"/>
                </a:solidFill>
              </a:rPr>
              <a:t> : false,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processData</a:t>
            </a:r>
            <a:r>
              <a:rPr lang="en-US" altLang="ko-KR" sz="1400" b="1" dirty="0">
                <a:solidFill>
                  <a:srgbClr val="FF0000"/>
                </a:solidFill>
              </a:rPr>
              <a:t> : false,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"file/</a:t>
            </a:r>
            <a:r>
              <a:rPr lang="en-US" altLang="ko-KR" sz="1400" dirty="0" err="1"/>
              <a:t>ajax</a:t>
            </a:r>
            <a:r>
              <a:rPr lang="en-US" altLang="ko-KR" sz="1400" dirty="0"/>
              <a:t>/upload.do",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    type : "post",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    data : </a:t>
            </a:r>
            <a:r>
              <a:rPr lang="en-US" altLang="ko-KR" sz="1400" b="1" dirty="0" err="1">
                <a:solidFill>
                  <a:srgbClr val="FF0000"/>
                </a:solidFill>
              </a:rPr>
              <a:t>formData</a:t>
            </a:r>
            <a:r>
              <a:rPr lang="en-US" altLang="ko-KR" sz="1400" dirty="0"/>
              <a:t>,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    success : function(res) {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        alert(</a:t>
            </a:r>
            <a:r>
              <a:rPr lang="en-US" altLang="ko-KR" sz="1400" dirty="0" err="1"/>
              <a:t>res.fileNames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    }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    });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});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&lt;/script&gt;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&lt;/body&gt;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913781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255986"/>
            <a:ext cx="7980478" cy="3196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30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AJAX File Upload (6 / 6)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파일 업로드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861048"/>
            <a:ext cx="4630126" cy="18543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3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48872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라이브러리 다운로드 </a:t>
            </a:r>
            <a:r>
              <a:rPr lang="en-US" altLang="ko-KR" dirty="0"/>
              <a:t>(5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의존성 계층 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71484"/>
            <a:ext cx="5040560" cy="4917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80820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6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글쓰기 완료 후 파일 이동</a:t>
            </a:r>
            <a:r>
              <a:rPr lang="en-US" altLang="ko-KR" dirty="0"/>
              <a:t> (1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WebContent</a:t>
            </a:r>
            <a:r>
              <a:rPr lang="en-US" altLang="ko-KR" dirty="0"/>
              <a:t>/</a:t>
            </a:r>
            <a:r>
              <a:rPr lang="en-US" altLang="ko-KR" dirty="0" err="1"/>
              <a:t>upload.jsp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58398"/>
            <a:ext cx="8055159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&lt;form</a:t>
            </a:r>
            <a:r>
              <a:rPr lang="en-US" altLang="ko-KR" sz="1400" b="1" dirty="0">
                <a:solidFill>
                  <a:srgbClr val="FF0000"/>
                </a:solidFill>
              </a:rPr>
              <a:t> action="file/move/upload.do" method="post"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&lt;input type="file" name="file" multiple&gt;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&lt;input type="submit" value="</a:t>
            </a:r>
            <a:r>
              <a:rPr lang="ko-KR" altLang="en-US" sz="1400" dirty="0"/>
              <a:t>완료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&lt;/form&gt;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8055159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$.</a:t>
            </a:r>
            <a:r>
              <a:rPr lang="en-US" altLang="ko-KR" sz="1400" dirty="0" err="1"/>
              <a:t>ajax</a:t>
            </a:r>
            <a:r>
              <a:rPr lang="en-US" altLang="ko-KR" sz="1400" dirty="0"/>
              <a:t>({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/* </a:t>
            </a:r>
            <a:r>
              <a:rPr lang="ko-KR" altLang="en-US" sz="1400" dirty="0"/>
              <a:t>생략</a:t>
            </a:r>
            <a:r>
              <a:rPr lang="en-US" altLang="ko-KR" sz="1400" dirty="0"/>
              <a:t> */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success : function(res)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var</a:t>
            </a:r>
            <a:r>
              <a:rPr lang="en-US" altLang="ko-KR" sz="1400" b="1" dirty="0">
                <a:solidFill>
                  <a:srgbClr val="FF0000"/>
                </a:solidFill>
              </a:rPr>
              <a:t> files = "";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for(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res.fileNames.length</a:t>
            </a:r>
            <a:r>
              <a:rPr lang="en-US" altLang="ko-KR" sz="1400" dirty="0"/>
              <a:t>; i++)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b="1" dirty="0">
                <a:solidFill>
                  <a:srgbClr val="FF0000"/>
                </a:solidFill>
              </a:rPr>
              <a:t>files += "&lt;input type='hidden' name='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fileName</a:t>
            </a:r>
            <a:r>
              <a:rPr lang="en-US" altLang="ko-KR" sz="1400" b="1" dirty="0">
                <a:solidFill>
                  <a:srgbClr val="FF0000"/>
                </a:solidFill>
              </a:rPr>
              <a:t>' value='" + </a:t>
            </a:r>
            <a:r>
              <a:rPr lang="en-US" altLang="ko-KR" sz="1400" b="1" dirty="0" err="1">
                <a:solidFill>
                  <a:srgbClr val="FF0000"/>
                </a:solidFill>
              </a:rPr>
              <a:t>res.fileNames</a:t>
            </a:r>
            <a:r>
              <a:rPr lang="en-US" altLang="ko-KR" sz="1400" b="1" dirty="0">
                <a:solidFill>
                  <a:srgbClr val="FF0000"/>
                </a:solidFill>
              </a:rPr>
              <a:t>[i] + "'&gt;";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>
                <a:solidFill>
                  <a:srgbClr val="FF0000"/>
                </a:solidFill>
              </a:rPr>
              <a:t>$("form").append(files);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9490085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6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글쓰기 완료 후 파일 이동</a:t>
            </a:r>
            <a:r>
              <a:rPr lang="en-US" altLang="ko-KR" dirty="0"/>
              <a:t> (2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파일 업로드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" y="1255986"/>
            <a:ext cx="5599233" cy="3829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67" y="2492896"/>
            <a:ext cx="5599231" cy="3829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73224" y="3705346"/>
            <a:ext cx="2544537" cy="681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35896" y="4941168"/>
            <a:ext cx="3991820" cy="1123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5547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16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글쓰기 완료 후 파일 이동</a:t>
            </a:r>
            <a:r>
              <a:rPr lang="en-US" altLang="ko-KR" dirty="0"/>
              <a:t> (3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edu.spring.mvc.controller.UploadController.java (1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5370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dirty="0"/>
              <a:t>@Controller</a:t>
            </a:r>
          </a:p>
          <a:p>
            <a:pPr marL="342900" indent="-342900"/>
            <a:r>
              <a:rPr lang="en-US" altLang="ko-KR" sz="1400" dirty="0"/>
              <a:t>public class </a:t>
            </a:r>
            <a:r>
              <a:rPr lang="en-US" altLang="ko-KR" sz="1400" dirty="0" err="1"/>
              <a:t>UploadController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@</a:t>
            </a:r>
            <a:r>
              <a:rPr lang="en-US" altLang="ko-KR" sz="1400" b="1" dirty="0" err="1"/>
              <a:t>RequestMapping</a:t>
            </a:r>
            <a:r>
              <a:rPr lang="en-US" altLang="ko-KR" sz="1400" b="1" dirty="0"/>
              <a:t>("file/move/upload.do")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ResponseBody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Map&lt;String, Object&gt; </a:t>
            </a:r>
            <a:r>
              <a:rPr lang="en-US" altLang="ko-KR" sz="1400" dirty="0" err="1"/>
              <a:t>moveUpload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String[] 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fileName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String </a:t>
            </a:r>
            <a:r>
              <a:rPr lang="en-US" altLang="ko-KR" sz="1400" dirty="0" err="1"/>
              <a:t>classPath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this.getClass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getClassLoader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getResource</a:t>
            </a:r>
            <a:r>
              <a:rPr lang="en-US" altLang="ko-KR" sz="1400" dirty="0"/>
              <a:t>("").</a:t>
            </a:r>
            <a:r>
              <a:rPr lang="en-US" altLang="ko-KR" sz="1400" dirty="0" err="1"/>
              <a:t>getPath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webInfIdx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classPath.indexOf</a:t>
            </a:r>
            <a:r>
              <a:rPr lang="en-US" altLang="ko-KR" sz="1400" dirty="0"/>
              <a:t>("WEB-INF/");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String </a:t>
            </a:r>
            <a:r>
              <a:rPr lang="en-US" altLang="ko-KR" sz="1400" b="1" dirty="0" err="1"/>
              <a:t>tempPath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classPath.substring</a:t>
            </a:r>
            <a:r>
              <a:rPr lang="en-US" altLang="ko-KR" sz="1400" b="1" dirty="0"/>
              <a:t>(0, </a:t>
            </a:r>
            <a:r>
              <a:rPr lang="en-US" altLang="ko-KR" sz="1400" b="1" dirty="0" err="1"/>
              <a:t>webInfIdx</a:t>
            </a:r>
            <a:r>
              <a:rPr lang="en-US" altLang="ko-KR" sz="1400" b="1" dirty="0"/>
              <a:t>) + "temp";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String </a:t>
            </a:r>
            <a:r>
              <a:rPr lang="en-US" altLang="ko-KR" sz="1400" b="1" dirty="0" err="1"/>
              <a:t>savePath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classPath.substring</a:t>
            </a:r>
            <a:r>
              <a:rPr lang="en-US" altLang="ko-KR" sz="1400" b="1" dirty="0"/>
              <a:t>(0, </a:t>
            </a:r>
            <a:r>
              <a:rPr lang="en-US" altLang="ko-KR" sz="1400" b="1" dirty="0" err="1"/>
              <a:t>webInfIdx</a:t>
            </a:r>
            <a:r>
              <a:rPr lang="en-US" altLang="ko-KR" sz="1400" b="1" dirty="0"/>
              <a:t>) + "image";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// make directory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File 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 = new File(</a:t>
            </a:r>
            <a:r>
              <a:rPr lang="en-US" altLang="ko-KR" sz="1400" dirty="0" err="1"/>
              <a:t>savePath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if(!</a:t>
            </a:r>
            <a:r>
              <a:rPr lang="en-US" altLang="ko-KR" sz="1400" dirty="0" err="1"/>
              <a:t>dir.isDirectory</a:t>
            </a:r>
            <a:r>
              <a:rPr lang="en-US" altLang="ko-KR" sz="1400" dirty="0"/>
              <a:t>())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dir.mkdirs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4278370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416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글쓰기 완료 후 파일 이동</a:t>
            </a:r>
            <a:r>
              <a:rPr lang="en-US" altLang="ko-KR" dirty="0"/>
              <a:t> (4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edu.spring.mvc.controller.UploadController.java (2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Map&lt;String, Object&gt; map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&lt;String, Object&gt;();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fileName.length</a:t>
            </a:r>
            <a:r>
              <a:rPr lang="en-US" altLang="ko-KR" sz="1400" dirty="0"/>
              <a:t>; i++)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File </a:t>
            </a:r>
            <a:r>
              <a:rPr lang="en-US" altLang="ko-KR" sz="1400" b="1" dirty="0" err="1"/>
              <a:t>file</a:t>
            </a:r>
            <a:r>
              <a:rPr lang="en-US" altLang="ko-KR" sz="1400" b="1" dirty="0"/>
              <a:t> = new File(</a:t>
            </a:r>
            <a:r>
              <a:rPr lang="en-US" altLang="ko-KR" sz="1400" b="1" dirty="0" err="1"/>
              <a:t>tempPath</a:t>
            </a:r>
            <a:r>
              <a:rPr lang="en-US" altLang="ko-KR" sz="1400" b="1" dirty="0"/>
              <a:t> + "/" + </a:t>
            </a:r>
            <a:r>
              <a:rPr lang="en-US" altLang="ko-KR" sz="1400" b="1" dirty="0" err="1"/>
              <a:t>fileName</a:t>
            </a:r>
            <a:r>
              <a:rPr lang="en-US" altLang="ko-KR" sz="1400" b="1" dirty="0"/>
              <a:t>[i]);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file.renameTo</a:t>
            </a:r>
            <a:r>
              <a:rPr lang="en-US" altLang="ko-KR" sz="1400" b="1" dirty="0"/>
              <a:t>(new File(</a:t>
            </a:r>
            <a:r>
              <a:rPr lang="en-US" altLang="ko-KR" sz="1400" b="1" dirty="0" err="1"/>
              <a:t>savePath</a:t>
            </a:r>
            <a:r>
              <a:rPr lang="en-US" altLang="ko-KR" sz="1400" b="1" dirty="0"/>
              <a:t> + "/" + </a:t>
            </a:r>
            <a:r>
              <a:rPr lang="en-US" altLang="ko-KR" sz="1400" b="1" dirty="0" err="1"/>
              <a:t>fileName</a:t>
            </a:r>
            <a:r>
              <a:rPr lang="en-US" altLang="ko-KR" sz="1400" b="1" dirty="0"/>
              <a:t>[i]));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("result", "success");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map;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21921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6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글쓰기 완료 후 파일 이동</a:t>
            </a:r>
            <a:r>
              <a:rPr lang="en-US" altLang="ko-KR" dirty="0"/>
              <a:t> (5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완료 버튼 클릭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80694"/>
            <a:ext cx="4274820" cy="998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20888"/>
            <a:ext cx="5417820" cy="2278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60078"/>
            <a:ext cx="5417820" cy="22783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263474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9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Download (1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en-US" altLang="ko-KR" dirty="0" err="1"/>
              <a:t>edu.spring.mvc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edu.spring.mvc.servlet-context.xml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7704856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&lt;bean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beanNameViewResolver</a:t>
            </a:r>
            <a:r>
              <a:rPr lang="en-US" altLang="ko-KR" sz="1400" b="1" dirty="0"/>
              <a:t>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   class="</a:t>
            </a:r>
            <a:r>
              <a:rPr lang="en-US" altLang="ko-KR" sz="1400" b="1" dirty="0" err="1"/>
              <a:t>org.springframework.web.servlet.view.BeanNameViewResolver</a:t>
            </a:r>
            <a:r>
              <a:rPr lang="en-US" altLang="ko-KR" sz="1400" b="1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&lt;property name="order" value="0"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&lt;/bean&gt;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&lt;!-- </a:t>
            </a:r>
            <a:r>
              <a:rPr lang="ko-KR" altLang="en-US" sz="1400" b="1" dirty="0" err="1"/>
              <a:t>응답시</a:t>
            </a:r>
            <a:r>
              <a:rPr lang="ko-KR" altLang="en-US" sz="1400" b="1" dirty="0"/>
              <a:t> 사용할 </a:t>
            </a:r>
            <a:r>
              <a:rPr lang="en-US" altLang="ko-KR" sz="1400" b="1" dirty="0"/>
              <a:t>view </a:t>
            </a:r>
            <a:r>
              <a:rPr lang="ko-KR" altLang="en-US" sz="1400" b="1" dirty="0"/>
              <a:t>직접 작성 </a:t>
            </a:r>
            <a:r>
              <a:rPr lang="en-US" altLang="ko-KR" sz="1400" b="1" dirty="0"/>
              <a:t>--&gt;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&lt;bean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fileDownloadView</a:t>
            </a:r>
            <a:r>
              <a:rPr lang="en-US" altLang="ko-KR" sz="1400" b="1" dirty="0"/>
              <a:t>" class="</a:t>
            </a:r>
            <a:r>
              <a:rPr lang="en-US" altLang="ko-KR" sz="1400" b="1" dirty="0" err="1">
                <a:solidFill>
                  <a:srgbClr val="FF0000"/>
                </a:solidFill>
              </a:rPr>
              <a:t>edu.spring.mvc.view.FileDownloadView</a:t>
            </a:r>
            <a:r>
              <a:rPr lang="en-US" altLang="ko-KR" sz="1400" b="1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77799651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91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Download (2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edu.spring.mvc.controller.DownloadController.java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b="1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DownloadController</a:t>
            </a:r>
            <a:r>
              <a:rPr lang="en-US" altLang="ko-KR" sz="1400" dirty="0"/>
              <a:t> {</a:t>
            </a:r>
          </a:p>
          <a:p>
            <a:pPr marL="342900" indent="-342900"/>
            <a:r>
              <a:rPr lang="en-US" altLang="ko-KR" sz="1400" dirty="0"/>
              <a:t>    @</a:t>
            </a:r>
            <a:r>
              <a:rPr lang="en-US" altLang="ko-KR" sz="1400" dirty="0" err="1"/>
              <a:t>RequestMapping</a:t>
            </a:r>
            <a:r>
              <a:rPr lang="en-US" altLang="ko-KR" sz="1400" dirty="0"/>
              <a:t>("file/download.do")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</a:t>
            </a:r>
            <a:r>
              <a:rPr lang="en-US" altLang="ko-KR" sz="1400" b="1" dirty="0" err="1"/>
              <a:t>ModelAndView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fileDownload</a:t>
            </a:r>
            <a:r>
              <a:rPr lang="en-US" altLang="ko-KR" sz="14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();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/>
            <a:r>
              <a:rPr lang="en-US" altLang="ko-KR" sz="1400" b="1" dirty="0"/>
              <a:t>        File </a:t>
            </a:r>
            <a:r>
              <a:rPr lang="en-US" altLang="ko-KR" sz="1400" b="1" dirty="0" err="1"/>
              <a:t>file</a:t>
            </a:r>
            <a:r>
              <a:rPr lang="en-US" altLang="ko-KR" sz="1400" b="1" dirty="0"/>
              <a:t> = new File("/upload/file/build.txt");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String </a:t>
            </a:r>
            <a:r>
              <a:rPr lang="en-US" altLang="ko-KR" sz="1400" b="1" dirty="0" err="1"/>
              <a:t>fileName</a:t>
            </a:r>
            <a:r>
              <a:rPr lang="en-US" altLang="ko-KR" sz="1400" b="1" dirty="0"/>
              <a:t> = "</a:t>
            </a:r>
            <a:r>
              <a:rPr lang="ko-KR" altLang="en-US" sz="1400" b="1" dirty="0" err="1"/>
              <a:t>빌드</a:t>
            </a:r>
            <a:r>
              <a:rPr lang="en-US" altLang="ko-KR" sz="1400" b="1" dirty="0"/>
              <a:t>.txt";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/>
            <a:r>
              <a:rPr lang="en-US" altLang="ko-KR" sz="1400" b="1" dirty="0"/>
              <a:t>        Map&lt;String, Object&gt; </a:t>
            </a:r>
            <a:r>
              <a:rPr lang="en-US" altLang="ko-KR" sz="1400" b="1" dirty="0" err="1">
                <a:solidFill>
                  <a:srgbClr val="FF0000"/>
                </a:solidFill>
              </a:rPr>
              <a:t>downloadData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/>
              <a:t>= new </a:t>
            </a:r>
            <a:r>
              <a:rPr lang="en-US" altLang="ko-KR" sz="1400" b="1" dirty="0" err="1"/>
              <a:t>HashMap</a:t>
            </a:r>
            <a:r>
              <a:rPr lang="en-US" altLang="ko-KR" sz="1400" b="1" dirty="0"/>
              <a:t>&lt;String, Object&gt;();</a:t>
            </a:r>
          </a:p>
          <a:p>
            <a:pPr marL="342900" indent="-342900"/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downloadData</a:t>
            </a:r>
            <a:r>
              <a:rPr lang="en-US" altLang="ko-KR" sz="1400" b="1" dirty="0" err="1"/>
              <a:t>.put</a:t>
            </a:r>
            <a:r>
              <a:rPr lang="en-US" altLang="ko-KR" sz="1400" b="1" dirty="0"/>
              <a:t>("file", file);</a:t>
            </a:r>
          </a:p>
          <a:p>
            <a:pPr marL="342900" indent="-342900"/>
            <a:r>
              <a:rPr lang="en-US" altLang="ko-KR" sz="1400" b="1" dirty="0"/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downloadData</a:t>
            </a:r>
            <a:r>
              <a:rPr lang="en-US" altLang="ko-KR" sz="1400" b="1" dirty="0" err="1"/>
              <a:t>.put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fileName</a:t>
            </a:r>
            <a:r>
              <a:rPr lang="en-US" altLang="ko-KR" sz="1400" b="1" dirty="0"/>
              <a:t>", </a:t>
            </a:r>
            <a:r>
              <a:rPr lang="en-US" altLang="ko-KR" sz="1400" b="1" dirty="0" err="1"/>
              <a:t>fileName</a:t>
            </a:r>
            <a:r>
              <a:rPr lang="en-US" altLang="ko-KR" sz="1400" b="1" dirty="0"/>
              <a:t>);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mav.addObject</a:t>
            </a:r>
            <a:r>
              <a:rPr lang="en-US" altLang="ko-KR" sz="1400" dirty="0"/>
              <a:t>("</a:t>
            </a:r>
            <a:r>
              <a:rPr lang="en-US" altLang="ko-KR" sz="1400" b="1" dirty="0" err="1">
                <a:solidFill>
                  <a:srgbClr val="FF0000"/>
                </a:solidFill>
              </a:rPr>
              <a:t>downloadData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downloadData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mav.setViewName</a:t>
            </a:r>
            <a:r>
              <a:rPr lang="en-US" altLang="ko-KR" sz="1400" dirty="0"/>
              <a:t>("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fileDownloadView</a:t>
            </a:r>
            <a:r>
              <a:rPr lang="en-US" altLang="ko-KR" sz="1400" dirty="0"/>
              <a:t>");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83252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022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Download (3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edu.spring.mvc.view.FileDownloadView.java (1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FileDownloadView</a:t>
            </a:r>
            <a:r>
              <a:rPr lang="en-US" altLang="ko-KR" sz="1400" dirty="0"/>
              <a:t> extends </a:t>
            </a:r>
            <a:r>
              <a:rPr lang="en-US" altLang="ko-KR" sz="1400" b="1" dirty="0" err="1">
                <a:solidFill>
                  <a:srgbClr val="FF0000"/>
                </a:solidFill>
              </a:rPr>
              <a:t>AbstractView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protected void </a:t>
            </a:r>
            <a:r>
              <a:rPr lang="en-US" altLang="ko-KR" sz="1400" dirty="0" err="1"/>
              <a:t>renderMergedOutputModel</a:t>
            </a:r>
            <a:r>
              <a:rPr lang="en-US" altLang="ko-KR" sz="1400" dirty="0"/>
              <a:t>(Map&lt;String, Object&gt; model,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 request, </a:t>
            </a:r>
            <a:r>
              <a:rPr lang="en-US" altLang="ko-KR" sz="1400" dirty="0" err="1"/>
              <a:t>HttpServletResponse</a:t>
            </a:r>
            <a:r>
              <a:rPr lang="en-US" altLang="ko-KR" sz="1400" dirty="0"/>
              <a:t> response) throws Exception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/>
              <a:t>Map&lt;String, Object&gt; </a:t>
            </a:r>
            <a:r>
              <a:rPr lang="en-US" altLang="ko-KR" sz="1400" b="1" dirty="0" err="1"/>
              <a:t>downloadData</a:t>
            </a:r>
            <a:r>
              <a:rPr lang="en-US" altLang="ko-KR" sz="1400" b="1" dirty="0"/>
              <a:t> =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    (Map&lt;String, Object&gt;) </a:t>
            </a:r>
            <a:r>
              <a:rPr lang="en-US" altLang="ko-KR" sz="1400" b="1" dirty="0" err="1"/>
              <a:t>model.get</a:t>
            </a:r>
            <a:r>
              <a:rPr lang="en-US" altLang="ko-KR" sz="1400" b="1" dirty="0"/>
              <a:t>("</a:t>
            </a:r>
            <a:r>
              <a:rPr lang="en-US" altLang="ko-KR" sz="1400" b="1" dirty="0" err="1">
                <a:solidFill>
                  <a:srgbClr val="FF0000"/>
                </a:solidFill>
              </a:rPr>
              <a:t>downloadData</a:t>
            </a:r>
            <a:r>
              <a:rPr lang="en-US" altLang="ko-KR" sz="1400" b="1" dirty="0"/>
              <a:t>");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File </a:t>
            </a:r>
            <a:r>
              <a:rPr lang="en-US" altLang="ko-KR" sz="1400" b="1" dirty="0" err="1"/>
              <a:t>file</a:t>
            </a:r>
            <a:r>
              <a:rPr lang="en-US" altLang="ko-KR" sz="1400" b="1" dirty="0"/>
              <a:t> = (File) </a:t>
            </a:r>
            <a:r>
              <a:rPr lang="en-US" altLang="ko-KR" sz="1400" b="1" dirty="0" err="1"/>
              <a:t>downloadData.get</a:t>
            </a:r>
            <a:r>
              <a:rPr lang="en-US" altLang="ko-KR" sz="1400" b="1" dirty="0"/>
              <a:t>("file");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String </a:t>
            </a:r>
            <a:r>
              <a:rPr lang="en-US" altLang="ko-KR" sz="1400" b="1" dirty="0" err="1"/>
              <a:t>fileName</a:t>
            </a:r>
            <a:r>
              <a:rPr lang="en-US" altLang="ko-KR" sz="1400" b="1" dirty="0"/>
              <a:t> = (String) </a:t>
            </a:r>
            <a:r>
              <a:rPr lang="en-US" altLang="ko-KR" sz="1400" b="1" dirty="0" err="1"/>
              <a:t>downloadData.get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fileName</a:t>
            </a:r>
            <a:r>
              <a:rPr lang="en-US" altLang="ko-KR" sz="1400" b="1" dirty="0"/>
              <a:t>");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response.setHeader</a:t>
            </a:r>
            <a:r>
              <a:rPr lang="en-US" altLang="ko-KR" sz="1400" dirty="0"/>
              <a:t>("Content-Disposition",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"attachment; filename=\"" +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       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fileName</a:t>
            </a:r>
            <a:r>
              <a:rPr lang="en-US" altLang="ko-KR" sz="1400" dirty="0"/>
              <a:t>, "UTF-8") + "\";charset=\"UTF-8\"");</a:t>
            </a:r>
          </a:p>
        </p:txBody>
      </p:sp>
    </p:spTree>
    <p:extLst>
      <p:ext uri="{BB962C8B-B14F-4D97-AF65-F5344CB8AC3E}">
        <p14:creationId xmlns:p14="http://schemas.microsoft.com/office/powerpoint/2010/main" val="68510496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022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Download (4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edu.spring.mvc.view.FileDownloadView.java (2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OutputStream</a:t>
            </a:r>
            <a:r>
              <a:rPr lang="en-US" altLang="ko-KR" sz="1400" b="1" dirty="0"/>
              <a:t> out = </a:t>
            </a:r>
            <a:r>
              <a:rPr lang="en-US" altLang="ko-KR" sz="1400" b="1" dirty="0" err="1"/>
              <a:t>response.getOutputStream</a:t>
            </a:r>
            <a:r>
              <a:rPr lang="en-US" altLang="ko-KR" sz="1400" b="1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FileInputStream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fis</a:t>
            </a:r>
            <a:r>
              <a:rPr lang="en-US" altLang="ko-KR" sz="1400" b="1" dirty="0"/>
              <a:t> = null;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try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fis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FileInputStream</a:t>
            </a:r>
            <a:r>
              <a:rPr lang="en-US" altLang="ko-KR" sz="1400" b="1" dirty="0"/>
              <a:t>(file);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FileCopyUtils.copy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fis</a:t>
            </a:r>
            <a:r>
              <a:rPr lang="en-US" altLang="ko-KR" sz="1400" b="1" dirty="0">
                <a:solidFill>
                  <a:srgbClr val="FF0000"/>
                </a:solidFill>
              </a:rPr>
              <a:t>, out);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 catch (Exception e)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</a:t>
            </a:r>
            <a:r>
              <a:rPr lang="en-US" altLang="ko-KR" sz="1400" b="1" dirty="0" err="1"/>
              <a:t>e.printStackTrace</a:t>
            </a:r>
            <a:r>
              <a:rPr lang="en-US" altLang="ko-KR" sz="1400" b="1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 finally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if (</a:t>
            </a:r>
            <a:r>
              <a:rPr lang="en-US" altLang="ko-KR" sz="1400" b="1" dirty="0" err="1"/>
              <a:t>fis</a:t>
            </a:r>
            <a:r>
              <a:rPr lang="en-US" altLang="ko-KR" sz="1400" b="1" dirty="0"/>
              <a:t> != null)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    try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        </a:t>
            </a:r>
            <a:r>
              <a:rPr lang="en-US" altLang="ko-KR" sz="1400" b="1" dirty="0" err="1"/>
              <a:t>fis.close</a:t>
            </a:r>
            <a:r>
              <a:rPr lang="en-US" altLang="ko-KR" sz="1400" b="1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    } catch (</a:t>
            </a:r>
            <a:r>
              <a:rPr lang="en-US" altLang="ko-KR" sz="1400" b="1" dirty="0" err="1"/>
              <a:t>IOException</a:t>
            </a:r>
            <a:r>
              <a:rPr lang="en-US" altLang="ko-KR" sz="1400" b="1" dirty="0"/>
              <a:t> e) {}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out.flush</a:t>
            </a:r>
            <a:r>
              <a:rPr lang="en-US" altLang="ko-KR" sz="1400" b="1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74769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47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File Download (5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테스트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89207"/>
            <a:ext cx="8029575" cy="487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23008" y="1289207"/>
            <a:ext cx="3260192" cy="321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23008" y="5117143"/>
            <a:ext cx="516992" cy="256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6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893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프로젝트 실행 테스트 </a:t>
            </a:r>
            <a:r>
              <a:rPr lang="en-US" altLang="ko-KR" dirty="0"/>
              <a:t>(1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필요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ㆍ외부조립기</a:t>
            </a:r>
            <a:r>
              <a:rPr lang="ko-KR" altLang="en-US" dirty="0"/>
              <a:t> </a:t>
            </a:r>
            <a:r>
              <a:rPr lang="en-US" altLang="ko-KR" dirty="0"/>
              <a:t>(config.xml)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     </a:t>
            </a:r>
            <a:r>
              <a:rPr lang="ko-KR" altLang="en-US" dirty="0" err="1"/>
              <a:t>ㆍ회원</a:t>
            </a:r>
            <a:r>
              <a:rPr lang="ko-KR" altLang="en-US" dirty="0"/>
              <a:t> 정보 조회 클래스 </a:t>
            </a:r>
            <a:r>
              <a:rPr lang="en-US" altLang="ko-KR" dirty="0"/>
              <a:t>(DAO – UserDao.java)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     </a:t>
            </a:r>
            <a:r>
              <a:rPr lang="ko-KR" altLang="en-US" dirty="0" err="1"/>
              <a:t>ㆍ실행</a:t>
            </a:r>
            <a:r>
              <a:rPr lang="ko-KR" altLang="en-US" dirty="0"/>
              <a:t> 클래스 </a:t>
            </a:r>
            <a:r>
              <a:rPr lang="en-US" altLang="ko-KR" dirty="0"/>
              <a:t>(main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– MainTest.java)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패키지 생성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3068960"/>
            <a:ext cx="3754797" cy="3575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368647" y="4149080"/>
            <a:ext cx="746153" cy="20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05209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98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Excel Download (1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en-US" altLang="ko-KR" dirty="0" err="1"/>
              <a:t>edu.spring.mvc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</a:t>
            </a:r>
            <a:r>
              <a:rPr lang="en-US" altLang="ko-KR" dirty="0"/>
              <a:t> </a:t>
            </a:r>
            <a:r>
              <a:rPr lang="ko-KR" altLang="en-US" dirty="0"/>
              <a:t>라이브러리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edu.spring.mvc.servlet-context.xml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562544"/>
            <a:ext cx="770485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&lt;!-- </a:t>
            </a:r>
            <a:r>
              <a:rPr lang="ko-KR" altLang="en-US" sz="1400" b="1" dirty="0" err="1"/>
              <a:t>응답시</a:t>
            </a:r>
            <a:r>
              <a:rPr lang="ko-KR" altLang="en-US" sz="1400" b="1" dirty="0"/>
              <a:t> 사용할 </a:t>
            </a:r>
            <a:r>
              <a:rPr lang="en-US" altLang="ko-KR" sz="1400" b="1" dirty="0"/>
              <a:t>view </a:t>
            </a:r>
            <a:r>
              <a:rPr lang="ko-KR" altLang="en-US" sz="1400" b="1" dirty="0"/>
              <a:t>직접 작성 </a:t>
            </a:r>
            <a:r>
              <a:rPr lang="en-US" altLang="ko-KR" sz="1400" b="1" dirty="0"/>
              <a:t>--&gt;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&lt;bean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excelDownloadView</a:t>
            </a:r>
            <a:r>
              <a:rPr lang="en-US" altLang="ko-KR" sz="1400" b="1" dirty="0"/>
              <a:t>" class="</a:t>
            </a:r>
            <a:r>
              <a:rPr lang="en-US" altLang="ko-KR" sz="1400" b="1" dirty="0" err="1">
                <a:solidFill>
                  <a:srgbClr val="FF0000"/>
                </a:solidFill>
              </a:rPr>
              <a:t>edu.spring.mvc.view.ExcelDownloadView</a:t>
            </a:r>
            <a:r>
              <a:rPr lang="en-US" altLang="ko-KR" sz="1400" b="1" dirty="0"/>
              <a:t>" 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132856"/>
            <a:ext cx="6624736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org.apache.poi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&gt;poi-</a:t>
            </a:r>
            <a:r>
              <a:rPr lang="en-US" altLang="ko-KR" sz="1400" dirty="0" err="1"/>
              <a:t>ooxml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&lt;version&gt;3.16&lt;/version&gt;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24642303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991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Excel Download (2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edu.spring.mvc.controller.DownloadController.java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30008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@Controller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DownloadController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</a:t>
            </a:r>
            <a:r>
              <a:rPr lang="en-US" altLang="ko-KR" sz="1400" dirty="0" err="1"/>
              <a:t>RequestMapping</a:t>
            </a:r>
            <a:r>
              <a:rPr lang="en-US" altLang="ko-KR" sz="1400" dirty="0"/>
              <a:t>("excel/download.do")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</a:t>
            </a:r>
            <a:r>
              <a:rPr lang="en-US" altLang="ko-KR" sz="1400" b="1" dirty="0" err="1"/>
              <a:t>ModelAndView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excelDownload</a:t>
            </a:r>
            <a:r>
              <a:rPr lang="en-US" altLang="ko-KR" sz="14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mav.setViewName</a:t>
            </a:r>
            <a:r>
              <a:rPr lang="en-US" altLang="ko-KR" sz="1400" dirty="0"/>
              <a:t>("</a:t>
            </a:r>
            <a:r>
              <a:rPr lang="en-US" altLang="ko-KR" sz="1400" b="1" dirty="0" err="1">
                <a:solidFill>
                  <a:srgbClr val="FF0000"/>
                </a:solidFill>
              </a:rPr>
              <a:t>excelDownloadView</a:t>
            </a:r>
            <a:r>
              <a:rPr lang="en-US" altLang="ko-KR" sz="1400" dirty="0"/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37274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127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Excel Download (3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edu.spring.mvc.view.ExcelDownloadView.java (1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9398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ExcelDownloadView</a:t>
            </a:r>
            <a:r>
              <a:rPr lang="en-US" altLang="ko-KR" sz="1400" dirty="0"/>
              <a:t> extends </a:t>
            </a:r>
            <a:r>
              <a:rPr lang="en-US" altLang="ko-KR" sz="1400" b="1" dirty="0" err="1">
                <a:solidFill>
                  <a:srgbClr val="FF0000"/>
                </a:solidFill>
              </a:rPr>
              <a:t>AbstractXlsxView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@Override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protected void </a:t>
            </a:r>
            <a:r>
              <a:rPr lang="en-US" altLang="ko-KR" sz="1400" dirty="0" err="1"/>
              <a:t>buildExcelDocument</a:t>
            </a:r>
            <a:r>
              <a:rPr lang="en-US" altLang="ko-KR" sz="1400" dirty="0"/>
              <a:t>(Map&lt;String, Object&gt; model, Workbook 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,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 request, </a:t>
            </a:r>
            <a:r>
              <a:rPr lang="en-US" altLang="ko-KR" sz="1400" dirty="0" err="1"/>
              <a:t>HttpServletResponse</a:t>
            </a:r>
            <a:r>
              <a:rPr lang="en-US" altLang="ko-KR" sz="1400" dirty="0"/>
              <a:t> response) throws Exception {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//      </a:t>
            </a:r>
            <a:r>
              <a:rPr lang="en-US" altLang="ko-KR" sz="1400" dirty="0" err="1"/>
              <a:t>this.setContentType</a:t>
            </a:r>
            <a:r>
              <a:rPr lang="en-US" altLang="ko-KR" sz="1400" dirty="0"/>
              <a:t>("application/vnd.ms-excel");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Sheet </a:t>
            </a:r>
            <a:r>
              <a:rPr lang="en-US" altLang="ko-KR" sz="1400" b="1" dirty="0" err="1"/>
              <a:t>sheet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wb.createSheet</a:t>
            </a:r>
            <a:r>
              <a:rPr lang="en-US" altLang="ko-KR" sz="1400" b="1" dirty="0"/>
              <a:t>(); // Excel Sheet </a:t>
            </a:r>
            <a:r>
              <a:rPr lang="ko-KR" altLang="en-US" sz="1400" b="1" dirty="0"/>
              <a:t>생성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// 1</a:t>
            </a:r>
            <a:r>
              <a:rPr lang="ko-KR" altLang="en-US" sz="1400" b="1" dirty="0"/>
              <a:t>번 행 제목 작성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Row </a:t>
            </a:r>
            <a:r>
              <a:rPr lang="en-US" altLang="ko-KR" sz="1400" b="1" dirty="0" err="1"/>
              <a:t>row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sheet.createRow</a:t>
            </a:r>
            <a:r>
              <a:rPr lang="en-US" altLang="ko-KR" sz="1400" b="1" dirty="0"/>
              <a:t>(0); // 1</a:t>
            </a:r>
            <a:r>
              <a:rPr lang="ko-KR" altLang="en-US" sz="1400" b="1" dirty="0"/>
              <a:t>번 행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Cell </a:t>
            </a:r>
            <a:r>
              <a:rPr lang="en-US" altLang="ko-KR" sz="1400" b="1" dirty="0" err="1"/>
              <a:t>cell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row.createCell</a:t>
            </a:r>
            <a:r>
              <a:rPr lang="en-US" altLang="ko-KR" sz="1400" b="1" dirty="0"/>
              <a:t>(0); // 1</a:t>
            </a:r>
            <a:r>
              <a:rPr lang="ko-KR" altLang="en-US" sz="1400" b="1" dirty="0"/>
              <a:t>번 열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cell.setCellValue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순번</a:t>
            </a:r>
            <a:r>
              <a:rPr lang="en-US" altLang="ko-KR" sz="1400" b="1" dirty="0"/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cell = </a:t>
            </a:r>
            <a:r>
              <a:rPr lang="en-US" altLang="ko-KR" sz="1400" b="1" dirty="0" err="1"/>
              <a:t>row.createCell</a:t>
            </a:r>
            <a:r>
              <a:rPr lang="en-US" altLang="ko-KR" sz="1400" b="1" dirty="0"/>
              <a:t>(1); // 2</a:t>
            </a:r>
            <a:r>
              <a:rPr lang="ko-KR" altLang="en-US" sz="1400" b="1" dirty="0"/>
              <a:t>번 열 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cell.setCellValue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제목</a:t>
            </a:r>
            <a:r>
              <a:rPr lang="en-US" altLang="ko-KR" sz="1400" b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087940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127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Excel Download (4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edu.spring.mvc.view.ExcelDownloadView.java (2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 = 0; i &lt; 10; i++) { // 2</a:t>
            </a:r>
            <a:r>
              <a:rPr lang="ko-KR" altLang="en-US" sz="1400" b="1" dirty="0"/>
              <a:t>번 행 </a:t>
            </a:r>
            <a:r>
              <a:rPr lang="en-US" altLang="ko-KR" sz="1400" b="1" dirty="0"/>
              <a:t>~ 11</a:t>
            </a:r>
            <a:r>
              <a:rPr lang="ko-KR" altLang="en-US" sz="1400" b="1" dirty="0"/>
              <a:t>번 행 내용 작성</a:t>
            </a:r>
            <a:endParaRPr lang="en-US" altLang="ko-KR" sz="1400" b="1" dirty="0"/>
          </a:p>
          <a:p>
            <a:pPr marL="342900" indent="-342900"/>
            <a:r>
              <a:rPr lang="en-US" altLang="ko-KR" sz="1400" b="1" dirty="0"/>
              <a:t>            row = </a:t>
            </a:r>
            <a:r>
              <a:rPr lang="en-US" altLang="ko-KR" sz="1400" b="1" dirty="0" err="1"/>
              <a:t>sheet.createRow</a:t>
            </a:r>
            <a:r>
              <a:rPr lang="en-US" altLang="ko-KR" sz="1400" b="1" dirty="0"/>
              <a:t>(i + 1);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cell = </a:t>
            </a:r>
            <a:r>
              <a:rPr lang="en-US" altLang="ko-KR" sz="1400" b="1" dirty="0" err="1"/>
              <a:t>row.createCell</a:t>
            </a:r>
            <a:r>
              <a:rPr lang="en-US" altLang="ko-KR" sz="1400" b="1" dirty="0"/>
              <a:t>(0);</a:t>
            </a:r>
          </a:p>
          <a:p>
            <a:pPr marL="342900" indent="-342900"/>
            <a:r>
              <a:rPr lang="en-US" altLang="ko-KR" sz="1400" b="1" dirty="0"/>
              <a:t>            </a:t>
            </a:r>
            <a:r>
              <a:rPr lang="en-US" altLang="ko-KR" sz="1400" b="1" dirty="0" err="1"/>
              <a:t>cell.setCellValue</a:t>
            </a:r>
            <a:r>
              <a:rPr lang="en-US" altLang="ko-KR" sz="1400" b="1" dirty="0"/>
              <a:t>(i);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cell = </a:t>
            </a:r>
            <a:r>
              <a:rPr lang="en-US" altLang="ko-KR" sz="1400" b="1" dirty="0" err="1"/>
              <a:t>row.createCell</a:t>
            </a:r>
            <a:r>
              <a:rPr lang="en-US" altLang="ko-KR" sz="1400" b="1" dirty="0"/>
              <a:t>(1);</a:t>
            </a:r>
          </a:p>
          <a:p>
            <a:pPr marL="342900" indent="-342900"/>
            <a:r>
              <a:rPr lang="en-US" altLang="ko-KR" sz="1400" b="1" dirty="0"/>
              <a:t>            </a:t>
            </a:r>
            <a:r>
              <a:rPr lang="en-US" altLang="ko-KR" sz="1400" b="1" dirty="0" err="1"/>
              <a:t>cell.setCellValue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제목</a:t>
            </a:r>
            <a:r>
              <a:rPr lang="en-US" altLang="ko-KR" sz="1400" b="1" dirty="0"/>
              <a:t>" + i);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/>
            <a:r>
              <a:rPr lang="en-US" altLang="ko-KR" sz="1400" dirty="0"/>
              <a:t>        </a:t>
            </a:r>
            <a:r>
              <a:rPr lang="en-US" altLang="ko-KR" sz="1400" dirty="0" err="1"/>
              <a:t>response.setHeader</a:t>
            </a:r>
            <a:r>
              <a:rPr lang="en-US" altLang="ko-KR" sz="1400" dirty="0"/>
              <a:t>("Content-Disposition",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"attachment; filename=\"" + </a:t>
            </a:r>
          </a:p>
          <a:p>
            <a:pPr marL="342900" indent="-342900"/>
            <a:r>
              <a:rPr lang="en-US" altLang="ko-KR" sz="1400" dirty="0"/>
              <a:t>                        </a:t>
            </a:r>
            <a:r>
              <a:rPr lang="en-US" altLang="ko-KR" sz="1400" dirty="0" err="1"/>
              <a:t>URLEncoder.encode</a:t>
            </a:r>
            <a:r>
              <a:rPr lang="en-US" altLang="ko-KR" sz="1400" dirty="0"/>
              <a:t>("excel.xlsx", "UTF-8") + "\";charset=\"UTF-8\"");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b="1" dirty="0"/>
              <a:t>       </a:t>
            </a:r>
            <a:r>
              <a:rPr lang="en-US" altLang="ko-KR" sz="1400" b="1" dirty="0" err="1"/>
              <a:t>OutputStream</a:t>
            </a:r>
            <a:r>
              <a:rPr lang="en-US" altLang="ko-KR" sz="1400" b="1" dirty="0"/>
              <a:t> out = </a:t>
            </a:r>
            <a:r>
              <a:rPr lang="en-US" altLang="ko-KR" sz="1400" b="1" dirty="0" err="1"/>
              <a:t>response.getOutputStream</a:t>
            </a:r>
            <a:r>
              <a:rPr lang="en-US" altLang="ko-KR" sz="1400" b="1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wb.write</a:t>
            </a:r>
            <a:r>
              <a:rPr lang="en-US" altLang="ko-KR" sz="1400" b="1" dirty="0"/>
              <a:t>(out);</a:t>
            </a:r>
          </a:p>
          <a:p>
            <a:pPr marL="342900" indent="-342900"/>
            <a:r>
              <a:rPr lang="en-US" altLang="ko-KR" sz="1400" dirty="0"/>
              <a:t>        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b="1" dirty="0"/>
              <a:t>       if(out != null) {</a:t>
            </a:r>
          </a:p>
          <a:p>
            <a:pPr marL="342900" indent="-342900"/>
            <a:r>
              <a:rPr lang="en-US" altLang="ko-KR" sz="1400" b="1" dirty="0"/>
              <a:t>            </a:t>
            </a:r>
            <a:r>
              <a:rPr lang="en-US" altLang="ko-KR" sz="1400" b="1" dirty="0" err="1"/>
              <a:t>out.close</a:t>
            </a:r>
            <a:r>
              <a:rPr lang="en-US" altLang="ko-KR" sz="1400" b="1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3178081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289206"/>
            <a:ext cx="7079937" cy="4300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3633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Excel Download (5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테스트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149080"/>
            <a:ext cx="2900561" cy="2153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691680" y="1303722"/>
            <a:ext cx="3024336" cy="278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0751" y="4653137"/>
            <a:ext cx="557019" cy="22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4326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6861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SQL Mapper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JDBC</a:t>
            </a:r>
            <a:r>
              <a:rPr lang="ko-KR" altLang="en-US" dirty="0"/>
              <a:t>로 처리하는 코드와 결과를 자동으로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JdbcTemplate</a:t>
            </a:r>
            <a:r>
              <a:rPr lang="en-US" altLang="ko-KR" dirty="0"/>
              <a:t> </a:t>
            </a:r>
            <a:r>
              <a:rPr lang="ko-KR" altLang="en-US" dirty="0"/>
              <a:t>사용 코드 예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7704856" cy="4251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List&lt;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selectMemberToDto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String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= "SELECT M_ID, M_PW, M_NAME, CRE_DATE" +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 "  FROM JDBC_MEMBER";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return </a:t>
            </a:r>
            <a:r>
              <a:rPr lang="en-US" altLang="ko-KR" sz="1400" dirty="0" err="1"/>
              <a:t>jdbcTemplate.query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, new Object[]{}, new </a:t>
            </a:r>
            <a:r>
              <a:rPr lang="en-US" altLang="ko-KR" sz="1400" dirty="0" err="1"/>
              <a:t>RowMapper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&gt;()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@Override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public 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mapRow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rowNum</a:t>
            </a:r>
            <a:r>
              <a:rPr lang="en-US" altLang="ko-KR" sz="1400" dirty="0"/>
              <a:t>) throws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resultDto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();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resultDto.setId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("M_ID"));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resultDto.setName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("M_NAME"));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return </a:t>
            </a:r>
            <a:r>
              <a:rPr lang="en-US" altLang="ko-KR" sz="1400" dirty="0" err="1"/>
              <a:t>resultDto</a:t>
            </a:r>
            <a:r>
              <a:rPr lang="en-US" altLang="ko-KR" sz="1400" dirty="0"/>
              <a:t>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39896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315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사용 코드 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mapper.xml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Dao.java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Dto.java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8055159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dirty="0"/>
              <a:t>&lt;select id="</a:t>
            </a:r>
            <a:r>
              <a:rPr lang="en-US" altLang="ko-KR" sz="1400" b="1" dirty="0">
                <a:solidFill>
                  <a:srgbClr val="FF0000"/>
                </a:solidFill>
              </a:rPr>
              <a:t>select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parameterType</a:t>
            </a:r>
            <a:r>
              <a:rPr lang="en-US" altLang="ko-KR" sz="1400" dirty="0"/>
              <a:t>="</a:t>
            </a:r>
            <a:r>
              <a:rPr lang="en-US" altLang="ko-KR" sz="1400" b="1" dirty="0" err="1">
                <a:solidFill>
                  <a:srgbClr val="00B050"/>
                </a:solidFill>
              </a:rPr>
              <a:t>MemberDto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</a:t>
            </a:r>
            <a:r>
              <a:rPr lang="en-US" altLang="ko-KR" sz="1400" b="1" dirty="0" err="1">
                <a:solidFill>
                  <a:srgbClr val="00B0F0"/>
                </a:solidFill>
              </a:rPr>
              <a:t>MemberDto</a:t>
            </a:r>
            <a:r>
              <a:rPr lang="en-US" altLang="ko-KR" sz="1400" dirty="0"/>
              <a:t>"&gt;</a:t>
            </a:r>
          </a:p>
          <a:p>
            <a:pPr marL="342900" indent="-342900"/>
            <a:r>
              <a:rPr lang="en-US" altLang="ko-KR" sz="1400" dirty="0"/>
              <a:t>    SELECT </a:t>
            </a:r>
            <a:r>
              <a:rPr lang="en-US" altLang="ko-KR" sz="1400" b="1" dirty="0">
                <a:solidFill>
                  <a:srgbClr val="00B0F0"/>
                </a:solidFill>
              </a:rPr>
              <a:t>M_ID, M_PW, M_NAME, CRE_DATE</a:t>
            </a:r>
          </a:p>
          <a:p>
            <a:pPr marL="342900" indent="-342900"/>
            <a:r>
              <a:rPr lang="en-US" altLang="ko-KR" sz="1400" dirty="0"/>
              <a:t>      FROM JDBC_MEMBER</a:t>
            </a:r>
          </a:p>
          <a:p>
            <a:pPr marL="342900" indent="-342900"/>
            <a:r>
              <a:rPr lang="en-US" altLang="ko-KR" sz="1400" dirty="0"/>
              <a:t>     WHERE M_ID = #{</a:t>
            </a:r>
            <a:r>
              <a:rPr lang="en-US" altLang="ko-KR" sz="1400" b="1" dirty="0" err="1">
                <a:solidFill>
                  <a:srgbClr val="00B050"/>
                </a:solidFill>
              </a:rPr>
              <a:t>mId</a:t>
            </a:r>
            <a:r>
              <a:rPr lang="en-US" altLang="ko-KR" sz="1400" dirty="0"/>
              <a:t>}</a:t>
            </a:r>
          </a:p>
          <a:p>
            <a:pPr marL="342900" indent="-342900"/>
            <a:r>
              <a:rPr lang="en-US" altLang="ko-KR" sz="1400" dirty="0"/>
              <a:t>&lt;/select&gt;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3" y="3429000"/>
            <a:ext cx="8055159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dirty="0"/>
              <a:t>public interface </a:t>
            </a:r>
            <a:r>
              <a:rPr lang="en-US" altLang="ko-KR" sz="1400" dirty="0" err="1"/>
              <a:t>MemberDao</a:t>
            </a:r>
            <a:r>
              <a:rPr lang="en-US" altLang="ko-KR" sz="1400" dirty="0"/>
              <a:t> {</a:t>
            </a:r>
          </a:p>
          <a:p>
            <a:pPr marL="342900" indent="-342900"/>
            <a:r>
              <a:rPr lang="en-US" altLang="ko-KR" sz="1400" dirty="0"/>
              <a:t>    public </a:t>
            </a:r>
            <a:r>
              <a:rPr lang="en-US" altLang="ko-KR" sz="1400" b="1" dirty="0" err="1">
                <a:solidFill>
                  <a:srgbClr val="00B0F0"/>
                </a:solidFill>
              </a:rPr>
              <a:t>MemberDto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select</a:t>
            </a:r>
            <a:r>
              <a:rPr lang="en-US" altLang="ko-KR" sz="1400" dirty="0"/>
              <a:t>(</a:t>
            </a:r>
            <a:r>
              <a:rPr lang="en-US" altLang="ko-KR" sz="1400" b="1" dirty="0" err="1">
                <a:solidFill>
                  <a:srgbClr val="00B050"/>
                </a:solidFill>
              </a:rPr>
              <a:t>MemberDto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);</a:t>
            </a:r>
          </a:p>
          <a:p>
            <a:pPr marL="342900" indent="-3429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797152"/>
            <a:ext cx="8055159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400" dirty="0"/>
              <a:t>public class 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 {</a:t>
            </a:r>
          </a:p>
          <a:p>
            <a:pPr marL="342900" indent="-342900"/>
            <a:r>
              <a:rPr lang="en-US" altLang="ko-KR" sz="1400" dirty="0"/>
              <a:t>    private String </a:t>
            </a:r>
            <a:r>
              <a:rPr lang="en-US" altLang="ko-KR" sz="1400" b="1" dirty="0" err="1"/>
              <a:t>mId</a:t>
            </a:r>
            <a:r>
              <a:rPr lang="en-US" altLang="ko-KR" sz="1400" dirty="0"/>
              <a:t>;</a:t>
            </a:r>
          </a:p>
          <a:p>
            <a:pPr marL="342900" indent="-342900"/>
            <a:r>
              <a:rPr lang="en-US" altLang="ko-KR" sz="1400" dirty="0"/>
              <a:t>    private String </a:t>
            </a:r>
            <a:r>
              <a:rPr lang="en-US" altLang="ko-KR" sz="1400" b="1" dirty="0" err="1"/>
              <a:t>mPw</a:t>
            </a:r>
            <a:r>
              <a:rPr lang="en-US" altLang="ko-KR" sz="1400" dirty="0"/>
              <a:t>;</a:t>
            </a:r>
          </a:p>
          <a:p>
            <a:pPr marL="342900" indent="-342900"/>
            <a:r>
              <a:rPr lang="en-US" altLang="ko-KR" sz="1400" dirty="0"/>
              <a:t>    private String </a:t>
            </a:r>
            <a:r>
              <a:rPr lang="en-US" altLang="ko-KR" sz="1400" b="1" dirty="0" err="1"/>
              <a:t>mName</a:t>
            </a:r>
            <a:r>
              <a:rPr lang="en-US" altLang="ko-KR" sz="1400" dirty="0"/>
              <a:t>;</a:t>
            </a:r>
          </a:p>
          <a:p>
            <a:pPr marL="342900" indent="-342900"/>
            <a:r>
              <a:rPr lang="en-US" altLang="ko-KR" sz="1400" dirty="0"/>
              <a:t>    private String </a:t>
            </a:r>
            <a:r>
              <a:rPr lang="en-US" altLang="ko-KR" sz="1400" b="1" dirty="0" err="1"/>
              <a:t>creDate</a:t>
            </a:r>
            <a:r>
              <a:rPr lang="en-US" altLang="ko-KR" sz="1400" dirty="0"/>
              <a:t>;</a:t>
            </a:r>
          </a:p>
          <a:p>
            <a:pPr marL="342900" indent="-342900"/>
            <a:r>
              <a:rPr lang="en-US" altLang="ko-KR" sz="1400" dirty="0"/>
              <a:t>    ... </a:t>
            </a:r>
          </a:p>
          <a:p>
            <a:pPr marL="342900" indent="-3429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94991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52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 라이브러리 다운로드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25005"/>
            <a:ext cx="6624736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&lt;version&gt;3.4.4&lt;/version&gt;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&lt;/dependency&gt;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-spring&lt;/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&lt;version&gt;1.3.1&lt;/version&gt;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55535058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67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src</a:t>
            </a:r>
            <a:r>
              <a:rPr lang="en-US" altLang="ko-KR" dirty="0"/>
              <a:t>/mybatis-config.xml (</a:t>
            </a:r>
            <a:r>
              <a:rPr lang="en-US" altLang="ko-KR" dirty="0" err="1"/>
              <a:t>mybatis</a:t>
            </a:r>
            <a:r>
              <a:rPr lang="en-US" altLang="ko-KR" dirty="0"/>
              <a:t> configuration)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&lt;?xml version="1.0" encoding="UTF-8"?&gt;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&lt;!DOCTYPE configuration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PUBLIC "-//www.mybatis.org//DTD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3.0//EN"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"http://mybatis.org/</a:t>
            </a:r>
            <a:r>
              <a:rPr lang="en-US" altLang="ko-KR" sz="1400" dirty="0" err="1"/>
              <a:t>dtd</a:t>
            </a:r>
            <a:r>
              <a:rPr lang="en-US" altLang="ko-KR" sz="1400" dirty="0"/>
              <a:t>/mybatis-3-config.dtd"&gt;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&lt;configuration&gt;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&lt;settings&gt;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&lt;setting name="</a:t>
            </a:r>
            <a:r>
              <a:rPr lang="en-US" altLang="ko-KR" sz="1400" dirty="0" err="1"/>
              <a:t>mapUnderscoreToCamelCase</a:t>
            </a:r>
            <a:r>
              <a:rPr lang="en-US" altLang="ko-KR" sz="1400" dirty="0"/>
              <a:t>" value="true"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&lt;/settings&gt;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typeAliases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&lt;</a:t>
            </a:r>
            <a:r>
              <a:rPr lang="en-US" altLang="ko-KR" sz="1400" b="1" dirty="0" err="1"/>
              <a:t>typeAlias</a:t>
            </a:r>
            <a:r>
              <a:rPr lang="en-US" altLang="ko-KR" sz="1400" b="1" dirty="0"/>
              <a:t> alias="</a:t>
            </a:r>
            <a:r>
              <a:rPr lang="en-US" altLang="ko-KR" sz="1400" b="1" dirty="0" err="1"/>
              <a:t>MemberDto</a:t>
            </a:r>
            <a:r>
              <a:rPr lang="en-US" altLang="ko-KR" sz="1400" b="1" dirty="0"/>
              <a:t>" type="</a:t>
            </a:r>
            <a:r>
              <a:rPr lang="en-US" altLang="ko-KR" sz="1400" b="1" dirty="0" err="1"/>
              <a:t>edu.spring.mvc.vo.MemberDto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</a:t>
            </a:r>
            <a:r>
              <a:rPr lang="en-US" altLang="ko-KR" sz="1400" dirty="0" err="1"/>
              <a:t>typeAliases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852736712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189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– 1 (</a:t>
            </a:r>
            <a:r>
              <a:rPr lang="en-US" altLang="ko-KR" dirty="0" err="1"/>
              <a:t>SqlSessionTemplate</a:t>
            </a:r>
            <a:r>
              <a:rPr lang="en-US" altLang="ko-KR" dirty="0"/>
              <a:t> 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src</a:t>
            </a:r>
            <a:r>
              <a:rPr lang="en-US" altLang="ko-KR" dirty="0"/>
              <a:t>/sql.MemberDao.xml (</a:t>
            </a:r>
            <a:r>
              <a:rPr lang="en-US" altLang="ko-KR" dirty="0" err="1"/>
              <a:t>mybatis</a:t>
            </a:r>
            <a:r>
              <a:rPr lang="en-US" altLang="ko-KR" dirty="0"/>
              <a:t> mapper)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&lt;?xml version="1.0" encoding="UTF-8"?&gt;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&lt;!DOCTYPE mapper PUBLIC "-//mybatis.org//DTD Mapper 3.0//EN" "http://www.mybatis.org/dtd/mybatis-3-mapper.dtd"&gt;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&lt;mapper namespace="</a:t>
            </a:r>
            <a:r>
              <a:rPr lang="en-US" altLang="ko-KR" sz="1400" b="1" dirty="0">
                <a:solidFill>
                  <a:srgbClr val="FF0000"/>
                </a:solidFill>
              </a:rPr>
              <a:t>member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&lt;select id="</a:t>
            </a:r>
            <a:r>
              <a:rPr lang="en-US" altLang="ko-KR" sz="1400" b="1" dirty="0" err="1">
                <a:solidFill>
                  <a:srgbClr val="00B0F0"/>
                </a:solidFill>
              </a:rPr>
              <a:t>selectById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parameterType</a:t>
            </a:r>
            <a:r>
              <a:rPr lang="en-US" altLang="ko-KR" sz="1400" dirty="0"/>
              <a:t>="</a:t>
            </a:r>
            <a:r>
              <a:rPr lang="en-US" altLang="ko-KR" sz="1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MemberDto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</a:t>
            </a:r>
            <a:r>
              <a:rPr lang="en-US" altLang="ko-KR" sz="1400" b="1" dirty="0" err="1">
                <a:solidFill>
                  <a:srgbClr val="00B050"/>
                </a:solidFill>
              </a:rPr>
              <a:t>MemberDto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SELECT M_ID, M_PW, M_NAME, CRE_DATE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FROM JDBC_MEMBER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WHERE M_ID = #{</a:t>
            </a:r>
            <a:r>
              <a:rPr lang="en-US" altLang="ko-KR" sz="1400" dirty="0" err="1"/>
              <a:t>mId</a:t>
            </a:r>
            <a:r>
              <a:rPr lang="en-US" altLang="ko-KR" sz="1400" dirty="0"/>
              <a:t>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&lt;/select&gt;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&lt;/mapper&gt;</a:t>
            </a:r>
          </a:p>
        </p:txBody>
      </p:sp>
    </p:spTree>
    <p:extLst>
      <p:ext uri="{BB962C8B-B14F-4D97-AF65-F5344CB8AC3E}">
        <p14:creationId xmlns:p14="http://schemas.microsoft.com/office/powerpoint/2010/main" val="157533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57048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프로젝트 실행 테스트 </a:t>
            </a:r>
            <a:r>
              <a:rPr lang="en-US" altLang="ko-KR" dirty="0"/>
              <a:t>(2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회원 정보 조회 클래스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693252"/>
            <a:ext cx="6624736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UserDao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getUserInfo</a:t>
            </a:r>
            <a:r>
              <a:rPr lang="en-US" altLang="ko-KR" sz="14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"</a:t>
            </a:r>
            <a:r>
              <a:rPr lang="ko-KR" altLang="en-US" sz="1400" dirty="0"/>
              <a:t>회원정보</a:t>
            </a:r>
            <a:r>
              <a:rPr lang="en-US" altLang="ko-KR" sz="1400" dirty="0"/>
              <a:t>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993512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878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– 1 (</a:t>
            </a:r>
            <a:r>
              <a:rPr lang="en-US" altLang="ko-KR" dirty="0" err="1"/>
              <a:t>SqlSessionTemplate</a:t>
            </a:r>
            <a:r>
              <a:rPr lang="en-US" altLang="ko-KR" dirty="0"/>
              <a:t> 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src</a:t>
            </a:r>
            <a:r>
              <a:rPr lang="en-US" altLang="ko-KR" dirty="0"/>
              <a:t>/edu.spring.mvc.servlet-context.xml (</a:t>
            </a:r>
            <a:r>
              <a:rPr lang="ko-KR" altLang="en-US" dirty="0"/>
              <a:t>스프링 </a:t>
            </a:r>
            <a:r>
              <a:rPr lang="ko-KR" altLang="en-US" dirty="0" err="1"/>
              <a:t>외부조립기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[xml </a:t>
            </a:r>
            <a:r>
              <a:rPr lang="ko-KR" altLang="en-US" sz="1400" b="1" dirty="0" err="1"/>
              <a:t>선언부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Bean </a:t>
            </a:r>
            <a:r>
              <a:rPr lang="ko-KR" altLang="en-US" sz="1400" b="1" dirty="0"/>
              <a:t>생략</a:t>
            </a:r>
            <a:r>
              <a:rPr lang="en-US" altLang="ko-KR" sz="1400" b="1" dirty="0"/>
              <a:t>]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&lt;!-- </a:t>
            </a:r>
            <a:r>
              <a:rPr lang="en-US" altLang="ko-KR" sz="1400" dirty="0" err="1"/>
              <a:t>SqlSessionFactionBean</a:t>
            </a:r>
            <a:r>
              <a:rPr lang="en-US" altLang="ko-KR" sz="1400" dirty="0"/>
              <a:t> --&gt;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&lt;bean id="</a:t>
            </a:r>
            <a:r>
              <a:rPr lang="en-US" altLang="ko-KR" sz="1400" b="1" dirty="0" err="1"/>
              <a:t>sqlSessionFactory</a:t>
            </a:r>
            <a:r>
              <a:rPr lang="en-US" altLang="ko-KR" sz="1400" dirty="0"/>
              <a:t>" class="</a:t>
            </a:r>
            <a:r>
              <a:rPr lang="en-US" altLang="ko-KR" sz="1400" dirty="0" err="1"/>
              <a:t>org.mybatis.spring.SqlSessionFactoryBean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 err="1">
                <a:solidFill>
                  <a:srgbClr val="FF0000"/>
                </a:solidFill>
              </a:rPr>
              <a:t>mapperLocations</a:t>
            </a:r>
            <a:r>
              <a:rPr lang="en-US" altLang="ko-KR" sz="1400" dirty="0"/>
              <a:t>" value="</a:t>
            </a:r>
            <a:r>
              <a:rPr lang="en-US" altLang="ko-KR" sz="1400" b="1" dirty="0" err="1">
                <a:solidFill>
                  <a:srgbClr val="FF0000"/>
                </a:solidFill>
              </a:rPr>
              <a:t>classpath:sql</a:t>
            </a:r>
            <a:r>
              <a:rPr lang="en-US" altLang="ko-KR" sz="1400" b="1" dirty="0">
                <a:solidFill>
                  <a:srgbClr val="FF0000"/>
                </a:solidFill>
              </a:rPr>
              <a:t>/*.xml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dirty="0" err="1"/>
              <a:t>dataSource</a:t>
            </a:r>
            <a:r>
              <a:rPr lang="en-US" altLang="ko-KR" sz="1400" dirty="0"/>
              <a:t>" ref="</a:t>
            </a:r>
            <a:r>
              <a:rPr lang="en-US" altLang="ko-KR" sz="1400" dirty="0" err="1"/>
              <a:t>dataSource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 err="1">
                <a:solidFill>
                  <a:srgbClr val="FF0000"/>
                </a:solidFill>
              </a:rPr>
              <a:t>configLocation</a:t>
            </a:r>
            <a:r>
              <a:rPr lang="en-US" altLang="ko-KR" sz="1400" dirty="0"/>
              <a:t>" value="</a:t>
            </a:r>
            <a:r>
              <a:rPr lang="en-US" altLang="ko-KR" sz="1400" b="1" dirty="0" err="1">
                <a:solidFill>
                  <a:srgbClr val="FF0000"/>
                </a:solidFill>
              </a:rPr>
              <a:t>classpath:mybatis-config.xml</a:t>
            </a:r>
            <a:r>
              <a:rPr lang="en-US" altLang="ko-KR" sz="1400" dirty="0"/>
              <a:t>"/&gt;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&lt;/bean&gt;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&lt;!-- </a:t>
            </a:r>
            <a:r>
              <a:rPr lang="en-US" altLang="ko-KR" sz="1400" dirty="0" err="1"/>
              <a:t>SqlSessionTemplate</a:t>
            </a:r>
            <a:r>
              <a:rPr lang="en-US" altLang="ko-KR" sz="1400" dirty="0"/>
              <a:t> --&gt;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&lt;bean id="</a:t>
            </a:r>
            <a:r>
              <a:rPr lang="en-US" altLang="ko-KR" sz="1400" dirty="0" err="1"/>
              <a:t>sqlSessionTemplate</a:t>
            </a:r>
            <a:r>
              <a:rPr lang="en-US" altLang="ko-KR" sz="1400" dirty="0"/>
              <a:t>" class="</a:t>
            </a:r>
            <a:r>
              <a:rPr lang="en-US" altLang="ko-KR" sz="1400" dirty="0" err="1"/>
              <a:t>org.mybatis.spring.SqlSessionTemplate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&lt;constructor-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 ref="</a:t>
            </a:r>
            <a:r>
              <a:rPr lang="en-US" altLang="ko-KR" sz="1400" b="1" dirty="0" err="1"/>
              <a:t>sqlSessionFactory</a:t>
            </a:r>
            <a:r>
              <a:rPr lang="en-US" altLang="ko-KR" sz="1400" dirty="0"/>
              <a:t>"/&gt;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&lt;/bean&gt; 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56687584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032532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– 1 (</a:t>
            </a:r>
            <a:r>
              <a:rPr lang="en-US" altLang="ko-KR" dirty="0" err="1"/>
              <a:t>SqlSessionTemplate</a:t>
            </a:r>
            <a:r>
              <a:rPr lang="en-US" altLang="ko-KR" dirty="0"/>
              <a:t> 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src</a:t>
            </a:r>
            <a:r>
              <a:rPr lang="en-US" altLang="ko-KR" dirty="0"/>
              <a:t>/edu.spring.mvc.vo.MemberDto.java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src</a:t>
            </a:r>
            <a:r>
              <a:rPr lang="en-US" altLang="ko-KR" dirty="0"/>
              <a:t>/edu.spring.mvc.dao.MemberDao.java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21605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public class MemberDto {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private String mId;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private String mPw;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private String mName;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private String creDate;</a:t>
            </a:r>
          </a:p>
          <a:p>
            <a:pPr marL="342900" indent="-342900">
              <a:lnSpc>
                <a:spcPct val="120000"/>
              </a:lnSpc>
            </a:pPr>
            <a:endParaRPr lang="nb-NO" altLang="ko-KR" sz="1400" dirty="0"/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/* setter, getter </a:t>
            </a:r>
            <a:r>
              <a:rPr lang="ko-KR" altLang="en-US" sz="1400" dirty="0"/>
              <a:t>생략 </a:t>
            </a:r>
            <a:r>
              <a:rPr lang="nb-NO" altLang="ko-KR" sz="1400" dirty="0"/>
              <a:t>*/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}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23765"/>
            <a:ext cx="8055159" cy="2393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@Repository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MemberDao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@</a:t>
            </a:r>
            <a:r>
              <a:rPr lang="en-US" altLang="ko-KR" sz="1400" b="1" dirty="0" err="1"/>
              <a:t>Autowired</a:t>
            </a:r>
            <a:endParaRPr lang="en-US" altLang="ko-KR" sz="1400" b="1" dirty="0"/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 err="1"/>
              <a:t>SqlSessionTemplate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sst</a:t>
            </a:r>
            <a:r>
              <a:rPr lang="en-US" altLang="ko-KR" sz="1400" b="1" dirty="0"/>
              <a:t>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public </a:t>
            </a:r>
            <a:r>
              <a:rPr lang="en-US" altLang="ko-KR" sz="1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MemberDto</a:t>
            </a: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err="1"/>
              <a:t>selectById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 </a:t>
            </a:r>
            <a:r>
              <a:rPr lang="en-US" altLang="ko-KR" sz="1400" b="1" dirty="0" err="1">
                <a:solidFill>
                  <a:srgbClr val="00B050"/>
                </a:solidFill>
              </a:rPr>
              <a:t>dto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    return </a:t>
            </a:r>
            <a:r>
              <a:rPr lang="en-US" altLang="ko-KR" sz="1400" b="1" dirty="0" err="1"/>
              <a:t>sst.selectOne</a:t>
            </a:r>
            <a:r>
              <a:rPr lang="en-US" altLang="ko-KR" sz="1400" dirty="0"/>
              <a:t>("</a:t>
            </a:r>
            <a:r>
              <a:rPr lang="en-US" altLang="ko-KR" sz="1400" b="1" dirty="0" err="1">
                <a:solidFill>
                  <a:srgbClr val="FF0000"/>
                </a:solidFill>
              </a:rPr>
              <a:t>member</a:t>
            </a:r>
            <a:r>
              <a:rPr lang="en-US" altLang="ko-KR" sz="1400" dirty="0" err="1"/>
              <a:t>.</a:t>
            </a:r>
            <a:r>
              <a:rPr lang="en-US" altLang="ko-KR" sz="1400" dirty="0" err="1">
                <a:solidFill>
                  <a:srgbClr val="00B0F0"/>
                </a:solidFill>
              </a:rPr>
              <a:t>selectById</a:t>
            </a:r>
            <a:r>
              <a:rPr lang="en-US" altLang="ko-KR" sz="1400" dirty="0"/>
              <a:t>", </a:t>
            </a:r>
            <a:r>
              <a:rPr lang="en-US" altLang="ko-KR" sz="1400" b="1" dirty="0" err="1">
                <a:solidFill>
                  <a:srgbClr val="00B050"/>
                </a:solidFill>
              </a:rPr>
              <a:t>dto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30599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824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– 1 (</a:t>
            </a:r>
            <a:r>
              <a:rPr lang="en-US" altLang="ko-KR" dirty="0" err="1"/>
              <a:t>SqlSessionTemplate</a:t>
            </a:r>
            <a:r>
              <a:rPr lang="en-US" altLang="ko-KR" dirty="0"/>
              <a:t> 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720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@RunWith(SpringJUnit4ClassRunner.class)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@ContextConfiguration(locations={"classpath:edu/spring/mvc/servlet-context.xml"})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public class MemberDaoMyBatisTest {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@Autowired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MemberDao mDao;</a:t>
            </a:r>
          </a:p>
          <a:p>
            <a:pPr marL="342900" indent="-342900">
              <a:lnSpc>
                <a:spcPct val="120000"/>
              </a:lnSpc>
            </a:pPr>
            <a:endParaRPr lang="nb-NO" altLang="ko-KR" sz="1400" dirty="0"/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@Test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public void select() {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MemberDto memberDto = new MemberDto();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memberDto.setmId("aa");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MemberDto result = mDao.selectById(memberDto);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System.out.println(result.getmId());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System.out.println(result.getmName());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System.out.println(result.getmPw());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System.out.println(result.getCreDate());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}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9" y="1988840"/>
            <a:ext cx="3149159" cy="16507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596214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290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– 2 (</a:t>
            </a:r>
            <a:r>
              <a:rPr lang="en-US" altLang="ko-KR" dirty="0" err="1"/>
              <a:t>MapperFactoryBean</a:t>
            </a:r>
            <a:r>
              <a:rPr lang="en-US" altLang="ko-KR" dirty="0"/>
              <a:t> – interface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src</a:t>
            </a:r>
            <a:r>
              <a:rPr lang="en-US" altLang="ko-KR" dirty="0"/>
              <a:t>/edu.spring.mvc.dao.IMemberDao.java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interface </a:t>
            </a:r>
            <a:r>
              <a:rPr lang="en-US" altLang="ko-KR" sz="1400" b="1" dirty="0" err="1">
                <a:solidFill>
                  <a:srgbClr val="FF0000"/>
                </a:solidFill>
              </a:rPr>
              <a:t>IMemberDao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</a:t>
            </a:r>
            <a:r>
              <a:rPr lang="en-US" altLang="ko-KR" sz="1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MemberDto</a:t>
            </a:r>
            <a:r>
              <a:rPr lang="en-US" altLang="ko-KR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</a:rPr>
              <a:t>selectById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MemberDto</a:t>
            </a:r>
            <a:r>
              <a:rPr lang="en-US" altLang="ko-KR" sz="1400" dirty="0"/>
              <a:t> </a:t>
            </a:r>
            <a:r>
              <a:rPr lang="en-US" altLang="ko-KR" sz="1400" b="1" dirty="0" err="1">
                <a:solidFill>
                  <a:srgbClr val="00B050"/>
                </a:solidFill>
              </a:rPr>
              <a:t>memberDto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21223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290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– 2 (</a:t>
            </a:r>
            <a:r>
              <a:rPr lang="en-US" altLang="ko-KR" dirty="0" err="1"/>
              <a:t>MapperFactoryBean</a:t>
            </a:r>
            <a:r>
              <a:rPr lang="en-US" altLang="ko-KR" dirty="0"/>
              <a:t> – interface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src</a:t>
            </a:r>
            <a:r>
              <a:rPr lang="en-US" altLang="ko-KR" dirty="0"/>
              <a:t>/sql.IMemberDao.xml (</a:t>
            </a:r>
            <a:r>
              <a:rPr lang="en-US" altLang="ko-KR" dirty="0" err="1"/>
              <a:t>mybatis</a:t>
            </a:r>
            <a:r>
              <a:rPr lang="en-US" altLang="ko-KR" dirty="0"/>
              <a:t> mapper)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&lt;?xml version="1.0" encoding="UTF-8"?&gt;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&lt;!DOCTYPE mapper PUBLIC "-//mybatis.org//DTD Mapper 3.0//EN" "http://www.mybatis.org/dtd/mybatis-3-mapper.dtd"&gt;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&lt;mapper namespace="</a:t>
            </a:r>
            <a:r>
              <a:rPr lang="en-US" altLang="ko-KR" sz="1400" b="1" dirty="0" err="1">
                <a:solidFill>
                  <a:srgbClr val="FF0000"/>
                </a:solidFill>
              </a:rPr>
              <a:t>edu.spring.mvc.dao.IMemberDao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&lt;select id="</a:t>
            </a:r>
            <a:r>
              <a:rPr lang="en-US" altLang="ko-KR" sz="1400" b="1" dirty="0" err="1">
                <a:solidFill>
                  <a:srgbClr val="00B0F0"/>
                </a:solidFill>
              </a:rPr>
              <a:t>selectById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parameterType</a:t>
            </a:r>
            <a:r>
              <a:rPr lang="en-US" altLang="ko-KR" sz="1400" dirty="0"/>
              <a:t>="</a:t>
            </a:r>
            <a:r>
              <a:rPr lang="en-US" altLang="ko-KR" sz="1400" b="1" dirty="0" err="1">
                <a:solidFill>
                  <a:srgbClr val="00B050"/>
                </a:solidFill>
              </a:rPr>
              <a:t>MemberDto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</a:t>
            </a:r>
            <a:r>
              <a:rPr lang="en-US" altLang="ko-KR" sz="1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MemberDto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SELECT M_ID, M_PW, M_NAME, CRE_DATE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FROM JDBC_MEMBER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WHERE M_ID = #{</a:t>
            </a:r>
            <a:r>
              <a:rPr lang="en-US" altLang="ko-KR" sz="1400" dirty="0" err="1"/>
              <a:t>mId</a:t>
            </a:r>
            <a:r>
              <a:rPr lang="en-US" altLang="ko-KR" sz="1400" dirty="0"/>
              <a:t>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&lt;/select&gt;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&lt;/mapper&gt;</a:t>
            </a:r>
          </a:p>
        </p:txBody>
      </p:sp>
    </p:spTree>
    <p:extLst>
      <p:ext uri="{BB962C8B-B14F-4D97-AF65-F5344CB8AC3E}">
        <p14:creationId xmlns:p14="http://schemas.microsoft.com/office/powerpoint/2010/main" val="348386079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929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– 2 (</a:t>
            </a:r>
            <a:r>
              <a:rPr lang="en-US" altLang="ko-KR" dirty="0" err="1"/>
              <a:t>MapperFactoryBean</a:t>
            </a:r>
            <a:r>
              <a:rPr lang="en-US" altLang="ko-KR" dirty="0"/>
              <a:t> – interface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src</a:t>
            </a:r>
            <a:r>
              <a:rPr lang="en-US" altLang="ko-KR" dirty="0"/>
              <a:t>/edu.spring.mvc.servlet-context.xml (</a:t>
            </a:r>
            <a:r>
              <a:rPr lang="ko-KR" altLang="en-US" dirty="0"/>
              <a:t>스프링 </a:t>
            </a:r>
            <a:r>
              <a:rPr lang="ko-KR" altLang="en-US" dirty="0" err="1"/>
              <a:t>외부조립기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&lt;!-- </a:t>
            </a:r>
            <a:r>
              <a:rPr lang="ko-KR" altLang="en-US" sz="1400" dirty="0"/>
              <a:t>생략 </a:t>
            </a:r>
            <a:r>
              <a:rPr lang="en-US" altLang="ko-KR" sz="1400" dirty="0"/>
              <a:t>--&gt;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&lt;bean id="</a:t>
            </a:r>
            <a:r>
              <a:rPr lang="en-US" altLang="ko-KR" sz="1400" dirty="0" err="1"/>
              <a:t>iMemberDao</a:t>
            </a:r>
            <a:r>
              <a:rPr lang="en-US" altLang="ko-KR" sz="1400" dirty="0"/>
              <a:t>" class="</a:t>
            </a:r>
            <a:r>
              <a:rPr lang="en-US" altLang="ko-KR" sz="1400" dirty="0" err="1"/>
              <a:t>org.mybatis.spring.mapper.MapperFactoryBean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&lt;property name="</a:t>
            </a:r>
            <a:r>
              <a:rPr lang="en-US" altLang="ko-KR" sz="1400" dirty="0" err="1"/>
              <a:t>sqlSessionTemplate</a:t>
            </a:r>
            <a:r>
              <a:rPr lang="en-US" altLang="ko-KR" sz="1400" dirty="0"/>
              <a:t>" ref="</a:t>
            </a:r>
            <a:r>
              <a:rPr lang="en-US" altLang="ko-KR" sz="1400" dirty="0" err="1"/>
              <a:t>sqlSessionTemplate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&lt;property name="</a:t>
            </a:r>
            <a:r>
              <a:rPr lang="en-US" altLang="ko-KR" sz="1400" dirty="0" err="1"/>
              <a:t>mapperInterface</a:t>
            </a:r>
            <a:r>
              <a:rPr lang="en-US" altLang="ko-KR" sz="1400" dirty="0"/>
              <a:t>" value="</a:t>
            </a:r>
            <a:r>
              <a:rPr lang="en-US" altLang="ko-KR" sz="1400" b="1" dirty="0" err="1">
                <a:solidFill>
                  <a:srgbClr val="FF0000"/>
                </a:solidFill>
              </a:rPr>
              <a:t>edu.spring.mvc.dao.IMemberDao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&lt;/bean&gt;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&lt;!-- </a:t>
            </a:r>
            <a:r>
              <a:rPr lang="ko-KR" altLang="en-US" sz="1400" dirty="0"/>
              <a:t>생략 </a:t>
            </a:r>
            <a:r>
              <a:rPr lang="en-US" altLang="ko-KR" sz="1400" dirty="0"/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1638759017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290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– 2 (</a:t>
            </a:r>
            <a:r>
              <a:rPr lang="en-US" altLang="ko-KR" dirty="0" err="1"/>
              <a:t>MapperFactoryBean</a:t>
            </a:r>
            <a:r>
              <a:rPr lang="en-US" altLang="ko-KR" dirty="0"/>
              <a:t> – interface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4720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@RunWith(SpringJUnit4ClassRunner.class)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@ContextConfiguration(locations={"classpath:edu/spring/mvc/servlet-context.xml"})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public class MemberDaoMyBatisTest {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@Autowired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IMemberDao mDao2;</a:t>
            </a:r>
          </a:p>
          <a:p>
            <a:pPr marL="342900" indent="-342900">
              <a:lnSpc>
                <a:spcPct val="120000"/>
              </a:lnSpc>
            </a:pPr>
            <a:endParaRPr lang="nb-NO" altLang="ko-KR" sz="1400" dirty="0"/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@Test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public void select2() {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MemberDto memberDto = new MemberDto();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memberDto.setmId("aa");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MemberDto result = mDao2.selectById(memberDto);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System.out.println(result.getmId());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System.out.println(result.getmName());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System.out.println(result.getmPw());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    System.out.println(result.getCreDate());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    }</a:t>
            </a:r>
          </a:p>
          <a:p>
            <a:pPr marL="342900" indent="-342900">
              <a:lnSpc>
                <a:spcPct val="120000"/>
              </a:lnSpc>
            </a:pPr>
            <a:r>
              <a:rPr lang="nb-NO" altLang="ko-KR" sz="14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9" y="1988840"/>
            <a:ext cx="3161996" cy="15147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349443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9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동적 </a:t>
            </a:r>
            <a:r>
              <a:rPr lang="en-US" altLang="ko-KR" dirty="0"/>
              <a:t>SQL -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20267"/>
            <a:ext cx="8055159" cy="2312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&lt;select id="</a:t>
            </a:r>
            <a:r>
              <a:rPr lang="en-US" altLang="ko-KR" sz="1400" dirty="0" err="1"/>
              <a:t>findActiveBlogWithTitleLike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="Blog"&gt;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SELECT * FROM BLOG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WHERE state = 'ACTIVE'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</a:t>
            </a:r>
            <a:r>
              <a:rPr lang="en-US" altLang="ko-KR" sz="1400" b="1" dirty="0"/>
              <a:t>&lt;if test="title != null"&gt;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AND title like #{title}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</a:t>
            </a:r>
            <a:r>
              <a:rPr lang="en-US" altLang="ko-KR" sz="1400" b="1" dirty="0"/>
              <a:t>&lt;/if&gt;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41970503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405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동적 </a:t>
            </a:r>
            <a:r>
              <a:rPr lang="en-US" altLang="ko-KR" dirty="0"/>
              <a:t>SQL -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choose, when, otherwise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268760"/>
            <a:ext cx="8055159" cy="4575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&lt;select id="</a:t>
            </a:r>
            <a:r>
              <a:rPr lang="en-US" altLang="ko-KR" sz="1400" dirty="0" err="1"/>
              <a:t>findActiveBlogLike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="Blog"&gt;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SELECT * FROM BLOG WHERE state = 'ACTIVE'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&lt;choose&gt;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&lt;when test="title != null"&gt;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AND title like #{title}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&lt;/when&gt;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&lt;when test="author != null and author.name != null"&gt;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AND </a:t>
            </a:r>
            <a:r>
              <a:rPr lang="en-US" altLang="ko-KR" sz="1400" dirty="0" err="1"/>
              <a:t>author_name</a:t>
            </a:r>
            <a:r>
              <a:rPr lang="en-US" altLang="ko-KR" sz="1400" dirty="0"/>
              <a:t> like #{author.name}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&lt;/when&gt;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&lt;otherwise&gt;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AND featured = 1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&lt;/otherwise&gt;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&lt;/choose&gt;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12362936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573688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동적 </a:t>
            </a:r>
            <a:r>
              <a:rPr lang="en-US" altLang="ko-KR" dirty="0"/>
              <a:t>SQL -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where (1 / 2)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어떤 조건에도 해당되지 않는 경우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두번째</a:t>
            </a:r>
            <a:r>
              <a:rPr lang="ko-KR" altLang="en-US" dirty="0"/>
              <a:t> 조건만 해당하는 경우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268760"/>
            <a:ext cx="8055159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&lt;select id="</a:t>
            </a:r>
            <a:r>
              <a:rPr lang="en-US" altLang="ko-KR" sz="1400" dirty="0" err="1"/>
              <a:t>findActiveBlogLike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="Blog"&gt;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SELECT * FROM BLOG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WHERE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&lt;if test="state != null"&gt; state = #{state} &lt;/if&gt;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&lt;if test="title != null"&gt; AND title like #{title} &lt;/if&gt;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&lt;if test="author != null and author.name != null"&gt;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AND </a:t>
            </a:r>
            <a:r>
              <a:rPr lang="en-US" altLang="ko-KR" sz="1400" dirty="0" err="1"/>
              <a:t>author_name</a:t>
            </a:r>
            <a:r>
              <a:rPr lang="en-US" altLang="ko-KR" sz="1400" dirty="0"/>
              <a:t> like #{author.name}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&lt;/if&gt;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&lt;/select&gt;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783307"/>
            <a:ext cx="8055159" cy="373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SELECT * FROM BLOG </a:t>
            </a:r>
            <a:r>
              <a:rPr lang="en-US" altLang="ko-KR" sz="1400" b="1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733256"/>
            <a:ext cx="8055159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SELECT * FROM BLOG </a:t>
            </a:r>
            <a:r>
              <a:rPr lang="en-US" altLang="ko-KR" sz="1400" b="1" dirty="0">
                <a:solidFill>
                  <a:srgbClr val="FF0000"/>
                </a:solidFill>
              </a:rPr>
              <a:t>WHERE AND</a:t>
            </a:r>
            <a:r>
              <a:rPr lang="en-US" altLang="ko-KR" sz="1400" dirty="0"/>
              <a:t> title like #{title} </a:t>
            </a:r>
          </a:p>
        </p:txBody>
      </p:sp>
    </p:spTree>
    <p:extLst>
      <p:ext uri="{BB962C8B-B14F-4D97-AF65-F5344CB8AC3E}">
        <p14:creationId xmlns:p14="http://schemas.microsoft.com/office/powerpoint/2010/main" val="127923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19" y="1671484"/>
            <a:ext cx="7105650" cy="4600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387864" y="332656"/>
            <a:ext cx="457048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프로젝트 실행 테스트 </a:t>
            </a:r>
            <a:r>
              <a:rPr lang="en-US" altLang="ko-KR" dirty="0"/>
              <a:t>(3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외부조립기</a:t>
            </a:r>
            <a:r>
              <a:rPr lang="ko-KR" altLang="en-US" dirty="0"/>
              <a:t> </a:t>
            </a:r>
            <a:r>
              <a:rPr lang="en-US" altLang="ko-KR" dirty="0"/>
              <a:t>(config.xml)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456873" y="2015734"/>
            <a:ext cx="3298467" cy="300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48395" y="5677751"/>
            <a:ext cx="2454311" cy="22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815759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9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동적 </a:t>
            </a:r>
            <a:r>
              <a:rPr lang="en-US" altLang="ko-KR" dirty="0"/>
              <a:t>SQL -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where (2 /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268760"/>
            <a:ext cx="8055159" cy="4575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&lt;select id="</a:t>
            </a:r>
            <a:r>
              <a:rPr lang="en-US" altLang="ko-KR" sz="1400" dirty="0" err="1"/>
              <a:t>findActiveBlogLike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="Blog"&gt;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SELECT * FROM BLOG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&lt;where&gt;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&lt;if test="state != null"&gt;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state = #{state}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&lt;/if&gt;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&lt;if test="title != null"&gt;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AND title like #{title}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&lt;/if&gt;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&lt;if test="author != null and author.name != null"&gt;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AND </a:t>
            </a:r>
            <a:r>
              <a:rPr lang="en-US" altLang="ko-KR" sz="1400" dirty="0" err="1"/>
              <a:t>author_name</a:t>
            </a:r>
            <a:r>
              <a:rPr lang="en-US" altLang="ko-KR" sz="1400" dirty="0"/>
              <a:t> like #{author.name}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&lt;/if&gt;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&lt;/where&gt;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08978282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29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동적 </a:t>
            </a:r>
            <a:r>
              <a:rPr lang="en-US" altLang="ko-KR" dirty="0"/>
              <a:t>SQL -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dirty="0" err="1"/>
              <a:t>foreach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268760"/>
            <a:ext cx="8055159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&lt;select id="</a:t>
            </a:r>
            <a:r>
              <a:rPr lang="en-US" altLang="ko-KR" sz="1400" dirty="0" err="1"/>
              <a:t>selectPostIn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resultType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domain.blog.Post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SELECT *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FROM POST P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WHERE ID in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foreach</a:t>
            </a:r>
            <a:r>
              <a:rPr lang="en-US" altLang="ko-KR" sz="1400" b="1" dirty="0"/>
              <a:t> item="item" index="index" collection="list"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open="(" separator="," close=")"&gt;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#{item}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&lt;/</a:t>
            </a:r>
            <a:r>
              <a:rPr lang="en-US" altLang="ko-KR" sz="1400" b="1" dirty="0" err="1"/>
              <a:t>foreach</a:t>
            </a:r>
            <a:r>
              <a:rPr lang="en-US" altLang="ko-KR" sz="1400" b="1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&lt;/select&gt;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509120"/>
            <a:ext cx="8055159" cy="373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SELECT * FROM POST P WHERE ID in </a:t>
            </a:r>
            <a:r>
              <a:rPr lang="en-US" altLang="ko-KR" sz="1400" b="1" dirty="0"/>
              <a:t>('item1', 'item2', 'item3')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93454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11577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Scheduler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지정한 시간에 맞춰 동일한 업무를 반복하는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데이터베이스 백업</a:t>
            </a:r>
            <a:r>
              <a:rPr lang="en-US" altLang="ko-KR" dirty="0"/>
              <a:t>, </a:t>
            </a:r>
            <a:r>
              <a:rPr lang="ko-KR" altLang="en-US" dirty="0"/>
              <a:t>메일 발송</a:t>
            </a:r>
            <a:r>
              <a:rPr lang="en-US" altLang="ko-KR" dirty="0"/>
              <a:t>, </a:t>
            </a:r>
            <a:r>
              <a:rPr lang="ko-KR" altLang="en-US" dirty="0"/>
              <a:t>더미 데이터 삭제 등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Trigger(</a:t>
            </a:r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/>
              <a:t>주기 설정</a:t>
            </a:r>
            <a:r>
              <a:rPr lang="en-US" altLang="ko-KR" dirty="0"/>
              <a:t>) </a:t>
            </a:r>
            <a:r>
              <a:rPr lang="ko-KR" altLang="en-US" dirty="0"/>
              <a:t>사용법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cron</a:t>
            </a:r>
            <a:r>
              <a:rPr lang="en-US" altLang="ko-KR" dirty="0"/>
              <a:t>, </a:t>
            </a:r>
            <a:r>
              <a:rPr lang="en-US" altLang="ko-KR" dirty="0" err="1"/>
              <a:t>fixedDelay</a:t>
            </a:r>
            <a:r>
              <a:rPr lang="en-US" altLang="ko-KR" dirty="0"/>
              <a:t>, </a:t>
            </a:r>
            <a:r>
              <a:rPr lang="en-US" altLang="ko-KR" dirty="0" err="1"/>
              <a:t>fixedRate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가장 유연하게 지정이 가능한 </a:t>
            </a:r>
            <a:r>
              <a:rPr lang="en-US" altLang="ko-KR" dirty="0" err="1"/>
              <a:t>cron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348371"/>
            <a:ext cx="7704856" cy="1343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400" b="1" dirty="0"/>
              <a:t> 표기법 </a:t>
            </a:r>
            <a:r>
              <a:rPr lang="en-US" altLang="ko-KR" sz="1400" b="1" dirty="0"/>
              <a:t>: "</a:t>
            </a:r>
            <a:r>
              <a:rPr lang="ko-KR" altLang="en-US" sz="1400" b="1" dirty="0"/>
              <a:t>초 분 시 일 월 요일</a:t>
            </a:r>
            <a:r>
              <a:rPr lang="en-US" altLang="ko-KR" sz="1400" b="1" dirty="0"/>
              <a:t>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ex 1) "30 * * * * * *" ==&gt; </a:t>
            </a:r>
            <a:r>
              <a:rPr lang="ko-KR" altLang="en-US" sz="1400" b="1" dirty="0"/>
              <a:t>매분 </a:t>
            </a:r>
            <a:r>
              <a:rPr lang="en-US" altLang="ko-KR" sz="1400" b="1" dirty="0"/>
              <a:t>30</a:t>
            </a:r>
            <a:r>
              <a:rPr lang="ko-KR" altLang="en-US" sz="1400" b="1" dirty="0"/>
              <a:t>초 마다 실행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ex 2) "0/20 * * * * *" ==&gt; 20</a:t>
            </a:r>
            <a:r>
              <a:rPr lang="ko-KR" altLang="en-US" sz="1400" b="1" dirty="0"/>
              <a:t>초 간격으로 실행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/>
              <a:t>ex </a:t>
            </a:r>
            <a:r>
              <a:rPr lang="en-US" altLang="ko-KR" sz="1400" b="1" dirty="0"/>
              <a:t>3) "20 0/1 * * * *" ==&gt; 1</a:t>
            </a:r>
            <a:r>
              <a:rPr lang="ko-KR" altLang="en-US" sz="1400" b="1" dirty="0"/>
              <a:t>분 간격 </a:t>
            </a:r>
            <a:r>
              <a:rPr lang="en-US" altLang="ko-KR" sz="1400" b="1" dirty="0"/>
              <a:t>20</a:t>
            </a:r>
            <a:r>
              <a:rPr lang="ko-KR" altLang="en-US" sz="1400" b="1" dirty="0"/>
              <a:t>초 정각 실행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256135304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399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Scheduler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edu.spring.mvc.servlet-context.xml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704856" cy="2312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[task </a:t>
            </a:r>
            <a:r>
              <a:rPr lang="ko-KR" altLang="en-US" sz="1400" b="1" dirty="0"/>
              <a:t>네임스페이스 및 스키마 선언</a:t>
            </a:r>
            <a:r>
              <a:rPr lang="en-US" altLang="ko-KR" sz="1400" b="1" dirty="0"/>
              <a:t>]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&lt;!-- </a:t>
            </a:r>
            <a:r>
              <a:rPr lang="ko-KR" altLang="en-US" sz="1400" dirty="0" err="1"/>
              <a:t>외부조립기</a:t>
            </a:r>
            <a:r>
              <a:rPr lang="ko-KR" altLang="en-US" sz="1400" dirty="0"/>
              <a:t> 설정 생략 </a:t>
            </a:r>
            <a:r>
              <a:rPr lang="en-US" altLang="ko-KR" sz="1400" dirty="0"/>
              <a:t>--&gt;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</a:t>
            </a:r>
            <a:r>
              <a:rPr lang="en-US" altLang="ko-KR" sz="1400" b="1" dirty="0" err="1"/>
              <a:t>task:executor</a:t>
            </a:r>
            <a:r>
              <a:rPr lang="en-US" altLang="ko-KR" sz="1400" b="1" dirty="0"/>
              <a:t> id="executor"/&gt;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</a:t>
            </a:r>
            <a:r>
              <a:rPr lang="en-US" altLang="ko-KR" sz="1400" b="1" dirty="0" err="1"/>
              <a:t>task:scheduler</a:t>
            </a:r>
            <a:r>
              <a:rPr lang="en-US" altLang="ko-KR" sz="1400" b="1" dirty="0"/>
              <a:t> id="scheduler"/&gt;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</a:t>
            </a:r>
            <a:r>
              <a:rPr lang="en-US" altLang="ko-KR" sz="1400" b="1" dirty="0" err="1"/>
              <a:t>task:annotation-driven</a:t>
            </a:r>
            <a:r>
              <a:rPr lang="en-US" altLang="ko-KR" sz="1400" b="1" dirty="0"/>
              <a:t> executor="executor" scheduler="scheduler" /&gt;</a:t>
            </a:r>
          </a:p>
        </p:txBody>
      </p:sp>
    </p:spTree>
    <p:extLst>
      <p:ext uri="{BB962C8B-B14F-4D97-AF65-F5344CB8AC3E}">
        <p14:creationId xmlns:p14="http://schemas.microsoft.com/office/powerpoint/2010/main" val="295139847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996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Scheduler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edu.spring.mvc.service.MyScheduler.java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8055159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@Service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MyScheduler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// 10</a:t>
            </a:r>
            <a:r>
              <a:rPr lang="ko-KR" altLang="en-US" sz="1400" dirty="0"/>
              <a:t>초에 한번씩 동작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@Scheduled(</a:t>
            </a:r>
            <a:r>
              <a:rPr lang="en-US" altLang="ko-KR" sz="1400" b="1" dirty="0" err="1"/>
              <a:t>cron</a:t>
            </a:r>
            <a:r>
              <a:rPr lang="en-US" altLang="ko-KR" sz="1400" b="1" dirty="0"/>
              <a:t>="0/10 * * * * *")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void </a:t>
            </a:r>
            <a:r>
              <a:rPr lang="en-US" altLang="ko-KR" sz="1400" dirty="0" err="1"/>
              <a:t>testScheduler</a:t>
            </a:r>
            <a:r>
              <a:rPr lang="en-US" altLang="ko-KR" sz="14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System.currentTimeMillis</a:t>
            </a:r>
            <a:r>
              <a:rPr lang="en-US" altLang="ko-KR" sz="1400" dirty="0"/>
              <a:t>());		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76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675977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프로젝트 실행 테스트 </a:t>
            </a:r>
            <a:r>
              <a:rPr lang="en-US" altLang="ko-KR" dirty="0"/>
              <a:t>(4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- </a:t>
            </a:r>
            <a:r>
              <a:rPr lang="ko-KR" altLang="en-US" dirty="0" err="1"/>
              <a:t>외부조립기</a:t>
            </a:r>
            <a:r>
              <a:rPr lang="ko-KR" altLang="en-US" dirty="0"/>
              <a:t> </a:t>
            </a:r>
            <a:r>
              <a:rPr lang="en-US" altLang="ko-KR" dirty="0"/>
              <a:t>(config.xml)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회원 정보 조회 클래스 </a:t>
            </a:r>
            <a:r>
              <a:rPr lang="en-US" altLang="ko-KR" dirty="0"/>
              <a:t>(DAO – UserDao.java)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93252"/>
            <a:ext cx="6624736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&lt;?xml version="1.0" encoding="UTF-8"?&gt;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&lt;beans </a:t>
            </a:r>
            <a:r>
              <a:rPr lang="en-US" altLang="ko-KR" sz="1400" dirty="0" err="1"/>
              <a:t>xmlns</a:t>
            </a:r>
            <a:r>
              <a:rPr lang="en-US" altLang="ko-KR" sz="1400" dirty="0"/>
              <a:t>="http://www.springframework.org/schema/beans"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xmlns:xsi</a:t>
            </a:r>
            <a:r>
              <a:rPr lang="en-US" altLang="ko-KR" sz="1400" dirty="0"/>
              <a:t>="http://www.w3.org/2001/XMLSchema-instance"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dirty="0" err="1"/>
              <a:t>xsi:schemaLocation</a:t>
            </a:r>
            <a:r>
              <a:rPr lang="en-US" altLang="ko-KR" sz="1400" dirty="0"/>
              <a:t>="http://www.springframework.org/schema/beans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http://www.springframework.org/schema/beans/spring-beans.xsd"&gt;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&lt;bean id="</a:t>
            </a:r>
            <a:r>
              <a:rPr lang="en-US" altLang="ko-KR" sz="1400" b="1" dirty="0" err="1"/>
              <a:t>userDao</a:t>
            </a:r>
            <a:r>
              <a:rPr lang="en-US" altLang="ko-KR" sz="1400" b="1" dirty="0"/>
              <a:t>" class="</a:t>
            </a:r>
            <a:r>
              <a:rPr lang="en-US" altLang="ko-KR" sz="1400" b="1" dirty="0" err="1">
                <a:solidFill>
                  <a:srgbClr val="FF0000"/>
                </a:solidFill>
              </a:rPr>
              <a:t>edu.spring.test.UserDao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&lt;/beans&gt;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653136"/>
            <a:ext cx="6624736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UserDao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String </a:t>
            </a:r>
            <a:r>
              <a:rPr lang="en-US" altLang="ko-KR" sz="1400" dirty="0" err="1"/>
              <a:t>getUserInfo</a:t>
            </a:r>
            <a:r>
              <a:rPr lang="en-US" altLang="ko-KR" sz="14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return "</a:t>
            </a:r>
            <a:r>
              <a:rPr lang="ko-KR" altLang="en-US" sz="1400" dirty="0"/>
              <a:t>회원정보</a:t>
            </a:r>
            <a:r>
              <a:rPr lang="en-US" altLang="ko-KR" sz="1400" dirty="0"/>
              <a:t>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6474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50208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 개발 환경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프로젝트 실행 테스트 </a:t>
            </a:r>
            <a:r>
              <a:rPr lang="en-US" altLang="ko-KR" dirty="0"/>
              <a:t>(5 / 5)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- </a:t>
            </a:r>
            <a:r>
              <a:rPr lang="ko-KR" altLang="en-US" dirty="0"/>
              <a:t>실행 클래스 </a:t>
            </a:r>
            <a:r>
              <a:rPr lang="en-US" altLang="ko-KR" dirty="0"/>
              <a:t>(main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– MainTest.java)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93252"/>
            <a:ext cx="6624736" cy="4251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MainTest</a:t>
            </a:r>
            <a:r>
              <a:rPr lang="en-US" altLang="ko-KR" sz="1400" dirty="0"/>
              <a:t>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ApplicationContext</a:t>
            </a:r>
            <a:r>
              <a:rPr lang="en-US" altLang="ko-KR" sz="1400" dirty="0"/>
              <a:t> context =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new </a:t>
            </a:r>
            <a:r>
              <a:rPr lang="en-US" altLang="ko-KR" sz="1400" dirty="0" err="1"/>
              <a:t>ClassPathXmlApplicationContext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edu</a:t>
            </a:r>
            <a:r>
              <a:rPr lang="en-US" altLang="ko-KR" sz="1400" dirty="0"/>
              <a:t>/spring/test/config.xml");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UserDao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userDao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UserDao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context.getBean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userDao</a:t>
            </a:r>
            <a:r>
              <a:rPr lang="en-US" altLang="ko-KR" sz="1400" dirty="0"/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userDao.getUserInfo</a:t>
            </a:r>
            <a:r>
              <a:rPr lang="en-US" altLang="ko-KR" sz="1400" dirty="0"/>
              <a:t>());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UserDao</a:t>
            </a:r>
            <a:r>
              <a:rPr lang="en-US" altLang="ko-KR" sz="1400" dirty="0"/>
              <a:t> userDao2 = </a:t>
            </a:r>
            <a:r>
              <a:rPr lang="en-US" altLang="ko-KR" sz="1400" dirty="0" err="1"/>
              <a:t>context.getBean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userDao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UserDao.class</a:t>
            </a:r>
            <a:r>
              <a:rPr lang="en-US" altLang="ko-KR" sz="1400" dirty="0"/>
              <a:t>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(userDao2.getUserInfo());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userDao</a:t>
            </a:r>
            <a:r>
              <a:rPr lang="en-US" altLang="ko-KR" sz="1400" dirty="0"/>
              <a:t> == userDao2);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141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045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DI (Dependency Injection)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의존관계를 </a:t>
            </a:r>
            <a:r>
              <a:rPr lang="en-US" altLang="ko-KR" dirty="0" err="1"/>
              <a:t>IoC</a:t>
            </a:r>
            <a:r>
              <a:rPr lang="ko-KR" altLang="en-US" dirty="0"/>
              <a:t> 컨테이너가 자동으로 연결해주는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코드가 단순해지고 각 객체 간의 결합도가 약해짐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개발자가 </a:t>
            </a:r>
            <a:r>
              <a:rPr lang="en-US" altLang="ko-KR" dirty="0"/>
              <a:t>Bean </a:t>
            </a:r>
            <a:r>
              <a:rPr lang="ko-KR" altLang="en-US" dirty="0"/>
              <a:t>설정 파일</a:t>
            </a:r>
            <a:r>
              <a:rPr lang="en-US" altLang="ko-KR" dirty="0"/>
              <a:t>(</a:t>
            </a:r>
            <a:r>
              <a:rPr lang="ko-KR" altLang="en-US" dirty="0" err="1"/>
              <a:t>외부조립기</a:t>
            </a:r>
            <a:r>
              <a:rPr lang="en-US" altLang="ko-KR" dirty="0"/>
              <a:t>)</a:t>
            </a:r>
            <a:r>
              <a:rPr lang="ko-KR" altLang="en-US" dirty="0"/>
              <a:t>에 의존관계 정보 추가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4" y="2564904"/>
            <a:ext cx="3112722" cy="17633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6516" y="2462067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Develop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44208" y="2357788"/>
            <a:ext cx="1747130" cy="640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>
          <a:xfrm>
            <a:off x="5252660" y="2678091"/>
            <a:ext cx="1191548" cy="0"/>
          </a:xfrm>
          <a:prstGeom prst="straightConnector1">
            <a:avLst/>
          </a:prstGeom>
          <a:ln w="31750"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779912" y="3848561"/>
            <a:ext cx="1649352" cy="804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스프링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외부조립기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4" idx="2"/>
          </p:cNvCxnSpPr>
          <p:nvPr/>
        </p:nvCxnSpPr>
        <p:spPr>
          <a:xfrm flipV="1">
            <a:off x="4604588" y="2894115"/>
            <a:ext cx="0" cy="95444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580112" y="3988413"/>
            <a:ext cx="156687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Programmer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52320" y="3988413"/>
            <a:ext cx="156687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Designer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0"/>
            <a:endCxn id="5" idx="2"/>
          </p:cNvCxnSpPr>
          <p:nvPr/>
        </p:nvCxnSpPr>
        <p:spPr>
          <a:xfrm flipV="1">
            <a:off x="6363552" y="2998394"/>
            <a:ext cx="954221" cy="990019"/>
          </a:xfrm>
          <a:prstGeom prst="straightConnector1">
            <a:avLst/>
          </a:prstGeom>
          <a:ln w="3175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0"/>
            <a:endCxn id="5" idx="2"/>
          </p:cNvCxnSpPr>
          <p:nvPr/>
        </p:nvCxnSpPr>
        <p:spPr>
          <a:xfrm flipH="1" flipV="1">
            <a:off x="7317773" y="2998394"/>
            <a:ext cx="917987" cy="990019"/>
          </a:xfrm>
          <a:prstGeom prst="straightConnector1">
            <a:avLst/>
          </a:prstGeom>
          <a:ln w="3175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스프링을 사용하는 이유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유지보수와 확장성에 큰 효과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인스턴스</a:t>
            </a:r>
            <a:r>
              <a:rPr lang="ko-KR" altLang="en-US" dirty="0"/>
              <a:t> 생성과 클래스간의 의존관계에 대한 고민을 줄여줌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유지보수 및 </a:t>
            </a:r>
            <a:r>
              <a:rPr lang="ko-KR" altLang="en-US" dirty="0" err="1"/>
              <a:t>확장성이</a:t>
            </a:r>
            <a:r>
              <a:rPr lang="ko-KR" altLang="en-US" dirty="0"/>
              <a:t> </a:t>
            </a:r>
            <a:r>
              <a:rPr lang="ko-KR" altLang="en-US" dirty="0" err="1"/>
              <a:t>좋으려면</a:t>
            </a:r>
            <a:r>
              <a:rPr lang="ko-KR" altLang="en-US" dirty="0"/>
              <a:t> 디자인 패턴까지 확실히 이해한 상황에서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설계 및 구현이 진행되어야 하지만 쉽지 않은 현실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스프링은 개발자가 의도하지 않더라도 </a:t>
            </a:r>
            <a:r>
              <a:rPr lang="ko-KR" altLang="en-US" dirty="0" err="1"/>
              <a:t>인스턴스</a:t>
            </a:r>
            <a:r>
              <a:rPr lang="ko-KR" altLang="en-US" dirty="0"/>
              <a:t> 생성부터 의존관계를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관리하는 것이 가능하도록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05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3994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DI (Dependency Injection)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Constructor Injection (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Setter Injection (Set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3" y="1271950"/>
            <a:ext cx="335495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public class Develop {</a:t>
            </a:r>
          </a:p>
          <a:p>
            <a:r>
              <a:rPr lang="en-US" altLang="ko-KR" sz="1500" dirty="0"/>
              <a:t>    private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/>
              <a:t>public Develop(</a:t>
            </a:r>
            <a:r>
              <a:rPr lang="en-US" altLang="ko-KR" sz="1500" b="1" dirty="0" err="1"/>
              <a:t>Emp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emp</a:t>
            </a:r>
            <a:r>
              <a:rPr lang="en-US" altLang="ko-KR" sz="1500" b="1" dirty="0"/>
              <a:t>) {</a:t>
            </a:r>
          </a:p>
          <a:p>
            <a:r>
              <a:rPr lang="en-US" altLang="ko-KR" sz="1500" b="1" dirty="0"/>
              <a:t>        </a:t>
            </a:r>
            <a:r>
              <a:rPr lang="en-US" altLang="ko-KR" sz="1500" b="1" dirty="0" err="1"/>
              <a:t>this.emp</a:t>
            </a:r>
            <a:r>
              <a:rPr lang="en-US" altLang="ko-KR" sz="1500" b="1" dirty="0"/>
              <a:t> = </a:t>
            </a:r>
            <a:r>
              <a:rPr lang="en-US" altLang="ko-KR" sz="1500" b="1" dirty="0" err="1"/>
              <a:t>emp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   }</a:t>
            </a:r>
          </a:p>
          <a:p>
            <a:r>
              <a:rPr lang="en-US" altLang="ko-KR" sz="1500" dirty="0"/>
              <a:t>}</a:t>
            </a:r>
          </a:p>
          <a:p>
            <a:endParaRPr lang="en-US" altLang="ko-KR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169112"/>
            <a:ext cx="335495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Develop {</a:t>
            </a:r>
          </a:p>
          <a:p>
            <a:r>
              <a:rPr lang="en-US" altLang="ko-KR" sz="1500" dirty="0"/>
              <a:t>    private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sz="1500" b="1" dirty="0"/>
              <a:t>    public void </a:t>
            </a:r>
            <a:r>
              <a:rPr lang="en-US" altLang="ko-KR" sz="1500" b="1" dirty="0" err="1"/>
              <a:t>setEmp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Emp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emp</a:t>
            </a:r>
            <a:r>
              <a:rPr lang="en-US" altLang="ko-KR" sz="1500" b="1" dirty="0"/>
              <a:t>) {</a:t>
            </a:r>
          </a:p>
          <a:p>
            <a:r>
              <a:rPr lang="en-US" altLang="ko-KR" sz="1500" b="1" dirty="0"/>
              <a:t>        </a:t>
            </a:r>
            <a:r>
              <a:rPr lang="en-US" altLang="ko-KR" sz="1500" b="1" dirty="0" err="1"/>
              <a:t>this.emp</a:t>
            </a:r>
            <a:r>
              <a:rPr lang="en-US" altLang="ko-KR" sz="1500" b="1" dirty="0"/>
              <a:t> = </a:t>
            </a:r>
            <a:r>
              <a:rPr lang="en-US" altLang="ko-KR" sz="1500" b="1" dirty="0" err="1"/>
              <a:t>emp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   }</a:t>
            </a:r>
          </a:p>
          <a:p>
            <a:r>
              <a:rPr lang="en-US" altLang="ko-KR" sz="1500" dirty="0"/>
              <a:t>}</a:t>
            </a:r>
          </a:p>
          <a:p>
            <a:endParaRPr lang="en-US" altLang="ko-KR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273984"/>
            <a:ext cx="49832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&lt;bean id="programmer" </a:t>
            </a:r>
          </a:p>
          <a:p>
            <a:r>
              <a:rPr lang="en-US" altLang="ko-KR" sz="1500" dirty="0"/>
              <a:t>        class="</a:t>
            </a:r>
            <a:r>
              <a:rPr lang="en-US" altLang="ko-KR" sz="1500" dirty="0" err="1"/>
              <a:t>edu.spring.bean.Programmer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&lt;bean id="designer" </a:t>
            </a:r>
          </a:p>
          <a:p>
            <a:r>
              <a:rPr lang="en-US" altLang="ko-KR" sz="1500" dirty="0"/>
              <a:t>        class="</a:t>
            </a:r>
            <a:r>
              <a:rPr lang="en-US" altLang="ko-KR" sz="1500" dirty="0" err="1"/>
              <a:t>edu.spring.bean.Designer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&lt;bean id="develop" class="</a:t>
            </a:r>
            <a:r>
              <a:rPr lang="en-US" altLang="ko-KR" sz="1500" dirty="0" err="1"/>
              <a:t>edu.spring.bean.Develop</a:t>
            </a:r>
            <a:r>
              <a:rPr lang="en-US" altLang="ko-KR" sz="1500" dirty="0"/>
              <a:t>"&gt;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/>
              <a:t>&lt;constructor-</a:t>
            </a:r>
            <a:r>
              <a:rPr lang="en-US" altLang="ko-KR" sz="1500" b="1" dirty="0" err="1"/>
              <a:t>arg</a:t>
            </a:r>
            <a:r>
              <a:rPr lang="en-US" altLang="ko-KR" sz="1500" b="1" dirty="0"/>
              <a:t> ref="programmer“ /&gt;</a:t>
            </a:r>
          </a:p>
          <a:p>
            <a:r>
              <a:rPr lang="en-US" altLang="ko-KR" sz="1500" dirty="0"/>
              <a:t>&lt;/bean&gt;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28" y="4169112"/>
            <a:ext cx="49832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&lt;bean id="programmer" </a:t>
            </a:r>
          </a:p>
          <a:p>
            <a:r>
              <a:rPr lang="en-US" altLang="ko-KR" sz="1500" dirty="0"/>
              <a:t>        class="</a:t>
            </a:r>
            <a:r>
              <a:rPr lang="en-US" altLang="ko-KR" sz="1500" dirty="0" err="1"/>
              <a:t>edu.spring.bean.Programmer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&lt;bean id="designer" </a:t>
            </a:r>
          </a:p>
          <a:p>
            <a:r>
              <a:rPr lang="en-US" altLang="ko-KR" sz="1500" dirty="0"/>
              <a:t>        class="</a:t>
            </a:r>
            <a:r>
              <a:rPr lang="en-US" altLang="ko-KR" sz="1500" dirty="0" err="1"/>
              <a:t>edu.spring.bean.Designer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&lt;bean id="develop" class="</a:t>
            </a:r>
            <a:r>
              <a:rPr lang="en-US" altLang="ko-KR" sz="1500" dirty="0" err="1"/>
              <a:t>edu.spring.bean.Develop</a:t>
            </a:r>
            <a:r>
              <a:rPr lang="en-US" altLang="ko-KR" sz="1500" dirty="0"/>
              <a:t>"&gt;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/>
              <a:t>&lt;property name="</a:t>
            </a:r>
            <a:r>
              <a:rPr lang="en-US" altLang="ko-KR" sz="1500" b="1" dirty="0" err="1"/>
              <a:t>emp</a:t>
            </a:r>
            <a:r>
              <a:rPr lang="en-US" altLang="ko-KR" sz="1500" b="1" dirty="0"/>
              <a:t>“ ref="designer" /&gt;</a:t>
            </a:r>
          </a:p>
          <a:p>
            <a:r>
              <a:rPr lang="en-US" altLang="ko-KR" sz="1500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19160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51896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Constructor Injection (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</a:t>
            </a:r>
            <a:r>
              <a:rPr lang="en-US" altLang="ko-KR" dirty="0"/>
              <a:t> : </a:t>
            </a:r>
            <a:r>
              <a:rPr lang="en-US" altLang="ko-KR" dirty="0" err="1"/>
              <a:t>edu.spring.bean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Emp.java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Programmer.java                            ● Designer.java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691223"/>
            <a:ext cx="21106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interface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284984"/>
            <a:ext cx="4003019" cy="309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Programmer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3284984"/>
            <a:ext cx="3810659" cy="309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Designer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379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12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Constructor Injection (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Develop.java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71950"/>
            <a:ext cx="4262705" cy="309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Develop {</a:t>
            </a:r>
          </a:p>
          <a:p>
            <a:r>
              <a:rPr lang="en-US" altLang="ko-KR" sz="1500" dirty="0"/>
              <a:t>    private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public Develop(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this.emp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public void coding()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회사에서 일하는 중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2102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12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Constructor Injection (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684668" cy="309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            http://www.springframework.org/schema/beans/spring-beans.xsd"&gt;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&lt;bean id="</a:t>
            </a:r>
            <a:r>
              <a:rPr lang="en-US" altLang="ko-KR" sz="1500" b="1" dirty="0">
                <a:solidFill>
                  <a:srgbClr val="FF0000"/>
                </a:solidFill>
              </a:rPr>
              <a:t>programmer</a:t>
            </a:r>
            <a:r>
              <a:rPr lang="en-US" altLang="ko-KR" sz="1500" dirty="0"/>
              <a:t>" class="</a:t>
            </a:r>
            <a:r>
              <a:rPr lang="en-US" altLang="ko-KR" sz="1500" dirty="0" err="1"/>
              <a:t>edu.spring.bean.Programmer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&lt;bean id="designer" class="</a:t>
            </a:r>
            <a:r>
              <a:rPr lang="en-US" altLang="ko-KR" sz="1500" dirty="0" err="1"/>
              <a:t>edu.spring.bean.Designer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&lt;bean id="develop" class="</a:t>
            </a:r>
            <a:r>
              <a:rPr lang="en-US" altLang="ko-KR" sz="1500" dirty="0" err="1"/>
              <a:t>edu.spring.bean.Develop</a:t>
            </a:r>
            <a:r>
              <a:rPr lang="en-US" altLang="ko-KR" sz="1500" dirty="0"/>
              <a:t>"&gt;</a:t>
            </a:r>
          </a:p>
          <a:p>
            <a:r>
              <a:rPr lang="en-US" altLang="ko-KR" sz="1500" b="1" dirty="0"/>
              <a:t>        &lt;constructor-</a:t>
            </a:r>
            <a:r>
              <a:rPr lang="en-US" altLang="ko-KR" sz="1500" b="1" dirty="0" err="1"/>
              <a:t>arg</a:t>
            </a:r>
            <a:r>
              <a:rPr lang="en-US" altLang="ko-KR" sz="1500" b="1" dirty="0"/>
              <a:t> ref="</a:t>
            </a:r>
            <a:r>
              <a:rPr lang="en-US" altLang="ko-KR" sz="1500" b="1" dirty="0">
                <a:solidFill>
                  <a:srgbClr val="FF0000"/>
                </a:solidFill>
              </a:rPr>
              <a:t>programmer</a:t>
            </a:r>
            <a:r>
              <a:rPr lang="en-US" altLang="ko-KR" sz="1500" b="1" dirty="0"/>
              <a:t>" /&gt;</a:t>
            </a:r>
          </a:p>
          <a:p>
            <a:r>
              <a:rPr lang="en-US" altLang="ko-KR" sz="1500" dirty="0"/>
              <a:t>    &lt;/bean&gt;</a:t>
            </a:r>
          </a:p>
          <a:p>
            <a:r>
              <a:rPr lang="en-US" altLang="ko-KR" sz="15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507963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12931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Constructor Injection (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5054141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Main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 </a:t>
            </a:r>
          </a:p>
          <a:p>
            <a:r>
              <a:rPr lang="en-US" altLang="ko-KR" sz="1500" dirty="0"/>
              <a:t>            new </a:t>
            </a:r>
            <a:r>
              <a:rPr lang="en-US" altLang="ko-KR" sz="1500" dirty="0" err="1"/>
              <a:t>ClassPathXmlApplicationContext</a:t>
            </a:r>
            <a:r>
              <a:rPr lang="en-US" altLang="ko-KR" sz="1500" dirty="0"/>
              <a:t>(</a:t>
            </a:r>
          </a:p>
          <a:p>
            <a:r>
              <a:rPr lang="en-US" altLang="ko-KR" sz="1500" dirty="0"/>
              <a:t>                "</a:t>
            </a:r>
            <a:r>
              <a:rPr lang="en-US" altLang="ko-KR" sz="1500" dirty="0" err="1"/>
              <a:t>edu</a:t>
            </a:r>
            <a:r>
              <a:rPr lang="en-US" altLang="ko-KR" sz="1500" dirty="0"/>
              <a:t>/spring/bean/config.xml");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 = (Develop)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("develop");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dev.coding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3" y="4149080"/>
            <a:ext cx="3510279" cy="20882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8675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622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Constructor Injection (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bean-config.xml (c </a:t>
            </a:r>
            <a:r>
              <a:rPr lang="ko-KR" altLang="en-US" dirty="0"/>
              <a:t>네임스페이스를 이용해서 코드 단축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684668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xmlns:c</a:t>
            </a:r>
            <a:r>
              <a:rPr lang="en-US" altLang="ko-KR" sz="1500" b="1" dirty="0">
                <a:solidFill>
                  <a:srgbClr val="FF0000"/>
                </a:solidFill>
              </a:rPr>
              <a:t>="http://www.springframework.org/schema/c"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            http://www.springframework.org/schema/beans/spring-beans.xsd"&gt;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&lt;bean id="</a:t>
            </a:r>
            <a:r>
              <a:rPr lang="en-US" altLang="ko-KR" sz="1500" b="1" dirty="0">
                <a:solidFill>
                  <a:srgbClr val="FF0000"/>
                </a:solidFill>
              </a:rPr>
              <a:t>programmer</a:t>
            </a:r>
            <a:r>
              <a:rPr lang="en-US" altLang="ko-KR" sz="1500" dirty="0"/>
              <a:t>" class="</a:t>
            </a:r>
            <a:r>
              <a:rPr lang="en-US" altLang="ko-KR" sz="1500" dirty="0" err="1"/>
              <a:t>edu.spring.bean.Programmer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&lt;bean id="designer" class="</a:t>
            </a:r>
            <a:r>
              <a:rPr lang="en-US" altLang="ko-KR" sz="1500" dirty="0" err="1"/>
              <a:t>edu.spring.bean.Designer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&lt;bean id="develop" class="</a:t>
            </a:r>
            <a:r>
              <a:rPr lang="en-US" altLang="ko-KR" sz="1500" dirty="0" err="1"/>
              <a:t>edu.spring.bean.Develop</a:t>
            </a:r>
            <a:r>
              <a:rPr lang="en-US" altLang="ko-KR" sz="1500" dirty="0"/>
              <a:t>"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c:emp-ref="programmer"</a:t>
            </a:r>
            <a:r>
              <a:rPr lang="en-US" altLang="ko-KR" sz="1500" dirty="0"/>
              <a:t> /&gt;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28259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912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Constructor Injection (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스프링을 사용하지 않는 경우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4891019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Main2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Programmer </a:t>
            </a:r>
            <a:r>
              <a:rPr lang="en-US" altLang="ko-KR" sz="1500" dirty="0" err="1"/>
              <a:t>programmer</a:t>
            </a:r>
            <a:r>
              <a:rPr lang="en-US" altLang="ko-KR" sz="1500" dirty="0"/>
              <a:t> = new Programmer();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 = new Develop(programmer);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dev.coding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988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173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Setter Injection (Set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</a:t>
            </a:r>
            <a:r>
              <a:rPr lang="en-US" altLang="ko-KR" dirty="0"/>
              <a:t> : </a:t>
            </a:r>
            <a:r>
              <a:rPr lang="en-US" altLang="ko-KR" dirty="0" err="1"/>
              <a:t>edu.spring.bean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Develop.java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4262705" cy="4478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Develop {</a:t>
            </a:r>
          </a:p>
          <a:p>
            <a:r>
              <a:rPr lang="en-US" altLang="ko-KR" sz="1500" dirty="0"/>
              <a:t>    private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public Develop(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this.emp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public Develop() {}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public void </a:t>
            </a:r>
            <a:r>
              <a:rPr lang="en-US" altLang="ko-KR" sz="1500" b="1" dirty="0" err="1">
                <a:solidFill>
                  <a:srgbClr val="FF0000"/>
                </a:solidFill>
              </a:rPr>
              <a:t>setEmp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</a:rPr>
              <a:t>Emp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 err="1">
                <a:solidFill>
                  <a:srgbClr val="FF0000"/>
                </a:solidFill>
              </a:rPr>
              <a:t>emp</a:t>
            </a:r>
            <a:r>
              <a:rPr lang="en-US" altLang="ko-KR" sz="1500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this.emp</a:t>
            </a:r>
            <a:r>
              <a:rPr lang="en-US" altLang="ko-KR" sz="1500" b="1" dirty="0">
                <a:solidFill>
                  <a:srgbClr val="FF0000"/>
                </a:solidFill>
              </a:rPr>
              <a:t> = </a:t>
            </a:r>
            <a:r>
              <a:rPr lang="en-US" altLang="ko-KR" sz="1500" b="1" dirty="0" err="1">
                <a:solidFill>
                  <a:srgbClr val="FF0000"/>
                </a:solidFill>
              </a:rPr>
              <a:t>emp</a:t>
            </a:r>
            <a:r>
              <a:rPr lang="en-US" altLang="ko-KR" sz="15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public void coding()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회사에서 일하는 중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747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173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Setter Injection (Set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684668" cy="3554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            http://www.springframework.org/schema/beans/spring-beans.xsd"&gt;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&lt;bean id="programmer" class="</a:t>
            </a:r>
            <a:r>
              <a:rPr lang="en-US" altLang="ko-KR" sz="1500" dirty="0" err="1"/>
              <a:t>edu.spring.bean.Programmer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&lt;bean id="</a:t>
            </a:r>
            <a:r>
              <a:rPr lang="en-US" altLang="ko-KR" sz="1500" b="1" dirty="0">
                <a:solidFill>
                  <a:schemeClr val="accent3"/>
                </a:solidFill>
              </a:rPr>
              <a:t>designer</a:t>
            </a:r>
            <a:r>
              <a:rPr lang="en-US" altLang="ko-KR" sz="1500" dirty="0"/>
              <a:t>" class="</a:t>
            </a:r>
            <a:r>
              <a:rPr lang="en-US" altLang="ko-KR" sz="1500" dirty="0" err="1"/>
              <a:t>edu.spring.bean.Designer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&lt;bean id="develop" class="</a:t>
            </a:r>
            <a:r>
              <a:rPr lang="en-US" altLang="ko-KR" sz="1500" dirty="0" err="1"/>
              <a:t>edu.spring.bean.Develop</a:t>
            </a:r>
            <a:r>
              <a:rPr lang="en-US" altLang="ko-KR" sz="1500" dirty="0"/>
              <a:t>"&gt;</a:t>
            </a:r>
          </a:p>
          <a:p>
            <a:r>
              <a:rPr lang="en-US" altLang="ko-KR" sz="1500" b="1" dirty="0"/>
              <a:t>        &lt;property name="</a:t>
            </a:r>
            <a:r>
              <a:rPr lang="en-US" altLang="ko-KR" sz="1500" b="1" dirty="0" err="1">
                <a:solidFill>
                  <a:srgbClr val="FF0000"/>
                </a:solidFill>
              </a:rPr>
              <a:t>emp</a:t>
            </a:r>
            <a:r>
              <a:rPr lang="en-US" altLang="ko-KR" sz="1500" b="1" dirty="0"/>
              <a:t>"&gt;</a:t>
            </a:r>
          </a:p>
          <a:p>
            <a:r>
              <a:rPr lang="en-US" altLang="ko-KR" sz="1500" b="1" dirty="0"/>
              <a:t>            &lt;ref bean="</a:t>
            </a:r>
            <a:r>
              <a:rPr lang="en-US" altLang="ko-KR" sz="1500" b="1" dirty="0">
                <a:solidFill>
                  <a:schemeClr val="accent3"/>
                </a:solidFill>
              </a:rPr>
              <a:t>designer</a:t>
            </a:r>
            <a:r>
              <a:rPr lang="en-US" altLang="ko-KR" sz="1500" b="1" dirty="0"/>
              <a:t>" /&gt;</a:t>
            </a:r>
          </a:p>
          <a:p>
            <a:r>
              <a:rPr lang="en-US" altLang="ko-KR" sz="1500" b="1" dirty="0"/>
              <a:t>        &lt;/property&gt;</a:t>
            </a:r>
          </a:p>
          <a:p>
            <a:r>
              <a:rPr lang="en-US" altLang="ko-KR" sz="1500" dirty="0"/>
              <a:t>    &lt;/bean&gt;</a:t>
            </a:r>
          </a:p>
          <a:p>
            <a:r>
              <a:rPr lang="en-US" altLang="ko-KR" sz="1500" dirty="0"/>
              <a:t>&lt;/beans&gt;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45024"/>
            <a:ext cx="3662765" cy="77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067917" y="3645024"/>
            <a:ext cx="39080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9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04203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Setter Injection (Set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 (p </a:t>
            </a:r>
            <a:r>
              <a:rPr lang="ko-KR" altLang="en-US" dirty="0"/>
              <a:t>네임스페이스를 이용해서 코드 단축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97987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xmlns:p</a:t>
            </a:r>
            <a:r>
              <a:rPr lang="en-US" altLang="ko-KR" sz="1500" b="1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            http://www.springframework.org/schema/beans/spring-beans.xsd"&gt;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&lt;bean id="programmer" class="</a:t>
            </a:r>
            <a:r>
              <a:rPr lang="en-US" altLang="ko-KR" sz="1500" dirty="0" err="1"/>
              <a:t>edu.spring.bean.Programmer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&lt;bean id="</a:t>
            </a:r>
            <a:r>
              <a:rPr lang="en-US" altLang="ko-KR" sz="1500" b="1" dirty="0">
                <a:solidFill>
                  <a:srgbClr val="FF0000"/>
                </a:solidFill>
              </a:rPr>
              <a:t>designer</a:t>
            </a:r>
            <a:r>
              <a:rPr lang="en-US" altLang="ko-KR" sz="1500" dirty="0"/>
              <a:t>" class="</a:t>
            </a:r>
            <a:r>
              <a:rPr lang="en-US" altLang="ko-KR" sz="1500" dirty="0" err="1"/>
              <a:t>edu.spring.bean.Designer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&lt;bean id="develop" class="</a:t>
            </a:r>
            <a:r>
              <a:rPr lang="en-US" altLang="ko-KR" sz="1500" dirty="0" err="1"/>
              <a:t>edu.spring.bean.Develop</a:t>
            </a:r>
            <a:r>
              <a:rPr lang="en-US" altLang="ko-KR" sz="1500" dirty="0"/>
              <a:t>" </a:t>
            </a:r>
            <a:r>
              <a:rPr lang="en-US" altLang="ko-KR" sz="1500" b="1" dirty="0">
                <a:solidFill>
                  <a:srgbClr val="FF0000"/>
                </a:solidFill>
              </a:rPr>
              <a:t>p:emp-ref="designer"</a:t>
            </a:r>
            <a:r>
              <a:rPr lang="en-US" altLang="ko-KR" sz="1500" dirty="0"/>
              <a:t> /&gt;</a:t>
            </a:r>
          </a:p>
          <a:p>
            <a:r>
              <a:rPr lang="en-US" altLang="ko-KR" sz="15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88411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0506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</a:t>
            </a:r>
            <a:r>
              <a:rPr lang="en-US" altLang="ko-KR" dirty="0" err="1"/>
              <a:t>IoC</a:t>
            </a:r>
            <a:r>
              <a:rPr lang="en-US" altLang="ko-KR" dirty="0"/>
              <a:t> (Inversion of Control) / DI (Dependency Injection)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클래스의 생명주기를 개발자가 제어하는 것이 아니라 스프링이 제어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 err="1"/>
              <a:t>ㆍ</a:t>
            </a:r>
            <a:r>
              <a:rPr lang="en-US" altLang="ko-KR" dirty="0"/>
              <a:t>XML </a:t>
            </a:r>
            <a:r>
              <a:rPr lang="ko-KR" altLang="en-US" dirty="0"/>
              <a:t>또는 </a:t>
            </a:r>
            <a:r>
              <a:rPr lang="ko-KR" altLang="en-US" dirty="0" err="1"/>
              <a:t>애노테이션을</a:t>
            </a:r>
            <a:r>
              <a:rPr lang="ko-KR" altLang="en-US" dirty="0"/>
              <a:t> 통해서 객체간의 의존관계를 설정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인터페이스를 활용하여 관계 형성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115616" y="3177365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31840" y="3177365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3"/>
            <a:endCxn id="4" idx="1"/>
          </p:cNvCxnSpPr>
          <p:nvPr/>
        </p:nvCxnSpPr>
        <p:spPr>
          <a:xfrm>
            <a:off x="2411760" y="3393389"/>
            <a:ext cx="72008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88023" y="2741125"/>
            <a:ext cx="1879041" cy="129266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public class A {</a:t>
            </a:r>
          </a:p>
          <a:p>
            <a:r>
              <a:rPr lang="en-US" altLang="ko-KR" sz="1300" b="1" dirty="0"/>
              <a:t>    public A() {</a:t>
            </a:r>
          </a:p>
          <a:p>
            <a:r>
              <a:rPr lang="en-US" altLang="ko-KR" sz="1300" b="1" dirty="0"/>
              <a:t>        B </a:t>
            </a:r>
            <a:r>
              <a:rPr lang="en-US" altLang="ko-KR" sz="1300" b="1" dirty="0" err="1"/>
              <a:t>b</a:t>
            </a:r>
            <a:r>
              <a:rPr lang="en-US" altLang="ko-KR" sz="1300" b="1" dirty="0"/>
              <a:t> = new B(); </a:t>
            </a:r>
          </a:p>
          <a:p>
            <a:r>
              <a:rPr lang="en-US" altLang="ko-KR" sz="1300" b="1" dirty="0"/>
              <a:t>        </a:t>
            </a:r>
            <a:r>
              <a:rPr lang="en-US" altLang="ko-KR" sz="1300" b="1" dirty="0" err="1"/>
              <a:t>b.process</a:t>
            </a:r>
            <a:r>
              <a:rPr lang="en-US" altLang="ko-KR" sz="1300" b="1" dirty="0"/>
              <a:t>();</a:t>
            </a:r>
          </a:p>
          <a:p>
            <a:r>
              <a:rPr lang="en-US" altLang="ko-KR" sz="1300" b="1" dirty="0"/>
              <a:t>    }</a:t>
            </a:r>
          </a:p>
          <a:p>
            <a:r>
              <a:rPr lang="en-US" altLang="ko-KR" sz="1300" b="1" dirty="0"/>
              <a:t>}</a:t>
            </a:r>
            <a:endParaRPr lang="ko-KR" altLang="en-US" sz="1300" b="1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4583572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1840" y="4583572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411760" y="4799596"/>
            <a:ext cx="720080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8024" y="4253293"/>
            <a:ext cx="1879040" cy="109260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public class A {</a:t>
            </a:r>
          </a:p>
          <a:p>
            <a:r>
              <a:rPr lang="en-US" altLang="ko-KR" sz="1300" b="1" dirty="0"/>
              <a:t>    public A(B b) {</a:t>
            </a:r>
          </a:p>
          <a:p>
            <a:r>
              <a:rPr lang="en-US" altLang="ko-KR" sz="1300" b="1" dirty="0"/>
              <a:t>        </a:t>
            </a:r>
            <a:r>
              <a:rPr lang="en-US" altLang="ko-KR" sz="1300" b="1" dirty="0" err="1"/>
              <a:t>b.process</a:t>
            </a:r>
            <a:r>
              <a:rPr lang="en-US" altLang="ko-KR" sz="1300" b="1" dirty="0"/>
              <a:t>()</a:t>
            </a:r>
          </a:p>
          <a:p>
            <a:r>
              <a:rPr lang="en-US" altLang="ko-KR" sz="1300" b="1" dirty="0"/>
              <a:t>    }</a:t>
            </a:r>
          </a:p>
          <a:p>
            <a:r>
              <a:rPr lang="en-US" altLang="ko-KR" sz="1300" b="1" dirty="0"/>
              <a:t>}</a:t>
            </a:r>
            <a:endParaRPr lang="ko-KR" altLang="en-US" sz="1300" b="1" dirty="0"/>
          </a:p>
        </p:txBody>
      </p:sp>
      <p:sp>
        <p:nvSpPr>
          <p:cNvPr id="7" name="아래쪽 화살표 6"/>
          <p:cNvSpPr/>
          <p:nvPr/>
        </p:nvSpPr>
        <p:spPr>
          <a:xfrm>
            <a:off x="2541262" y="3789040"/>
            <a:ext cx="432048" cy="579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955236" y="5432737"/>
            <a:ext cx="1649352" cy="804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스프링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외부조립기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9" idx="2"/>
            <a:endCxn id="12" idx="0"/>
          </p:cNvCxnSpPr>
          <p:nvPr/>
        </p:nvCxnSpPr>
        <p:spPr>
          <a:xfrm>
            <a:off x="3779912" y="5015620"/>
            <a:ext cx="0" cy="41711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8022" y="5517533"/>
            <a:ext cx="4176466" cy="89255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&lt;?xml …&gt;</a:t>
            </a:r>
          </a:p>
          <a:p>
            <a:r>
              <a:rPr lang="en-US" altLang="ko-KR" sz="1300" b="1" dirty="0"/>
              <a:t>&lt;beans ….&gt;</a:t>
            </a:r>
          </a:p>
          <a:p>
            <a:r>
              <a:rPr lang="en-US" altLang="ko-KR" sz="1300" b="1" dirty="0"/>
              <a:t>    &lt;bean id="B" class="</a:t>
            </a:r>
            <a:r>
              <a:rPr lang="en-US" altLang="ko-KR" sz="1300" b="1" dirty="0" err="1"/>
              <a:t>com.spring.service.B</a:t>
            </a:r>
            <a:r>
              <a:rPr lang="en-US" altLang="ko-KR" sz="1300" b="1" dirty="0"/>
              <a:t>"&gt;</a:t>
            </a:r>
          </a:p>
          <a:p>
            <a:r>
              <a:rPr lang="en-US" altLang="ko-KR" sz="1300" b="1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4107229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Setter Injection (Set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DI)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스프링을 사용하지 않는 경우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4891019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Main2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Programmer </a:t>
            </a:r>
            <a:r>
              <a:rPr lang="en-US" altLang="ko-KR" sz="1500" dirty="0" err="1"/>
              <a:t>programmer</a:t>
            </a:r>
            <a:r>
              <a:rPr lang="en-US" altLang="ko-KR" sz="1500" dirty="0"/>
              <a:t> = new Programmer();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 = new Develop();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dev.setEmp</a:t>
            </a:r>
            <a:r>
              <a:rPr lang="en-US" altLang="ko-KR" sz="1500" dirty="0"/>
              <a:t>(programmer);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dev.coding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410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34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애노테이션</a:t>
            </a:r>
            <a:r>
              <a:rPr lang="ko-KR" altLang="en-US" dirty="0"/>
              <a:t> 기반의 </a:t>
            </a:r>
            <a:r>
              <a:rPr lang="ko-KR" altLang="en-US" dirty="0" err="1"/>
              <a:t>외부조립기</a:t>
            </a:r>
            <a:r>
              <a:rPr lang="ko-KR" altLang="en-US" dirty="0"/>
              <a:t> 설정 </a:t>
            </a:r>
            <a:r>
              <a:rPr lang="en-US" altLang="ko-KR" dirty="0"/>
              <a:t>(xml </a:t>
            </a:r>
            <a:r>
              <a:rPr lang="ko-KR" altLang="en-US" dirty="0"/>
              <a:t>사용하지 않음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MyFactory.java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4624536" cy="4016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@Configuration</a:t>
            </a:r>
          </a:p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MyFactory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@Bean</a:t>
            </a:r>
          </a:p>
          <a:p>
            <a:r>
              <a:rPr lang="en-US" altLang="ko-KR" sz="1500" dirty="0"/>
              <a:t>    public Programmer programmer() {</a:t>
            </a:r>
          </a:p>
          <a:p>
            <a:r>
              <a:rPr lang="en-US" altLang="ko-KR" sz="1500" dirty="0"/>
              <a:t>        return new Programmer();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    @Bean</a:t>
            </a:r>
          </a:p>
          <a:p>
            <a:r>
              <a:rPr lang="en-US" altLang="ko-KR" sz="1500" dirty="0"/>
              <a:t>    public Designer designer() {</a:t>
            </a:r>
          </a:p>
          <a:p>
            <a:r>
              <a:rPr lang="en-US" altLang="ko-KR" sz="1500" dirty="0"/>
              <a:t>        return new Designer();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    @Bean</a:t>
            </a:r>
          </a:p>
          <a:p>
            <a:r>
              <a:rPr lang="en-US" altLang="ko-KR" sz="1500" dirty="0"/>
              <a:t>    public Develop develop() {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develop</a:t>
            </a:r>
            <a:r>
              <a:rPr lang="en-US" altLang="ko-KR" sz="1500" dirty="0"/>
              <a:t> = new Develop(designer());</a:t>
            </a:r>
          </a:p>
          <a:p>
            <a:r>
              <a:rPr lang="en-US" altLang="ko-KR" sz="1500" dirty="0"/>
              <a:t>//        </a:t>
            </a:r>
            <a:r>
              <a:rPr lang="en-US" altLang="ko-KR" sz="1500" dirty="0" err="1"/>
              <a:t>develop.setEmp</a:t>
            </a:r>
            <a:r>
              <a:rPr lang="en-US" altLang="ko-KR" sz="1500" dirty="0"/>
              <a:t>(programmer());</a:t>
            </a:r>
          </a:p>
          <a:p>
            <a:r>
              <a:rPr lang="en-US" altLang="ko-KR" sz="1500" dirty="0"/>
              <a:t>        return develop;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941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34340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애노테이션</a:t>
            </a:r>
            <a:r>
              <a:rPr lang="ko-KR" altLang="en-US" dirty="0"/>
              <a:t> 기반의 </a:t>
            </a:r>
            <a:r>
              <a:rPr lang="ko-KR" altLang="en-US" dirty="0" err="1"/>
              <a:t>외부조립기</a:t>
            </a:r>
            <a:r>
              <a:rPr lang="ko-KR" altLang="en-US" dirty="0"/>
              <a:t> 설정 </a:t>
            </a:r>
            <a:r>
              <a:rPr lang="en-US" altLang="ko-KR" dirty="0"/>
              <a:t>(xml </a:t>
            </a:r>
            <a:r>
              <a:rPr lang="ko-KR" altLang="en-US" dirty="0"/>
              <a:t>사용하지 않음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Main3.java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670215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Main3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b="1" dirty="0">
                <a:solidFill>
                  <a:srgbClr val="FF0000"/>
                </a:solidFill>
              </a:rPr>
              <a:t>new </a:t>
            </a:r>
            <a:r>
              <a:rPr lang="en-US" altLang="ko-KR" sz="1500" b="1" dirty="0" err="1">
                <a:solidFill>
                  <a:srgbClr val="FF0000"/>
                </a:solidFill>
              </a:rPr>
              <a:t>AnnotationConfigApplicationContext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</a:rPr>
              <a:t>MyFactory.class</a:t>
            </a:r>
            <a:r>
              <a:rPr lang="en-US" altLang="ko-KR" sz="15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 = (Develop)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("develop");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dev.coding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2" y="4164474"/>
            <a:ext cx="3484403" cy="20728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1226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17243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XML</a:t>
            </a:r>
            <a:r>
              <a:rPr lang="ko-KR" altLang="en-US" dirty="0"/>
              <a:t>을 이용한 명시적 주입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이용하여 주입하는 기법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DI, Set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DI </a:t>
            </a:r>
            <a:r>
              <a:rPr lang="ko-KR" altLang="en-US" dirty="0"/>
              <a:t>와 동일한 역할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자동 주입 </a:t>
            </a:r>
            <a:r>
              <a:rPr lang="ko-KR" altLang="en-US" dirty="0" err="1"/>
              <a:t>애노테이션</a:t>
            </a:r>
            <a:r>
              <a:rPr lang="ko-KR" altLang="en-US" dirty="0"/>
              <a:t> 종류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1560" y="2554340"/>
          <a:ext cx="7848872" cy="33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애노테이션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패키지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@Resource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Javax.annotation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Java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이름에 의한 자동</a:t>
                      </a:r>
                      <a:r>
                        <a:rPr lang="ko-KR" altLang="en-US" sz="1500" baseline="0" dirty="0"/>
                        <a:t> </a:t>
                      </a:r>
                      <a:r>
                        <a:rPr lang="ko-KR" altLang="en-US" sz="1500" baseline="0" dirty="0" err="1"/>
                        <a:t>와이어링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@Qualifier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org.springframework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bean.factory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Spring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자동 </a:t>
                      </a:r>
                      <a:r>
                        <a:rPr lang="ko-KR" altLang="en-US" sz="1500" dirty="0" err="1"/>
                        <a:t>와이어링을</a:t>
                      </a:r>
                      <a:r>
                        <a:rPr lang="ko-KR" altLang="en-US" sz="1500" dirty="0"/>
                        <a:t> 세밀하게 제어할 수 있는 보조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@</a:t>
                      </a:r>
                      <a:r>
                        <a:rPr lang="en-US" altLang="ko-KR" sz="1500" dirty="0" err="1"/>
                        <a:t>Autowired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org.springframework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bean.factory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Spring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타입에 의한 자동 </a:t>
                      </a:r>
                      <a:r>
                        <a:rPr lang="ko-KR" altLang="en-US" sz="1500" dirty="0" err="1"/>
                        <a:t>와이어링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스프링 </a:t>
                      </a:r>
                      <a:r>
                        <a:rPr lang="en-US" altLang="ko-KR" sz="1500" dirty="0"/>
                        <a:t>2.5 </a:t>
                      </a:r>
                      <a:r>
                        <a:rPr lang="ko-KR" altLang="en-US" sz="1500" dirty="0"/>
                        <a:t>이상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651896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</a:t>
            </a:r>
            <a:r>
              <a:rPr lang="en-US" altLang="ko-KR" dirty="0"/>
              <a:t> : </a:t>
            </a:r>
            <a:r>
              <a:rPr lang="en-US" altLang="ko-KR" dirty="0" err="1"/>
              <a:t>edu.spring.context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Emp.java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Programmer.java                            ● Designer.java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691223"/>
            <a:ext cx="21106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interface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284984"/>
            <a:ext cx="4003019" cy="309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Programmer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3284984"/>
            <a:ext cx="3810659" cy="309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Designer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832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134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Develop.java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71950"/>
            <a:ext cx="4764446" cy="3554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Develop {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// bean </a:t>
            </a:r>
            <a:r>
              <a:rPr lang="ko-KR" altLang="en-US" sz="1500" b="1" dirty="0">
                <a:solidFill>
                  <a:srgbClr val="FF0000"/>
                </a:solidFill>
              </a:rPr>
              <a:t>으로 등록된 객체타입을 찾은 후 자동 </a:t>
            </a:r>
            <a:r>
              <a:rPr lang="en-US" altLang="ko-KR" sz="1500" b="1" dirty="0">
                <a:solidFill>
                  <a:srgbClr val="FF0000"/>
                </a:solidFill>
              </a:rPr>
              <a:t>DI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endParaRPr lang="en-US" altLang="ko-KR" sz="1500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@</a:t>
            </a:r>
            <a:r>
              <a:rPr lang="en-US" altLang="ko-KR" sz="1500" b="1" dirty="0" err="1">
                <a:solidFill>
                  <a:srgbClr val="FF0000"/>
                </a:solidFill>
              </a:rPr>
              <a:t>Autowired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private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b="1" dirty="0"/>
              <a:t>    // </a:t>
            </a:r>
            <a:r>
              <a:rPr lang="ko-KR" altLang="en-US" sz="1500" b="1" dirty="0" err="1"/>
              <a:t>생성자</a:t>
            </a:r>
            <a:r>
              <a:rPr lang="ko-KR" altLang="en-US" sz="1500" b="1" dirty="0"/>
              <a:t> 불필요 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    // setter </a:t>
            </a:r>
            <a:r>
              <a:rPr lang="ko-KR" altLang="en-US" sz="1500" b="1" dirty="0" err="1"/>
              <a:t>메소드</a:t>
            </a:r>
            <a:r>
              <a:rPr lang="ko-KR" altLang="en-US" sz="1500" b="1" dirty="0"/>
              <a:t> 불필요</a:t>
            </a:r>
            <a:endParaRPr lang="en-US" altLang="ko-KR" sz="1500" b="1" dirty="0"/>
          </a:p>
          <a:p>
            <a:endParaRPr lang="en-US" altLang="ko-KR" sz="1500" dirty="0"/>
          </a:p>
          <a:p>
            <a:r>
              <a:rPr lang="en-US" altLang="ko-KR" sz="1500" dirty="0"/>
              <a:t>    public void coding()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회사에서 일하는 중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804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89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837505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xmlns:context</a:t>
            </a:r>
            <a:r>
              <a:rPr lang="en-US" altLang="ko-KR" sz="1500" b="1" dirty="0">
                <a:solidFill>
                  <a:srgbClr val="FF0000"/>
                </a:solidFill>
              </a:rPr>
              <a:t>="http://www.springframework.org/schema/context"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            http://www.springframework.org/schema/beans/spring-beans.xsd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        http://www.springframework.org/schema/context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        http://www.springframework.org/schema/context/spring-context.xsd</a:t>
            </a:r>
            <a:r>
              <a:rPr lang="en-US" altLang="ko-KR" sz="1500" dirty="0"/>
              <a:t>"&gt;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&lt;!-- bean </a:t>
            </a:r>
            <a:r>
              <a:rPr lang="ko-KR" altLang="en-US" sz="1500" dirty="0"/>
              <a:t>설정 기능에 사용할 수 있는 </a:t>
            </a:r>
            <a:r>
              <a:rPr lang="ko-KR" altLang="en-US" sz="1500" dirty="0" err="1"/>
              <a:t>애노테이션</a:t>
            </a:r>
            <a:r>
              <a:rPr lang="ko-KR" altLang="en-US" sz="1500" dirty="0"/>
              <a:t> 기능을 부여해주는 빈 </a:t>
            </a:r>
            <a:r>
              <a:rPr lang="ko-KR" altLang="en-US" sz="1500" dirty="0" err="1"/>
              <a:t>후처리기</a:t>
            </a:r>
            <a:r>
              <a:rPr lang="en-US" altLang="ko-KR" sz="1500" dirty="0"/>
              <a:t> --&gt;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context:annotation-config</a:t>
            </a:r>
            <a:r>
              <a:rPr lang="en-US" altLang="ko-KR" sz="1500" b="1" dirty="0">
                <a:solidFill>
                  <a:srgbClr val="FF0000"/>
                </a:solidFill>
              </a:rPr>
              <a:t> /&gt;</a:t>
            </a:r>
          </a:p>
          <a:p>
            <a:endParaRPr lang="en-US" altLang="ko-KR" sz="1500" dirty="0"/>
          </a:p>
          <a:p>
            <a:r>
              <a:rPr lang="en-US" altLang="ko-KR" sz="1500" b="1" dirty="0"/>
              <a:t>&lt;!-- programmer, designer bean </a:t>
            </a:r>
            <a:r>
              <a:rPr lang="ko-KR" altLang="en-US" sz="1500" b="1" dirty="0"/>
              <a:t>중에서 하나는 반드시 주석 처리 </a:t>
            </a:r>
            <a:r>
              <a:rPr lang="en-US" altLang="ko-KR" sz="1500" b="1" dirty="0"/>
              <a:t>--&gt;</a:t>
            </a:r>
          </a:p>
          <a:p>
            <a:r>
              <a:rPr lang="en-US" altLang="ko-KR" sz="1500" dirty="0"/>
              <a:t>&lt;!--     &lt;bean id="programmer" class="</a:t>
            </a:r>
            <a:r>
              <a:rPr lang="en-US" altLang="ko-KR" sz="1500" dirty="0" err="1"/>
              <a:t>edu.spring.context.Programmer</a:t>
            </a:r>
            <a:r>
              <a:rPr lang="en-US" altLang="ko-KR" sz="1500" dirty="0"/>
              <a:t>" /&gt; --&gt;</a:t>
            </a:r>
          </a:p>
          <a:p>
            <a:r>
              <a:rPr lang="en-US" altLang="ko-KR" sz="1500" dirty="0"/>
              <a:t>    &lt;bean id="designer" class="</a:t>
            </a:r>
            <a:r>
              <a:rPr lang="en-US" altLang="ko-KR" sz="1500" dirty="0" err="1"/>
              <a:t>edu.spring.context.Designer</a:t>
            </a:r>
            <a:r>
              <a:rPr lang="en-US" altLang="ko-KR" sz="1500" dirty="0"/>
              <a:t>" /&gt;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&lt;bean id="develop" class="</a:t>
            </a:r>
            <a:r>
              <a:rPr lang="en-US" altLang="ko-KR" sz="1500" dirty="0" err="1"/>
              <a:t>edu.spring.context.Develop</a:t>
            </a:r>
            <a:r>
              <a:rPr lang="en-US" altLang="ko-KR" sz="1500" dirty="0"/>
              <a:t>" /&gt;    </a:t>
            </a:r>
          </a:p>
          <a:p>
            <a:r>
              <a:rPr lang="en-US" altLang="ko-KR" sz="15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2809518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80081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5054141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MainContext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 </a:t>
            </a:r>
          </a:p>
          <a:p>
            <a:r>
              <a:rPr lang="en-US" altLang="ko-KR" sz="1500" dirty="0"/>
              <a:t>            new </a:t>
            </a:r>
            <a:r>
              <a:rPr lang="en-US" altLang="ko-KR" sz="1500" dirty="0" err="1"/>
              <a:t>ClassPathXmlApplicationContext</a:t>
            </a:r>
            <a:r>
              <a:rPr lang="en-US" altLang="ko-KR" sz="1500" dirty="0"/>
              <a:t>(</a:t>
            </a:r>
          </a:p>
          <a:p>
            <a:r>
              <a:rPr lang="en-US" altLang="ko-KR" sz="1500" dirty="0"/>
              <a:t>                "</a:t>
            </a:r>
            <a:r>
              <a:rPr lang="en-US" altLang="ko-KR" sz="1500" dirty="0" err="1"/>
              <a:t>edu</a:t>
            </a:r>
            <a:r>
              <a:rPr lang="en-US" altLang="ko-KR" sz="1500" dirty="0"/>
              <a:t>/spring/context/config.xml");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 = (Develop)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("develop");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dev.coding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1" y="4152106"/>
            <a:ext cx="2288300" cy="21340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7142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34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애노테이션</a:t>
            </a:r>
            <a:r>
              <a:rPr lang="ko-KR" altLang="en-US" dirty="0"/>
              <a:t> 기반의 </a:t>
            </a:r>
            <a:r>
              <a:rPr lang="ko-KR" altLang="en-US" dirty="0" err="1"/>
              <a:t>외부조립기</a:t>
            </a:r>
            <a:r>
              <a:rPr lang="ko-KR" altLang="en-US" dirty="0"/>
              <a:t> 설정 </a:t>
            </a:r>
            <a:r>
              <a:rPr lang="en-US" altLang="ko-KR" dirty="0"/>
              <a:t>(xml </a:t>
            </a:r>
            <a:r>
              <a:rPr lang="ko-KR" altLang="en-US" dirty="0"/>
              <a:t>사용하지 않음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MyFactory.java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3531159" cy="3554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@Configuration</a:t>
            </a:r>
          </a:p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MyFactory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//    @Bean</a:t>
            </a:r>
          </a:p>
          <a:p>
            <a:r>
              <a:rPr lang="en-US" altLang="ko-KR" sz="1500" dirty="0"/>
              <a:t>    public Programmer programmer() {</a:t>
            </a:r>
          </a:p>
          <a:p>
            <a:r>
              <a:rPr lang="en-US" altLang="ko-KR" sz="1500" dirty="0"/>
              <a:t>        return new Programmer();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    @Bean</a:t>
            </a:r>
          </a:p>
          <a:p>
            <a:r>
              <a:rPr lang="en-US" altLang="ko-KR" sz="1500" dirty="0"/>
              <a:t>    public Designer designer() {</a:t>
            </a:r>
          </a:p>
          <a:p>
            <a:r>
              <a:rPr lang="en-US" altLang="ko-KR" sz="1500" dirty="0"/>
              <a:t>        return new Designer();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    @Bean</a:t>
            </a:r>
          </a:p>
          <a:p>
            <a:r>
              <a:rPr lang="en-US" altLang="ko-KR" sz="1500" dirty="0"/>
              <a:t>    public Develop develop() {</a:t>
            </a:r>
          </a:p>
          <a:p>
            <a:r>
              <a:rPr lang="en-US" altLang="ko-KR" sz="1500" dirty="0"/>
              <a:t>        return new Develop();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136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34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 err="1"/>
              <a:t>애노테이션</a:t>
            </a:r>
            <a:r>
              <a:rPr lang="ko-KR" altLang="en-US" dirty="0"/>
              <a:t> 기반의 </a:t>
            </a:r>
            <a:r>
              <a:rPr lang="ko-KR" altLang="en-US" dirty="0" err="1"/>
              <a:t>외부조립기</a:t>
            </a:r>
            <a:r>
              <a:rPr lang="ko-KR" altLang="en-US" dirty="0"/>
              <a:t> 설정 </a:t>
            </a:r>
            <a:r>
              <a:rPr lang="en-US" altLang="ko-KR" dirty="0"/>
              <a:t>(xml </a:t>
            </a:r>
            <a:r>
              <a:rPr lang="ko-KR" altLang="en-US" dirty="0"/>
              <a:t>사용하지 않음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Main2.java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670215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MainContext2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b="1" dirty="0">
                <a:solidFill>
                  <a:srgbClr val="FF0000"/>
                </a:solidFill>
              </a:rPr>
              <a:t>new </a:t>
            </a:r>
            <a:r>
              <a:rPr lang="en-US" altLang="ko-KR" sz="1500" b="1" dirty="0" err="1">
                <a:solidFill>
                  <a:srgbClr val="FF0000"/>
                </a:solidFill>
              </a:rPr>
              <a:t>AnnotationConfigApplicationContext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</a:rPr>
              <a:t>MyFactory.class</a:t>
            </a:r>
            <a:r>
              <a:rPr lang="en-US" altLang="ko-KR" sz="15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 = (Develop)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("develop");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dev.coding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3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93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</a:t>
            </a:r>
            <a:r>
              <a:rPr lang="en-US" altLang="ko-KR" dirty="0"/>
              <a:t>AOP - Aspect Oriented Programming (1 / 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기능을 핵심 </a:t>
            </a:r>
            <a:r>
              <a:rPr lang="ko-KR" altLang="en-US" dirty="0" err="1"/>
              <a:t>비지니스</a:t>
            </a:r>
            <a:r>
              <a:rPr lang="ko-KR" altLang="en-US" dirty="0"/>
              <a:t> </a:t>
            </a:r>
            <a:r>
              <a:rPr lang="ko-KR" altLang="en-US" dirty="0" err="1"/>
              <a:t>로직과</a:t>
            </a:r>
            <a:r>
              <a:rPr lang="ko-KR" altLang="en-US" dirty="0"/>
              <a:t> 공통 모듈로 구분하고</a:t>
            </a:r>
            <a:r>
              <a:rPr lang="en-US" altLang="ko-KR" dirty="0"/>
              <a:t>, </a:t>
            </a:r>
            <a:r>
              <a:rPr lang="ko-KR" altLang="en-US" dirty="0"/>
              <a:t>핵심 </a:t>
            </a:r>
            <a:r>
              <a:rPr lang="ko-KR" altLang="en-US" dirty="0" err="1"/>
              <a:t>로직에</a:t>
            </a:r>
            <a:r>
              <a:rPr lang="ko-KR" altLang="en-US" dirty="0"/>
              <a:t> 영향을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미치지 않게 사이사이에 공통 모듈을 효과적으로 </a:t>
            </a:r>
            <a:r>
              <a:rPr lang="ko-KR" altLang="en-US" dirty="0" err="1"/>
              <a:t>끼워넣는</a:t>
            </a:r>
            <a:r>
              <a:rPr lang="ko-KR" altLang="en-US" dirty="0"/>
              <a:t> 개발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공통 모듈</a:t>
            </a:r>
            <a:r>
              <a:rPr lang="en-US" altLang="ko-KR" dirty="0"/>
              <a:t>(</a:t>
            </a:r>
            <a:r>
              <a:rPr lang="ko-KR" altLang="en-US" dirty="0"/>
              <a:t>보안 인증</a:t>
            </a:r>
            <a:r>
              <a:rPr lang="en-US" altLang="ko-KR" dirty="0"/>
              <a:t>, </a:t>
            </a:r>
            <a:r>
              <a:rPr lang="ko-KR" altLang="en-US" dirty="0"/>
              <a:t>로그 등</a:t>
            </a:r>
            <a:r>
              <a:rPr lang="en-US" altLang="ko-KR" dirty="0"/>
              <a:t>)</a:t>
            </a:r>
            <a:r>
              <a:rPr lang="ko-KR" altLang="en-US" dirty="0"/>
              <a:t>을 만든 후 작성하는 코드 밖에서 이 모듈을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 err="1"/>
              <a:t>비지니스</a:t>
            </a:r>
            <a:r>
              <a:rPr lang="ko-KR" altLang="en-US" dirty="0"/>
              <a:t> </a:t>
            </a:r>
            <a:r>
              <a:rPr lang="ko-KR" altLang="en-US" dirty="0" err="1"/>
              <a:t>로직에</a:t>
            </a:r>
            <a:r>
              <a:rPr lang="ko-KR" altLang="en-US" dirty="0"/>
              <a:t> 삽입하는 것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15024"/>
            <a:ext cx="3312368" cy="1082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3286183" cy="187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오른쪽 화살표 3"/>
          <p:cNvSpPr/>
          <p:nvPr/>
        </p:nvSpPr>
        <p:spPr>
          <a:xfrm>
            <a:off x="4355976" y="4005064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74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89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@Qualifier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1268760"/>
            <a:ext cx="7704855" cy="4016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xmlns:context</a:t>
            </a:r>
            <a:r>
              <a:rPr lang="en-US" altLang="ko-KR" sz="1500" b="1" dirty="0">
                <a:solidFill>
                  <a:srgbClr val="FF0000"/>
                </a:solidFill>
              </a:rPr>
              <a:t>="http://www.springframework.org/schema/context"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http://www.springframework.org/schema/beans/spring-beans.xsd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http://www.springframework.org/schema/context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http://www.springframework.org/schema/context/spring-context.xsd</a:t>
            </a:r>
            <a:r>
              <a:rPr lang="en-US" altLang="ko-KR" sz="1500" dirty="0"/>
              <a:t>"&gt;</a:t>
            </a:r>
          </a:p>
          <a:p>
            <a:endParaRPr lang="en-US" altLang="ko-KR" sz="1500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context:annotation-config</a:t>
            </a:r>
            <a:r>
              <a:rPr lang="en-US" altLang="ko-KR" sz="1500" b="1" dirty="0">
                <a:solidFill>
                  <a:srgbClr val="FF0000"/>
                </a:solidFill>
              </a:rPr>
              <a:t> /&gt;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en-US" altLang="ko-KR" sz="1500" b="1" dirty="0"/>
              <a:t>&lt;!-- </a:t>
            </a:r>
            <a:r>
              <a:rPr lang="ko-KR" altLang="en-US" sz="1500" b="1" dirty="0"/>
              <a:t>주석 제거 </a:t>
            </a:r>
            <a:r>
              <a:rPr lang="en-US" altLang="ko-KR" sz="1500" b="1" dirty="0"/>
              <a:t>--&gt;</a:t>
            </a:r>
          </a:p>
          <a:p>
            <a:r>
              <a:rPr lang="en-US" altLang="ko-KR" sz="1500" dirty="0"/>
              <a:t>    &lt;bean id="programmer" class="</a:t>
            </a:r>
            <a:r>
              <a:rPr lang="en-US" altLang="ko-KR" sz="1500" dirty="0" err="1"/>
              <a:t>edu.spring.context.Programmer</a:t>
            </a:r>
            <a:r>
              <a:rPr lang="en-US" altLang="ko-KR" sz="1500" dirty="0"/>
              <a:t>" /&gt;</a:t>
            </a:r>
          </a:p>
          <a:p>
            <a:r>
              <a:rPr lang="en-US" altLang="ko-KR" sz="1500" dirty="0"/>
              <a:t>    &lt;bean id="designer" class="</a:t>
            </a:r>
            <a:r>
              <a:rPr lang="en-US" altLang="ko-KR" sz="1500" dirty="0" err="1"/>
              <a:t>edu.spring.context.Designer</a:t>
            </a:r>
            <a:r>
              <a:rPr lang="en-US" altLang="ko-KR" sz="1500" dirty="0"/>
              <a:t>" /&gt;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&lt;bean id="develop" class="</a:t>
            </a:r>
            <a:r>
              <a:rPr lang="en-US" altLang="ko-KR" sz="1500" dirty="0" err="1"/>
              <a:t>edu.spring.context.Develop</a:t>
            </a:r>
            <a:r>
              <a:rPr lang="en-US" altLang="ko-KR" sz="1500" dirty="0"/>
              <a:t>" /&gt;    </a:t>
            </a:r>
          </a:p>
          <a:p>
            <a:r>
              <a:rPr lang="en-US" altLang="ko-KR" sz="15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110581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06154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@Qualifier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Develop.java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                                          ●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71950"/>
            <a:ext cx="4764446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Develop {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// bean </a:t>
            </a:r>
            <a:r>
              <a:rPr lang="ko-KR" altLang="en-US" sz="1500" b="1" dirty="0">
                <a:solidFill>
                  <a:srgbClr val="FF0000"/>
                </a:solidFill>
              </a:rPr>
              <a:t>으로 등록된 객체타입을 찾은 후 자동 </a:t>
            </a:r>
            <a:r>
              <a:rPr lang="en-US" altLang="ko-KR" sz="1500" b="1" dirty="0">
                <a:solidFill>
                  <a:srgbClr val="FF0000"/>
                </a:solidFill>
              </a:rPr>
              <a:t>DI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endParaRPr lang="en-US" altLang="ko-KR" sz="1500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@</a:t>
            </a:r>
            <a:r>
              <a:rPr lang="en-US" altLang="ko-KR" sz="1500" b="1" dirty="0" err="1">
                <a:solidFill>
                  <a:srgbClr val="FF0000"/>
                </a:solidFill>
              </a:rPr>
              <a:t>Autowired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@Qualifier(“programmer”)</a:t>
            </a:r>
          </a:p>
          <a:p>
            <a:r>
              <a:rPr lang="en-US" altLang="ko-KR" sz="1500" dirty="0"/>
              <a:t>    private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b="1" dirty="0"/>
              <a:t>    // </a:t>
            </a:r>
            <a:r>
              <a:rPr lang="ko-KR" altLang="en-US" sz="1500" b="1" dirty="0" err="1"/>
              <a:t>생성자</a:t>
            </a:r>
            <a:r>
              <a:rPr lang="ko-KR" altLang="en-US" sz="1500" b="1" dirty="0"/>
              <a:t> 불필요 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b="1" dirty="0"/>
              <a:t>    // setter </a:t>
            </a:r>
            <a:r>
              <a:rPr lang="ko-KR" altLang="en-US" sz="1500" b="1" dirty="0" err="1"/>
              <a:t>메소드</a:t>
            </a:r>
            <a:r>
              <a:rPr lang="ko-KR" altLang="en-US" sz="1500" b="1" dirty="0"/>
              <a:t> 불필요</a:t>
            </a:r>
            <a:endParaRPr lang="en-US" altLang="ko-KR" sz="1500" b="1" dirty="0"/>
          </a:p>
          <a:p>
            <a:endParaRPr lang="en-US" altLang="ko-KR" sz="1500" dirty="0"/>
          </a:p>
          <a:p>
            <a:r>
              <a:rPr lang="en-US" altLang="ko-KR" sz="1500" dirty="0"/>
              <a:t>    public void coding()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회사에서 일하는 중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24040"/>
            <a:ext cx="2128580" cy="19850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9972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1048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component-scan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@Controller, @Service, @Repository, @Component, @Configuration </a:t>
            </a:r>
            <a:r>
              <a:rPr lang="ko-KR" altLang="en-US" dirty="0"/>
              <a:t>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스프링에서 제공하는 기본 </a:t>
            </a:r>
            <a:r>
              <a:rPr lang="ko-KR" altLang="en-US" dirty="0" err="1"/>
              <a:t>애노테이션이</a:t>
            </a:r>
            <a:r>
              <a:rPr lang="ko-KR" altLang="en-US" dirty="0"/>
              <a:t> 선언된 </a:t>
            </a:r>
            <a:r>
              <a:rPr lang="en-US" altLang="ko-KR" dirty="0"/>
              <a:t>bean </a:t>
            </a:r>
            <a:r>
              <a:rPr lang="ko-KR" altLang="en-US" dirty="0"/>
              <a:t>자동 스캔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07875" y="1916832"/>
          <a:ext cx="8412597" cy="348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애노테이션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@Component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&lt;bean&gt;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ko-KR" altLang="en-US" sz="1600" b="0" baseline="0" dirty="0"/>
                        <a:t>으로 등록하는 것과 동일한 역할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@Repository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Persistence</a:t>
                      </a:r>
                      <a:r>
                        <a:rPr lang="ko-KR" altLang="en-US" sz="1600" baseline="0" dirty="0"/>
                        <a:t> 역할을 하는 클래스에 사용 </a:t>
                      </a:r>
                      <a:r>
                        <a:rPr lang="en-US" altLang="ko-KR" sz="1600" baseline="0" dirty="0"/>
                        <a:t>(DAO)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@Service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비즈니스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로직을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구현한 클래스에 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@Controller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웹애플리케이션에서</a:t>
                      </a:r>
                      <a:r>
                        <a:rPr lang="ko-KR" altLang="en-US" sz="1600" dirty="0"/>
                        <a:t> 요청과 응답을 처리하는 클래스에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00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339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component-scan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 /&gt; </a:t>
            </a:r>
            <a:r>
              <a:rPr lang="ko-KR" altLang="en-US" dirty="0"/>
              <a:t>의 기능을 포함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include-filter </a:t>
            </a:r>
            <a:r>
              <a:rPr lang="ko-KR" altLang="en-US" dirty="0"/>
              <a:t>와 </a:t>
            </a:r>
            <a:r>
              <a:rPr lang="en-US" altLang="ko-KR" dirty="0"/>
              <a:t>exclude-filter </a:t>
            </a:r>
            <a:r>
              <a:rPr lang="ko-KR" altLang="en-US" dirty="0"/>
              <a:t>를 사용하여 </a:t>
            </a:r>
            <a:r>
              <a:rPr lang="en-US" altLang="ko-KR" dirty="0"/>
              <a:t>Bean </a:t>
            </a:r>
            <a:r>
              <a:rPr lang="ko-KR" altLang="en-US" dirty="0"/>
              <a:t>포함 여부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use-default-filters=“false” </a:t>
            </a:r>
            <a:r>
              <a:rPr lang="ko-KR" altLang="en-US" dirty="0"/>
              <a:t>속성을 사용시 기본 </a:t>
            </a:r>
            <a:r>
              <a:rPr lang="ko-KR" altLang="en-US" dirty="0" err="1"/>
              <a:t>애노테이션</a:t>
            </a:r>
            <a:r>
              <a:rPr lang="ko-KR" altLang="en-US" dirty="0"/>
              <a:t> </a:t>
            </a:r>
            <a:r>
              <a:rPr lang="ko-KR" altLang="en-US" dirty="0" err="1"/>
              <a:t>스캔하지</a:t>
            </a:r>
            <a:r>
              <a:rPr lang="ko-KR" altLang="en-US" dirty="0"/>
              <a:t> 않음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07875" y="2204864"/>
          <a:ext cx="8412597" cy="360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표현 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annotation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org.example.SomeAnnotation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컴포넌트에서 타입 레벨에서 </a:t>
                      </a:r>
                      <a:endParaRPr lang="en-US" altLang="ko-KR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표현되는 </a:t>
                      </a:r>
                      <a:r>
                        <a:rPr lang="ko-KR" alt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애노테이션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assignable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org.example.SomeClass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컴포넌트들을 할당할 수 있는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(extend)/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(implement))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인터페이스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aspectj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org.example</a:t>
                      </a:r>
                      <a:r>
                        <a:rPr lang="en-US" altLang="ko-KR" sz="1600" dirty="0"/>
                        <a:t>..*Service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컴포넌트들과 일치되는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AspectJ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regex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org.example.Default.*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컴포넌트 클래스명과 </a:t>
                      </a:r>
                      <a:endParaRPr lang="en-US" altLang="ko-K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일치되는 정규 </a:t>
                      </a:r>
                      <a:r>
                        <a:rPr lang="ko-KR" alt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19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843557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component-scan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사용 예 </a:t>
            </a:r>
            <a:r>
              <a:rPr lang="en-US" altLang="ko-KR" dirty="0"/>
              <a:t>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 base-package="</a:t>
            </a:r>
            <a:r>
              <a:rPr lang="en-US" altLang="ko-KR" dirty="0" err="1"/>
              <a:t>edu.spring.context.scan</a:t>
            </a:r>
            <a:r>
              <a:rPr lang="en-US" altLang="ko-KR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context:include-filter</a:t>
            </a:r>
            <a:r>
              <a:rPr lang="en-US" altLang="ko-KR" dirty="0"/>
              <a:t> type="</a:t>
            </a:r>
            <a:r>
              <a:rPr lang="en-US" altLang="ko-KR" b="1" dirty="0"/>
              <a:t>annotation</a:t>
            </a:r>
            <a:r>
              <a:rPr lang="en-US" altLang="ko-KR" dirty="0"/>
              <a:t>"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expression="</a:t>
            </a:r>
            <a:r>
              <a:rPr lang="en-US" altLang="ko-KR" b="1" dirty="0" err="1"/>
              <a:t>org.springframework.stereotype.Component</a:t>
            </a:r>
            <a:r>
              <a:rPr lang="en-US" altLang="ko-KR" dirty="0"/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&lt;/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&gt;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● </a:t>
            </a:r>
            <a:r>
              <a:rPr lang="ko-KR" altLang="en-US" dirty="0"/>
              <a:t>사용 예 </a:t>
            </a:r>
            <a:r>
              <a:rPr lang="en-US" altLang="ko-KR" dirty="0"/>
              <a:t>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 base-package="</a:t>
            </a:r>
            <a:r>
              <a:rPr lang="en-US" altLang="ko-KR" dirty="0" err="1"/>
              <a:t>edu.spring.context.scan</a:t>
            </a:r>
            <a:r>
              <a:rPr lang="en-US" altLang="ko-KR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context:include-filter</a:t>
            </a:r>
            <a:r>
              <a:rPr lang="en-US" altLang="ko-KR" dirty="0"/>
              <a:t> type="</a:t>
            </a:r>
            <a:r>
              <a:rPr lang="en-US" altLang="ko-KR" b="1" dirty="0"/>
              <a:t>regex</a:t>
            </a:r>
            <a:r>
              <a:rPr lang="en-US" altLang="ko-KR" dirty="0"/>
              <a:t>"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expression="</a:t>
            </a:r>
            <a:r>
              <a:rPr lang="en-US" altLang="ko-KR" b="1" dirty="0" err="1"/>
              <a:t>edu.spring.context.scan</a:t>
            </a:r>
            <a:r>
              <a:rPr lang="en-US" altLang="ko-KR" b="1" dirty="0"/>
              <a:t>.*</a:t>
            </a:r>
            <a:r>
              <a:rPr lang="en-US" altLang="ko-KR" dirty="0"/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&lt;/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&gt;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7916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651896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component-scan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</a:t>
            </a:r>
            <a:r>
              <a:rPr lang="en-US" altLang="ko-KR" dirty="0"/>
              <a:t> : </a:t>
            </a:r>
            <a:r>
              <a:rPr lang="en-US" altLang="ko-KR" dirty="0" err="1"/>
              <a:t>edu.spring.context.scan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Emp.java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Programmer.java                            ● Designer.java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691223"/>
            <a:ext cx="21106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interface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284984"/>
            <a:ext cx="4003019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@Component</a:t>
            </a:r>
          </a:p>
          <a:p>
            <a:r>
              <a:rPr lang="en-US" altLang="ko-KR" sz="1500" dirty="0"/>
              <a:t>public class Programmer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6056" y="3284984"/>
            <a:ext cx="3810659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@Component</a:t>
            </a:r>
            <a:endParaRPr lang="en-US" altLang="ko-KR" sz="1500" dirty="0"/>
          </a:p>
          <a:p>
            <a:r>
              <a:rPr lang="en-US" altLang="ko-KR" sz="1500" dirty="0"/>
              <a:t>public class Designer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8138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35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component-scan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Develop.java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71950"/>
            <a:ext cx="426270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@Service</a:t>
            </a:r>
          </a:p>
          <a:p>
            <a:r>
              <a:rPr lang="en-US" altLang="ko-KR" sz="1500" dirty="0"/>
              <a:t>public class Develop {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</a:t>
            </a:r>
            <a:r>
              <a:rPr lang="en-US" altLang="ko-KR" sz="1500" dirty="0"/>
              <a:t>@</a:t>
            </a:r>
            <a:r>
              <a:rPr lang="en-US" altLang="ko-KR" sz="1500" dirty="0" err="1"/>
              <a:t>Autowired</a:t>
            </a:r>
            <a:endParaRPr lang="en-US" altLang="ko-KR" sz="1500" dirty="0"/>
          </a:p>
          <a:p>
            <a:r>
              <a:rPr lang="en-US" altLang="ko-KR" sz="1500" dirty="0"/>
              <a:t>    @Qualifier(“programmer”)</a:t>
            </a:r>
          </a:p>
          <a:p>
            <a:r>
              <a:rPr lang="en-US" altLang="ko-KR" sz="1500" dirty="0"/>
              <a:t>    private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  <a:endParaRPr lang="en-US" altLang="ko-KR" sz="1500" b="1" dirty="0"/>
          </a:p>
          <a:p>
            <a:endParaRPr lang="en-US" altLang="ko-KR" sz="1500" dirty="0"/>
          </a:p>
          <a:p>
            <a:r>
              <a:rPr lang="en-US" altLang="ko-KR" sz="1500" dirty="0"/>
              <a:t>    public void coding()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회사에서 일하는 중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0020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235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component-scan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56713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b="1" dirty="0" err="1"/>
              <a:t>xmlns:context</a:t>
            </a:r>
            <a:r>
              <a:rPr lang="en-US" altLang="ko-KR" sz="1500" b="1" dirty="0"/>
              <a:t>="http://www.springframework.org/schema/context"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http://www.springframework.org/schema/beans/spring-beans.xsd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</a:t>
            </a:r>
            <a:r>
              <a:rPr lang="en-US" altLang="ko-KR" sz="1500" b="1" dirty="0"/>
              <a:t>http://www.springframework.org/schema/context</a:t>
            </a:r>
          </a:p>
          <a:p>
            <a:r>
              <a:rPr lang="en-US" altLang="ko-KR" sz="1500" b="1" dirty="0"/>
              <a:t>            http://www.springframework.org/schema/context/spring-context.xsd</a:t>
            </a:r>
            <a:r>
              <a:rPr lang="en-US" altLang="ko-KR" sz="1500" dirty="0"/>
              <a:t>"&gt;</a:t>
            </a:r>
          </a:p>
          <a:p>
            <a:endParaRPr lang="en-US" altLang="ko-KR" sz="1500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context:component-scan</a:t>
            </a:r>
            <a:r>
              <a:rPr lang="en-US" altLang="ko-KR" sz="1500" b="1" dirty="0">
                <a:solidFill>
                  <a:srgbClr val="FF0000"/>
                </a:solidFill>
              </a:rPr>
              <a:t> base-package="</a:t>
            </a:r>
            <a:r>
              <a:rPr lang="en-US" altLang="ko-KR" sz="1500" b="1" dirty="0" err="1">
                <a:solidFill>
                  <a:srgbClr val="FF0000"/>
                </a:solidFill>
              </a:rPr>
              <a:t>edu.spring.context.scan</a:t>
            </a:r>
            <a:r>
              <a:rPr lang="en-US" altLang="ko-KR" sz="1500" b="1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996343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32307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component-scan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5089855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Main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 </a:t>
            </a:r>
          </a:p>
          <a:p>
            <a:r>
              <a:rPr lang="en-US" altLang="ko-KR" sz="1500" dirty="0"/>
              <a:t>            new </a:t>
            </a:r>
            <a:r>
              <a:rPr lang="en-US" altLang="ko-KR" sz="1500" dirty="0" err="1"/>
              <a:t>ClassPathXmlApplicationContext</a:t>
            </a:r>
            <a:r>
              <a:rPr lang="en-US" altLang="ko-KR" sz="1500" dirty="0"/>
              <a:t>(</a:t>
            </a:r>
          </a:p>
          <a:p>
            <a:r>
              <a:rPr lang="en-US" altLang="ko-KR" sz="1500" dirty="0"/>
              <a:t>                "</a:t>
            </a:r>
            <a:r>
              <a:rPr lang="en-US" altLang="ko-KR" sz="1500" dirty="0" err="1"/>
              <a:t>edu</a:t>
            </a:r>
            <a:r>
              <a:rPr lang="en-US" altLang="ko-KR" sz="1500" dirty="0"/>
              <a:t>/spring/context/scan/config.xml");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 = (Develop)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("develop");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dev.coding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77" y="4183744"/>
            <a:ext cx="3222412" cy="1765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59254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0345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AOP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AOP (Aspect Oriented Programming)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기능을 핵심 비즈니스와 공통 모듈로 구분하고</a:t>
            </a:r>
            <a:r>
              <a:rPr lang="en-US" altLang="ko-KR" dirty="0"/>
              <a:t>, </a:t>
            </a:r>
            <a:r>
              <a:rPr lang="ko-KR" altLang="en-US" dirty="0"/>
              <a:t>핵심 </a:t>
            </a:r>
            <a:r>
              <a:rPr lang="ko-KR" altLang="en-US" dirty="0" err="1"/>
              <a:t>로직에</a:t>
            </a:r>
            <a:r>
              <a:rPr lang="ko-KR" altLang="en-US" dirty="0"/>
              <a:t> 영향을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미치지 않고</a:t>
            </a:r>
            <a:r>
              <a:rPr lang="en-US" altLang="ko-KR" dirty="0"/>
              <a:t> </a:t>
            </a:r>
            <a:r>
              <a:rPr lang="ko-KR" altLang="en-US" dirty="0"/>
              <a:t>사이사이에 공통 모듈을 잘 </a:t>
            </a:r>
            <a:r>
              <a:rPr lang="ko-KR" altLang="en-US" dirty="0" err="1"/>
              <a:t>끼워넣도록</a:t>
            </a:r>
            <a:r>
              <a:rPr lang="ko-KR" altLang="en-US" dirty="0"/>
              <a:t> 개발하는 방법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공통 모듈을 만든 후에 </a:t>
            </a:r>
            <a:r>
              <a:rPr lang="ko-KR" altLang="en-US" b="1" dirty="0"/>
              <a:t>코드 밖에서</a:t>
            </a:r>
            <a:r>
              <a:rPr lang="ko-KR" altLang="en-US" dirty="0"/>
              <a:t> 비즈니스 </a:t>
            </a:r>
            <a:r>
              <a:rPr lang="ko-KR" altLang="en-US" dirty="0" err="1"/>
              <a:t>로직에</a:t>
            </a:r>
            <a:r>
              <a:rPr lang="ko-KR" altLang="en-US" dirty="0"/>
              <a:t> 삽입하는 방법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사용 분야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메소드</a:t>
            </a:r>
            <a:r>
              <a:rPr lang="ko-KR" altLang="en-US" dirty="0"/>
              <a:t> 성능 검사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트랜잭션 처리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예외 반환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아키텍처 검증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권한 등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475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</a:t>
            </a:r>
            <a:r>
              <a:rPr lang="ko-KR" altLang="en-US" dirty="0"/>
              <a:t> </a:t>
            </a:r>
            <a:r>
              <a:rPr lang="en-US" altLang="ko-KR" dirty="0"/>
              <a:t>AOP - Aspect Oriented Programming (2 /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546" y="1265996"/>
            <a:ext cx="4551502" cy="3747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50" dirty="0"/>
              <a:t>public class </a:t>
            </a:r>
            <a:r>
              <a:rPr lang="en-US" altLang="ko-KR" sz="1250" dirty="0" err="1"/>
              <a:t>BoardController</a:t>
            </a:r>
            <a:r>
              <a:rPr lang="en-US" altLang="ko-KR" sz="1250" dirty="0"/>
              <a:t> {</a:t>
            </a:r>
          </a:p>
          <a:p>
            <a:r>
              <a:rPr lang="en-US" altLang="ko-KR" sz="1250" dirty="0"/>
              <a:t>    // </a:t>
            </a:r>
            <a:r>
              <a:rPr lang="ko-KR" altLang="en-US" sz="1250" dirty="0"/>
              <a:t>게시물 조회</a:t>
            </a:r>
            <a:endParaRPr lang="en-US" altLang="ko-KR" sz="1250" dirty="0"/>
          </a:p>
          <a:p>
            <a:r>
              <a:rPr lang="en-US" altLang="ko-KR" sz="1250" dirty="0"/>
              <a:t>    @</a:t>
            </a:r>
            <a:r>
              <a:rPr lang="en-US" altLang="ko-KR" sz="1250" dirty="0" err="1"/>
              <a:t>RequestMapping</a:t>
            </a:r>
            <a:r>
              <a:rPr lang="en-US" altLang="ko-KR" sz="1250" dirty="0"/>
              <a:t>(“list.do”)</a:t>
            </a:r>
          </a:p>
          <a:p>
            <a:r>
              <a:rPr lang="en-US" altLang="ko-KR" sz="1250" dirty="0"/>
              <a:t>    public String </a:t>
            </a:r>
            <a:r>
              <a:rPr lang="en-US" altLang="ko-KR" sz="1250" dirty="0" err="1"/>
              <a:t>getBoardList</a:t>
            </a:r>
            <a:r>
              <a:rPr lang="en-US" altLang="ko-KR" sz="1250" dirty="0"/>
              <a:t>(Model model) {</a:t>
            </a:r>
          </a:p>
          <a:p>
            <a:r>
              <a:rPr lang="en-US" altLang="ko-KR" sz="1250" dirty="0"/>
              <a:t>        </a:t>
            </a:r>
            <a:r>
              <a:rPr lang="en-US" altLang="ko-KR" sz="1250" b="1" dirty="0" err="1">
                <a:solidFill>
                  <a:srgbClr val="FF0000"/>
                </a:solidFill>
              </a:rPr>
              <a:t>checkLoginUser</a:t>
            </a:r>
            <a:r>
              <a:rPr lang="en-US" altLang="ko-KR" sz="1250" b="1" dirty="0">
                <a:solidFill>
                  <a:srgbClr val="FF0000"/>
                </a:solidFill>
              </a:rPr>
              <a:t>(); // </a:t>
            </a:r>
            <a:r>
              <a:rPr lang="ko-KR" altLang="en-US" sz="1250" b="1" dirty="0">
                <a:solidFill>
                  <a:srgbClr val="FF0000"/>
                </a:solidFill>
              </a:rPr>
              <a:t>로그인 여부 확인</a:t>
            </a:r>
            <a:endParaRPr lang="en-US" altLang="ko-KR" sz="1250" b="1" dirty="0">
              <a:solidFill>
                <a:srgbClr val="FF0000"/>
              </a:solidFill>
            </a:endParaRPr>
          </a:p>
          <a:p>
            <a:r>
              <a:rPr lang="en-US" altLang="ko-KR" sz="1250" dirty="0"/>
              <a:t>        </a:t>
            </a:r>
            <a:r>
              <a:rPr lang="en-US" altLang="ko-KR" sz="1250" dirty="0" err="1"/>
              <a:t>model.addAttribute</a:t>
            </a:r>
            <a:r>
              <a:rPr lang="en-US" altLang="ko-KR" sz="1250" dirty="0"/>
              <a:t>(“list”, </a:t>
            </a:r>
            <a:r>
              <a:rPr lang="en-US" altLang="ko-KR" sz="1250" dirty="0" err="1"/>
              <a:t>boardService.getBoardList</a:t>
            </a:r>
            <a:r>
              <a:rPr lang="en-US" altLang="ko-KR" sz="1250" dirty="0"/>
              <a:t>());</a:t>
            </a:r>
          </a:p>
          <a:p>
            <a:r>
              <a:rPr lang="en-US" altLang="ko-KR" sz="1250" dirty="0"/>
              <a:t>        return “list”;</a:t>
            </a:r>
          </a:p>
          <a:p>
            <a:r>
              <a:rPr lang="en-US" altLang="ko-KR" sz="1250" dirty="0"/>
              <a:t>    }</a:t>
            </a:r>
          </a:p>
          <a:p>
            <a:r>
              <a:rPr lang="en-US" altLang="ko-KR" sz="1250" dirty="0"/>
              <a:t>    </a:t>
            </a:r>
          </a:p>
          <a:p>
            <a:r>
              <a:rPr lang="en-US" altLang="ko-KR" sz="1250" dirty="0"/>
              <a:t>    // </a:t>
            </a:r>
            <a:r>
              <a:rPr lang="ko-KR" altLang="en-US" sz="1250" dirty="0"/>
              <a:t>게시물 작성</a:t>
            </a:r>
            <a:endParaRPr lang="en-US" altLang="ko-KR" sz="1250" dirty="0"/>
          </a:p>
          <a:p>
            <a:r>
              <a:rPr lang="en-US" altLang="ko-KR" sz="1250" dirty="0"/>
              <a:t>    @</a:t>
            </a:r>
            <a:r>
              <a:rPr lang="en-US" altLang="ko-KR" sz="1250" dirty="0" err="1"/>
              <a:t>RequestMapping</a:t>
            </a:r>
            <a:r>
              <a:rPr lang="en-US" altLang="ko-KR" sz="1250" dirty="0"/>
              <a:t>(“addBoard.do”)</a:t>
            </a:r>
          </a:p>
          <a:p>
            <a:r>
              <a:rPr lang="en-US" altLang="ko-KR" sz="1250" dirty="0"/>
              <a:t>    public </a:t>
            </a:r>
            <a:r>
              <a:rPr lang="en-US" altLang="ko-KR" sz="1250" dirty="0" err="1"/>
              <a:t>ModelAndView</a:t>
            </a:r>
            <a:r>
              <a:rPr lang="en-US" altLang="ko-KR" sz="1250" dirty="0"/>
              <a:t> </a:t>
            </a:r>
            <a:r>
              <a:rPr lang="en-US" altLang="ko-KR" sz="1250" dirty="0" err="1"/>
              <a:t>addBoard</a:t>
            </a:r>
            <a:r>
              <a:rPr lang="en-US" altLang="ko-KR" sz="1250" dirty="0"/>
              <a:t>(</a:t>
            </a:r>
            <a:r>
              <a:rPr lang="en-US" altLang="ko-KR" sz="1250" dirty="0" err="1"/>
              <a:t>BoardDto</a:t>
            </a:r>
            <a:r>
              <a:rPr lang="en-US" altLang="ko-KR" sz="1250" dirty="0"/>
              <a:t> </a:t>
            </a:r>
            <a:r>
              <a:rPr lang="en-US" altLang="ko-KR" sz="1250" dirty="0" err="1"/>
              <a:t>boardDto</a:t>
            </a:r>
            <a:r>
              <a:rPr lang="en-US" altLang="ko-KR" sz="1250" dirty="0"/>
              <a:t>) {</a:t>
            </a:r>
          </a:p>
          <a:p>
            <a:r>
              <a:rPr lang="en-US" altLang="ko-KR" sz="1250" dirty="0"/>
              <a:t>        </a:t>
            </a:r>
            <a:r>
              <a:rPr lang="en-US" altLang="ko-KR" sz="1250" b="1" dirty="0" err="1">
                <a:solidFill>
                  <a:srgbClr val="FF0000"/>
                </a:solidFill>
              </a:rPr>
              <a:t>checkLoginUser</a:t>
            </a:r>
            <a:r>
              <a:rPr lang="en-US" altLang="ko-KR" sz="1250" b="1" dirty="0">
                <a:solidFill>
                  <a:srgbClr val="FF0000"/>
                </a:solidFill>
              </a:rPr>
              <a:t>(); // </a:t>
            </a:r>
            <a:r>
              <a:rPr lang="ko-KR" altLang="en-US" sz="1250" b="1" dirty="0">
                <a:solidFill>
                  <a:srgbClr val="FF0000"/>
                </a:solidFill>
              </a:rPr>
              <a:t>로그인 여부 확인</a:t>
            </a:r>
            <a:endParaRPr lang="en-US" altLang="ko-KR" sz="1250" b="1" dirty="0">
              <a:solidFill>
                <a:srgbClr val="FF0000"/>
              </a:solidFill>
            </a:endParaRPr>
          </a:p>
          <a:p>
            <a:r>
              <a:rPr lang="en-US" altLang="ko-KR" sz="1250" dirty="0"/>
              <a:t>        </a:t>
            </a:r>
            <a:r>
              <a:rPr lang="en-US" altLang="ko-KR" sz="1250" dirty="0" err="1"/>
              <a:t>ModelAndView</a:t>
            </a:r>
            <a:r>
              <a:rPr lang="en-US" altLang="ko-KR" sz="1250" dirty="0"/>
              <a:t> </a:t>
            </a:r>
            <a:r>
              <a:rPr lang="en-US" altLang="ko-KR" sz="1250" dirty="0" err="1"/>
              <a:t>mav</a:t>
            </a:r>
            <a:r>
              <a:rPr lang="en-US" altLang="ko-KR" sz="1250" dirty="0"/>
              <a:t> = new </a:t>
            </a:r>
            <a:r>
              <a:rPr lang="en-US" altLang="ko-KR" sz="1250" dirty="0" err="1"/>
              <a:t>ModelAndView</a:t>
            </a:r>
            <a:r>
              <a:rPr lang="en-US" altLang="ko-KR" sz="1250" dirty="0"/>
              <a:t>();</a:t>
            </a:r>
          </a:p>
          <a:p>
            <a:r>
              <a:rPr lang="en-US" altLang="ko-KR" sz="1250" dirty="0"/>
              <a:t>        </a:t>
            </a:r>
            <a:r>
              <a:rPr lang="en-US" altLang="ko-KR" sz="1250" dirty="0" err="1"/>
              <a:t>mav.addAllObject</a:t>
            </a:r>
            <a:r>
              <a:rPr lang="en-US" altLang="ko-KR" sz="1250" dirty="0"/>
              <a:t>(</a:t>
            </a:r>
            <a:r>
              <a:rPr lang="en-US" altLang="ko-KR" sz="1250" dirty="0" err="1"/>
              <a:t>boardService.addBoard</a:t>
            </a:r>
            <a:r>
              <a:rPr lang="en-US" altLang="ko-KR" sz="1250" dirty="0"/>
              <a:t>());</a:t>
            </a:r>
          </a:p>
          <a:p>
            <a:r>
              <a:rPr lang="en-US" altLang="ko-KR" sz="1250" dirty="0"/>
              <a:t>        </a:t>
            </a:r>
            <a:r>
              <a:rPr lang="en-US" altLang="ko-KR" sz="1250" dirty="0" err="1"/>
              <a:t>mav.setViewName</a:t>
            </a:r>
            <a:r>
              <a:rPr lang="en-US" altLang="ko-KR" sz="1250" dirty="0"/>
              <a:t>(“JSON”);</a:t>
            </a:r>
          </a:p>
          <a:p>
            <a:r>
              <a:rPr lang="en-US" altLang="ko-KR" sz="1250" dirty="0"/>
              <a:t>        return </a:t>
            </a:r>
            <a:r>
              <a:rPr lang="en-US" altLang="ko-KR" sz="1250" dirty="0" err="1"/>
              <a:t>mav</a:t>
            </a:r>
            <a:r>
              <a:rPr lang="en-US" altLang="ko-KR" sz="1250" dirty="0"/>
              <a:t>;</a:t>
            </a:r>
          </a:p>
          <a:p>
            <a:r>
              <a:rPr lang="en-US" altLang="ko-KR" sz="1250" dirty="0"/>
              <a:t>    }</a:t>
            </a:r>
          </a:p>
          <a:p>
            <a:r>
              <a:rPr lang="en-US" altLang="ko-KR" sz="1250" dirty="0"/>
              <a:t>}</a:t>
            </a:r>
            <a:endParaRPr lang="ko-KR" altLang="en-US" sz="1250" dirty="0"/>
          </a:p>
        </p:txBody>
      </p:sp>
      <p:sp>
        <p:nvSpPr>
          <p:cNvPr id="11" name="TextBox 10"/>
          <p:cNvSpPr txBox="1"/>
          <p:nvPr/>
        </p:nvSpPr>
        <p:spPr>
          <a:xfrm>
            <a:off x="3382958" y="4509120"/>
            <a:ext cx="5509522" cy="20159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50" dirty="0"/>
              <a:t>@Aspect</a:t>
            </a:r>
          </a:p>
          <a:p>
            <a:r>
              <a:rPr lang="en-US" altLang="ko-KR" sz="1250" dirty="0"/>
              <a:t>public class </a:t>
            </a:r>
            <a:r>
              <a:rPr lang="en-US" altLang="ko-KR" sz="1250" dirty="0" err="1"/>
              <a:t>LoginCheckAspect</a:t>
            </a:r>
            <a:r>
              <a:rPr lang="en-US" altLang="ko-KR" sz="1250" dirty="0"/>
              <a:t> {</a:t>
            </a:r>
          </a:p>
          <a:p>
            <a:r>
              <a:rPr lang="en-US" altLang="ko-KR" sz="1250" dirty="0"/>
              <a:t>    </a:t>
            </a:r>
          </a:p>
          <a:p>
            <a:r>
              <a:rPr lang="en-US" altLang="ko-KR" sz="1250" dirty="0"/>
              <a:t>    @</a:t>
            </a:r>
            <a:r>
              <a:rPr lang="en-US" altLang="ko-KR" sz="1250" dirty="0" err="1"/>
              <a:t>Pointcut</a:t>
            </a:r>
            <a:r>
              <a:rPr lang="en-US" altLang="ko-KR" sz="1250" dirty="0"/>
              <a:t>("execution(* </a:t>
            </a:r>
            <a:r>
              <a:rPr lang="en-US" altLang="ko-KR" sz="1250" dirty="0" err="1"/>
              <a:t>com.spring.exam.controller</a:t>
            </a:r>
            <a:r>
              <a:rPr lang="en-US" altLang="ko-KR" sz="1250" dirty="0"/>
              <a:t>.*.*(..))")</a:t>
            </a:r>
          </a:p>
          <a:p>
            <a:r>
              <a:rPr lang="en-US" altLang="ko-KR" sz="1250" dirty="0"/>
              <a:t>    public void process() {}</a:t>
            </a:r>
          </a:p>
          <a:p>
            <a:r>
              <a:rPr lang="en-US" altLang="ko-KR" sz="1250" dirty="0"/>
              <a:t>    </a:t>
            </a:r>
          </a:p>
          <a:p>
            <a:r>
              <a:rPr lang="en-US" altLang="ko-KR" sz="1250" dirty="0"/>
              <a:t>    @Around("process()") </a:t>
            </a:r>
          </a:p>
          <a:p>
            <a:r>
              <a:rPr lang="en-US" altLang="ko-KR" sz="1250" dirty="0"/>
              <a:t>    public Object trace(</a:t>
            </a:r>
            <a:r>
              <a:rPr lang="en-US" altLang="ko-KR" sz="1250" dirty="0" err="1"/>
              <a:t>ProceedingJoinPoint</a:t>
            </a:r>
            <a:r>
              <a:rPr lang="en-US" altLang="ko-KR" sz="1250" dirty="0"/>
              <a:t> </a:t>
            </a:r>
            <a:r>
              <a:rPr lang="en-US" altLang="ko-KR" sz="1250" dirty="0" err="1"/>
              <a:t>joinPoint</a:t>
            </a:r>
            <a:r>
              <a:rPr lang="en-US" altLang="ko-KR" sz="1250" dirty="0"/>
              <a:t>) throws </a:t>
            </a:r>
            <a:r>
              <a:rPr lang="en-US" altLang="ko-KR" sz="1250" dirty="0" err="1"/>
              <a:t>Throwable</a:t>
            </a:r>
            <a:r>
              <a:rPr lang="en-US" altLang="ko-KR" sz="1250" dirty="0"/>
              <a:t> {</a:t>
            </a:r>
          </a:p>
          <a:p>
            <a:r>
              <a:rPr lang="en-US" altLang="ko-KR" sz="1250" dirty="0"/>
              <a:t>        </a:t>
            </a:r>
            <a:r>
              <a:rPr lang="en-US" altLang="ko-KR" sz="1250" b="1" dirty="0">
                <a:solidFill>
                  <a:srgbClr val="FF0000"/>
                </a:solidFill>
              </a:rPr>
              <a:t>// </a:t>
            </a:r>
            <a:r>
              <a:rPr lang="ko-KR" altLang="en-US" sz="1250" b="1" dirty="0">
                <a:solidFill>
                  <a:srgbClr val="FF0000"/>
                </a:solidFill>
              </a:rPr>
              <a:t>로그인 여부 확인 코드</a:t>
            </a:r>
            <a:endParaRPr lang="en-US" altLang="ko-KR" sz="1250" b="1" dirty="0">
              <a:solidFill>
                <a:srgbClr val="FF0000"/>
              </a:solidFill>
            </a:endParaRPr>
          </a:p>
          <a:p>
            <a:r>
              <a:rPr lang="en-US" altLang="ko-KR" sz="125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77059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0810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AOP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클래스 로딩</a:t>
            </a:r>
            <a:r>
              <a:rPr lang="en-US" altLang="ko-KR" dirty="0"/>
              <a:t>, </a:t>
            </a:r>
            <a:r>
              <a:rPr lang="ko-KR" altLang="en-US" dirty="0"/>
              <a:t>런타임 세가지 </a:t>
            </a:r>
            <a:r>
              <a:rPr lang="en-US" altLang="ko-KR" dirty="0"/>
              <a:t>AOP </a:t>
            </a:r>
            <a:r>
              <a:rPr lang="ko-KR" altLang="en-US" dirty="0"/>
              <a:t>적용 방식이 존재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ko-KR" altLang="en-US" dirty="0"/>
              <a:t>        </a:t>
            </a:r>
            <a:r>
              <a:rPr lang="en-US" altLang="ko-KR" dirty="0"/>
              <a:t>- </a:t>
            </a:r>
            <a:r>
              <a:rPr lang="ko-KR" altLang="en-US" dirty="0"/>
              <a:t>스프링은 런타임 시에 </a:t>
            </a:r>
            <a:r>
              <a:rPr lang="en-US" altLang="ko-KR" dirty="0"/>
              <a:t>AOP</a:t>
            </a:r>
            <a:r>
              <a:rPr lang="ko-KR" altLang="en-US" dirty="0"/>
              <a:t>를 적용하는 </a:t>
            </a:r>
            <a:r>
              <a:rPr lang="en-US" altLang="ko-KR" dirty="0"/>
              <a:t>Proxy </a:t>
            </a:r>
            <a:r>
              <a:rPr lang="ko-KR" altLang="en-US" dirty="0"/>
              <a:t>기반의 </a:t>
            </a:r>
            <a:r>
              <a:rPr lang="en-US" altLang="ko-KR" dirty="0"/>
              <a:t>AOP </a:t>
            </a:r>
            <a:r>
              <a:rPr lang="ko-KR" altLang="en-US" dirty="0"/>
              <a:t>만을 지원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 (</a:t>
            </a:r>
            <a:r>
              <a:rPr lang="ko-KR" altLang="en-US" dirty="0"/>
              <a:t>핵심 </a:t>
            </a:r>
            <a:r>
              <a:rPr lang="ko-KR" altLang="en-US" dirty="0" err="1"/>
              <a:t>로직을</a:t>
            </a:r>
            <a:r>
              <a:rPr lang="ko-KR" altLang="en-US" dirty="0"/>
              <a:t> 실행하는 전</a:t>
            </a:r>
            <a:r>
              <a:rPr lang="en-US" altLang="ko-KR" dirty="0"/>
              <a:t>/</a:t>
            </a:r>
            <a:r>
              <a:rPr lang="ko-KR" altLang="en-US" dirty="0"/>
              <a:t>후 부가기능을 삽입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dirty="0"/>
              <a:t>        </a:t>
            </a:r>
            <a:r>
              <a:rPr lang="en-US" altLang="ko-KR" dirty="0"/>
              <a:t>-</a:t>
            </a:r>
            <a:r>
              <a:rPr lang="ko-KR" altLang="en-US" dirty="0"/>
              <a:t> 스프링의 방식만으로도 엔터프라이즈 애플리케이션을 구현하는데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전혀 부족함이 없음</a:t>
            </a:r>
            <a:endParaRPr lang="en-US" altLang="ko-KR" dirty="0"/>
          </a:p>
        </p:txBody>
      </p:sp>
      <p:pic>
        <p:nvPicPr>
          <p:cNvPr id="3" name="Picture 2" descr="사용자 삽입 이미지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19" y="3361712"/>
            <a:ext cx="4459423" cy="2036779"/>
          </a:xfrm>
          <a:prstGeom prst="rect">
            <a:avLst/>
          </a:prstGeom>
          <a:noFill/>
        </p:spPr>
      </p:pic>
      <p:grpSp>
        <p:nvGrpSpPr>
          <p:cNvPr id="4" name="그룹 3"/>
          <p:cNvGrpSpPr/>
          <p:nvPr/>
        </p:nvGrpSpPr>
        <p:grpSpPr>
          <a:xfrm>
            <a:off x="5143504" y="3356992"/>
            <a:ext cx="3394220" cy="2219298"/>
            <a:chOff x="5143504" y="4138660"/>
            <a:chExt cx="3394220" cy="2219298"/>
          </a:xfrm>
        </p:grpSpPr>
        <p:pic>
          <p:nvPicPr>
            <p:cNvPr id="5" name="Picture 4" descr="사용자 삽입 이미지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3504" y="4138660"/>
              <a:ext cx="3394220" cy="2219298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5324480" y="4497953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핵심기능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38913" y="4497953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핵심기능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34296" y="4497953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핵심기능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8771" y="5734118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부가기능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135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9658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AOP</a:t>
            </a:r>
            <a:r>
              <a:rPr lang="ko-KR" altLang="en-US" dirty="0"/>
              <a:t>에서 사용되는 용어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11560" y="836712"/>
          <a:ext cx="7920880" cy="568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용어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Target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부가기능을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부여할 대상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핵심기능을 담은 클래스 등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Advice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부가기능을 담은 모듈</a:t>
                      </a:r>
                      <a:endParaRPr lang="en-US" altLang="ko-KR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+mn-ea"/>
                          <a:ea typeface="+mn-ea"/>
                        </a:rPr>
                        <a:t>Joinpoint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Advice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가 적용될 수 있는 지점</a:t>
                      </a:r>
                      <a:endParaRPr lang="en-US" altLang="ko-KR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latin typeface="+mn-ea"/>
                          <a:ea typeface="+mn-ea"/>
                        </a:rPr>
                        <a:t>Pointcut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latin typeface="+mn-ea"/>
                          <a:ea typeface="+mn-ea"/>
                        </a:rPr>
                        <a:t>Joinpoint</a:t>
                      </a: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중 실제 </a:t>
                      </a: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Advice</a:t>
                      </a:r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가 적용되는 지점</a:t>
                      </a:r>
                      <a:endParaRPr lang="en-US" altLang="ko-KR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Proxy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Advice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Target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500" dirty="0" err="1">
                          <a:latin typeface="+mn-ea"/>
                          <a:ea typeface="+mn-ea"/>
                        </a:rPr>
                        <a:t>적용할때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(Weaving)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생기는 객체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 err="1"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500" dirty="0" err="1">
                          <a:latin typeface="+mn-ea"/>
                          <a:ea typeface="+mn-ea"/>
                        </a:rPr>
                        <a:t>Pointcut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호출을 대신 받아서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Target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에 위임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Advisor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+mn-ea"/>
                          <a:ea typeface="+mn-ea"/>
                        </a:rPr>
                        <a:t>Pointcut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Advice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를 하나씩 가지고 있는 </a:t>
                      </a:r>
                      <a:r>
                        <a:rPr lang="ko-KR" altLang="en-US" sz="1500" b="0" baseline="0" dirty="0">
                          <a:latin typeface="+mn-ea"/>
                          <a:ea typeface="+mn-ea"/>
                        </a:rPr>
                        <a:t>오브젝트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Weaving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Advice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Target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에 적용하는 과정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부가기능을 핵심기능에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Aspect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Advisor</a:t>
                      </a:r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의 집합</a:t>
                      </a:r>
                      <a:endParaRPr lang="en-US" altLang="ko-KR" sz="15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여러 객체에 공통으로 적용되는 공통 관심 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458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7331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Advice </a:t>
            </a:r>
            <a:r>
              <a:rPr lang="ko-KR" altLang="en-US" dirty="0"/>
              <a:t>종류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11560" y="836712"/>
          <a:ext cx="7920880" cy="367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용어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before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 호출 전</a:t>
                      </a:r>
                      <a:endParaRPr lang="en-US" altLang="ko-KR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after-returning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 호출 후 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정상종료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after-throwing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 실행 중 오류 발생 시</a:t>
                      </a:r>
                      <a:endParaRPr lang="en-US" altLang="ko-KR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after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 호출 후 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실행결과와 관계없이 항상 실행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around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 호출 전 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88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04248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AOP </a:t>
            </a:r>
            <a:r>
              <a:rPr lang="ko-KR" altLang="en-US" dirty="0"/>
              <a:t>구현 방식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XML </a:t>
            </a:r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Annotation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257141"/>
            <a:ext cx="5122877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&lt;bean id="</a:t>
            </a:r>
            <a:r>
              <a:rPr lang="en-US" altLang="ko-KR" sz="1500" dirty="0" err="1"/>
              <a:t>xmlAspect</a:t>
            </a:r>
            <a:r>
              <a:rPr lang="en-US" altLang="ko-KR" sz="1500" dirty="0"/>
              <a:t>" class="…." /&gt;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aop:config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    &lt;</a:t>
            </a:r>
            <a:r>
              <a:rPr lang="en-US" altLang="ko-KR" sz="1500" dirty="0" err="1"/>
              <a:t>aop:aspect</a:t>
            </a:r>
            <a:r>
              <a:rPr lang="en-US" altLang="ko-KR" sz="1500" dirty="0"/>
              <a:t> ref="</a:t>
            </a:r>
            <a:r>
              <a:rPr lang="en-US" altLang="ko-KR" sz="1500" dirty="0" err="1"/>
              <a:t>xmlAspect</a:t>
            </a:r>
            <a:r>
              <a:rPr lang="en-US" altLang="ko-KR" sz="1500" dirty="0"/>
              <a:t>"&gt;</a:t>
            </a:r>
          </a:p>
          <a:p>
            <a:r>
              <a:rPr lang="en-US" altLang="ko-KR" sz="1500" dirty="0"/>
              <a:t>        &lt;</a:t>
            </a:r>
            <a:r>
              <a:rPr lang="en-US" altLang="ko-KR" sz="1500" dirty="0" err="1"/>
              <a:t>aop:before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="..." method="..." /&gt;</a:t>
            </a:r>
          </a:p>
          <a:p>
            <a:r>
              <a:rPr lang="en-US" altLang="ko-KR" sz="1500" dirty="0"/>
              <a:t>        &lt;</a:t>
            </a:r>
            <a:r>
              <a:rPr lang="en-US" altLang="ko-KR" sz="1500" dirty="0" err="1"/>
              <a:t>aop:after-throwing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="..." method="..." /&gt;</a:t>
            </a:r>
          </a:p>
          <a:p>
            <a:r>
              <a:rPr lang="en-US" altLang="ko-KR" sz="1500" dirty="0"/>
              <a:t>        &lt;</a:t>
            </a:r>
            <a:r>
              <a:rPr lang="en-US" altLang="ko-KR" sz="1500" dirty="0" err="1"/>
              <a:t>aop:after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="..." method="..." /&gt;</a:t>
            </a:r>
          </a:p>
          <a:p>
            <a:r>
              <a:rPr lang="en-US" altLang="ko-KR" sz="1500" dirty="0"/>
              <a:t>        &lt;</a:t>
            </a:r>
            <a:r>
              <a:rPr lang="en-US" altLang="ko-KR" sz="1500" dirty="0" err="1"/>
              <a:t>aop:after-returning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="..." method="..." /&gt;</a:t>
            </a:r>
          </a:p>
          <a:p>
            <a:r>
              <a:rPr lang="en-US" altLang="ko-KR" sz="1500" dirty="0"/>
              <a:t>    &lt;/</a:t>
            </a:r>
            <a:r>
              <a:rPr lang="en-US" altLang="ko-KR" sz="1500" dirty="0" err="1"/>
              <a:t>aop:aspect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&lt;/</a:t>
            </a:r>
            <a:r>
              <a:rPr lang="en-US" altLang="ko-KR" sz="1500" dirty="0" err="1"/>
              <a:t>aop:config</a:t>
            </a:r>
            <a:r>
              <a:rPr lang="en-US" altLang="ko-KR" sz="1500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139495"/>
            <a:ext cx="399340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&lt;bean id="</a:t>
            </a:r>
            <a:r>
              <a:rPr lang="en-US" altLang="ko-KR" sz="1500" dirty="0" err="1"/>
              <a:t>annotationAspect</a:t>
            </a:r>
            <a:r>
              <a:rPr lang="en-US" altLang="ko-KR" sz="1500" dirty="0"/>
              <a:t>" class="...." /&gt;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aop:aspectj-autoproxy</a:t>
            </a:r>
            <a:r>
              <a:rPr lang="en-US" altLang="ko-KR" sz="1500" dirty="0"/>
              <a:t> 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4797152"/>
            <a:ext cx="569771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@Aspect</a:t>
            </a:r>
          </a:p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AnnotationAspect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@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("...") public void 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    @Before("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()") public void before() {}</a:t>
            </a:r>
          </a:p>
          <a:p>
            <a:r>
              <a:rPr lang="en-US" altLang="ko-KR" sz="1500" dirty="0"/>
              <a:t>    @</a:t>
            </a:r>
            <a:r>
              <a:rPr lang="en-US" altLang="ko-KR" sz="1500" dirty="0" err="1"/>
              <a:t>AfterThrowing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()") public void </a:t>
            </a:r>
            <a:r>
              <a:rPr lang="en-US" altLang="ko-KR" sz="1500" dirty="0" err="1"/>
              <a:t>afterThrowing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    @After("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()") public void after() {}</a:t>
            </a:r>
          </a:p>
          <a:p>
            <a:r>
              <a:rPr lang="en-US" altLang="ko-KR" sz="1500" dirty="0"/>
              <a:t>    @</a:t>
            </a:r>
            <a:r>
              <a:rPr lang="en-US" altLang="ko-KR" sz="1500" dirty="0" err="1"/>
              <a:t>AfterReturning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()") public void </a:t>
            </a:r>
            <a:r>
              <a:rPr lang="en-US" altLang="ko-KR" sz="1500" dirty="0" err="1"/>
              <a:t>afterReturning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433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59805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Pointcut</a:t>
            </a:r>
            <a:r>
              <a:rPr lang="en-US" altLang="ko-KR" dirty="0"/>
              <a:t> </a:t>
            </a:r>
            <a:r>
              <a:rPr lang="ko-KR" altLang="en-US" dirty="0" err="1"/>
              <a:t>표현식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b="1" dirty="0"/>
              <a:t>execution() : </a:t>
            </a:r>
            <a:r>
              <a:rPr lang="ko-KR" altLang="en-US" b="1" dirty="0"/>
              <a:t>적용할 </a:t>
            </a:r>
            <a:r>
              <a:rPr lang="ko-KR" altLang="en-US" b="1" dirty="0" err="1"/>
              <a:t>메소드를</a:t>
            </a:r>
            <a:r>
              <a:rPr lang="ko-KR" altLang="en-US" b="1" dirty="0"/>
              <a:t> 세부적으로 명시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dirty="0"/>
              <a:t>execution(public void set*(..))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ko-KR" altLang="en-US" sz="1400" dirty="0">
                <a:sym typeface="Wingdings" pitchFamily="2" charset="2"/>
              </a:rPr>
              <a:t>리턴 타입 </a:t>
            </a:r>
            <a:r>
              <a:rPr lang="en-US" altLang="ko-KR" sz="1400" dirty="0">
                <a:sym typeface="Wingdings" pitchFamily="2" charset="2"/>
              </a:rPr>
              <a:t>: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void , </a:t>
            </a:r>
            <a:r>
              <a:rPr lang="ko-KR" altLang="en-US" sz="1400" dirty="0" err="1">
                <a:sym typeface="Wingdings" pitchFamily="2" charset="2"/>
              </a:rPr>
              <a:t>메소드명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set</a:t>
            </a:r>
            <a:r>
              <a:rPr lang="ko-KR" altLang="en-US" sz="1400" dirty="0">
                <a:sym typeface="Wingdings" pitchFamily="2" charset="2"/>
              </a:rPr>
              <a:t>으로 시작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 err="1">
                <a:sym typeface="Wingdings" pitchFamily="2" charset="2"/>
              </a:rPr>
              <a:t>파라미터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0</a:t>
            </a:r>
            <a:r>
              <a:rPr lang="ko-KR" altLang="en-US" sz="1400" dirty="0">
                <a:sym typeface="Wingdings" pitchFamily="2" charset="2"/>
              </a:rPr>
              <a:t>개 이상</a:t>
            </a:r>
            <a:endParaRPr lang="en-US" altLang="ko-KR" sz="14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execution(* </a:t>
            </a:r>
            <a:r>
              <a:rPr lang="en-US" altLang="ko-KR" sz="1400" dirty="0" err="1">
                <a:sym typeface="Wingdings" pitchFamily="2" charset="2"/>
              </a:rPr>
              <a:t>com.spring.aop</a:t>
            </a:r>
            <a:r>
              <a:rPr lang="en-US" altLang="ko-KR" sz="1400" dirty="0">
                <a:sym typeface="Wingdings" pitchFamily="2" charset="2"/>
              </a:rPr>
              <a:t>.*.*())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     </a:t>
            </a:r>
            <a:r>
              <a:rPr lang="ko-KR" altLang="en-US" sz="1400" dirty="0">
                <a:sym typeface="Wingdings" pitchFamily="2" charset="2"/>
              </a:rPr>
              <a:t>리턴 타입 </a:t>
            </a:r>
            <a:r>
              <a:rPr lang="en-US" altLang="ko-KR" sz="1400" dirty="0">
                <a:sym typeface="Wingdings" pitchFamily="2" charset="2"/>
              </a:rPr>
              <a:t>: All, </a:t>
            </a:r>
            <a:r>
              <a:rPr lang="ko-KR" altLang="en-US" sz="1400" dirty="0" err="1">
                <a:sym typeface="Wingdings" pitchFamily="2" charset="2"/>
              </a:rPr>
              <a:t>메소드명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All, </a:t>
            </a:r>
            <a:r>
              <a:rPr lang="ko-KR" altLang="en-US" sz="1400" dirty="0" err="1">
                <a:sym typeface="Wingdings" pitchFamily="2" charset="2"/>
              </a:rPr>
              <a:t>파라미터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</a:t>
            </a:r>
            <a:r>
              <a:rPr lang="ko-KR" altLang="en-US" sz="1400" dirty="0">
                <a:sym typeface="Wingdings" pitchFamily="2" charset="2"/>
              </a:rPr>
              <a:t>없음</a:t>
            </a:r>
            <a:endParaRPr lang="en-US" altLang="ko-KR" sz="14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execution(* com.spring.</a:t>
            </a:r>
            <a:r>
              <a:rPr lang="en-US" altLang="ko-KR" sz="1400" dirty="0" err="1">
                <a:sym typeface="Wingdings" pitchFamily="2" charset="2"/>
              </a:rPr>
              <a:t>aop</a:t>
            </a:r>
            <a:r>
              <a:rPr lang="en-US" altLang="ko-KR" sz="1400" dirty="0">
                <a:sym typeface="Wingdings" pitchFamily="2" charset="2"/>
              </a:rPr>
              <a:t>..</a:t>
            </a:r>
            <a:r>
              <a:rPr lang="en-US" altLang="ko-KR" sz="1400" dirty="0" err="1">
                <a:sym typeface="Wingdings" pitchFamily="2" charset="2"/>
              </a:rPr>
              <a:t>First.process</a:t>
            </a:r>
            <a:r>
              <a:rPr lang="en-US" altLang="ko-KR" sz="1400" dirty="0">
                <a:sym typeface="Wingdings" pitchFamily="2" charset="2"/>
              </a:rPr>
              <a:t>(..))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     </a:t>
            </a:r>
            <a:r>
              <a:rPr lang="ko-KR" altLang="en-US" sz="1400" dirty="0">
                <a:sym typeface="Wingdings" pitchFamily="2" charset="2"/>
              </a:rPr>
              <a:t>리턴 타입 </a:t>
            </a:r>
            <a:r>
              <a:rPr lang="en-US" altLang="ko-KR" sz="1400" dirty="0">
                <a:sym typeface="Wingdings" pitchFamily="2" charset="2"/>
              </a:rPr>
              <a:t>: All, </a:t>
            </a:r>
            <a:r>
              <a:rPr lang="ko-KR" altLang="en-US" sz="1400" dirty="0" err="1">
                <a:sym typeface="Wingdings" pitchFamily="2" charset="2"/>
              </a:rPr>
              <a:t>메소드명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process, </a:t>
            </a:r>
            <a:r>
              <a:rPr lang="ko-KR" altLang="en-US" sz="1400" dirty="0" err="1">
                <a:sym typeface="Wingdings" pitchFamily="2" charset="2"/>
              </a:rPr>
              <a:t>파라미터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0</a:t>
            </a:r>
            <a:r>
              <a:rPr lang="ko-KR" altLang="en-US" sz="1400" dirty="0">
                <a:sym typeface="Wingdings" pitchFamily="2" charset="2"/>
              </a:rPr>
              <a:t>개 이상</a:t>
            </a:r>
            <a:endParaRPr lang="en-US" altLang="ko-KR" sz="14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execution(String </a:t>
            </a:r>
            <a:r>
              <a:rPr lang="en-US" altLang="ko-KR" sz="1400" dirty="0" err="1">
                <a:sym typeface="Wingdings" pitchFamily="2" charset="2"/>
              </a:rPr>
              <a:t>com.spring.aop.exam.First.process</a:t>
            </a:r>
            <a:r>
              <a:rPr lang="en-US" altLang="ko-KR" sz="1400" dirty="0">
                <a:sym typeface="Wingdings" pitchFamily="2" charset="2"/>
              </a:rPr>
              <a:t>())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     </a:t>
            </a:r>
            <a:r>
              <a:rPr lang="ko-KR" altLang="en-US" sz="1400" dirty="0">
                <a:sym typeface="Wingdings" pitchFamily="2" charset="2"/>
              </a:rPr>
              <a:t>리턴 타입 </a:t>
            </a:r>
            <a:r>
              <a:rPr lang="en-US" altLang="ko-KR" sz="1400" dirty="0">
                <a:sym typeface="Wingdings" pitchFamily="2" charset="2"/>
              </a:rPr>
              <a:t>: String, </a:t>
            </a:r>
            <a:r>
              <a:rPr lang="ko-KR" altLang="en-US" sz="1400" dirty="0" err="1">
                <a:sym typeface="Wingdings" pitchFamily="2" charset="2"/>
              </a:rPr>
              <a:t>메소드명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process, </a:t>
            </a:r>
            <a:r>
              <a:rPr lang="ko-KR" altLang="en-US" sz="1400" dirty="0" err="1">
                <a:sym typeface="Wingdings" pitchFamily="2" charset="2"/>
              </a:rPr>
              <a:t>파라미터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</a:t>
            </a:r>
            <a:r>
              <a:rPr lang="ko-KR" altLang="en-US" sz="1400" dirty="0">
                <a:sym typeface="Wingdings" pitchFamily="2" charset="2"/>
              </a:rPr>
              <a:t>없음</a:t>
            </a:r>
            <a:endParaRPr lang="en-US" altLang="ko-KR" sz="14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execution(* get*(*))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     </a:t>
            </a:r>
            <a:r>
              <a:rPr lang="ko-KR" altLang="en-US" sz="1400" dirty="0">
                <a:sym typeface="Wingdings" pitchFamily="2" charset="2"/>
              </a:rPr>
              <a:t>리턴 타입 </a:t>
            </a:r>
            <a:r>
              <a:rPr lang="en-US" altLang="ko-KR" sz="1400" dirty="0">
                <a:sym typeface="Wingdings" pitchFamily="2" charset="2"/>
              </a:rPr>
              <a:t>: All, </a:t>
            </a:r>
            <a:r>
              <a:rPr lang="ko-KR" altLang="en-US" sz="1400" dirty="0" err="1">
                <a:sym typeface="Wingdings" pitchFamily="2" charset="2"/>
              </a:rPr>
              <a:t>메소드명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get</a:t>
            </a:r>
            <a:r>
              <a:rPr lang="ko-KR" altLang="en-US" sz="1400" dirty="0">
                <a:sym typeface="Wingdings" pitchFamily="2" charset="2"/>
              </a:rPr>
              <a:t>으로 시작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 err="1">
                <a:sym typeface="Wingdings" pitchFamily="2" charset="2"/>
              </a:rPr>
              <a:t>파라미터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1</a:t>
            </a:r>
            <a:r>
              <a:rPr lang="ko-KR" altLang="en-US" sz="1400" dirty="0">
                <a:sym typeface="Wingdings" pitchFamily="2" charset="2"/>
              </a:rPr>
              <a:t>개</a:t>
            </a:r>
            <a:r>
              <a:rPr lang="en-US" altLang="ko-KR" sz="1400" dirty="0">
                <a:sym typeface="Wingdings" pitchFamily="2" charset="2"/>
              </a:rPr>
              <a:t>(All)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execution(* get*(*, *))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     </a:t>
            </a:r>
            <a:r>
              <a:rPr lang="ko-KR" altLang="en-US" sz="1400" dirty="0">
                <a:sym typeface="Wingdings" pitchFamily="2" charset="2"/>
              </a:rPr>
              <a:t>리턴 타입 </a:t>
            </a:r>
            <a:r>
              <a:rPr lang="en-US" altLang="ko-KR" sz="1400" dirty="0">
                <a:sym typeface="Wingdings" pitchFamily="2" charset="2"/>
              </a:rPr>
              <a:t>: All, </a:t>
            </a:r>
            <a:r>
              <a:rPr lang="ko-KR" altLang="en-US" sz="1400" dirty="0" err="1">
                <a:sym typeface="Wingdings" pitchFamily="2" charset="2"/>
              </a:rPr>
              <a:t>메소드명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get</a:t>
            </a:r>
            <a:r>
              <a:rPr lang="ko-KR" altLang="en-US" sz="1400" dirty="0">
                <a:sym typeface="Wingdings" pitchFamily="2" charset="2"/>
              </a:rPr>
              <a:t>으로 시작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 err="1">
                <a:sym typeface="Wingdings" pitchFamily="2" charset="2"/>
              </a:rPr>
              <a:t>파라미터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2</a:t>
            </a:r>
            <a:r>
              <a:rPr lang="ko-KR" altLang="en-US" sz="1400" dirty="0">
                <a:sym typeface="Wingdings" pitchFamily="2" charset="2"/>
              </a:rPr>
              <a:t>개</a:t>
            </a:r>
            <a:r>
              <a:rPr lang="en-US" altLang="ko-KR" sz="1400" dirty="0">
                <a:sym typeface="Wingdings" pitchFamily="2" charset="2"/>
              </a:rPr>
              <a:t>(All)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execution(* read*(String, ..))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     </a:t>
            </a:r>
            <a:r>
              <a:rPr lang="ko-KR" altLang="en-US" sz="1400" dirty="0">
                <a:sym typeface="Wingdings" pitchFamily="2" charset="2"/>
              </a:rPr>
              <a:t>리턴 타입 </a:t>
            </a:r>
            <a:r>
              <a:rPr lang="en-US" altLang="ko-KR" sz="1400" dirty="0">
                <a:sym typeface="Wingdings" pitchFamily="2" charset="2"/>
              </a:rPr>
              <a:t>: All, </a:t>
            </a:r>
            <a:r>
              <a:rPr lang="ko-KR" altLang="en-US" sz="1400" dirty="0" err="1">
                <a:sym typeface="Wingdings" pitchFamily="2" charset="2"/>
              </a:rPr>
              <a:t>메소드명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read</a:t>
            </a:r>
            <a:r>
              <a:rPr lang="ko-KR" altLang="en-US" sz="1400" dirty="0">
                <a:sym typeface="Wingdings" pitchFamily="2" charset="2"/>
              </a:rPr>
              <a:t>로 시작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 err="1">
                <a:sym typeface="Wingdings" pitchFamily="2" charset="2"/>
              </a:rPr>
              <a:t>파라미터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: </a:t>
            </a:r>
            <a:r>
              <a:rPr lang="ko-KR" altLang="en-US" sz="1400" dirty="0" err="1">
                <a:sym typeface="Wingdings" pitchFamily="2" charset="2"/>
              </a:rPr>
              <a:t>첫번째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String, </a:t>
            </a:r>
            <a:r>
              <a:rPr lang="ko-KR" altLang="en-US" sz="1400" dirty="0">
                <a:sym typeface="Wingdings" pitchFamily="2" charset="2"/>
              </a:rPr>
              <a:t>나머지 모든 타입 </a:t>
            </a:r>
            <a:r>
              <a:rPr lang="en-US" altLang="ko-KR" sz="1400" dirty="0">
                <a:sym typeface="Wingdings" pitchFamily="2" charset="2"/>
              </a:rPr>
              <a:t>0</a:t>
            </a:r>
            <a:r>
              <a:rPr lang="ko-KR" altLang="en-US" sz="1400" dirty="0">
                <a:sym typeface="Wingdings" pitchFamily="2" charset="2"/>
              </a:rPr>
              <a:t>개 이상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88429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435241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Pointcut</a:t>
            </a:r>
            <a:r>
              <a:rPr lang="en-US" altLang="ko-KR" dirty="0"/>
              <a:t> </a:t>
            </a:r>
            <a:r>
              <a:rPr lang="ko-KR" altLang="en-US" dirty="0" err="1"/>
              <a:t>표현식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en-US" altLang="ko-KR" b="1" dirty="0"/>
              <a:t>within() : </a:t>
            </a:r>
            <a:r>
              <a:rPr lang="ko-KR" altLang="en-US" b="1" dirty="0"/>
              <a:t>특정 패키지 또는 클래스의 모든 </a:t>
            </a:r>
            <a:r>
              <a:rPr lang="ko-KR" altLang="en-US" b="1" dirty="0" err="1"/>
              <a:t>메소드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within(</a:t>
            </a:r>
            <a:r>
              <a:rPr lang="en-US" altLang="ko-KR" sz="1400" dirty="0" err="1"/>
              <a:t>com.spring.aop.exam.First.process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within(</a:t>
            </a:r>
            <a:r>
              <a:rPr lang="en-US" altLang="ko-KR" sz="1400" dirty="0" err="1"/>
              <a:t>com.spring.aop.exam.First</a:t>
            </a:r>
            <a:r>
              <a:rPr lang="en-US" altLang="ko-KR" sz="1400" dirty="0"/>
              <a:t>.*)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within(</a:t>
            </a:r>
            <a:r>
              <a:rPr lang="en-US" altLang="ko-KR" sz="1400" dirty="0" err="1"/>
              <a:t>com.spring.aop.exam</a:t>
            </a:r>
            <a:r>
              <a:rPr lang="en-US" altLang="ko-KR" sz="1400" dirty="0"/>
              <a:t>..*)</a:t>
            </a:r>
          </a:p>
          <a:p>
            <a:pPr marL="342900" indent="-342900">
              <a:lnSpc>
                <a:spcPct val="150000"/>
              </a:lnSpc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en-US" altLang="ko-KR" dirty="0"/>
              <a:t>●</a:t>
            </a:r>
            <a:r>
              <a:rPr lang="en-US" altLang="ko-KR" b="1" dirty="0"/>
              <a:t> bean() : </a:t>
            </a:r>
            <a:r>
              <a:rPr lang="ko-KR" altLang="en-US" b="1" dirty="0"/>
              <a:t>선언된 빈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bean(first)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ko-KR" altLang="en-US" sz="1400" dirty="0">
                <a:sym typeface="Wingdings" pitchFamily="2" charset="2"/>
              </a:rPr>
              <a:t>빈의 이름이 </a:t>
            </a:r>
            <a:r>
              <a:rPr lang="en-US" altLang="ko-KR" sz="1400" dirty="0">
                <a:sym typeface="Wingdings" pitchFamily="2" charset="2"/>
              </a:rPr>
              <a:t>first </a:t>
            </a:r>
            <a:r>
              <a:rPr lang="ko-KR" altLang="en-US" sz="1400" dirty="0">
                <a:sym typeface="Wingdings" pitchFamily="2" charset="2"/>
              </a:rPr>
              <a:t>인 클래스의 </a:t>
            </a:r>
            <a:r>
              <a:rPr lang="ko-KR" altLang="en-US" sz="1400" dirty="0" err="1">
                <a:sym typeface="Wingdings" pitchFamily="2" charset="2"/>
              </a:rPr>
              <a:t>메소드</a:t>
            </a:r>
            <a:endParaRPr lang="en-US" altLang="ko-KR" sz="14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bean(*</a:t>
            </a:r>
            <a:r>
              <a:rPr lang="en-US" altLang="ko-KR" sz="1400" dirty="0" err="1">
                <a:sym typeface="Wingdings" pitchFamily="2" charset="2"/>
              </a:rPr>
              <a:t>rst</a:t>
            </a:r>
            <a:r>
              <a:rPr lang="en-US" altLang="ko-KR" sz="1400" dirty="0"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     </a:t>
            </a:r>
            <a:r>
              <a:rPr lang="ko-KR" altLang="en-US" sz="1400" dirty="0">
                <a:sym typeface="Wingdings" pitchFamily="2" charset="2"/>
              </a:rPr>
              <a:t>빈의 이름이 </a:t>
            </a:r>
            <a:r>
              <a:rPr lang="en-US" altLang="ko-KR" sz="1400" dirty="0" err="1">
                <a:sym typeface="Wingdings" pitchFamily="2" charset="2"/>
              </a:rPr>
              <a:t>rst</a:t>
            </a:r>
            <a:r>
              <a:rPr lang="en-US" altLang="ko-KR" sz="1400" dirty="0">
                <a:sym typeface="Wingdings" pitchFamily="2" charset="2"/>
              </a:rPr>
              <a:t> </a:t>
            </a:r>
            <a:r>
              <a:rPr lang="ko-KR" altLang="en-US" sz="1400" dirty="0">
                <a:sym typeface="Wingdings" pitchFamily="2" charset="2"/>
              </a:rPr>
              <a:t>로 끝나는 빈의 </a:t>
            </a:r>
            <a:r>
              <a:rPr lang="ko-KR" altLang="en-US" sz="1400" dirty="0" err="1">
                <a:sym typeface="Wingdings" pitchFamily="2" charset="2"/>
              </a:rPr>
              <a:t>메소드</a:t>
            </a:r>
            <a:endParaRPr lang="en-US" altLang="ko-KR" sz="14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!bean(first)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             </a:t>
            </a:r>
            <a:r>
              <a:rPr lang="ko-KR" altLang="en-US" sz="1400" dirty="0">
                <a:sym typeface="Wingdings" pitchFamily="2" charset="2"/>
              </a:rPr>
              <a:t>빈의 이름이 </a:t>
            </a:r>
            <a:r>
              <a:rPr lang="en-US" altLang="ko-KR" sz="1400" dirty="0">
                <a:sym typeface="Wingdings" pitchFamily="2" charset="2"/>
              </a:rPr>
              <a:t>first</a:t>
            </a:r>
            <a:r>
              <a:rPr lang="ko-KR" altLang="en-US" sz="1400" dirty="0">
                <a:sym typeface="Wingdings" pitchFamily="2" charset="2"/>
              </a:rPr>
              <a:t>를 제외한 모든 빈의 </a:t>
            </a:r>
            <a:r>
              <a:rPr lang="ko-KR" altLang="en-US" sz="1400" dirty="0" err="1">
                <a:sym typeface="Wingdings" pitchFamily="2" charset="2"/>
              </a:rPr>
              <a:t>메소드</a:t>
            </a:r>
            <a:endParaRPr lang="en-US" altLang="ko-KR" sz="14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en-US" altLang="ko-KR" dirty="0"/>
              <a:t>●</a:t>
            </a:r>
            <a:r>
              <a:rPr lang="en-US" altLang="ko-KR" b="1" dirty="0"/>
              <a:t> this, target, </a:t>
            </a:r>
            <a:r>
              <a:rPr lang="en-US" altLang="ko-KR" b="1" dirty="0" err="1"/>
              <a:t>args</a:t>
            </a:r>
            <a:r>
              <a:rPr lang="en-US" altLang="ko-KR" b="1" dirty="0"/>
              <a:t>, @target, @within, @annotation, @</a:t>
            </a:r>
            <a:r>
              <a:rPr lang="en-US" altLang="ko-KR" b="1" dirty="0" err="1"/>
              <a:t>args</a:t>
            </a:r>
            <a:r>
              <a:rPr lang="en-US" altLang="ko-KR" b="1" dirty="0"/>
              <a:t> </a:t>
            </a:r>
            <a:r>
              <a:rPr lang="ko-KR" altLang="en-US" b="1" dirty="0"/>
              <a:t>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343320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352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 라이브러리 다운로드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55986"/>
            <a:ext cx="7956376" cy="43936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059832" y="2492897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3371506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2763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651896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XML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</a:t>
            </a:r>
            <a:r>
              <a:rPr lang="en-US" altLang="ko-KR" dirty="0"/>
              <a:t> : </a:t>
            </a:r>
            <a:r>
              <a:rPr lang="en-US" altLang="ko-KR" dirty="0" err="1"/>
              <a:t>edu.spring.aop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Emp.java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                                 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                                 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Programmer.java                            ● Designer.java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691223"/>
            <a:ext cx="21106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interface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284984"/>
            <a:ext cx="4003019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@Component</a:t>
            </a:r>
          </a:p>
          <a:p>
            <a:r>
              <a:rPr lang="en-US" altLang="ko-KR" sz="1500" dirty="0"/>
              <a:t>public class Programmer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6" y="3284984"/>
            <a:ext cx="3810659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@Component</a:t>
            </a:r>
          </a:p>
          <a:p>
            <a:r>
              <a:rPr lang="en-US" altLang="ko-KR" sz="1500" dirty="0"/>
              <a:t>public class Designer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1878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4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XML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Develop.java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426270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@Service</a:t>
            </a:r>
          </a:p>
          <a:p>
            <a:r>
              <a:rPr lang="en-US" altLang="ko-KR" sz="1500" dirty="0"/>
              <a:t>public class Develop {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</a:t>
            </a:r>
            <a:r>
              <a:rPr lang="en-US" altLang="ko-KR" sz="1500" dirty="0"/>
              <a:t>@</a:t>
            </a:r>
            <a:r>
              <a:rPr lang="en-US" altLang="ko-KR" sz="1500" dirty="0" err="1"/>
              <a:t>Autowired</a:t>
            </a:r>
            <a:endParaRPr lang="en-US" altLang="ko-KR" sz="1500" dirty="0"/>
          </a:p>
          <a:p>
            <a:r>
              <a:rPr lang="en-US" altLang="ko-KR" sz="1500" dirty="0"/>
              <a:t>    @Qualifier(“programmer”)</a:t>
            </a:r>
          </a:p>
          <a:p>
            <a:r>
              <a:rPr lang="en-US" altLang="ko-KR" sz="1500" dirty="0"/>
              <a:t>    private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  <a:endParaRPr lang="en-US" altLang="ko-KR" sz="1500" b="1" dirty="0"/>
          </a:p>
          <a:p>
            <a:endParaRPr lang="en-US" altLang="ko-KR" sz="1500" dirty="0"/>
          </a:p>
          <a:p>
            <a:r>
              <a:rPr lang="en-US" altLang="ko-KR" sz="1500" dirty="0"/>
              <a:t>    public void coding()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회사에서 일하는 중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711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16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XML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XmlAspect.java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3829062" cy="4016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XmlAspect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public void before()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("before");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afterThrowing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afterThrowing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public void after()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("after");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afterReturning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afterReturning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06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2686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서비스 추상화 </a:t>
            </a:r>
            <a:r>
              <a:rPr lang="en-US" altLang="ko-KR" dirty="0"/>
              <a:t>(1 / 3)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구체적인 기술과 환경에 종속되지 않도록 유연한 추상 계층을 두는 방법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522169" y="1673825"/>
            <a:ext cx="3943708" cy="129266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public class </a:t>
            </a:r>
            <a:r>
              <a:rPr lang="en-US" altLang="ko-KR" sz="1300" b="1" dirty="0" err="1"/>
              <a:t>MemberController</a:t>
            </a:r>
            <a:r>
              <a:rPr lang="en-US" altLang="ko-KR" sz="1300" b="1" dirty="0"/>
              <a:t> {</a:t>
            </a:r>
          </a:p>
          <a:p>
            <a:r>
              <a:rPr lang="en-US" altLang="ko-KR" sz="1300" b="1" dirty="0"/>
              <a:t>    public String login(</a:t>
            </a:r>
            <a:r>
              <a:rPr lang="en-US" altLang="ko-KR" sz="1300" b="1" dirty="0" err="1"/>
              <a:t>MemberVo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mVo</a:t>
            </a:r>
            <a:r>
              <a:rPr lang="en-US" altLang="ko-KR" sz="1300" b="1" dirty="0"/>
              <a:t>) {</a:t>
            </a:r>
          </a:p>
          <a:p>
            <a:r>
              <a:rPr lang="en-US" altLang="ko-KR" sz="1300" b="1" dirty="0"/>
              <a:t>        </a:t>
            </a:r>
            <a:r>
              <a:rPr lang="en-US" altLang="ko-KR" sz="1300" b="1" dirty="0" err="1"/>
              <a:t>MemberDao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mDao</a:t>
            </a:r>
            <a:r>
              <a:rPr lang="en-US" altLang="ko-KR" sz="1300" b="1" dirty="0"/>
              <a:t> = new </a:t>
            </a:r>
            <a:r>
              <a:rPr lang="en-US" altLang="ko-KR" sz="1300" b="1" dirty="0" err="1"/>
              <a:t>MemberDao</a:t>
            </a:r>
            <a:r>
              <a:rPr lang="en-US" altLang="ko-KR" sz="1300" b="1" dirty="0"/>
              <a:t>();</a:t>
            </a:r>
          </a:p>
          <a:p>
            <a:r>
              <a:rPr lang="en-US" altLang="ko-KR" sz="1300" b="1" dirty="0"/>
              <a:t>        </a:t>
            </a:r>
            <a:r>
              <a:rPr lang="en-US" altLang="ko-KR" sz="1300" b="1" dirty="0" err="1"/>
              <a:t>mDao.insert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mVo</a:t>
            </a:r>
            <a:r>
              <a:rPr lang="en-US" altLang="ko-KR" sz="1300" b="1" dirty="0"/>
              <a:t>);</a:t>
            </a:r>
          </a:p>
          <a:p>
            <a:r>
              <a:rPr lang="en-US" altLang="ko-KR" sz="1300" b="1" dirty="0"/>
              <a:t>    }</a:t>
            </a:r>
          </a:p>
          <a:p>
            <a:r>
              <a:rPr lang="en-US" altLang="ko-KR" sz="1300" b="1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4148" y="2060848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0372" y="2060848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MemberDao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1940292" y="2276872"/>
            <a:ext cx="72008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44148" y="4005064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0372" y="4005064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>
            <a:off x="1940292" y="4221088"/>
            <a:ext cx="720080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308444" y="5186289"/>
            <a:ext cx="1649352" cy="804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스프링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외부조립기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0" idx="2"/>
            <a:endCxn id="12" idx="0"/>
          </p:cNvCxnSpPr>
          <p:nvPr/>
        </p:nvCxnSpPr>
        <p:spPr>
          <a:xfrm>
            <a:off x="3308444" y="4437112"/>
            <a:ext cx="824676" cy="7491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2051720" y="2993470"/>
            <a:ext cx="432048" cy="579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16016" y="4005064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MemberDao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0" idx="3"/>
            <a:endCxn id="15" idx="1"/>
          </p:cNvCxnSpPr>
          <p:nvPr/>
        </p:nvCxnSpPr>
        <p:spPr>
          <a:xfrm>
            <a:off x="3956516" y="4221088"/>
            <a:ext cx="759500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2"/>
            <a:endCxn id="12" idx="0"/>
          </p:cNvCxnSpPr>
          <p:nvPr/>
        </p:nvCxnSpPr>
        <p:spPr>
          <a:xfrm flipH="1">
            <a:off x="4133120" y="4437112"/>
            <a:ext cx="1230968" cy="7491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257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XML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 (1 / 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731155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 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xmlns:context</a:t>
            </a:r>
            <a:r>
              <a:rPr lang="en-US" altLang="ko-KR" sz="1500" dirty="0"/>
              <a:t>="http://www.springframework.org/schema/context"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xmlns:aop</a:t>
            </a:r>
            <a:r>
              <a:rPr lang="en-US" altLang="ko-KR" sz="1500" b="1" dirty="0">
                <a:solidFill>
                  <a:srgbClr val="FF0000"/>
                </a:solidFill>
              </a:rPr>
              <a:t>="http://www.springframework.org/schema/aop"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            http://www.springframework.org/schema/beans/spring-beans.xsd</a:t>
            </a:r>
          </a:p>
          <a:p>
            <a:r>
              <a:rPr lang="en-US" altLang="ko-KR" sz="1500" dirty="0"/>
              <a:t>                        http://www.springframework.org/schema/context</a:t>
            </a:r>
          </a:p>
          <a:p>
            <a:r>
              <a:rPr lang="en-US" altLang="ko-KR" sz="1500" dirty="0"/>
              <a:t>                        http://www.springframework.org/schema/context/spring-context.xsd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        http://www.springframework.org/schema/aop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        http://www.springframework.org/schema/aop/spring-aop.xsd</a:t>
            </a:r>
            <a:r>
              <a:rPr lang="en-US" altLang="ko-KR" sz="1500" dirty="0"/>
              <a:t>"&gt;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</a:t>
            </a:r>
            <a:r>
              <a:rPr lang="en-US" altLang="ko-KR" sz="1500" dirty="0" err="1"/>
              <a:t>context:component-scan</a:t>
            </a:r>
            <a:r>
              <a:rPr lang="en-US" altLang="ko-KR" sz="1500" dirty="0"/>
              <a:t> base-package="</a:t>
            </a:r>
            <a:r>
              <a:rPr lang="en-US" altLang="ko-KR" sz="1500" dirty="0" err="1"/>
              <a:t>edu.spring.aop</a:t>
            </a:r>
            <a:r>
              <a:rPr lang="en-US" altLang="ko-KR" sz="1500" dirty="0"/>
              <a:t>" /&gt;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382454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XML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 (2 / 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504490" cy="4478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   </a:t>
            </a:r>
            <a:r>
              <a:rPr lang="en-US" altLang="ko-KR" sz="1500" b="1" dirty="0">
                <a:solidFill>
                  <a:srgbClr val="FF0000"/>
                </a:solidFill>
              </a:rPr>
              <a:t>&lt;bean id="</a:t>
            </a:r>
            <a:r>
              <a:rPr lang="en-US" altLang="ko-KR" sz="1500" b="1" dirty="0" err="1">
                <a:solidFill>
                  <a:srgbClr val="FF0000"/>
                </a:solidFill>
              </a:rPr>
              <a:t>xmlAspect</a:t>
            </a:r>
            <a:r>
              <a:rPr lang="en-US" altLang="ko-KR" sz="1500" b="1" dirty="0">
                <a:solidFill>
                  <a:srgbClr val="FF0000"/>
                </a:solidFill>
              </a:rPr>
              <a:t>" class="</a:t>
            </a:r>
            <a:r>
              <a:rPr lang="en-US" altLang="ko-KR" sz="1500" b="1" dirty="0" err="1">
                <a:solidFill>
                  <a:srgbClr val="FF0000"/>
                </a:solidFill>
              </a:rPr>
              <a:t>edu.spring.aop.XmlAspect</a:t>
            </a:r>
            <a:r>
              <a:rPr lang="en-US" altLang="ko-KR" sz="1500" b="1" dirty="0">
                <a:solidFill>
                  <a:srgbClr val="FF0000"/>
                </a:solidFill>
              </a:rPr>
              <a:t>" /&gt;</a:t>
            </a: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aop:config</a:t>
            </a:r>
            <a:r>
              <a:rPr lang="en-US" altLang="ko-KR" sz="15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aop:aspect</a:t>
            </a:r>
            <a:r>
              <a:rPr lang="en-US" altLang="ko-KR" sz="1500" b="1" dirty="0">
                <a:solidFill>
                  <a:srgbClr val="FF0000"/>
                </a:solidFill>
              </a:rPr>
              <a:t> ref="</a:t>
            </a:r>
            <a:r>
              <a:rPr lang="en-US" altLang="ko-KR" sz="1500" b="1" dirty="0" err="1">
                <a:solidFill>
                  <a:srgbClr val="FF0000"/>
                </a:solidFill>
              </a:rPr>
              <a:t>xmlAspect</a:t>
            </a:r>
            <a:r>
              <a:rPr lang="en-US" altLang="ko-KR" sz="1500" b="1" dirty="0">
                <a:solidFill>
                  <a:srgbClr val="FF0000"/>
                </a:solidFill>
              </a:rPr>
              <a:t>"&gt;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aop:before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pointcut</a:t>
            </a:r>
            <a:r>
              <a:rPr lang="en-US" altLang="ko-KR" sz="1500" b="1" dirty="0">
                <a:solidFill>
                  <a:srgbClr val="FF0000"/>
                </a:solidFill>
              </a:rPr>
              <a:t>="execution(* </a:t>
            </a:r>
            <a:r>
              <a:rPr lang="en-US" altLang="ko-KR" sz="1500" b="1" dirty="0" err="1">
                <a:solidFill>
                  <a:srgbClr val="FF0000"/>
                </a:solidFill>
              </a:rPr>
              <a:t>edu.spring.aop.Emp.getOffWork</a:t>
            </a:r>
            <a:r>
              <a:rPr lang="en-US" altLang="ko-KR" sz="1500" b="1" dirty="0">
                <a:solidFill>
                  <a:srgbClr val="FF0000"/>
                </a:solidFill>
              </a:rPr>
              <a:t>(..))"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method="before" /&gt;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aop:after-throwing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pointcut</a:t>
            </a:r>
            <a:r>
              <a:rPr lang="en-US" altLang="ko-KR" sz="1500" b="1" dirty="0">
                <a:solidFill>
                  <a:srgbClr val="FF0000"/>
                </a:solidFill>
              </a:rPr>
              <a:t>="execution(* </a:t>
            </a:r>
            <a:r>
              <a:rPr lang="en-US" altLang="ko-KR" sz="1500" b="1" dirty="0" err="1">
                <a:solidFill>
                  <a:srgbClr val="FF0000"/>
                </a:solidFill>
              </a:rPr>
              <a:t>edu.spring.aop.Programmer.getOffWork</a:t>
            </a:r>
            <a:r>
              <a:rPr lang="en-US" altLang="ko-KR" sz="1500" b="1" dirty="0">
                <a:solidFill>
                  <a:srgbClr val="FF0000"/>
                </a:solidFill>
              </a:rPr>
              <a:t>(..))"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method="</a:t>
            </a:r>
            <a:r>
              <a:rPr lang="en-US" altLang="ko-KR" sz="1500" b="1" dirty="0" err="1">
                <a:solidFill>
                  <a:srgbClr val="FF0000"/>
                </a:solidFill>
              </a:rPr>
              <a:t>afterThrowing</a:t>
            </a:r>
            <a:r>
              <a:rPr lang="en-US" altLang="ko-KR" sz="1500" b="1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aop:after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pointcut</a:t>
            </a:r>
            <a:r>
              <a:rPr lang="en-US" altLang="ko-KR" sz="1500" b="1" dirty="0">
                <a:solidFill>
                  <a:srgbClr val="FF0000"/>
                </a:solidFill>
              </a:rPr>
              <a:t>="execution(* </a:t>
            </a:r>
            <a:r>
              <a:rPr lang="en-US" altLang="ko-KR" sz="1500" b="1" dirty="0" err="1">
                <a:solidFill>
                  <a:srgbClr val="FF0000"/>
                </a:solidFill>
              </a:rPr>
              <a:t>edu.spring.aop.Programmer.getOffWork</a:t>
            </a:r>
            <a:r>
              <a:rPr lang="en-US" altLang="ko-KR" sz="1500" b="1" dirty="0">
                <a:solidFill>
                  <a:srgbClr val="FF0000"/>
                </a:solidFill>
              </a:rPr>
              <a:t>(..))"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method="after" /&gt;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aop:after-returning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pointcut</a:t>
            </a:r>
            <a:r>
              <a:rPr lang="en-US" altLang="ko-KR" sz="1500" b="1" dirty="0">
                <a:solidFill>
                  <a:srgbClr val="FF0000"/>
                </a:solidFill>
              </a:rPr>
              <a:t>="execution(* </a:t>
            </a:r>
            <a:r>
              <a:rPr lang="en-US" altLang="ko-KR" sz="1500" b="1" dirty="0" err="1">
                <a:solidFill>
                  <a:srgbClr val="FF0000"/>
                </a:solidFill>
              </a:rPr>
              <a:t>edu.spring.aop.Programmer.getOffWork</a:t>
            </a:r>
            <a:r>
              <a:rPr lang="en-US" altLang="ko-KR" sz="1500" b="1" dirty="0">
                <a:solidFill>
                  <a:srgbClr val="FF0000"/>
                </a:solidFill>
              </a:rPr>
              <a:t>(..))"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method="</a:t>
            </a:r>
            <a:r>
              <a:rPr lang="en-US" altLang="ko-KR" sz="1500" b="1" dirty="0" err="1">
                <a:solidFill>
                  <a:srgbClr val="FF0000"/>
                </a:solidFill>
              </a:rPr>
              <a:t>afterReturning</a:t>
            </a:r>
            <a:r>
              <a:rPr lang="en-US" altLang="ko-KR" sz="1500" b="1" dirty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&lt;/</a:t>
            </a:r>
            <a:r>
              <a:rPr lang="en-US" altLang="ko-KR" sz="1500" b="1" dirty="0" err="1">
                <a:solidFill>
                  <a:srgbClr val="FF0000"/>
                </a:solidFill>
              </a:rPr>
              <a:t>aop:aspect</a:t>
            </a:r>
            <a:r>
              <a:rPr lang="en-US" altLang="ko-KR" sz="15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&lt;/</a:t>
            </a:r>
            <a:r>
              <a:rPr lang="en-US" altLang="ko-KR" sz="1500" b="1" dirty="0" err="1">
                <a:solidFill>
                  <a:srgbClr val="FF0000"/>
                </a:solidFill>
              </a:rPr>
              <a:t>aop:config</a:t>
            </a:r>
            <a:r>
              <a:rPr lang="en-US" altLang="ko-KR" sz="15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5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882876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047566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XML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5054141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Main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 </a:t>
            </a:r>
          </a:p>
          <a:p>
            <a:r>
              <a:rPr lang="en-US" altLang="ko-KR" sz="1500" dirty="0"/>
              <a:t>            new </a:t>
            </a:r>
            <a:r>
              <a:rPr lang="en-US" altLang="ko-KR" sz="1500" dirty="0" err="1"/>
              <a:t>ClassPathXmlApplicationContext</a:t>
            </a:r>
            <a:r>
              <a:rPr lang="en-US" altLang="ko-KR" sz="1500" dirty="0"/>
              <a:t>(</a:t>
            </a:r>
          </a:p>
          <a:p>
            <a:r>
              <a:rPr lang="en-US" altLang="ko-KR" sz="1500" dirty="0"/>
              <a:t>                "</a:t>
            </a:r>
            <a:r>
              <a:rPr lang="en-US" altLang="ko-KR" sz="1500" dirty="0" err="1"/>
              <a:t>edu</a:t>
            </a:r>
            <a:r>
              <a:rPr lang="en-US" altLang="ko-KR" sz="1500" dirty="0"/>
              <a:t>/spring/</a:t>
            </a:r>
            <a:r>
              <a:rPr lang="en-US" altLang="ko-KR" sz="1500" dirty="0" err="1"/>
              <a:t>aop</a:t>
            </a:r>
            <a:r>
              <a:rPr lang="en-US" altLang="ko-KR" sz="1500" dirty="0"/>
              <a:t>/config.xml");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 = (Develop)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("develop");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dev.coding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64474"/>
            <a:ext cx="2679245" cy="24328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42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651896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Annotation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패키지</a:t>
            </a:r>
            <a:r>
              <a:rPr lang="en-US" altLang="ko-KR" dirty="0"/>
              <a:t> : </a:t>
            </a:r>
            <a:r>
              <a:rPr lang="en-US" altLang="ko-KR" dirty="0" err="1"/>
              <a:t>edu.spring.aop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Emp.java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Programmer.java                            ● Designer.java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691223"/>
            <a:ext cx="21106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interface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284984"/>
            <a:ext cx="4003019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@Component</a:t>
            </a:r>
          </a:p>
          <a:p>
            <a:r>
              <a:rPr lang="en-US" altLang="ko-KR" sz="1500" dirty="0"/>
              <a:t>public class Programmer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프로그래머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056" y="3284984"/>
            <a:ext cx="3810659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@Component</a:t>
            </a:r>
          </a:p>
          <a:p>
            <a:r>
              <a:rPr lang="en-US" altLang="ko-KR" sz="1500" dirty="0"/>
              <a:t>public class Designer implements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{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gotoOffice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출근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@Override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getOffWork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디자이너 퇴근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308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4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Annotation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Develop.java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426270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@Service</a:t>
            </a:r>
          </a:p>
          <a:p>
            <a:r>
              <a:rPr lang="en-US" altLang="ko-KR" sz="1500" dirty="0"/>
              <a:t>public class Develop {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</a:t>
            </a:r>
            <a:r>
              <a:rPr lang="en-US" altLang="ko-KR" sz="1500" dirty="0"/>
              <a:t>@</a:t>
            </a:r>
            <a:r>
              <a:rPr lang="en-US" altLang="ko-KR" sz="1500" dirty="0" err="1"/>
              <a:t>Autowired</a:t>
            </a:r>
            <a:endParaRPr lang="en-US" altLang="ko-KR" sz="1500" dirty="0"/>
          </a:p>
          <a:p>
            <a:r>
              <a:rPr lang="en-US" altLang="ko-KR" sz="1500" dirty="0"/>
              <a:t>    @Qualifier(“programmer”)</a:t>
            </a:r>
          </a:p>
          <a:p>
            <a:r>
              <a:rPr lang="en-US" altLang="ko-KR" sz="1500" dirty="0"/>
              <a:t>    private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emp</a:t>
            </a:r>
            <a:r>
              <a:rPr lang="en-US" altLang="ko-KR" sz="1500" dirty="0"/>
              <a:t>;</a:t>
            </a:r>
            <a:endParaRPr lang="en-US" altLang="ko-KR" sz="1500" b="1" dirty="0"/>
          </a:p>
          <a:p>
            <a:endParaRPr lang="en-US" altLang="ko-KR" sz="1500" dirty="0"/>
          </a:p>
          <a:p>
            <a:r>
              <a:rPr lang="en-US" altLang="ko-KR" sz="1500" dirty="0"/>
              <a:t>    public void coding()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emp.gotoOffice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ko-KR" altLang="en-US" sz="1500" dirty="0"/>
              <a:t>회사에서 일하는 중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emp.getOffWork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0547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4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Annotation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AnnotationAspect.java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6146683" cy="5170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@Aspect</a:t>
            </a:r>
          </a:p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AnnotationAspect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/>
              <a:t>@</a:t>
            </a:r>
            <a:r>
              <a:rPr lang="en-US" altLang="ko-KR" sz="1500" b="1" dirty="0" err="1"/>
              <a:t>Pointcut</a:t>
            </a:r>
            <a:r>
              <a:rPr lang="en-US" altLang="ko-KR" sz="1500" b="1" dirty="0"/>
              <a:t>("execution(* </a:t>
            </a:r>
            <a:r>
              <a:rPr lang="en-US" altLang="ko-KR" sz="1500" b="1" dirty="0" err="1"/>
              <a:t>edu.spring.aop.Emp.getOffWork</a:t>
            </a:r>
            <a:r>
              <a:rPr lang="en-US" altLang="ko-KR" sz="1500" b="1" dirty="0"/>
              <a:t>(..))")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/>
              <a:t>@Before("</a:t>
            </a:r>
            <a:r>
              <a:rPr lang="en-US" altLang="ko-KR" sz="1500" b="1" dirty="0" err="1"/>
              <a:t>pointCut</a:t>
            </a:r>
            <a:r>
              <a:rPr lang="en-US" altLang="ko-KR" sz="1500" b="1" dirty="0"/>
              <a:t>()")</a:t>
            </a:r>
          </a:p>
          <a:p>
            <a:r>
              <a:rPr lang="en-US" altLang="ko-KR" sz="1500" dirty="0"/>
              <a:t>    public void before()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("before");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/>
              <a:t>@</a:t>
            </a:r>
            <a:r>
              <a:rPr lang="en-US" altLang="ko-KR" sz="1500" b="1" dirty="0" err="1"/>
              <a:t>AfterThrowing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pointCut</a:t>
            </a:r>
            <a:r>
              <a:rPr lang="en-US" altLang="ko-KR" sz="1500" b="1" dirty="0"/>
              <a:t>()")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afterThrowing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afterThrowing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b="1" dirty="0"/>
              <a:t>    @After("</a:t>
            </a:r>
            <a:r>
              <a:rPr lang="en-US" altLang="ko-KR" sz="1500" b="1" dirty="0" err="1"/>
              <a:t>pointCut</a:t>
            </a:r>
            <a:r>
              <a:rPr lang="en-US" altLang="ko-KR" sz="1500" b="1" dirty="0"/>
              <a:t>()")</a:t>
            </a:r>
          </a:p>
          <a:p>
            <a:r>
              <a:rPr lang="en-US" altLang="ko-KR" sz="1500" dirty="0"/>
              <a:t>    public void after()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("after");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b="1" dirty="0"/>
              <a:t>    @</a:t>
            </a:r>
            <a:r>
              <a:rPr lang="en-US" altLang="ko-KR" sz="1500" b="1" dirty="0" err="1"/>
              <a:t>AfterReturning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pointCut</a:t>
            </a:r>
            <a:r>
              <a:rPr lang="en-US" altLang="ko-KR" sz="1500" b="1" dirty="0"/>
              <a:t>()")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afterReturning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afterReturning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471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4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Annotation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632848" cy="4478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 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xmlns:context</a:t>
            </a:r>
            <a:r>
              <a:rPr lang="en-US" altLang="ko-KR" sz="1500" dirty="0"/>
              <a:t>="http://www.springframework.org/schema/context"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b="1" dirty="0" err="1"/>
              <a:t>xmlns:aop</a:t>
            </a:r>
            <a:r>
              <a:rPr lang="en-US" altLang="ko-KR" sz="1500" b="1" dirty="0"/>
              <a:t>="http://www.springframework.org/schema/aop"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http://www.springframework.org/schema/beans/spring-beans.xsd</a:t>
            </a:r>
          </a:p>
          <a:p>
            <a:r>
              <a:rPr lang="en-US" altLang="ko-KR" sz="1500" dirty="0"/>
              <a:t>            http://www.springframework.org/schema/context</a:t>
            </a:r>
          </a:p>
          <a:p>
            <a:r>
              <a:rPr lang="en-US" altLang="ko-KR" sz="1500" dirty="0"/>
              <a:t>            http://www.springframework.org/schema/context/spring-context.xsd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</a:t>
            </a:r>
            <a:r>
              <a:rPr lang="en-US" altLang="ko-KR" sz="1500" b="1" dirty="0"/>
              <a:t>http://www.springframework.org/schema/aop</a:t>
            </a:r>
          </a:p>
          <a:p>
            <a:r>
              <a:rPr lang="en-US" altLang="ko-KR" sz="1500" b="1" dirty="0"/>
              <a:t>            http://www.springframework.org/schema/aop/spring-aop.xsd</a:t>
            </a:r>
            <a:r>
              <a:rPr lang="en-US" altLang="ko-KR" sz="1500" dirty="0"/>
              <a:t>"&gt;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&lt;</a:t>
            </a:r>
            <a:r>
              <a:rPr lang="en-US" altLang="ko-KR" sz="1500" dirty="0" err="1"/>
              <a:t>context:component-scan</a:t>
            </a:r>
            <a:r>
              <a:rPr lang="en-US" altLang="ko-KR" sz="1500" dirty="0"/>
              <a:t> base-package="</a:t>
            </a:r>
            <a:r>
              <a:rPr lang="en-US" altLang="ko-KR" sz="1500" dirty="0" err="1"/>
              <a:t>edu.spring.aop</a:t>
            </a:r>
            <a:r>
              <a:rPr lang="en-US" altLang="ko-KR" sz="1500" dirty="0"/>
              <a:t>" /&gt;</a:t>
            </a:r>
          </a:p>
          <a:p>
            <a:endParaRPr lang="en-US" altLang="ko-KR" sz="1500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&lt;</a:t>
            </a:r>
            <a:r>
              <a:rPr lang="en-US" altLang="ko-KR" sz="1500" b="1" dirty="0" err="1">
                <a:solidFill>
                  <a:srgbClr val="FF0000"/>
                </a:solidFill>
              </a:rPr>
              <a:t>aop:aspectj-autoproxy</a:t>
            </a:r>
            <a:r>
              <a:rPr lang="en-US" altLang="ko-KR" sz="1500" b="1" dirty="0">
                <a:solidFill>
                  <a:srgbClr val="FF0000"/>
                </a:solidFill>
              </a:rPr>
              <a:t> /&gt;</a:t>
            </a: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&lt;bean id="</a:t>
            </a:r>
            <a:r>
              <a:rPr lang="en-US" altLang="ko-KR" sz="1500" b="1" dirty="0" err="1">
                <a:solidFill>
                  <a:srgbClr val="FF0000"/>
                </a:solidFill>
              </a:rPr>
              <a:t>annotationAspect</a:t>
            </a:r>
            <a:r>
              <a:rPr lang="en-US" altLang="ko-KR" sz="1500" b="1" dirty="0">
                <a:solidFill>
                  <a:srgbClr val="FF0000"/>
                </a:solidFill>
              </a:rPr>
              <a:t>" class="</a:t>
            </a:r>
            <a:r>
              <a:rPr lang="en-US" altLang="ko-KR" sz="1500" b="1" dirty="0" err="1">
                <a:solidFill>
                  <a:srgbClr val="FF0000"/>
                </a:solidFill>
              </a:rPr>
              <a:t>edu.spring.aop.AnnotationAspect</a:t>
            </a:r>
            <a:r>
              <a:rPr lang="en-US" altLang="ko-KR" sz="1500" b="1" dirty="0">
                <a:solidFill>
                  <a:srgbClr val="FF0000"/>
                </a:solidFill>
              </a:rPr>
              <a:t>" /&gt;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083513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749681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Annotation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5054141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Main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 </a:t>
            </a:r>
          </a:p>
          <a:p>
            <a:r>
              <a:rPr lang="en-US" altLang="ko-KR" sz="1500" dirty="0"/>
              <a:t>            new </a:t>
            </a:r>
            <a:r>
              <a:rPr lang="en-US" altLang="ko-KR" sz="1500" dirty="0" err="1"/>
              <a:t>ClassPathXmlApplicationContext</a:t>
            </a:r>
            <a:r>
              <a:rPr lang="en-US" altLang="ko-KR" sz="1500" dirty="0"/>
              <a:t>(</a:t>
            </a:r>
          </a:p>
          <a:p>
            <a:r>
              <a:rPr lang="en-US" altLang="ko-KR" sz="1500" dirty="0"/>
              <a:t>                "</a:t>
            </a:r>
            <a:r>
              <a:rPr lang="en-US" altLang="ko-KR" sz="1500" dirty="0" err="1"/>
              <a:t>edu</a:t>
            </a:r>
            <a:r>
              <a:rPr lang="en-US" altLang="ko-KR" sz="1500" dirty="0"/>
              <a:t>/spring/</a:t>
            </a:r>
            <a:r>
              <a:rPr lang="en-US" altLang="ko-KR" sz="1500" dirty="0" err="1"/>
              <a:t>aop</a:t>
            </a:r>
            <a:r>
              <a:rPr lang="en-US" altLang="ko-KR" sz="1500" dirty="0"/>
              <a:t>/config.xml");</a:t>
            </a:r>
          </a:p>
          <a:p>
            <a:r>
              <a:rPr lang="en-US" altLang="ko-KR" sz="1500" dirty="0"/>
              <a:t>        Develop </a:t>
            </a:r>
            <a:r>
              <a:rPr lang="en-US" altLang="ko-KR" sz="1500" dirty="0" err="1"/>
              <a:t>dev</a:t>
            </a:r>
            <a:r>
              <a:rPr lang="en-US" altLang="ko-KR" sz="1500" dirty="0"/>
              <a:t> = (Develop)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("develop");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dev.coding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64474"/>
            <a:ext cx="2679245" cy="24328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535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97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Annotation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 </a:t>
            </a:r>
            <a:r>
              <a:rPr lang="en-US" altLang="ko-KR" dirty="0"/>
              <a:t>(@Around)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LoginCheckAspect.java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5225148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@Aspect</a:t>
            </a:r>
          </a:p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LoginCheckAspect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@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("</a:t>
            </a:r>
            <a:r>
              <a:rPr lang="en-US" altLang="ko-KR" sz="1500" b="1" dirty="0"/>
              <a:t>bean(develop</a:t>
            </a:r>
            <a:r>
              <a:rPr lang="en-US" altLang="ko-KR" sz="1500" dirty="0"/>
              <a:t>)")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pointCut</a:t>
            </a:r>
            <a:r>
              <a:rPr lang="en-US" altLang="ko-KR" sz="1500" dirty="0"/>
              <a:t>() {}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>
                <a:solidFill>
                  <a:srgbClr val="FF0000"/>
                </a:solidFill>
              </a:rPr>
              <a:t>@Around("</a:t>
            </a:r>
            <a:r>
              <a:rPr lang="en-US" altLang="ko-KR" sz="1500" b="1" dirty="0" err="1">
                <a:solidFill>
                  <a:srgbClr val="FF0000"/>
                </a:solidFill>
              </a:rPr>
              <a:t>pointCut</a:t>
            </a:r>
            <a:r>
              <a:rPr lang="en-US" altLang="ko-KR" sz="1500" b="1" dirty="0">
                <a:solidFill>
                  <a:srgbClr val="FF0000"/>
                </a:solidFill>
              </a:rPr>
              <a:t>()")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public Object trace(</a:t>
            </a:r>
            <a:r>
              <a:rPr lang="en-US" altLang="ko-KR" sz="1500" b="1" dirty="0" err="1">
                <a:solidFill>
                  <a:srgbClr val="FF0000"/>
                </a:solidFill>
              </a:rPr>
              <a:t>ProceedingJoinPoint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 err="1">
                <a:solidFill>
                  <a:srgbClr val="FF0000"/>
                </a:solidFill>
              </a:rPr>
              <a:t>joinPoint</a:t>
            </a:r>
            <a:r>
              <a:rPr lang="en-US" altLang="ko-KR" sz="1500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Object </a:t>
            </a:r>
            <a:r>
              <a:rPr lang="en-US" altLang="ko-KR" sz="1500" b="1" dirty="0" err="1">
                <a:solidFill>
                  <a:srgbClr val="FF0000"/>
                </a:solidFill>
              </a:rPr>
              <a:t>obj</a:t>
            </a:r>
            <a:r>
              <a:rPr lang="en-US" altLang="ko-KR" sz="1500" b="1" dirty="0">
                <a:solidFill>
                  <a:srgbClr val="FF0000"/>
                </a:solidFill>
              </a:rPr>
              <a:t> = null;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500" b="1" dirty="0">
                <a:solidFill>
                  <a:srgbClr val="FF0000"/>
                </a:solidFill>
              </a:rPr>
              <a:t>("</a:t>
            </a:r>
            <a:r>
              <a:rPr lang="ko-KR" altLang="en-US" sz="1500" b="1" dirty="0">
                <a:solidFill>
                  <a:srgbClr val="FF0000"/>
                </a:solidFill>
              </a:rPr>
              <a:t>로그인 아이디 검사</a:t>
            </a:r>
            <a:r>
              <a:rPr lang="en-US" altLang="ko-KR" sz="1500" b="1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try {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obj</a:t>
            </a:r>
            <a:r>
              <a:rPr lang="en-US" altLang="ko-KR" sz="1500" b="1" dirty="0">
                <a:solidFill>
                  <a:srgbClr val="FF0000"/>
                </a:solidFill>
              </a:rPr>
              <a:t> = </a:t>
            </a:r>
            <a:r>
              <a:rPr lang="en-US" altLang="ko-KR" sz="1500" b="1" dirty="0" err="1">
                <a:solidFill>
                  <a:srgbClr val="FF0000"/>
                </a:solidFill>
              </a:rPr>
              <a:t>joinPoint.proceed</a:t>
            </a:r>
            <a:r>
              <a:rPr lang="en-US" altLang="ko-KR" sz="15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} catch(</a:t>
            </a:r>
            <a:r>
              <a:rPr lang="en-US" altLang="ko-KR" sz="1500" b="1" dirty="0" err="1">
                <a:solidFill>
                  <a:srgbClr val="FF0000"/>
                </a:solidFill>
              </a:rPr>
              <a:t>Throwable</a:t>
            </a:r>
            <a:r>
              <a:rPr lang="en-US" altLang="ko-KR" sz="1500" b="1" dirty="0">
                <a:solidFill>
                  <a:srgbClr val="FF0000"/>
                </a:solidFill>
              </a:rPr>
              <a:t> e) {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e.printStackTrace</a:t>
            </a:r>
            <a:r>
              <a:rPr lang="en-US" altLang="ko-KR" sz="15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500" b="1" dirty="0">
                <a:solidFill>
                  <a:srgbClr val="FF0000"/>
                </a:solidFill>
              </a:rPr>
              <a:t>("</a:t>
            </a:r>
            <a:r>
              <a:rPr lang="ko-KR" altLang="en-US" sz="1500" b="1" dirty="0" err="1">
                <a:solidFill>
                  <a:srgbClr val="FF0000"/>
                </a:solidFill>
              </a:rPr>
              <a:t>메소드</a:t>
            </a:r>
            <a:r>
              <a:rPr lang="ko-KR" altLang="en-US" sz="1500" b="1" dirty="0">
                <a:solidFill>
                  <a:srgbClr val="FF0000"/>
                </a:solidFill>
              </a:rPr>
              <a:t> 실행 완료</a:t>
            </a:r>
            <a:r>
              <a:rPr lang="en-US" altLang="ko-KR" sz="1500" b="1" dirty="0">
                <a:solidFill>
                  <a:srgbClr val="FF0000"/>
                </a:solidFill>
              </a:rPr>
              <a:t>");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return </a:t>
            </a:r>
            <a:r>
              <a:rPr lang="en-US" altLang="ko-KR" sz="1500" b="1" dirty="0" err="1">
                <a:solidFill>
                  <a:srgbClr val="FF0000"/>
                </a:solidFill>
              </a:rPr>
              <a:t>obj</a:t>
            </a:r>
            <a:r>
              <a:rPr lang="en-US" altLang="ko-KR" sz="15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1999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97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Annotation</a:t>
            </a:r>
            <a:r>
              <a:rPr lang="ko-KR" altLang="en-US" dirty="0"/>
              <a:t>을 이용한 </a:t>
            </a:r>
            <a:r>
              <a:rPr lang="en-US" altLang="ko-KR" dirty="0"/>
              <a:t>AOP </a:t>
            </a:r>
            <a:r>
              <a:rPr lang="ko-KR" altLang="en-US" dirty="0"/>
              <a:t>설정 </a:t>
            </a:r>
            <a:r>
              <a:rPr lang="en-US" altLang="ko-KR" dirty="0"/>
              <a:t>(@Around)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7704856" cy="4478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&lt;?xml version="1.0" encoding="UTF-8"?&gt;</a:t>
            </a:r>
          </a:p>
          <a:p>
            <a:r>
              <a:rPr lang="en-US" altLang="ko-KR" sz="1500" dirty="0"/>
              <a:t>&lt;beans </a:t>
            </a:r>
            <a:r>
              <a:rPr lang="en-US" altLang="ko-KR" sz="1500" dirty="0" err="1"/>
              <a:t>xmlns</a:t>
            </a:r>
            <a:r>
              <a:rPr lang="en-US" altLang="ko-KR" sz="1500" dirty="0"/>
              <a:t>="http://www.springframework.org/schema/beans"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xmlns:xsi</a:t>
            </a:r>
            <a:r>
              <a:rPr lang="en-US" altLang="ko-KR" sz="1500" dirty="0"/>
              <a:t>="http://www.w3.org/2001/XMLSchema-instance" 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xmlns:context</a:t>
            </a:r>
            <a:r>
              <a:rPr lang="en-US" altLang="ko-KR" sz="1500" dirty="0"/>
              <a:t>="http://www.springframework.org/schema/context"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b="1" dirty="0" err="1"/>
              <a:t>xmlns:aop</a:t>
            </a:r>
            <a:r>
              <a:rPr lang="en-US" altLang="ko-KR" sz="1500" b="1" dirty="0"/>
              <a:t>="http://www.springframework.org/schema/aop"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xsi:schemaLocation</a:t>
            </a:r>
            <a:r>
              <a:rPr lang="en-US" altLang="ko-KR" sz="1500" dirty="0"/>
              <a:t>="http://www.springframework.org/schema/beans</a:t>
            </a:r>
          </a:p>
          <a:p>
            <a:r>
              <a:rPr lang="en-US" altLang="ko-KR" sz="1500" dirty="0"/>
              <a:t>            http://www.springframework.org/schema/beans/spring-beans.xsd</a:t>
            </a:r>
          </a:p>
          <a:p>
            <a:r>
              <a:rPr lang="en-US" altLang="ko-KR" sz="1500" dirty="0"/>
              <a:t>            http://www.springframework.org/schema/context</a:t>
            </a:r>
          </a:p>
          <a:p>
            <a:r>
              <a:rPr lang="en-US" altLang="ko-KR" sz="1500" dirty="0"/>
              <a:t>            http://www.springframework.org/schema/context/spring-context.xsd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</a:t>
            </a:r>
            <a:r>
              <a:rPr lang="en-US" altLang="ko-KR" sz="1500" b="1" dirty="0"/>
              <a:t>http://www.springframework.org/schema/aop</a:t>
            </a:r>
          </a:p>
          <a:p>
            <a:r>
              <a:rPr lang="en-US" altLang="ko-KR" sz="1500" b="1" dirty="0"/>
              <a:t>            http://www.springframework.org/schema/aop/spring-aop.xsd</a:t>
            </a:r>
            <a:r>
              <a:rPr lang="en-US" altLang="ko-KR" sz="1500" dirty="0"/>
              <a:t>"&gt;</a:t>
            </a:r>
          </a:p>
          <a:p>
            <a:r>
              <a:rPr lang="en-US" altLang="ko-KR" sz="1500" dirty="0"/>
              <a:t>    &lt;</a:t>
            </a:r>
            <a:r>
              <a:rPr lang="en-US" altLang="ko-KR" sz="1500" dirty="0" err="1"/>
              <a:t>context:component-scan</a:t>
            </a:r>
            <a:r>
              <a:rPr lang="en-US" altLang="ko-KR" sz="1500" dirty="0"/>
              <a:t> base-package="</a:t>
            </a:r>
            <a:r>
              <a:rPr lang="en-US" altLang="ko-KR" sz="1500" dirty="0" err="1"/>
              <a:t>edu.spring.aop</a:t>
            </a:r>
            <a:r>
              <a:rPr lang="en-US" altLang="ko-KR" sz="1500" dirty="0"/>
              <a:t>" /&gt;</a:t>
            </a:r>
          </a:p>
          <a:p>
            <a:endParaRPr lang="en-US" altLang="ko-KR" sz="1500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/>
              <a:t>   &lt;</a:t>
            </a:r>
            <a:r>
              <a:rPr lang="en-US" altLang="ko-KR" sz="1500" b="1" dirty="0" err="1"/>
              <a:t>aop:aspectj-autoproxy</a:t>
            </a:r>
            <a:r>
              <a:rPr lang="en-US" altLang="ko-KR" sz="1500" b="1" dirty="0"/>
              <a:t> /&gt;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    &lt;bean id="</a:t>
            </a:r>
            <a:r>
              <a:rPr lang="en-US" altLang="ko-KR" sz="1500" b="1" dirty="0" err="1"/>
              <a:t>annotationAspect</a:t>
            </a:r>
            <a:r>
              <a:rPr lang="en-US" altLang="ko-KR" sz="1500" b="1" dirty="0"/>
              <a:t>" class="</a:t>
            </a:r>
            <a:r>
              <a:rPr lang="en-US" altLang="ko-KR" sz="1500" b="1" dirty="0" err="1"/>
              <a:t>edu.spring.aop.AnnotationAspect</a:t>
            </a:r>
            <a:r>
              <a:rPr lang="en-US" altLang="ko-KR" sz="1500" b="1" dirty="0"/>
              <a:t>" /&gt;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   &lt;bean id="</a:t>
            </a:r>
            <a:r>
              <a:rPr lang="en-US" altLang="ko-KR" sz="1500" b="1" dirty="0" err="1">
                <a:solidFill>
                  <a:srgbClr val="FF0000"/>
                </a:solidFill>
              </a:rPr>
              <a:t>loginCheckAspect</a:t>
            </a:r>
            <a:r>
              <a:rPr lang="en-US" altLang="ko-KR" sz="1500" b="1" dirty="0">
                <a:solidFill>
                  <a:srgbClr val="FF0000"/>
                </a:solidFill>
              </a:rPr>
              <a:t>" class="</a:t>
            </a:r>
            <a:r>
              <a:rPr lang="en-US" altLang="ko-KR" sz="1500" b="1" dirty="0" err="1">
                <a:solidFill>
                  <a:srgbClr val="FF0000"/>
                </a:solidFill>
              </a:rPr>
              <a:t>edu.spring.aop.LoginCheckAspect</a:t>
            </a:r>
            <a:r>
              <a:rPr lang="en-US" altLang="ko-KR" sz="1500" b="1" dirty="0">
                <a:solidFill>
                  <a:srgbClr val="FF0000"/>
                </a:solidFill>
              </a:rPr>
              <a:t>" /&gt;</a:t>
            </a:r>
          </a:p>
          <a:p>
            <a:endParaRPr lang="en-US" altLang="ko-KR" sz="1500" dirty="0"/>
          </a:p>
          <a:p>
            <a:r>
              <a:rPr lang="en-US" altLang="ko-KR" sz="1500" dirty="0"/>
              <a:t>&lt;/beans&gt;</a:t>
            </a:r>
          </a:p>
        </p:txBody>
      </p:sp>
      <p:sp>
        <p:nvSpPr>
          <p:cNvPr id="4" name="타원 3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2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2686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서비스 추상화 </a:t>
            </a:r>
            <a:r>
              <a:rPr lang="en-US" altLang="ko-KR" dirty="0"/>
              <a:t>(2 / 3)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구체적인 기술과 환경에 종속되지 않도록 유연한 추상 계층을 두는 방법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6734" y="1700808"/>
            <a:ext cx="7623698" cy="22082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b="1" dirty="0"/>
              <a:t>public class </a:t>
            </a:r>
            <a:r>
              <a:rPr lang="en-US" altLang="ko-KR" sz="1250" b="1" dirty="0" err="1"/>
              <a:t>MemberController</a:t>
            </a:r>
            <a:r>
              <a:rPr lang="en-US" altLang="ko-KR" sz="1250" b="1" dirty="0"/>
              <a:t> {</a:t>
            </a:r>
          </a:p>
          <a:p>
            <a:r>
              <a:rPr lang="en-US" altLang="ko-KR" sz="1250" b="1" dirty="0"/>
              <a:t>    @</a:t>
            </a:r>
            <a:r>
              <a:rPr lang="en-US" altLang="ko-KR" sz="1250" b="1" dirty="0" err="1"/>
              <a:t>Autowired</a:t>
            </a:r>
            <a:r>
              <a:rPr lang="en-US" altLang="ko-KR" sz="1250" b="1" dirty="0"/>
              <a:t> private </a:t>
            </a:r>
            <a:r>
              <a:rPr lang="en-US" altLang="ko-KR" sz="1250" b="1" dirty="0" err="1"/>
              <a:t>MemberService</a:t>
            </a:r>
            <a:r>
              <a:rPr lang="en-US" altLang="ko-KR" sz="1250" b="1" dirty="0"/>
              <a:t> </a:t>
            </a:r>
            <a:r>
              <a:rPr lang="en-US" altLang="ko-KR" sz="1250" b="1" dirty="0" err="1"/>
              <a:t>mService</a:t>
            </a:r>
            <a:r>
              <a:rPr lang="en-US" altLang="ko-KR" sz="1250" b="1" dirty="0"/>
              <a:t>;</a:t>
            </a:r>
          </a:p>
          <a:p>
            <a:endParaRPr lang="en-US" altLang="ko-KR" sz="1250" b="1" dirty="0"/>
          </a:p>
          <a:p>
            <a:r>
              <a:rPr lang="en-US" altLang="ko-KR" sz="1250" b="1" dirty="0"/>
              <a:t>    public String login(</a:t>
            </a:r>
            <a:r>
              <a:rPr lang="en-US" altLang="ko-KR" sz="1250" b="1" dirty="0" err="1"/>
              <a:t>MemberVo</a:t>
            </a:r>
            <a:r>
              <a:rPr lang="en-US" altLang="ko-KR" sz="1250" b="1" dirty="0"/>
              <a:t> </a:t>
            </a:r>
            <a:r>
              <a:rPr lang="en-US" altLang="ko-KR" sz="1250" b="1" dirty="0" err="1"/>
              <a:t>mVo</a:t>
            </a:r>
            <a:r>
              <a:rPr lang="en-US" altLang="ko-KR" sz="1250" b="1" dirty="0"/>
              <a:t>) {</a:t>
            </a:r>
          </a:p>
          <a:p>
            <a:r>
              <a:rPr lang="en-US" altLang="ko-KR" sz="1250" b="1" dirty="0"/>
              <a:t>        if(</a:t>
            </a:r>
            <a:r>
              <a:rPr lang="en-US" altLang="ko-KR" sz="1250" b="1" dirty="0" err="1"/>
              <a:t>mVo.getType</a:t>
            </a:r>
            <a:r>
              <a:rPr lang="en-US" altLang="ko-KR" sz="1250" b="1" dirty="0"/>
              <a:t>() == </a:t>
            </a:r>
            <a:r>
              <a:rPr lang="en-US" altLang="ko-KR" sz="1250" b="1" dirty="0" err="1"/>
              <a:t>LoginInfo.Kakao</a:t>
            </a:r>
            <a:r>
              <a:rPr lang="en-US" altLang="ko-KR" sz="1250" b="1" dirty="0"/>
              <a:t>) {</a:t>
            </a:r>
          </a:p>
          <a:p>
            <a:r>
              <a:rPr lang="en-US" altLang="ko-KR" sz="1250" b="1" dirty="0"/>
              <a:t>            </a:t>
            </a:r>
            <a:r>
              <a:rPr lang="en-US" altLang="ko-KR" sz="1250" b="1" dirty="0" err="1"/>
              <a:t>mService.kakaoLogin</a:t>
            </a:r>
            <a:r>
              <a:rPr lang="en-US" altLang="ko-KR" sz="1250" b="1" dirty="0"/>
              <a:t>(</a:t>
            </a:r>
            <a:r>
              <a:rPr lang="en-US" altLang="ko-KR" sz="1250" b="1" dirty="0" err="1"/>
              <a:t>mVo</a:t>
            </a:r>
            <a:r>
              <a:rPr lang="en-US" altLang="ko-KR" sz="1250" b="1" dirty="0"/>
              <a:t>);</a:t>
            </a:r>
          </a:p>
          <a:p>
            <a:r>
              <a:rPr lang="en-US" altLang="ko-KR" sz="1250" b="1" dirty="0"/>
              <a:t>        } else if(</a:t>
            </a:r>
            <a:r>
              <a:rPr lang="en-US" altLang="ko-KR" sz="1250" b="1" dirty="0" err="1"/>
              <a:t>mVo.getType</a:t>
            </a:r>
            <a:r>
              <a:rPr lang="en-US" altLang="ko-KR" sz="1250" b="1" dirty="0"/>
              <a:t>() == </a:t>
            </a:r>
            <a:r>
              <a:rPr lang="en-US" altLang="ko-KR" sz="1250" b="1" dirty="0" err="1"/>
              <a:t>LoginInfo.Facebook</a:t>
            </a:r>
            <a:r>
              <a:rPr lang="en-US" altLang="ko-KR" sz="1250" b="1" dirty="0"/>
              <a:t>) {</a:t>
            </a:r>
          </a:p>
          <a:p>
            <a:r>
              <a:rPr lang="en-US" altLang="ko-KR" sz="1250" b="1" dirty="0"/>
              <a:t>            </a:t>
            </a:r>
            <a:r>
              <a:rPr lang="en-US" altLang="ko-KR" sz="1250" b="1" dirty="0" err="1"/>
              <a:t>mService.facebookLogin</a:t>
            </a:r>
            <a:r>
              <a:rPr lang="en-US" altLang="ko-KR" sz="1250" b="1" dirty="0"/>
              <a:t>(</a:t>
            </a:r>
            <a:r>
              <a:rPr lang="en-US" altLang="ko-KR" sz="1250" b="1" dirty="0" err="1"/>
              <a:t>mVo</a:t>
            </a:r>
            <a:r>
              <a:rPr lang="en-US" altLang="ko-KR" sz="1250" b="1" dirty="0"/>
              <a:t>);</a:t>
            </a:r>
          </a:p>
          <a:p>
            <a:r>
              <a:rPr lang="en-US" altLang="ko-KR" sz="1250" b="1" dirty="0"/>
              <a:t>        }</a:t>
            </a:r>
          </a:p>
          <a:p>
            <a:r>
              <a:rPr lang="en-US" altLang="ko-KR" sz="1250" b="1" dirty="0"/>
              <a:t>    }</a:t>
            </a:r>
          </a:p>
          <a:p>
            <a:r>
              <a:rPr lang="en-US" altLang="ko-KR" sz="125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4022771"/>
            <a:ext cx="7632848" cy="259301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b="1" dirty="0"/>
              <a:t>public class </a:t>
            </a:r>
            <a:r>
              <a:rPr lang="en-US" altLang="ko-KR" sz="1250" b="1" dirty="0" err="1"/>
              <a:t>MemberServiceImpl</a:t>
            </a:r>
            <a:r>
              <a:rPr lang="en-US" altLang="ko-KR" sz="1250" b="1" dirty="0"/>
              <a:t> implements </a:t>
            </a:r>
            <a:r>
              <a:rPr lang="en-US" altLang="ko-KR" sz="1250" b="1" dirty="0" err="1"/>
              <a:t>MemberService</a:t>
            </a:r>
            <a:r>
              <a:rPr lang="en-US" altLang="ko-KR" sz="1250" b="1" dirty="0"/>
              <a:t> {</a:t>
            </a:r>
          </a:p>
          <a:p>
            <a:r>
              <a:rPr lang="en-US" altLang="ko-KR" sz="1250" b="1" dirty="0"/>
              <a:t>    @</a:t>
            </a:r>
            <a:r>
              <a:rPr lang="en-US" altLang="ko-KR" sz="1250" b="1" dirty="0" err="1"/>
              <a:t>Autowired</a:t>
            </a:r>
            <a:r>
              <a:rPr lang="en-US" altLang="ko-KR" sz="1250" b="1" dirty="0"/>
              <a:t> private </a:t>
            </a:r>
            <a:r>
              <a:rPr lang="en-US" altLang="ko-KR" sz="1250" b="1" dirty="0" err="1"/>
              <a:t>MemberDao</a:t>
            </a:r>
            <a:r>
              <a:rPr lang="en-US" altLang="ko-KR" sz="1250" b="1" dirty="0"/>
              <a:t> </a:t>
            </a:r>
            <a:r>
              <a:rPr lang="en-US" altLang="ko-KR" sz="1250" b="1" dirty="0" err="1"/>
              <a:t>mDao</a:t>
            </a:r>
            <a:r>
              <a:rPr lang="en-US" altLang="ko-KR" sz="1250" b="1" dirty="0"/>
              <a:t>;</a:t>
            </a:r>
          </a:p>
          <a:p>
            <a:endParaRPr lang="en-US" altLang="ko-KR" sz="1250" b="1" dirty="0"/>
          </a:p>
          <a:p>
            <a:r>
              <a:rPr lang="en-US" altLang="ko-KR" sz="1250" b="1" dirty="0"/>
              <a:t>    public void </a:t>
            </a:r>
            <a:r>
              <a:rPr lang="en-US" altLang="ko-KR" sz="1250" b="1" dirty="0" err="1"/>
              <a:t>kakaoLogin</a:t>
            </a:r>
            <a:r>
              <a:rPr lang="en-US" altLang="ko-KR" sz="1250" b="1" dirty="0"/>
              <a:t>(</a:t>
            </a:r>
            <a:r>
              <a:rPr lang="en-US" altLang="ko-KR" sz="1250" b="1" dirty="0" err="1"/>
              <a:t>MemberVo</a:t>
            </a:r>
            <a:r>
              <a:rPr lang="en-US" altLang="ko-KR" sz="1250" b="1" dirty="0"/>
              <a:t> </a:t>
            </a:r>
            <a:r>
              <a:rPr lang="en-US" altLang="ko-KR" sz="1250" b="1" dirty="0" err="1"/>
              <a:t>mVo</a:t>
            </a:r>
            <a:r>
              <a:rPr lang="en-US" altLang="ko-KR" sz="1250" b="1" dirty="0"/>
              <a:t>) {</a:t>
            </a:r>
          </a:p>
          <a:p>
            <a:r>
              <a:rPr lang="en-US" altLang="ko-KR" sz="1250" b="1" dirty="0"/>
              <a:t>        </a:t>
            </a:r>
            <a:r>
              <a:rPr lang="en-US" altLang="ko-KR" sz="1250" b="1" dirty="0" err="1"/>
              <a:t>getKaKaoInfo</a:t>
            </a:r>
            <a:r>
              <a:rPr lang="en-US" altLang="ko-KR" sz="1250" b="1" dirty="0"/>
              <a:t>();</a:t>
            </a:r>
          </a:p>
          <a:p>
            <a:r>
              <a:rPr lang="en-US" altLang="ko-KR" sz="1250" b="1" dirty="0"/>
              <a:t>        </a:t>
            </a:r>
            <a:r>
              <a:rPr lang="en-US" altLang="ko-KR" sz="1250" b="1" dirty="0" err="1"/>
              <a:t>mDao.insert</a:t>
            </a:r>
            <a:r>
              <a:rPr lang="en-US" altLang="ko-KR" sz="1250" b="1" dirty="0"/>
              <a:t>(</a:t>
            </a:r>
            <a:r>
              <a:rPr lang="en-US" altLang="ko-KR" sz="1250" b="1" dirty="0" err="1"/>
              <a:t>mVo</a:t>
            </a:r>
            <a:r>
              <a:rPr lang="en-US" altLang="ko-KR" sz="1250" b="1" dirty="0"/>
              <a:t>);</a:t>
            </a:r>
          </a:p>
          <a:p>
            <a:r>
              <a:rPr lang="en-US" altLang="ko-KR" sz="1250" b="1" dirty="0"/>
              <a:t>    }</a:t>
            </a:r>
          </a:p>
          <a:p>
            <a:endParaRPr lang="en-US" altLang="ko-KR" sz="1250" b="1" dirty="0"/>
          </a:p>
          <a:p>
            <a:r>
              <a:rPr lang="en-US" altLang="ko-KR" sz="1250" b="1" dirty="0"/>
              <a:t>    public void </a:t>
            </a:r>
            <a:r>
              <a:rPr lang="en-US" altLang="ko-KR" sz="1250" b="1" dirty="0" err="1"/>
              <a:t>facebookLogin</a:t>
            </a:r>
            <a:r>
              <a:rPr lang="en-US" altLang="ko-KR" sz="1250" b="1" dirty="0"/>
              <a:t>(</a:t>
            </a:r>
            <a:r>
              <a:rPr lang="en-US" altLang="ko-KR" sz="1250" b="1" dirty="0" err="1"/>
              <a:t>MemberVo</a:t>
            </a:r>
            <a:r>
              <a:rPr lang="en-US" altLang="ko-KR" sz="1250" b="1" dirty="0"/>
              <a:t> </a:t>
            </a:r>
            <a:r>
              <a:rPr lang="en-US" altLang="ko-KR" sz="1250" b="1" dirty="0" err="1"/>
              <a:t>mVo</a:t>
            </a:r>
            <a:r>
              <a:rPr lang="en-US" altLang="ko-KR" sz="1250" b="1" dirty="0"/>
              <a:t>) {</a:t>
            </a:r>
          </a:p>
          <a:p>
            <a:r>
              <a:rPr lang="en-US" altLang="ko-KR" sz="1250" b="1" dirty="0"/>
              <a:t>        </a:t>
            </a:r>
            <a:r>
              <a:rPr lang="en-US" altLang="ko-KR" sz="1250" b="1" dirty="0" err="1"/>
              <a:t>getFacebookInfo</a:t>
            </a:r>
            <a:r>
              <a:rPr lang="en-US" altLang="ko-KR" sz="1250" b="1" dirty="0"/>
              <a:t>();</a:t>
            </a:r>
          </a:p>
          <a:p>
            <a:r>
              <a:rPr lang="en-US" altLang="ko-KR" sz="1250" b="1" dirty="0"/>
              <a:t>        </a:t>
            </a:r>
            <a:r>
              <a:rPr lang="en-US" altLang="ko-KR" sz="1250" b="1" dirty="0" err="1"/>
              <a:t>mDao.insert</a:t>
            </a:r>
            <a:r>
              <a:rPr lang="en-US" altLang="ko-KR" sz="1250" b="1" dirty="0"/>
              <a:t>(</a:t>
            </a:r>
            <a:r>
              <a:rPr lang="en-US" altLang="ko-KR" sz="1250" b="1" dirty="0" err="1"/>
              <a:t>mVo</a:t>
            </a:r>
            <a:r>
              <a:rPr lang="en-US" altLang="ko-KR" sz="1250" b="1" dirty="0"/>
              <a:t>);</a:t>
            </a:r>
          </a:p>
          <a:p>
            <a:r>
              <a:rPr lang="en-US" altLang="ko-KR" sz="1250" b="1" dirty="0"/>
              <a:t>    }</a:t>
            </a:r>
          </a:p>
          <a:p>
            <a:r>
              <a:rPr lang="en-US" altLang="ko-KR" sz="125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4915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688842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JDBC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JDBC (Java </a:t>
            </a:r>
            <a:r>
              <a:rPr lang="en-US" altLang="ko-KR" dirty="0" err="1"/>
              <a:t>DataBase</a:t>
            </a:r>
            <a:r>
              <a:rPr lang="en-US" altLang="ko-KR" dirty="0"/>
              <a:t> Connectivity)</a:t>
            </a:r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자바를 이용해서 데이터베이스를 액세스하는 기술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기타 </a:t>
            </a:r>
            <a:r>
              <a:rPr lang="en-US" altLang="ko-KR" dirty="0"/>
              <a:t>ORM </a:t>
            </a:r>
            <a:r>
              <a:rPr lang="ko-KR" altLang="en-US" dirty="0"/>
              <a:t>라이브러리도 내부적으로는 </a:t>
            </a:r>
            <a:r>
              <a:rPr lang="en-US" altLang="ko-KR" dirty="0"/>
              <a:t>JDBC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간단한 </a:t>
            </a:r>
            <a:r>
              <a:rPr lang="en-US" altLang="ko-KR" dirty="0"/>
              <a:t>SQL</a:t>
            </a:r>
            <a:r>
              <a:rPr lang="ko-KR" altLang="en-US" dirty="0"/>
              <a:t>을 실행하려고 해도 많은 양의 코드가 필요하고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try – catch – finally </a:t>
            </a:r>
            <a:r>
              <a:rPr lang="ko-KR" altLang="en-US" dirty="0"/>
              <a:t>등의 예외 처리를 해야 됨</a:t>
            </a:r>
            <a:endParaRPr lang="en-US" altLang="ko-K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0447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Spring JDBC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데이터베이스 연동 지원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템플릿 클래스를 통한 데이터 접근 지원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 err="1"/>
              <a:t>의미있는</a:t>
            </a:r>
            <a:r>
              <a:rPr lang="ko-KR" altLang="en-US" dirty="0"/>
              <a:t> 예외 클래스 제공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트랜잭션 처리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Connection / </a:t>
            </a:r>
            <a:r>
              <a:rPr lang="en-US" altLang="ko-KR" dirty="0" err="1"/>
              <a:t>PreparedStatement</a:t>
            </a:r>
            <a:r>
              <a:rPr lang="en-US" altLang="ko-KR" dirty="0"/>
              <a:t> / </a:t>
            </a:r>
            <a:r>
              <a:rPr lang="en-US" altLang="ko-KR" dirty="0" err="1"/>
              <a:t>ResultSet</a:t>
            </a:r>
            <a:r>
              <a:rPr lang="en-US" altLang="ko-KR" dirty="0"/>
              <a:t> / try-catch </a:t>
            </a:r>
            <a:r>
              <a:rPr lang="ko-KR" altLang="en-US" dirty="0"/>
              <a:t>등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JDBC </a:t>
            </a:r>
            <a:r>
              <a:rPr lang="ko-KR" altLang="en-US" dirty="0"/>
              <a:t>기능 </a:t>
            </a:r>
            <a:r>
              <a:rPr lang="ko-KR" altLang="en-US" dirty="0" err="1"/>
              <a:t>구현시</a:t>
            </a:r>
            <a:r>
              <a:rPr lang="ko-KR" altLang="en-US" dirty="0"/>
              <a:t> 등장하는 지저분한 중복 코드 제거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제공되는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를 이용하여 데이터베이스 연결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JNDI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ko-KR" altLang="en-US" dirty="0"/>
              <a:t>스프링 </a:t>
            </a:r>
            <a:r>
              <a:rPr lang="ko-KR" altLang="en-US" dirty="0" err="1"/>
              <a:t>외부조립기를</a:t>
            </a:r>
            <a:r>
              <a:rPr lang="ko-KR" altLang="en-US" dirty="0"/>
              <a:t> 이용한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52892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32815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JNDI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jee</a:t>
            </a:r>
            <a:r>
              <a:rPr lang="en-US" altLang="ko-KR" dirty="0"/>
              <a:t> </a:t>
            </a:r>
            <a:r>
              <a:rPr lang="ko-KR" altLang="en-US" dirty="0"/>
              <a:t>네임스페이스 이용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671484"/>
            <a:ext cx="7729232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&lt;?xml version="1.0" encoding="UTF-8"?&gt;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&lt;beans </a:t>
            </a:r>
            <a:r>
              <a:rPr lang="en-US" altLang="ko-KR" sz="1400" dirty="0" err="1"/>
              <a:t>xmlns</a:t>
            </a:r>
            <a:r>
              <a:rPr lang="en-US" altLang="ko-KR" sz="1400" dirty="0"/>
              <a:t>="http://www.springframework.org/schema/beans"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</a:t>
            </a:r>
            <a:r>
              <a:rPr lang="en-US" altLang="ko-KR" sz="1400" b="1" dirty="0" err="1"/>
              <a:t>xmlns:jee</a:t>
            </a:r>
            <a:r>
              <a:rPr lang="en-US" altLang="ko-KR" sz="1400" b="1" dirty="0"/>
              <a:t>="http://www.springframework.org/schema/jee"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</a:t>
            </a:r>
            <a:r>
              <a:rPr lang="en-US" altLang="ko-KR" sz="1400" dirty="0" err="1"/>
              <a:t>xmlns:xsi</a:t>
            </a:r>
            <a:r>
              <a:rPr lang="en-US" altLang="ko-KR" sz="1400" dirty="0"/>
              <a:t>="http://www.w3.org/2001/XMLSchema-instance"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</a:t>
            </a:r>
            <a:r>
              <a:rPr lang="en-US" altLang="ko-KR" sz="1400" dirty="0" err="1"/>
              <a:t>xsi:schemaLocation</a:t>
            </a:r>
            <a:r>
              <a:rPr lang="en-US" altLang="ko-KR" sz="1400" dirty="0"/>
              <a:t>="http://www.springframework.org/schema/beans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                http://www.springframework.org/schema/beans/spring-beans.xsd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                    http://www.springframework.org/schema/jee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                        http://www.springframework.org/schema/jee/spring-jee.xsd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jee:jndi-lookup</a:t>
            </a:r>
            <a:r>
              <a:rPr lang="en-US" altLang="ko-KR" sz="1400" b="1" dirty="0"/>
              <a:t> id="</a:t>
            </a:r>
            <a:r>
              <a:rPr lang="en-US" altLang="ko-KR" sz="1400" b="1" dirty="0" err="1"/>
              <a:t>dataSource</a:t>
            </a:r>
            <a:r>
              <a:rPr lang="en-US" altLang="ko-KR" sz="1400" b="1" dirty="0"/>
              <a:t>" </a:t>
            </a:r>
            <a:r>
              <a:rPr lang="en-US" altLang="ko-KR" sz="1400" b="1" dirty="0" err="1"/>
              <a:t>jndi</a:t>
            </a:r>
            <a:r>
              <a:rPr lang="en-US" altLang="ko-KR" sz="1400" b="1" dirty="0"/>
              <a:t>-name="</a:t>
            </a:r>
            <a:r>
              <a:rPr lang="en-US" altLang="ko-KR" sz="1400" b="1" dirty="0" err="1">
                <a:solidFill>
                  <a:srgbClr val="FF0000"/>
                </a:solidFill>
              </a:rPr>
              <a:t>jdbc</a:t>
            </a:r>
            <a:r>
              <a:rPr lang="en-US" altLang="ko-KR" sz="1400" b="1" dirty="0">
                <a:solidFill>
                  <a:srgbClr val="FF0000"/>
                </a:solidFill>
              </a:rPr>
              <a:t>/MySQL</a:t>
            </a:r>
            <a:r>
              <a:rPr lang="en-US" altLang="ko-KR" sz="1400" b="1" dirty="0"/>
              <a:t>" resource-ref="true"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&lt;!-- </a:t>
            </a:r>
            <a:r>
              <a:rPr lang="ko-KR" altLang="en-US" sz="1400" dirty="0"/>
              <a:t>빈 선언 </a:t>
            </a:r>
            <a:r>
              <a:rPr lang="en-US" altLang="ko-KR" sz="1400" dirty="0"/>
              <a:t>--&gt;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412834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388753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JNDI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DataSource</a:t>
            </a:r>
            <a:r>
              <a:rPr lang="en-US" altLang="ko-KR" dirty="0"/>
              <a:t> Bean </a:t>
            </a:r>
            <a:r>
              <a:rPr lang="ko-KR" altLang="en-US" dirty="0"/>
              <a:t>객체 이용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671484"/>
            <a:ext cx="7753982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&lt;?xml version="1.0" encoding="UTF-8"?&gt;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&lt;beans </a:t>
            </a:r>
            <a:r>
              <a:rPr lang="en-US" altLang="ko-KR" sz="1400" dirty="0" err="1"/>
              <a:t>xmlns</a:t>
            </a:r>
            <a:r>
              <a:rPr lang="en-US" altLang="ko-KR" sz="1400" dirty="0"/>
              <a:t>="http://www.springframework.org/schema/beans"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</a:t>
            </a:r>
            <a:r>
              <a:rPr lang="en-US" altLang="ko-KR" sz="1400" dirty="0" err="1"/>
              <a:t>xmlns:xsi</a:t>
            </a:r>
            <a:r>
              <a:rPr lang="en-US" altLang="ko-KR" sz="1400" dirty="0"/>
              <a:t>="http://www.w3.org/2001/XMLSchema-instance"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</a:t>
            </a:r>
            <a:r>
              <a:rPr lang="en-US" altLang="ko-KR" sz="1400" dirty="0" err="1"/>
              <a:t>xsi:schemaLocation</a:t>
            </a:r>
            <a:r>
              <a:rPr lang="en-US" altLang="ko-KR" sz="1400" dirty="0"/>
              <a:t>="http://www.springframework.org/schema/beans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                 http://www.springframework.org/schema/beans/spring-beans.xsd"&gt;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&lt;bean id="</a:t>
            </a:r>
            <a:r>
              <a:rPr lang="en-US" altLang="ko-KR" sz="1400" b="1" dirty="0" err="1"/>
              <a:t>dataSource</a:t>
            </a:r>
            <a:r>
              <a:rPr lang="en-US" altLang="ko-KR" sz="1400" b="1" dirty="0"/>
              <a:t>" class="</a:t>
            </a:r>
            <a:r>
              <a:rPr lang="en-US" altLang="ko-KR" sz="1400" b="1" dirty="0" err="1"/>
              <a:t>org.springframework.jndi.JndiObjectFactoryBean</a:t>
            </a:r>
            <a:r>
              <a:rPr lang="en-US" altLang="ko-KR" sz="1400" b="1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&lt;property name="</a:t>
            </a:r>
            <a:r>
              <a:rPr lang="en-US" altLang="ko-KR" sz="1400" b="1" dirty="0" err="1"/>
              <a:t>jndiName</a:t>
            </a:r>
            <a:r>
              <a:rPr lang="en-US" altLang="ko-KR" sz="1400" b="1" dirty="0"/>
              <a:t>" value="</a:t>
            </a:r>
            <a:r>
              <a:rPr lang="en-US" altLang="ko-KR" sz="1400" b="1" dirty="0" err="1">
                <a:solidFill>
                  <a:srgbClr val="FF0000"/>
                </a:solidFill>
              </a:rPr>
              <a:t>jdbc</a:t>
            </a:r>
            <a:r>
              <a:rPr lang="en-US" altLang="ko-KR" sz="1400" b="1" dirty="0">
                <a:solidFill>
                  <a:srgbClr val="FF0000"/>
                </a:solidFill>
              </a:rPr>
              <a:t>/MySQL</a:t>
            </a:r>
            <a:r>
              <a:rPr lang="en-US" altLang="ko-KR" sz="1400" b="1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   &lt;property name="</a:t>
            </a:r>
            <a:r>
              <a:rPr lang="en-US" altLang="ko-KR" sz="1400" b="1" dirty="0" err="1"/>
              <a:t>resourceRef</a:t>
            </a:r>
            <a:r>
              <a:rPr lang="en-US" altLang="ko-KR" sz="1400" b="1" dirty="0"/>
              <a:t>" value="true"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&lt;/bean&gt;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&lt;!-- </a:t>
            </a:r>
            <a:r>
              <a:rPr lang="ko-KR" altLang="en-US" sz="1400" dirty="0"/>
              <a:t>빈 선언 </a:t>
            </a:r>
            <a:r>
              <a:rPr lang="en-US" altLang="ko-KR" sz="1400" dirty="0"/>
              <a:t>--&gt;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34403644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4005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</a:t>
            </a:r>
            <a:r>
              <a:rPr lang="ko-KR" altLang="en-US" dirty="0" err="1"/>
              <a:t>외부조립기를</a:t>
            </a:r>
            <a:r>
              <a:rPr lang="ko-KR" altLang="en-US" dirty="0"/>
              <a:t> 이용한 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DriverManager</a:t>
            </a:r>
            <a:r>
              <a:rPr lang="en-US" altLang="ko-KR" dirty="0"/>
              <a:t> </a:t>
            </a:r>
            <a:r>
              <a:rPr lang="ko-KR" altLang="en-US" dirty="0"/>
              <a:t>이용 </a:t>
            </a:r>
            <a:r>
              <a:rPr lang="en-US" altLang="ko-KR" dirty="0"/>
              <a:t>(</a:t>
            </a:r>
            <a:r>
              <a:rPr lang="ko-KR" altLang="en-US" dirty="0" err="1"/>
              <a:t>커넥션풀</a:t>
            </a:r>
            <a:r>
              <a:rPr lang="ko-KR" altLang="en-US" dirty="0"/>
              <a:t> 기능 없음</a:t>
            </a:r>
            <a:r>
              <a:rPr lang="en-US" altLang="ko-KR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1671484"/>
            <a:ext cx="6707542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&lt;bean id="</a:t>
            </a:r>
            <a:r>
              <a:rPr lang="en-US" altLang="ko-KR" sz="1400" b="1" dirty="0" err="1"/>
              <a:t>dataSource</a:t>
            </a:r>
            <a:r>
              <a:rPr lang="en-US" altLang="ko-KR" sz="1400" dirty="0"/>
              <a:t>"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class="</a:t>
            </a:r>
            <a:r>
              <a:rPr lang="en-US" altLang="ko-KR" sz="1400" b="1" dirty="0" err="1">
                <a:solidFill>
                  <a:srgbClr val="FF0000"/>
                </a:solidFill>
              </a:rPr>
              <a:t>org.springframework.jdbc.datasource.DriverManagerDataSource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 err="1"/>
              <a:t>driverClassName</a:t>
            </a:r>
            <a:r>
              <a:rPr lang="en-US" altLang="ko-KR" sz="1400" dirty="0"/>
              <a:t>" value="</a:t>
            </a:r>
            <a:r>
              <a:rPr lang="en-US" altLang="ko-KR" sz="1400" b="1" dirty="0" err="1"/>
              <a:t>com.mysql.jdbc.Driver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 err="1"/>
              <a:t>url</a:t>
            </a:r>
            <a:r>
              <a:rPr lang="en-US" altLang="ko-KR" sz="1400" dirty="0"/>
              <a:t>" value="</a:t>
            </a:r>
            <a:r>
              <a:rPr lang="en-US" altLang="ko-KR" sz="1400" b="1" dirty="0" err="1"/>
              <a:t>jdbc:mysql</a:t>
            </a:r>
            <a:r>
              <a:rPr lang="en-US" altLang="ko-KR" sz="1400" b="1" dirty="0"/>
              <a:t>://localhost:3306/spring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/>
              <a:t>username</a:t>
            </a:r>
            <a:r>
              <a:rPr lang="en-US" altLang="ko-KR" sz="1400" dirty="0"/>
              <a:t>" value="</a:t>
            </a:r>
            <a:r>
              <a:rPr lang="en-US" altLang="ko-KR" sz="1400" b="1" dirty="0"/>
              <a:t>root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/>
              <a:t>password</a:t>
            </a:r>
            <a:r>
              <a:rPr lang="en-US" altLang="ko-KR" sz="1400" dirty="0"/>
              <a:t>" value="</a:t>
            </a:r>
            <a:r>
              <a:rPr lang="en-US" altLang="ko-KR" sz="1400" b="1" dirty="0" err="1"/>
              <a:t>mysql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21523905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93460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스프링 </a:t>
            </a:r>
            <a:r>
              <a:rPr lang="ko-KR" altLang="en-US" dirty="0" err="1"/>
              <a:t>외부조립기를</a:t>
            </a:r>
            <a:r>
              <a:rPr lang="ko-KR" altLang="en-US" dirty="0"/>
              <a:t> 이용한 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DBCP (Apache Jakarta Commons Database Connection Pool)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671484"/>
            <a:ext cx="683071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&lt;bean id="</a:t>
            </a:r>
            <a:r>
              <a:rPr lang="en-US" altLang="ko-KR" sz="1400" b="1" dirty="0" err="1"/>
              <a:t>dataSource</a:t>
            </a:r>
            <a:r>
              <a:rPr lang="en-US" altLang="ko-KR" sz="1400" dirty="0"/>
              <a:t>" class="</a:t>
            </a:r>
            <a:r>
              <a:rPr lang="en-US" altLang="ko-KR" sz="1400" b="1" dirty="0">
                <a:solidFill>
                  <a:srgbClr val="FF0000"/>
                </a:solidFill>
              </a:rPr>
              <a:t>org.apache.commons.dbcp2.BasicDataSource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 err="1"/>
              <a:t>driverClassName</a:t>
            </a:r>
            <a:r>
              <a:rPr lang="en-US" altLang="ko-KR" sz="1400" dirty="0"/>
              <a:t>" value="</a:t>
            </a:r>
            <a:r>
              <a:rPr lang="en-US" altLang="ko-KR" sz="1400" b="1" dirty="0" err="1"/>
              <a:t>com.mysql.jdbc.Driver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 err="1"/>
              <a:t>url</a:t>
            </a:r>
            <a:r>
              <a:rPr lang="en-US" altLang="ko-KR" sz="1400" dirty="0"/>
              <a:t>" value="</a:t>
            </a:r>
            <a:r>
              <a:rPr lang="en-US" altLang="ko-KR" sz="1400" b="1" dirty="0" err="1"/>
              <a:t>jdbc:mysql</a:t>
            </a:r>
            <a:r>
              <a:rPr lang="en-US" altLang="ko-KR" sz="1400" b="1" dirty="0"/>
              <a:t>://localhost:3306/spring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/>
              <a:t>username</a:t>
            </a:r>
            <a:r>
              <a:rPr lang="en-US" altLang="ko-KR" sz="1400" dirty="0"/>
              <a:t>" value="</a:t>
            </a:r>
            <a:r>
              <a:rPr lang="en-US" altLang="ko-KR" sz="1400" b="1" dirty="0"/>
              <a:t>root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&lt;property name="</a:t>
            </a:r>
            <a:r>
              <a:rPr lang="en-US" altLang="ko-KR" sz="1400" b="1" dirty="0"/>
              <a:t>password</a:t>
            </a:r>
            <a:r>
              <a:rPr lang="en-US" altLang="ko-KR" sz="1400" dirty="0"/>
              <a:t>" value="</a:t>
            </a:r>
            <a:r>
              <a:rPr lang="en-US" altLang="ko-KR" sz="1400" b="1" dirty="0" err="1"/>
              <a:t>mysql</a:t>
            </a:r>
            <a:r>
              <a:rPr lang="en-US" altLang="ko-KR" sz="1400" dirty="0"/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31831072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762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Connection Pool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DB </a:t>
            </a:r>
            <a:r>
              <a:rPr lang="ko-KR" altLang="en-US" dirty="0"/>
              <a:t>연결을 위한 </a:t>
            </a:r>
            <a:r>
              <a:rPr lang="en-US" altLang="ko-KR" dirty="0"/>
              <a:t>Connection </a:t>
            </a:r>
            <a:r>
              <a:rPr lang="ko-KR" altLang="en-US" dirty="0"/>
              <a:t>객체를 미리 준비해두고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애플리케이션이 요청할 때 마다 할당해주고 다시 회수하는 방법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많은 사용자가 동시에 접속할 수 있는 엔터프라이즈 시스템이라면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반드시 </a:t>
            </a:r>
            <a:r>
              <a:rPr lang="en-US" altLang="ko-KR" dirty="0"/>
              <a:t>Connection Pool </a:t>
            </a:r>
            <a:r>
              <a:rPr lang="ko-KR" altLang="en-US" dirty="0"/>
              <a:t>의 방법을 사용해야 됨</a:t>
            </a:r>
            <a:endParaRPr lang="en-US" altLang="ko-KR" dirty="0"/>
          </a:p>
        </p:txBody>
      </p:sp>
      <p:sp>
        <p:nvSpPr>
          <p:cNvPr id="2" name="타원 1"/>
          <p:cNvSpPr/>
          <p:nvPr/>
        </p:nvSpPr>
        <p:spPr>
          <a:xfrm>
            <a:off x="5076056" y="2996952"/>
            <a:ext cx="1872208" cy="302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 3"/>
          <p:cNvSpPr/>
          <p:nvPr/>
        </p:nvSpPr>
        <p:spPr>
          <a:xfrm>
            <a:off x="7452320" y="3933056"/>
            <a:ext cx="1368152" cy="10081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796136" y="368102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59832" y="3356992"/>
            <a:ext cx="115212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96136" y="429309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791355" y="490516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59832" y="4077072"/>
            <a:ext cx="115212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59832" y="4797152"/>
            <a:ext cx="115212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59832" y="5517232"/>
            <a:ext cx="115212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DAO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59632" y="3356992"/>
            <a:ext cx="115212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59632" y="4077072"/>
            <a:ext cx="115212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59632" y="4797152"/>
            <a:ext cx="115212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59632" y="5517232"/>
            <a:ext cx="115212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USER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/>
          <p:cNvCxnSpPr>
            <a:stCxn id="29" idx="3"/>
            <a:endCxn id="12" idx="1"/>
          </p:cNvCxnSpPr>
          <p:nvPr/>
        </p:nvCxnSpPr>
        <p:spPr>
          <a:xfrm>
            <a:off x="2411760" y="3609020"/>
            <a:ext cx="648072" cy="0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26" idx="1"/>
          </p:cNvCxnSpPr>
          <p:nvPr/>
        </p:nvCxnSpPr>
        <p:spPr>
          <a:xfrm>
            <a:off x="2411760" y="4329100"/>
            <a:ext cx="648072" cy="0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3"/>
            <a:endCxn id="27" idx="1"/>
          </p:cNvCxnSpPr>
          <p:nvPr/>
        </p:nvCxnSpPr>
        <p:spPr>
          <a:xfrm>
            <a:off x="2411760" y="5049180"/>
            <a:ext cx="648072" cy="0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3"/>
            <a:endCxn id="28" idx="1"/>
          </p:cNvCxnSpPr>
          <p:nvPr/>
        </p:nvCxnSpPr>
        <p:spPr>
          <a:xfrm>
            <a:off x="2411760" y="5769260"/>
            <a:ext cx="648072" cy="0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2" idx="3"/>
            <a:endCxn id="5" idx="2"/>
          </p:cNvCxnSpPr>
          <p:nvPr/>
        </p:nvCxnSpPr>
        <p:spPr>
          <a:xfrm>
            <a:off x="4211960" y="3609020"/>
            <a:ext cx="1584176" cy="288032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3"/>
            <a:endCxn id="24" idx="2"/>
          </p:cNvCxnSpPr>
          <p:nvPr/>
        </p:nvCxnSpPr>
        <p:spPr>
          <a:xfrm>
            <a:off x="4211960" y="4329100"/>
            <a:ext cx="1584176" cy="180020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3"/>
            <a:endCxn id="25" idx="2"/>
          </p:cNvCxnSpPr>
          <p:nvPr/>
        </p:nvCxnSpPr>
        <p:spPr>
          <a:xfrm>
            <a:off x="4211960" y="5049180"/>
            <a:ext cx="1579395" cy="72008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" idx="2"/>
            <a:endCxn id="5" idx="6"/>
          </p:cNvCxnSpPr>
          <p:nvPr/>
        </p:nvCxnSpPr>
        <p:spPr>
          <a:xfrm flipH="1" flipV="1">
            <a:off x="6228184" y="3897052"/>
            <a:ext cx="1224136" cy="540060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" idx="2"/>
            <a:endCxn id="24" idx="6"/>
          </p:cNvCxnSpPr>
          <p:nvPr/>
        </p:nvCxnSpPr>
        <p:spPr>
          <a:xfrm flipH="1">
            <a:off x="6228184" y="4437112"/>
            <a:ext cx="1224136" cy="72008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" idx="2"/>
            <a:endCxn id="25" idx="6"/>
          </p:cNvCxnSpPr>
          <p:nvPr/>
        </p:nvCxnSpPr>
        <p:spPr>
          <a:xfrm flipH="1">
            <a:off x="6223403" y="4437112"/>
            <a:ext cx="1228917" cy="684076"/>
          </a:xfrm>
          <a:prstGeom prst="straightConnector1">
            <a:avLst/>
          </a:prstGeom>
          <a:ln w="2857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60701" y="5484328"/>
            <a:ext cx="7200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대기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358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16177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DBCP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11560" y="836712"/>
          <a:ext cx="7920880" cy="501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n-ea"/>
                          <a:ea typeface="+mn-ea"/>
                        </a:rPr>
                        <a:t>MaxActive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커넥션 풀에서 제공할 수 있는 최대 커넥션 수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기본값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8)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+mn-ea"/>
                          <a:ea typeface="+mn-ea"/>
                        </a:rPr>
                        <a:t>MaxIdle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사용하지 않고 커넥션 풀에 저장될 수 있는 최대 커넥션 수 </a:t>
                      </a:r>
                      <a:endParaRPr lang="en-US" altLang="ko-KR" sz="15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기본값 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: 8, -1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인 경우 무제한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+mn-ea"/>
                          <a:ea typeface="+mn-ea"/>
                        </a:rPr>
                        <a:t>MinIdle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사용하지 않고 커넥션 풀에 저장될 수 있는 최소 커넥션 수</a:t>
                      </a:r>
                      <a:endParaRPr lang="en-US" altLang="ko-KR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+mn-ea"/>
                          <a:ea typeface="+mn-ea"/>
                        </a:rPr>
                        <a:t>MaxWait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남아있는 커넥션이 없는 경우 대기할 수 있는 시간</a:t>
                      </a:r>
                      <a:endParaRPr lang="en-US" altLang="ko-KR" sz="15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(-1</a:t>
                      </a:r>
                      <a:r>
                        <a:rPr lang="ko-KR" altLang="en-US" sz="1500" b="0" dirty="0">
                          <a:latin typeface="+mn-ea"/>
                          <a:ea typeface="+mn-ea"/>
                        </a:rPr>
                        <a:t>인 경우 무제한</a:t>
                      </a:r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+mn-ea"/>
                          <a:ea typeface="+mn-ea"/>
                        </a:rPr>
                        <a:t>TestWhileIdle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IDLE</a:t>
                      </a:r>
                      <a:r>
                        <a:rPr lang="en-US" altLang="ko-KR" sz="15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baseline="0" dirty="0">
                          <a:latin typeface="+mn-ea"/>
                          <a:ea typeface="+mn-ea"/>
                        </a:rPr>
                        <a:t>상태인 커넥션이 유효한지 검사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+mn-ea"/>
                          <a:ea typeface="+mn-ea"/>
                        </a:rPr>
                        <a:t>TimeBetween</a:t>
                      </a:r>
                      <a:endParaRPr lang="en-US" altLang="ko-KR" sz="15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b="0" dirty="0" err="1">
                          <a:latin typeface="+mn-ea"/>
                          <a:ea typeface="+mn-ea"/>
                        </a:rPr>
                        <a:t>EvictionRunsMillis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IDLE</a:t>
                      </a:r>
                      <a:r>
                        <a:rPr lang="en-US" altLang="ko-KR" sz="15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baseline="0" dirty="0">
                          <a:latin typeface="+mn-ea"/>
                          <a:ea typeface="+mn-ea"/>
                        </a:rPr>
                        <a:t>상태인 커넥션이 유효한지 검사하는 주기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latin typeface="+mn-ea"/>
                          <a:ea typeface="+mn-ea"/>
                        </a:rPr>
                        <a:t>ValidationQuery</a:t>
                      </a:r>
                      <a:endParaRPr lang="ko-KR" altLang="en-US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atin typeface="+mn-ea"/>
                          <a:ea typeface="+mn-ea"/>
                        </a:rPr>
                        <a:t>IDLE</a:t>
                      </a:r>
                      <a:r>
                        <a:rPr lang="en-US" altLang="ko-KR" sz="15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baseline="0" dirty="0">
                          <a:latin typeface="+mn-ea"/>
                          <a:ea typeface="+mn-ea"/>
                        </a:rPr>
                        <a:t>상태인 커넥션이 유효한지 </a:t>
                      </a:r>
                      <a:r>
                        <a:rPr lang="ko-KR" altLang="en-US" sz="1500" b="0" baseline="0" dirty="0" err="1">
                          <a:latin typeface="+mn-ea"/>
                          <a:ea typeface="+mn-ea"/>
                        </a:rPr>
                        <a:t>검사할때</a:t>
                      </a:r>
                      <a:r>
                        <a:rPr lang="ko-KR" altLang="en-US" sz="1500" b="0" baseline="0" dirty="0">
                          <a:latin typeface="+mn-ea"/>
                          <a:ea typeface="+mn-ea"/>
                        </a:rPr>
                        <a:t> 사용하는 </a:t>
                      </a:r>
                      <a:r>
                        <a:rPr lang="en-US" altLang="ko-KR" sz="1500" b="0" baseline="0" dirty="0">
                          <a:latin typeface="+mn-ea"/>
                          <a:ea typeface="+mn-ea"/>
                        </a:rPr>
                        <a:t>Query</a:t>
                      </a:r>
                    </a:p>
                    <a:p>
                      <a:pPr algn="ctr" latinLnBrk="1"/>
                      <a:r>
                        <a:rPr lang="en-US" altLang="ko-KR" sz="1500" b="0" baseline="0" dirty="0">
                          <a:latin typeface="+mn-ea"/>
                          <a:ea typeface="+mn-ea"/>
                        </a:rPr>
                        <a:t>(SELECT 1 FROM DUAL, SELECT 1, …)</a:t>
                      </a:r>
                      <a:endParaRPr lang="en-US" altLang="ko-KR" sz="15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6166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15023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JDBC Template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● </a:t>
            </a:r>
            <a:r>
              <a:rPr lang="ko-KR" altLang="en-US" dirty="0"/>
              <a:t>스프링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en-US" altLang="ko-KR" dirty="0" err="1"/>
              <a:t>JdbcTemplate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en-US" altLang="ko-KR" dirty="0" err="1"/>
              <a:t>NamedParameterJdbcTemplate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● </a:t>
            </a:r>
            <a:r>
              <a:rPr lang="en-US" altLang="ko-KR" dirty="0" err="1"/>
              <a:t>iBatis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en-US" altLang="ko-KR" dirty="0" err="1"/>
              <a:t>SqlMapClientTemplate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● </a:t>
            </a:r>
            <a:r>
              <a:rPr lang="en-US" altLang="ko-KR" dirty="0" err="1"/>
              <a:t>MyBatis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en-US" altLang="ko-KR" dirty="0" err="1"/>
              <a:t>SqlSessionTemplate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※ JPA : </a:t>
            </a:r>
            <a:r>
              <a:rPr lang="en-US" altLang="ko-KR" dirty="0" err="1"/>
              <a:t>JpaTemplate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※ Hibernate : </a:t>
            </a:r>
            <a:r>
              <a:rPr lang="en-US" altLang="ko-KR" dirty="0" err="1"/>
              <a:t>HibernateTemplate</a:t>
            </a:r>
            <a:r>
              <a:rPr lang="en-US" altLang="ko-KR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4667" y="2060848"/>
            <a:ext cx="5041829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[Bean </a:t>
            </a:r>
            <a:r>
              <a:rPr lang="ko-KR" altLang="en-US" sz="1400" b="1" dirty="0"/>
              <a:t>선언</a:t>
            </a:r>
            <a:r>
              <a:rPr lang="en-US" altLang="ko-KR" sz="1400" b="1" dirty="0"/>
              <a:t>]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&lt;bean id="</a:t>
            </a:r>
            <a:r>
              <a:rPr lang="en-US" altLang="ko-KR" sz="1400" b="1" dirty="0" err="1"/>
              <a:t>jdbcTemplate</a:t>
            </a:r>
            <a:r>
              <a:rPr lang="en-US" altLang="ko-KR" sz="1400" dirty="0"/>
              <a:t>"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class="</a:t>
            </a:r>
            <a:r>
              <a:rPr lang="en-US" altLang="ko-KR" sz="1400" b="1" dirty="0" err="1"/>
              <a:t>org.springframework.jdbc.core.JdbcTemplate</a:t>
            </a:r>
            <a:r>
              <a:rPr lang="en-US" altLang="ko-KR" sz="1400" dirty="0"/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&lt;constructor-</a:t>
            </a:r>
            <a:r>
              <a:rPr lang="en-US" altLang="ko-KR" sz="1400" b="1" dirty="0" err="1">
                <a:solidFill>
                  <a:srgbClr val="FF0000"/>
                </a:solidFill>
              </a:rPr>
              <a:t>arg</a:t>
            </a:r>
            <a:r>
              <a:rPr lang="en-US" altLang="ko-KR" sz="1400" b="1" dirty="0">
                <a:solidFill>
                  <a:srgbClr val="FF0000"/>
                </a:solidFill>
              </a:rPr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&lt;ref bean="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1400" b="1" dirty="0">
                <a:solidFill>
                  <a:srgbClr val="FF0000"/>
                </a:solidFill>
              </a:rPr>
              <a:t>" 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&lt;/constructor-</a:t>
            </a:r>
            <a:r>
              <a:rPr lang="en-US" altLang="ko-KR" sz="1400" b="1" dirty="0" err="1">
                <a:solidFill>
                  <a:srgbClr val="FF0000"/>
                </a:solidFill>
              </a:rPr>
              <a:t>arg</a:t>
            </a:r>
            <a:r>
              <a:rPr lang="en-US" altLang="ko-KR" sz="1400" b="1" dirty="0">
                <a:solidFill>
                  <a:srgbClr val="FF0000"/>
                </a:solidFill>
              </a:rPr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     &lt;!-- </a:t>
            </a:r>
            <a:r>
              <a:rPr lang="ko-KR" altLang="en-US" sz="1400" b="1" dirty="0"/>
              <a:t>또는 </a:t>
            </a:r>
            <a:r>
              <a:rPr lang="en-US" altLang="ko-KR" sz="1400" b="1" dirty="0"/>
              <a:t>--&gt;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&lt;property name="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1400" b="1" dirty="0">
                <a:solidFill>
                  <a:srgbClr val="FF0000"/>
                </a:solidFill>
              </a:rPr>
              <a:t>"&gt;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&lt;ref bean="</a:t>
            </a:r>
            <a:r>
              <a:rPr lang="en-US" altLang="ko-KR" sz="14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1400" b="1" dirty="0">
                <a:solidFill>
                  <a:srgbClr val="FF0000"/>
                </a:solidFill>
              </a:rPr>
              <a:t>"/&gt;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&lt;/property&gt;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33193948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27799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JDBC Template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조회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queryForList</a:t>
            </a:r>
            <a:r>
              <a:rPr lang="en-US" altLang="ko-KR" dirty="0"/>
              <a:t>()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en-US" altLang="ko-KR" b="1" dirty="0"/>
              <a:t>: List&lt;Map&gt;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query()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en-US" altLang="ko-KR" b="1" dirty="0"/>
              <a:t>: List&lt;</a:t>
            </a:r>
            <a:r>
              <a:rPr lang="ko-KR" altLang="en-US" b="1" dirty="0"/>
              <a:t>지정타입</a:t>
            </a:r>
            <a:r>
              <a:rPr lang="en-US" altLang="ko-KR" b="1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queryForObject</a:t>
            </a:r>
            <a:r>
              <a:rPr lang="en-US" altLang="ko-KR" dirty="0"/>
              <a:t>()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en-US" altLang="ko-KR" b="1" dirty="0"/>
              <a:t>: </a:t>
            </a:r>
            <a:r>
              <a:rPr lang="ko-KR" altLang="en-US" b="1" dirty="0"/>
              <a:t>지정타입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</a:t>
            </a:r>
            <a:r>
              <a:rPr lang="en-US" altLang="ko-KR" dirty="0" err="1"/>
              <a:t>queryForMap</a:t>
            </a:r>
            <a:r>
              <a:rPr lang="en-US" altLang="ko-KR" dirty="0"/>
              <a:t>()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en-US" altLang="ko-KR" b="1" dirty="0"/>
              <a:t>: Map</a:t>
            </a:r>
          </a:p>
          <a:p>
            <a:pPr marL="342900" indent="-342900"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- update()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en-US" altLang="ko-KR" b="1" dirty="0"/>
              <a:t>: </a:t>
            </a:r>
            <a:r>
              <a:rPr lang="en-US" altLang="ko-KR" b="1" dirty="0" err="1"/>
              <a:t>int</a:t>
            </a:r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38" y="188640"/>
            <a:ext cx="5464958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@</a:t>
            </a:r>
            <a:r>
              <a:rPr lang="en-US" altLang="ko-KR" sz="1400" b="1" dirty="0" err="1"/>
              <a:t>Autowired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/>
              <a:t>private </a:t>
            </a:r>
            <a:r>
              <a:rPr lang="en-US" altLang="ko-KR" sz="1400" b="1" dirty="0" err="1"/>
              <a:t>JdbcTemplate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jdbcTemplate</a:t>
            </a:r>
            <a:r>
              <a:rPr lang="en-US" altLang="ko-KR" sz="1400" b="1" dirty="0"/>
              <a:t>;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selectBoard</a:t>
            </a:r>
            <a:r>
              <a:rPr lang="en-US" altLang="ko-KR" sz="14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String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= "SELECT * FROM BOARD WHERE SEQ_NO = ?";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List&lt;Map&lt;String, Object&gt;&gt; list =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jdbcTemplate.queryForList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sql</a:t>
            </a:r>
            <a:r>
              <a:rPr lang="en-US" altLang="ko-KR" sz="1400" b="1" dirty="0">
                <a:solidFill>
                  <a:srgbClr val="FF0000"/>
                </a:solidFill>
              </a:rPr>
              <a:t>, "1");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i++)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(i).get("SEQ_NO") + " / " + 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(i).get("TITLE"));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}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insertMember</a:t>
            </a:r>
            <a:r>
              <a:rPr lang="en-US" altLang="ko-KR" sz="1400" dirty="0"/>
              <a:t>() {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String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= "INSERT INTO MEMBER" +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 "       (ID, PW, NAME, CRE_DATE)" +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 "   VALUES" +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             "       (?, ?, ?, SYSDATE)";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jdbcTemplate.update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sql</a:t>
            </a:r>
            <a:r>
              <a:rPr lang="en-US" altLang="ko-KR" sz="1400" b="1" dirty="0">
                <a:solidFill>
                  <a:srgbClr val="FF0000"/>
                </a:solidFill>
              </a:rPr>
              <a:t>, "</a:t>
            </a:r>
            <a:r>
              <a:rPr lang="en-US" altLang="ko-KR" sz="1400" b="1" dirty="0" err="1">
                <a:solidFill>
                  <a:srgbClr val="FF0000"/>
                </a:solidFill>
              </a:rPr>
              <a:t>seorab</a:t>
            </a:r>
            <a:r>
              <a:rPr lang="en-US" altLang="ko-KR" sz="1400" b="1" dirty="0">
                <a:solidFill>
                  <a:srgbClr val="FF0000"/>
                </a:solidFill>
              </a:rPr>
              <a:t>", "password", "</a:t>
            </a:r>
            <a:r>
              <a:rPr lang="en-US" altLang="ko-KR" sz="1400" b="1" dirty="0" err="1">
                <a:solidFill>
                  <a:srgbClr val="FF0000"/>
                </a:solidFill>
              </a:rPr>
              <a:t>kim</a:t>
            </a:r>
            <a:r>
              <a:rPr lang="en-US" altLang="ko-KR" sz="1400" b="1" dirty="0">
                <a:solidFill>
                  <a:srgbClr val="FF0000"/>
                </a:solidFill>
              </a:rPr>
              <a:t>");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72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82686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ko-KR" altLang="en-US" dirty="0"/>
              <a:t>스프링의 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서비스 추상화 </a:t>
            </a:r>
            <a:r>
              <a:rPr lang="en-US" altLang="ko-KR" dirty="0"/>
              <a:t>(3 / 3)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구체적인 기술과 환경에 종속되지 않도록 유연한 추상 계층을 두는 방법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40740" y="1702113"/>
            <a:ext cx="7623991" cy="143885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 b="1" dirty="0"/>
              <a:t>public class </a:t>
            </a:r>
            <a:r>
              <a:rPr lang="en-US" altLang="ko-KR" sz="1250" b="1" dirty="0" err="1"/>
              <a:t>MemberDaoImpl</a:t>
            </a:r>
            <a:r>
              <a:rPr lang="en-US" altLang="ko-KR" sz="1250" b="1" dirty="0"/>
              <a:t> implements </a:t>
            </a:r>
            <a:r>
              <a:rPr lang="en-US" altLang="ko-KR" sz="1250" b="1" dirty="0" err="1"/>
              <a:t>MemberDao</a:t>
            </a:r>
            <a:r>
              <a:rPr lang="en-US" altLang="ko-KR" sz="1250" b="1" dirty="0"/>
              <a:t> {</a:t>
            </a:r>
          </a:p>
          <a:p>
            <a:r>
              <a:rPr lang="en-US" altLang="ko-KR" sz="1250" b="1" dirty="0"/>
              <a:t>    @</a:t>
            </a:r>
            <a:r>
              <a:rPr lang="en-US" altLang="ko-KR" sz="1250" b="1" dirty="0" err="1"/>
              <a:t>Autowired</a:t>
            </a:r>
            <a:r>
              <a:rPr lang="en-US" altLang="ko-KR" sz="1250" b="1" dirty="0"/>
              <a:t> private </a:t>
            </a:r>
            <a:r>
              <a:rPr lang="en-US" altLang="ko-KR" sz="1250" b="1" dirty="0" err="1"/>
              <a:t>DataSource</a:t>
            </a:r>
            <a:r>
              <a:rPr lang="en-US" altLang="ko-KR" sz="1250" b="1" dirty="0"/>
              <a:t> </a:t>
            </a:r>
            <a:r>
              <a:rPr lang="en-US" altLang="ko-KR" sz="1250" b="1" dirty="0" err="1"/>
              <a:t>dSource</a:t>
            </a:r>
            <a:r>
              <a:rPr lang="en-US" altLang="ko-KR" sz="1250" b="1" dirty="0"/>
              <a:t>;</a:t>
            </a:r>
          </a:p>
          <a:p>
            <a:endParaRPr lang="en-US" altLang="ko-KR" sz="1250" b="1" dirty="0"/>
          </a:p>
          <a:p>
            <a:r>
              <a:rPr lang="en-US" altLang="ko-KR" sz="1250" b="1" dirty="0"/>
              <a:t>    public </a:t>
            </a:r>
            <a:r>
              <a:rPr lang="en-US" altLang="ko-KR" sz="1250" b="1" dirty="0" err="1"/>
              <a:t>int</a:t>
            </a:r>
            <a:r>
              <a:rPr lang="en-US" altLang="ko-KR" sz="1250" b="1" dirty="0"/>
              <a:t> insert(</a:t>
            </a:r>
            <a:r>
              <a:rPr lang="en-US" altLang="ko-KR" sz="1250" b="1" dirty="0" err="1"/>
              <a:t>MemberVo</a:t>
            </a:r>
            <a:r>
              <a:rPr lang="en-US" altLang="ko-KR" sz="1250" b="1" dirty="0"/>
              <a:t> </a:t>
            </a:r>
            <a:r>
              <a:rPr lang="en-US" altLang="ko-KR" sz="1250" b="1" dirty="0" err="1"/>
              <a:t>mVo</a:t>
            </a:r>
            <a:r>
              <a:rPr lang="en-US" altLang="ko-KR" sz="1250" b="1" dirty="0"/>
              <a:t>) {</a:t>
            </a:r>
          </a:p>
          <a:p>
            <a:r>
              <a:rPr lang="en-US" altLang="ko-KR" sz="1250" b="1" dirty="0"/>
              <a:t>        ....</a:t>
            </a:r>
          </a:p>
          <a:p>
            <a:r>
              <a:rPr lang="en-US" altLang="ko-KR" sz="1250" b="1" dirty="0"/>
              <a:t>    }</a:t>
            </a:r>
          </a:p>
          <a:p>
            <a:r>
              <a:rPr lang="en-US" altLang="ko-KR" sz="1250" b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2423" y="3249416"/>
            <a:ext cx="7632308" cy="177285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40" b="1" dirty="0"/>
              <a:t>&lt;?xml …&gt;</a:t>
            </a:r>
          </a:p>
          <a:p>
            <a:pPr>
              <a:lnSpc>
                <a:spcPct val="150000"/>
              </a:lnSpc>
            </a:pPr>
            <a:r>
              <a:rPr lang="en-US" altLang="ko-KR" sz="1240" b="1" dirty="0"/>
              <a:t>&lt;beans ….&gt;</a:t>
            </a:r>
          </a:p>
          <a:p>
            <a:pPr>
              <a:lnSpc>
                <a:spcPct val="150000"/>
              </a:lnSpc>
            </a:pPr>
            <a:r>
              <a:rPr lang="en-US" altLang="ko-KR" sz="1240" b="1" dirty="0"/>
              <a:t>    &lt;bean id="</a:t>
            </a:r>
            <a:r>
              <a:rPr lang="en-US" altLang="ko-KR" sz="1240" b="1" dirty="0" err="1"/>
              <a:t>memberService</a:t>
            </a:r>
            <a:r>
              <a:rPr lang="en-US" altLang="ko-KR" sz="1240" b="1" dirty="0"/>
              <a:t>" class="</a:t>
            </a:r>
            <a:r>
              <a:rPr lang="en-US" altLang="ko-KR" sz="1240" b="1" dirty="0" err="1"/>
              <a:t>com.spring.service.MemberServiceImpl</a:t>
            </a:r>
            <a:r>
              <a:rPr lang="en-US" altLang="ko-KR" sz="1240" b="1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40" b="1" dirty="0"/>
              <a:t>    &lt;bean id="</a:t>
            </a:r>
            <a:r>
              <a:rPr lang="en-US" altLang="ko-KR" sz="1240" b="1" dirty="0" err="1"/>
              <a:t>memberDao</a:t>
            </a:r>
            <a:r>
              <a:rPr lang="en-US" altLang="ko-KR" sz="1240" b="1" dirty="0"/>
              <a:t>" class="</a:t>
            </a:r>
            <a:r>
              <a:rPr lang="en-US" altLang="ko-KR" sz="1240" b="1" dirty="0" err="1"/>
              <a:t>com.spring.dao.MemberDaoImpl</a:t>
            </a:r>
            <a:r>
              <a:rPr lang="en-US" altLang="ko-KR" sz="1240" b="1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40" b="1" dirty="0"/>
              <a:t>    &lt;bean id="</a:t>
            </a:r>
            <a:r>
              <a:rPr lang="en-US" altLang="ko-KR" sz="1240" b="1" dirty="0" err="1"/>
              <a:t>dataSource</a:t>
            </a:r>
            <a:r>
              <a:rPr lang="en-US" altLang="ko-KR" sz="1240" b="1" dirty="0"/>
              <a:t>" class="</a:t>
            </a:r>
            <a:r>
              <a:rPr lang="en-US" altLang="ko-KR" sz="1240" b="1" dirty="0" err="1"/>
              <a:t>org.springframework.jdbc.datasource.SimpleDriverDataSource</a:t>
            </a:r>
            <a:r>
              <a:rPr lang="en-US" altLang="ko-KR" sz="1240" b="1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40" b="1" dirty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val="14718960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352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JDBC Template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 라이브러리 다운로드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225005"/>
            <a:ext cx="6624736" cy="4898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org.apache.commons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&gt;commons-dbcp2&lt;/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&lt;version&gt;2.1.1&lt;/version&gt;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-connector-java&lt;/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&lt;version&gt;5.1.40&lt;/version&gt;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org.springframework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&gt;spring-</a:t>
            </a:r>
            <a:r>
              <a:rPr lang="en-US" altLang="ko-KR" sz="1400" dirty="0" err="1"/>
              <a:t>jdbc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    &lt;version&gt;4.2.0.RELEASE&lt;/version&gt;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2516933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864" y="332656"/>
            <a:ext cx="3526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JDBC Template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</a:t>
            </a:r>
            <a:r>
              <a:rPr lang="ko-KR" altLang="en-US" dirty="0"/>
              <a:t>필요 라이브러리 다운로드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55986"/>
            <a:ext cx="7536533" cy="2677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20823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0914"/>
            <a:ext cx="4496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● </a:t>
            </a:r>
            <a:r>
              <a:rPr lang="en-US" altLang="ko-KR" dirty="0"/>
              <a:t>ERD (Entity Relationship Diagram)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457253"/>
            <a:ext cx="662473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CREATE TABLE JDBC_MEMBER (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M_ID     VARCHAR(20) NOT NULL PRIMARY KEY COMMENT '</a:t>
            </a:r>
            <a:r>
              <a:rPr lang="ko-KR" altLang="en-US" sz="1400" dirty="0"/>
              <a:t>아이디</a:t>
            </a:r>
            <a:r>
              <a:rPr lang="en-US" altLang="ko-KR" sz="1400" dirty="0"/>
              <a:t>',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M_PW     VARCHAR(20) NOT NULL COMMENT '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',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M_NAME   VARCHAR(20) NOT NULL COMMENT '</a:t>
            </a:r>
            <a:r>
              <a:rPr lang="ko-KR" altLang="en-US" sz="1400" dirty="0"/>
              <a:t>이름</a:t>
            </a:r>
            <a:r>
              <a:rPr lang="en-US" altLang="ko-KR" sz="1400" dirty="0"/>
              <a:t>',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CRE_DATE DATETIME    NOT NULL COMMENT '</a:t>
            </a:r>
            <a:r>
              <a:rPr lang="ko-KR" altLang="en-US" sz="1400" dirty="0"/>
              <a:t>가입일자</a:t>
            </a:r>
            <a:r>
              <a:rPr lang="en-US" altLang="ko-KR" sz="1400" dirty="0"/>
              <a:t>',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	PRIMARY KEY (M_ID)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/>
              <a:t>COMMENT '</a:t>
            </a:r>
            <a:r>
              <a:rPr lang="ko-KR" altLang="en-US" sz="1400" dirty="0"/>
              <a:t>회원정보</a:t>
            </a:r>
            <a:r>
              <a:rPr lang="en-US" altLang="ko-KR" sz="1400" dirty="0"/>
              <a:t>';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77" y="1267018"/>
            <a:ext cx="501216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01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69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edu.spring.jdbc.dto.MemberDto.java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438774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private String id;</a:t>
            </a:r>
          </a:p>
          <a:p>
            <a:r>
              <a:rPr lang="en-US" altLang="ko-KR" sz="1500" dirty="0"/>
              <a:t>    private String pw;</a:t>
            </a:r>
          </a:p>
          <a:p>
            <a:r>
              <a:rPr lang="en-US" altLang="ko-KR" sz="1500" dirty="0"/>
              <a:t>    private String name;</a:t>
            </a:r>
          </a:p>
          <a:p>
            <a:r>
              <a:rPr lang="en-US" altLang="ko-KR" sz="1500" dirty="0"/>
              <a:t>    private String </a:t>
            </a:r>
            <a:r>
              <a:rPr lang="en-US" altLang="ko-KR" sz="1500" dirty="0" err="1"/>
              <a:t>creDate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public String </a:t>
            </a:r>
            <a:r>
              <a:rPr lang="en-US" altLang="ko-KR" sz="1500" dirty="0" err="1"/>
              <a:t>getId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    return id;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    public void </a:t>
            </a:r>
            <a:r>
              <a:rPr lang="en-US" altLang="ko-KR" sz="1500" dirty="0" err="1"/>
              <a:t>setId</a:t>
            </a:r>
            <a:r>
              <a:rPr lang="en-US" altLang="ko-KR" sz="1500" dirty="0"/>
              <a:t>(String id) {</a:t>
            </a:r>
          </a:p>
          <a:p>
            <a:r>
              <a:rPr lang="en-US" altLang="ko-KR" sz="1500" dirty="0"/>
              <a:t>        this.id = id;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/* </a:t>
            </a:r>
            <a:r>
              <a:rPr lang="ko-KR" altLang="en-US" sz="1500" dirty="0"/>
              <a:t>모든 멤버변수 </a:t>
            </a:r>
            <a:r>
              <a:rPr lang="en-US" altLang="ko-KR" sz="1500" dirty="0"/>
              <a:t>getter, setter </a:t>
            </a:r>
            <a:r>
              <a:rPr lang="ko-KR" altLang="en-US" sz="1500" dirty="0" err="1"/>
              <a:t>메소드</a:t>
            </a:r>
            <a:r>
              <a:rPr lang="ko-KR" altLang="en-US" sz="1500" dirty="0"/>
              <a:t> 작성 </a:t>
            </a:r>
            <a:r>
              <a:rPr lang="en-US" altLang="ko-KR" sz="1500" dirty="0"/>
              <a:t>*/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5882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73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edu.spring.jdbc.dao.MemberDao.java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7272888" cy="309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@Repository</a:t>
            </a:r>
          </a:p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MemberDao</a:t>
            </a:r>
            <a:r>
              <a:rPr lang="en-US" altLang="ko-KR" sz="1500" dirty="0"/>
              <a:t> {</a:t>
            </a:r>
          </a:p>
          <a:p>
            <a:r>
              <a:rPr lang="en-US" altLang="ko-KR" sz="1500" b="1" dirty="0"/>
              <a:t>    @</a:t>
            </a:r>
            <a:r>
              <a:rPr lang="en-US" altLang="ko-KR" sz="1500" b="1" dirty="0" err="1"/>
              <a:t>Autowired</a:t>
            </a:r>
            <a:endParaRPr lang="en-US" altLang="ko-KR" sz="1500" b="1" dirty="0"/>
          </a:p>
          <a:p>
            <a:r>
              <a:rPr lang="en-US" altLang="ko-KR" sz="1500" b="1" dirty="0"/>
              <a:t>    </a:t>
            </a:r>
            <a:r>
              <a:rPr lang="en-US" altLang="ko-KR" sz="1500" b="1" dirty="0" err="1"/>
              <a:t>JdbcTemplate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jdbcTemplate</a:t>
            </a:r>
            <a:r>
              <a:rPr lang="en-US" altLang="ko-KR" sz="1500" b="1" dirty="0"/>
              <a:t>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b="1" dirty="0"/>
              <a:t>    public </a:t>
            </a:r>
            <a:r>
              <a:rPr lang="en-US" altLang="ko-KR" sz="1500" b="1" dirty="0" err="1"/>
              <a:t>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insertMember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MemberDto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memberDto</a:t>
            </a:r>
            <a:r>
              <a:rPr lang="en-US" altLang="ko-KR" sz="1500" b="1" dirty="0"/>
              <a:t>) {</a:t>
            </a:r>
          </a:p>
          <a:p>
            <a:r>
              <a:rPr lang="en-US" altLang="ko-KR" sz="1500" b="1" dirty="0"/>
              <a:t>        String </a:t>
            </a:r>
            <a:r>
              <a:rPr lang="en-US" altLang="ko-KR" sz="1500" b="1" dirty="0" err="1"/>
              <a:t>sql</a:t>
            </a:r>
            <a:r>
              <a:rPr lang="en-US" altLang="ko-KR" sz="1500" b="1" dirty="0"/>
              <a:t> = "INSERT INTO JDBC_MEMBER VALUES (?, ?, ?, SYSDATE())";</a:t>
            </a:r>
          </a:p>
          <a:p>
            <a:r>
              <a:rPr lang="en-US" altLang="ko-KR" sz="1500" b="1" dirty="0"/>
              <a:t>        return </a:t>
            </a:r>
            <a:r>
              <a:rPr lang="en-US" altLang="ko-KR" sz="1500" b="1" dirty="0" err="1">
                <a:solidFill>
                  <a:srgbClr val="FF0000"/>
                </a:solidFill>
              </a:rPr>
              <a:t>jdbcTemplate.update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sql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en-US" altLang="ko-KR" sz="1500" b="1" dirty="0" err="1">
                <a:solidFill>
                  <a:srgbClr val="FF0000"/>
                </a:solidFill>
              </a:rPr>
              <a:t>memberDto.getId</a:t>
            </a:r>
            <a:r>
              <a:rPr lang="en-US" altLang="ko-KR" sz="1500" b="1" dirty="0">
                <a:solidFill>
                  <a:srgbClr val="FF0000"/>
                </a:solidFill>
              </a:rPr>
              <a:t>(), 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        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memberDto.getPw</a:t>
            </a:r>
            <a:r>
              <a:rPr lang="en-US" altLang="ko-KR" sz="1500" b="1" dirty="0">
                <a:solidFill>
                  <a:srgbClr val="FF0000"/>
                </a:solidFill>
              </a:rPr>
              <a:t>(), </a:t>
            </a:r>
            <a:r>
              <a:rPr lang="en-US" altLang="ko-KR" sz="1500" b="1" dirty="0" err="1">
                <a:solidFill>
                  <a:srgbClr val="FF0000"/>
                </a:solidFill>
              </a:rPr>
              <a:t>memberDto.getName</a:t>
            </a:r>
            <a:r>
              <a:rPr lang="en-US" altLang="ko-KR" sz="1500" b="1" dirty="0">
                <a:solidFill>
                  <a:srgbClr val="FF0000"/>
                </a:solidFill>
              </a:rPr>
              <a:t>());</a:t>
            </a:r>
          </a:p>
          <a:p>
            <a:r>
              <a:rPr lang="en-US" altLang="ko-KR" sz="1500" b="1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4837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08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edu.spring.jdbc.service.MemberService.java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5064592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@Service</a:t>
            </a:r>
          </a:p>
          <a:p>
            <a:r>
              <a:rPr lang="en-US" altLang="ko-KR" sz="1500" dirty="0"/>
              <a:t>public class 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 </a:t>
            </a:r>
            <a:r>
              <a:rPr lang="en-US" altLang="ko-KR" sz="1500" b="1" dirty="0"/>
              <a:t>@</a:t>
            </a:r>
            <a:r>
              <a:rPr lang="en-US" altLang="ko-KR" sz="1500" b="1" dirty="0" err="1"/>
              <a:t>Autowired</a:t>
            </a:r>
            <a:endParaRPr lang="en-US" altLang="ko-KR" sz="1500" b="1" dirty="0"/>
          </a:p>
          <a:p>
            <a:r>
              <a:rPr lang="en-US" altLang="ko-KR" sz="1500" b="1" dirty="0"/>
              <a:t>    </a:t>
            </a:r>
            <a:r>
              <a:rPr lang="en-US" altLang="ko-KR" sz="1500" b="1" dirty="0" err="1"/>
              <a:t>MemberDao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memberDao</a:t>
            </a:r>
            <a:r>
              <a:rPr lang="en-US" altLang="ko-KR" sz="1500" b="1" dirty="0"/>
              <a:t>;</a:t>
            </a: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    public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addMember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return </a:t>
            </a:r>
            <a:r>
              <a:rPr lang="en-US" altLang="ko-KR" sz="1500" b="1" dirty="0" err="1">
                <a:solidFill>
                  <a:srgbClr val="FF0000"/>
                </a:solidFill>
              </a:rPr>
              <a:t>memberDao.insertMember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</a:rPr>
              <a:t>memberDto</a:t>
            </a:r>
            <a:r>
              <a:rPr lang="en-US" altLang="ko-KR" sz="15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500" dirty="0"/>
              <a:t>    }</a:t>
            </a:r>
          </a:p>
          <a:p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190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17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config.xml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271950"/>
            <a:ext cx="8262647" cy="4001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   &lt;!-- </a:t>
            </a:r>
            <a:r>
              <a:rPr lang="ko-KR" altLang="en-US" sz="1500" dirty="0"/>
              <a:t>생략 </a:t>
            </a:r>
            <a:r>
              <a:rPr lang="en-US" altLang="ko-KR" sz="1500" dirty="0"/>
              <a:t>--&gt;</a:t>
            </a:r>
          </a:p>
          <a:p>
            <a:endParaRPr lang="en-US" altLang="ko-KR" sz="1500" dirty="0"/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context:component-scan</a:t>
            </a:r>
            <a:r>
              <a:rPr lang="en-US" altLang="ko-KR" sz="1600" dirty="0"/>
              <a:t> base-package="</a:t>
            </a:r>
            <a:r>
              <a:rPr lang="en-US" altLang="ko-KR" sz="1600" dirty="0" err="1"/>
              <a:t>edu.spring.jdbc</a:t>
            </a:r>
            <a:r>
              <a:rPr lang="en-US" altLang="ko-KR" sz="1600" dirty="0"/>
              <a:t>" /&gt;</a:t>
            </a:r>
          </a:p>
          <a:p>
            <a:r>
              <a:rPr lang="ko-KR" altLang="en-US" sz="1600" dirty="0"/>
              <a:t>    </a:t>
            </a:r>
          </a:p>
          <a:p>
            <a:r>
              <a:rPr lang="en-US" altLang="ko-KR" sz="1600" dirty="0"/>
              <a:t>    &lt;bean id="</a:t>
            </a:r>
            <a:r>
              <a:rPr lang="en-US" altLang="ko-KR" sz="16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1600" dirty="0"/>
              <a:t>" class="</a:t>
            </a:r>
            <a:r>
              <a:rPr lang="en-US" altLang="ko-KR" sz="1600" b="1" dirty="0"/>
              <a:t>org.apache.commons.dbcp2.BasicDataSource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     &lt;property name="</a:t>
            </a:r>
            <a:r>
              <a:rPr lang="en-US" altLang="ko-KR" sz="1600" dirty="0" err="1"/>
              <a:t>driverClassName</a:t>
            </a:r>
            <a:r>
              <a:rPr lang="en-US" altLang="ko-KR" sz="1600" dirty="0"/>
              <a:t>" value="</a:t>
            </a:r>
            <a:r>
              <a:rPr lang="en-US" altLang="ko-KR" sz="1600" dirty="0" err="1"/>
              <a:t>com.mysql.jdbc.Driver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/>
              <a:t>        &lt;property name="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value="</a:t>
            </a:r>
            <a:r>
              <a:rPr lang="en-US" altLang="ko-KR" sz="1600" dirty="0" err="1"/>
              <a:t>jdbc:mysql</a:t>
            </a:r>
            <a:r>
              <a:rPr lang="en-US" altLang="ko-KR" sz="1600" dirty="0"/>
              <a:t>://localhost:3306/spring" /&gt;</a:t>
            </a:r>
          </a:p>
          <a:p>
            <a:r>
              <a:rPr lang="en-US" altLang="ko-KR" sz="1600" dirty="0"/>
              <a:t>        &lt;property name="username" value="root" /&gt;</a:t>
            </a:r>
          </a:p>
          <a:p>
            <a:r>
              <a:rPr lang="en-US" altLang="ko-KR" sz="1600" dirty="0"/>
              <a:t>        &lt;property name="password" value="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/>
              <a:t>    &lt;/bean&gt;</a:t>
            </a:r>
          </a:p>
          <a:p>
            <a:r>
              <a:rPr lang="ko-KR" altLang="en-US" sz="1600" dirty="0"/>
              <a:t>    </a:t>
            </a:r>
          </a:p>
          <a:p>
            <a:r>
              <a:rPr lang="en-US" altLang="ko-KR" sz="1600" dirty="0"/>
              <a:t>    &lt;bean id="</a:t>
            </a:r>
            <a:r>
              <a:rPr lang="en-US" altLang="ko-KR" sz="1600" b="1" dirty="0" err="1"/>
              <a:t>jdbcTemplate</a:t>
            </a:r>
            <a:r>
              <a:rPr lang="en-US" altLang="ko-KR" sz="1600" dirty="0"/>
              <a:t>" class="</a:t>
            </a:r>
            <a:r>
              <a:rPr lang="en-US" altLang="ko-KR" sz="1600" b="1" dirty="0" err="1"/>
              <a:t>org.springframework.jdbc.core.JdbcTemplate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     &lt;constructor-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     &lt;ref bean="</a:t>
            </a:r>
            <a:r>
              <a:rPr lang="en-US" altLang="ko-KR" sz="16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/>
              <a:t>        &lt;/constructor-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&lt;/bean&gt;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2110346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2178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SQL Developer </a:t>
            </a:r>
            <a:r>
              <a:rPr lang="ko-KR" altLang="en-US" dirty="0"/>
              <a:t>결과 확인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6915739" cy="3554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class Main {</a:t>
            </a:r>
          </a:p>
          <a:p>
            <a:r>
              <a:rPr lang="en-US" altLang="ko-KR" sz="1500" dirty="0"/>
              <a:t>    public static void main(String[] </a:t>
            </a:r>
            <a:r>
              <a:rPr lang="en-US" altLang="ko-KR" sz="1500" dirty="0" err="1"/>
              <a:t>args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ApplicationContext</a:t>
            </a:r>
            <a:r>
              <a:rPr lang="en-US" altLang="ko-KR" sz="1500" dirty="0"/>
              <a:t> con = </a:t>
            </a:r>
          </a:p>
          <a:p>
            <a:r>
              <a:rPr lang="en-US" altLang="ko-KR" sz="1500" dirty="0"/>
              <a:t>            new </a:t>
            </a:r>
            <a:r>
              <a:rPr lang="en-US" altLang="ko-KR" sz="1500" dirty="0" err="1"/>
              <a:t>ClassPathXmlApplicationContext</a:t>
            </a:r>
            <a:r>
              <a:rPr lang="en-US" altLang="ko-KR" sz="1500" dirty="0"/>
              <a:t>(</a:t>
            </a:r>
          </a:p>
          <a:p>
            <a:r>
              <a:rPr lang="en-US" altLang="ko-KR" sz="1500" dirty="0"/>
              <a:t>                "</a:t>
            </a:r>
            <a:r>
              <a:rPr lang="en-US" altLang="ko-KR" sz="1500" dirty="0" err="1"/>
              <a:t>edu</a:t>
            </a:r>
            <a:r>
              <a:rPr lang="en-US" altLang="ko-KR" sz="1500" dirty="0"/>
              <a:t>/spring/</a:t>
            </a:r>
            <a:r>
              <a:rPr lang="en-US" altLang="ko-KR" sz="1500" dirty="0" err="1"/>
              <a:t>jdbc</a:t>
            </a:r>
            <a:r>
              <a:rPr lang="en-US" altLang="ko-KR" sz="1500" dirty="0"/>
              <a:t>/config.xml");</a:t>
            </a:r>
          </a:p>
          <a:p>
            <a:r>
              <a:rPr lang="en-US" altLang="ko-KR" sz="1500" dirty="0"/>
              <a:t>        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ms</a:t>
            </a:r>
            <a:r>
              <a:rPr lang="en-US" altLang="ko-KR" sz="1500" dirty="0"/>
              <a:t> = (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b="1" dirty="0" err="1"/>
              <a:t>MemberDto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memberDto</a:t>
            </a:r>
            <a:r>
              <a:rPr lang="en-US" altLang="ko-KR" sz="1500" b="1" dirty="0"/>
              <a:t> = new </a:t>
            </a:r>
            <a:r>
              <a:rPr lang="en-US" altLang="ko-KR" sz="1500" b="1" dirty="0" err="1"/>
              <a:t>MemberDto</a:t>
            </a:r>
            <a:r>
              <a:rPr lang="en-US" altLang="ko-KR" sz="1500" b="1" dirty="0"/>
              <a:t>();</a:t>
            </a:r>
          </a:p>
          <a:p>
            <a:r>
              <a:rPr lang="en-US" altLang="ko-KR" sz="1500" b="1" dirty="0"/>
              <a:t>        </a:t>
            </a:r>
            <a:r>
              <a:rPr lang="en-US" altLang="ko-KR" sz="1500" b="1" dirty="0" err="1"/>
              <a:t>memberDto.setId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aa</a:t>
            </a:r>
            <a:r>
              <a:rPr lang="en-US" altLang="ko-KR" sz="1500" b="1" dirty="0"/>
              <a:t>");</a:t>
            </a:r>
          </a:p>
          <a:p>
            <a:r>
              <a:rPr lang="en-US" altLang="ko-KR" sz="1500" b="1" dirty="0"/>
              <a:t>        </a:t>
            </a:r>
            <a:r>
              <a:rPr lang="en-US" altLang="ko-KR" sz="1500" b="1" dirty="0" err="1"/>
              <a:t>memberDto.setPw</a:t>
            </a:r>
            <a:r>
              <a:rPr lang="en-US" altLang="ko-KR" sz="1500" b="1" dirty="0"/>
              <a:t>("11");</a:t>
            </a:r>
          </a:p>
          <a:p>
            <a:r>
              <a:rPr lang="en-US" altLang="ko-KR" sz="1500" b="1" dirty="0"/>
              <a:t>        </a:t>
            </a:r>
            <a:r>
              <a:rPr lang="en-US" altLang="ko-KR" sz="1500" b="1" dirty="0" err="1"/>
              <a:t>memberDto.setName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가가</a:t>
            </a:r>
            <a:r>
              <a:rPr lang="en-US" altLang="ko-KR" sz="1500" b="1" dirty="0"/>
              <a:t>");</a:t>
            </a:r>
          </a:p>
          <a:p>
            <a:r>
              <a:rPr lang="en-US" altLang="ko-KR" sz="1500" dirty="0"/>
              <a:t>        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b="1" dirty="0" err="1">
                <a:solidFill>
                  <a:srgbClr val="FF0000"/>
                </a:solidFill>
              </a:rPr>
              <a:t>ms.addMember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</a:rPr>
              <a:t>memberDto</a:t>
            </a:r>
            <a:r>
              <a:rPr lang="en-US" altLang="ko-KR" sz="15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500" dirty="0"/>
              <a:t>    }</a:t>
            </a:r>
          </a:p>
          <a:p>
            <a:r>
              <a:rPr lang="en-US" altLang="ko-KR" sz="1500" dirty="0"/>
              <a:t>}</a:t>
            </a:r>
            <a:endParaRPr lang="en-US" altLang="ko-KR" sz="1500" b="1" dirty="0"/>
          </a:p>
        </p:txBody>
      </p:sp>
      <p:sp>
        <p:nvSpPr>
          <p:cNvPr id="5" name="타원 4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410969"/>
            <a:ext cx="4152771" cy="7949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20693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4673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조회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edu.spring.jdbc.dao.MemberDao.java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7887608" cy="4478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List&lt;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selectMemberToDto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String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= "SELECT M_ID, M_PW, M_NAME, CRE_DATE" +</a:t>
            </a:r>
          </a:p>
          <a:p>
            <a:r>
              <a:rPr lang="en-US" altLang="ko-KR" sz="1500" dirty="0"/>
              <a:t>                    "  FROM JDBC_MEMBER";</a:t>
            </a:r>
          </a:p>
          <a:p>
            <a:r>
              <a:rPr lang="en-US" altLang="ko-KR" sz="1500" dirty="0"/>
              <a:t>    return </a:t>
            </a:r>
            <a:r>
              <a:rPr lang="en-US" altLang="ko-KR" sz="1500" dirty="0" err="1"/>
              <a:t>jdbcTemplate.query</a:t>
            </a:r>
            <a:r>
              <a:rPr lang="en-US" altLang="ko-KR" sz="1500" dirty="0"/>
              <a:t>(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, new Object[]{}, </a:t>
            </a:r>
            <a:r>
              <a:rPr lang="en-US" altLang="ko-KR" sz="1500" b="1" dirty="0"/>
              <a:t>new </a:t>
            </a:r>
            <a:r>
              <a:rPr lang="en-US" altLang="ko-KR" sz="1500" b="1" dirty="0" err="1"/>
              <a:t>RowMapper</a:t>
            </a:r>
            <a:r>
              <a:rPr lang="en-US" altLang="ko-KR" sz="1500" b="1" dirty="0"/>
              <a:t>&lt;</a:t>
            </a:r>
            <a:r>
              <a:rPr lang="en-US" altLang="ko-KR" sz="1500" b="1" dirty="0" err="1"/>
              <a:t>MemberDto</a:t>
            </a:r>
            <a:r>
              <a:rPr lang="en-US" altLang="ko-KR" sz="1500" b="1" dirty="0"/>
              <a:t>&gt;() {</a:t>
            </a:r>
          </a:p>
          <a:p>
            <a:r>
              <a:rPr lang="en-US" altLang="ko-KR" sz="1500" b="1" dirty="0"/>
              <a:t>        @Override</a:t>
            </a:r>
          </a:p>
          <a:p>
            <a:r>
              <a:rPr lang="en-US" altLang="ko-KR" sz="1500" b="1" dirty="0"/>
              <a:t>        public </a:t>
            </a:r>
            <a:r>
              <a:rPr lang="en-US" altLang="ko-KR" sz="1500" b="1" dirty="0" err="1"/>
              <a:t>MemberDto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mapRow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ResultSet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rs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rowNum</a:t>
            </a:r>
            <a:r>
              <a:rPr lang="en-US" altLang="ko-KR" sz="1500" b="1" dirty="0"/>
              <a:t>) throws </a:t>
            </a:r>
            <a:r>
              <a:rPr lang="en-US" altLang="ko-KR" sz="1500" b="1" dirty="0" err="1"/>
              <a:t>SQLException</a:t>
            </a:r>
            <a:r>
              <a:rPr lang="en-US" altLang="ko-KR" sz="1500" b="1" dirty="0"/>
              <a:t> {</a:t>
            </a:r>
          </a:p>
          <a:p>
            <a:r>
              <a:rPr lang="en-US" altLang="ko-KR" sz="1500" b="1" dirty="0"/>
              <a:t>            </a:t>
            </a:r>
            <a:r>
              <a:rPr lang="en-US" altLang="ko-KR" sz="1500" b="1" dirty="0" err="1"/>
              <a:t>MemberDto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resultDto</a:t>
            </a:r>
            <a:r>
              <a:rPr lang="en-US" altLang="ko-KR" sz="1500" b="1" dirty="0"/>
              <a:t> = new </a:t>
            </a:r>
            <a:r>
              <a:rPr lang="en-US" altLang="ko-KR" sz="1500" b="1" dirty="0" err="1"/>
              <a:t>MemberDto</a:t>
            </a:r>
            <a:r>
              <a:rPr lang="en-US" altLang="ko-KR" sz="1500" b="1" dirty="0"/>
              <a:t>();</a:t>
            </a:r>
          </a:p>
          <a:p>
            <a:r>
              <a:rPr lang="en-US" altLang="ko-KR" sz="1500" b="1" dirty="0"/>
              <a:t>            </a:t>
            </a:r>
            <a:r>
              <a:rPr lang="en-US" altLang="ko-KR" sz="1500" b="1" dirty="0" err="1"/>
              <a:t>resultDto.setId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rs.getString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m_id</a:t>
            </a:r>
            <a:r>
              <a:rPr lang="en-US" altLang="ko-KR" sz="1500" b="1" dirty="0"/>
              <a:t>"));</a:t>
            </a:r>
          </a:p>
          <a:p>
            <a:r>
              <a:rPr lang="en-US" altLang="ko-KR" sz="1500" b="1" dirty="0"/>
              <a:t>            </a:t>
            </a:r>
            <a:r>
              <a:rPr lang="en-US" altLang="ko-KR" sz="1500" b="1" dirty="0" err="1"/>
              <a:t>resultDto.setName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rs.getString</a:t>
            </a:r>
            <a:r>
              <a:rPr lang="en-US" altLang="ko-KR" sz="1500" b="1" dirty="0"/>
              <a:t>("M_NAME"));</a:t>
            </a:r>
          </a:p>
          <a:p>
            <a:r>
              <a:rPr lang="en-US" altLang="ko-KR" sz="1500" b="1" dirty="0"/>
              <a:t>            return </a:t>
            </a:r>
            <a:r>
              <a:rPr lang="en-US" altLang="ko-KR" sz="1500" b="1" dirty="0" err="1"/>
              <a:t>resultDto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       }</a:t>
            </a:r>
          </a:p>
          <a:p>
            <a:r>
              <a:rPr lang="en-US" altLang="ko-KR" sz="1500" b="1" dirty="0"/>
              <a:t>    }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}</a:t>
            </a:r>
          </a:p>
          <a:p>
            <a:endParaRPr lang="en-US" altLang="ko-KR" sz="1500" dirty="0"/>
          </a:p>
          <a:p>
            <a:r>
              <a:rPr lang="en-US" altLang="ko-KR" sz="1500" dirty="0"/>
              <a:t>public List&lt;Map&lt;String, Object&gt;&gt; </a:t>
            </a:r>
            <a:r>
              <a:rPr lang="en-US" altLang="ko-KR" sz="1500" dirty="0" err="1"/>
              <a:t>selectMemberToMap</a:t>
            </a:r>
            <a:r>
              <a:rPr lang="en-US" altLang="ko-KR" sz="1500" dirty="0"/>
              <a:t>() {</a:t>
            </a:r>
          </a:p>
          <a:p>
            <a:r>
              <a:rPr lang="en-US" altLang="ko-KR" sz="1500" dirty="0"/>
              <a:t>    String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= "SELECT M_ID, M_PW, M_NAME, CRE_DATE" +</a:t>
            </a:r>
          </a:p>
          <a:p>
            <a:r>
              <a:rPr lang="en-US" altLang="ko-KR" sz="1500" dirty="0"/>
              <a:t>                    "  FROM JDBC_MEMBER";</a:t>
            </a:r>
          </a:p>
          <a:p>
            <a:r>
              <a:rPr lang="en-US" altLang="ko-KR" sz="1500" dirty="0"/>
              <a:t>    return </a:t>
            </a:r>
            <a:r>
              <a:rPr lang="en-US" altLang="ko-KR" sz="1500" dirty="0" err="1"/>
              <a:t>jdbcTemplate.queryForList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5817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332656"/>
            <a:ext cx="530895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■ </a:t>
            </a:r>
            <a:r>
              <a:rPr lang="en-US" altLang="ko-KR" dirty="0" err="1"/>
              <a:t>JdbcTemplate</a:t>
            </a:r>
            <a:r>
              <a:rPr lang="ko-KR" altLang="en-US" dirty="0"/>
              <a:t>을 이용한 데이터 조회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edu.spring.jdbc.service.MemberService.java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● Main.java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71950"/>
            <a:ext cx="6282489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public List&lt;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&gt; getMemberList1(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return </a:t>
            </a:r>
            <a:r>
              <a:rPr lang="en-US" altLang="ko-KR" sz="1500" dirty="0" err="1"/>
              <a:t>memberDao.selectMemberToDto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}</a:t>
            </a:r>
          </a:p>
          <a:p>
            <a:endParaRPr lang="en-US" altLang="ko-KR" sz="1500" dirty="0"/>
          </a:p>
          <a:p>
            <a:r>
              <a:rPr lang="en-US" altLang="ko-KR" sz="1500" dirty="0"/>
              <a:t>public List&lt;Map&lt;String, Object&gt;&gt; getMemberList2() {</a:t>
            </a:r>
          </a:p>
          <a:p>
            <a:r>
              <a:rPr lang="en-US" altLang="ko-KR" sz="1500" dirty="0"/>
              <a:t>    return </a:t>
            </a:r>
            <a:r>
              <a:rPr lang="en-US" altLang="ko-KR" sz="1500" dirty="0" err="1"/>
              <a:t>memberDao.selectMemberToMap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735030"/>
            <a:ext cx="637713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MemberService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ms</a:t>
            </a:r>
            <a:r>
              <a:rPr lang="en-US" altLang="ko-KR" sz="1500" dirty="0"/>
              <a:t> = (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con.getBean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memberService</a:t>
            </a:r>
            <a:r>
              <a:rPr lang="en-US" altLang="ko-KR" sz="1500" dirty="0"/>
              <a:t>");</a:t>
            </a:r>
          </a:p>
          <a:p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= new 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();</a:t>
            </a:r>
          </a:p>
          <a:p>
            <a:endParaRPr lang="en-US" altLang="ko-KR" sz="1500" dirty="0"/>
          </a:p>
          <a:p>
            <a:r>
              <a:rPr lang="en-US" altLang="ko-KR" sz="1500" dirty="0"/>
              <a:t>List&lt;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&gt; list1 = ms.getMemberList1(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);</a:t>
            </a:r>
          </a:p>
          <a:p>
            <a:r>
              <a:rPr lang="en-US" altLang="ko-KR" sz="1500" dirty="0"/>
              <a:t>for(</a:t>
            </a:r>
            <a:r>
              <a:rPr lang="en-US" altLang="ko-KR" sz="1500" dirty="0" err="1"/>
              <a:t>MemberDto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dto</a:t>
            </a:r>
            <a:r>
              <a:rPr lang="en-US" altLang="ko-KR" sz="1500" dirty="0"/>
              <a:t> : list1)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dto.getId</a:t>
            </a:r>
            <a:r>
              <a:rPr lang="en-US" altLang="ko-KR" sz="1500" dirty="0"/>
              <a:t>() + " / " + </a:t>
            </a:r>
            <a:r>
              <a:rPr lang="en-US" altLang="ko-KR" sz="1500" dirty="0" err="1"/>
              <a:t>dto.getName</a:t>
            </a:r>
            <a:r>
              <a:rPr lang="en-US" altLang="ko-KR" sz="1500" dirty="0"/>
              <a:t>());</a:t>
            </a:r>
          </a:p>
          <a:p>
            <a:r>
              <a:rPr lang="en-US" altLang="ko-KR" sz="1500" dirty="0"/>
              <a:t>}</a:t>
            </a:r>
          </a:p>
          <a:p>
            <a:endParaRPr lang="en-US" altLang="ko-KR" sz="1500" dirty="0"/>
          </a:p>
          <a:p>
            <a:r>
              <a:rPr lang="en-US" altLang="ko-KR" sz="1500" dirty="0"/>
              <a:t>List&lt;Map&lt;String, Object&gt;&gt; list2 = ms.getMemberList2();</a:t>
            </a:r>
          </a:p>
          <a:p>
            <a:r>
              <a:rPr lang="en-US" altLang="ko-KR" sz="1500" dirty="0"/>
              <a:t>for(Map&lt;String, Object&gt; m : list2)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System.out.println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m.get</a:t>
            </a:r>
            <a:r>
              <a:rPr lang="en-US" altLang="ko-KR" sz="1500" dirty="0"/>
              <a:t>("</a:t>
            </a:r>
            <a:r>
              <a:rPr lang="en-US" altLang="ko-KR" sz="1500" dirty="0" err="1"/>
              <a:t>m_id</a:t>
            </a:r>
            <a:r>
              <a:rPr lang="en-US" altLang="ko-KR" sz="1500" dirty="0"/>
              <a:t>") + " / " + </a:t>
            </a:r>
            <a:r>
              <a:rPr lang="en-US" altLang="ko-KR" sz="1500" dirty="0" err="1"/>
              <a:t>m.get</a:t>
            </a:r>
            <a:r>
              <a:rPr lang="en-US" altLang="ko-KR" sz="1500" dirty="0"/>
              <a:t>("M_NAME"));</a:t>
            </a:r>
          </a:p>
          <a:p>
            <a:r>
              <a:rPr lang="en-US" altLang="ko-KR" sz="1500" dirty="0"/>
              <a:t>}</a:t>
            </a:r>
          </a:p>
        </p:txBody>
      </p:sp>
      <p:sp>
        <p:nvSpPr>
          <p:cNvPr id="6" name="타원 5"/>
          <p:cNvSpPr/>
          <p:nvPr/>
        </p:nvSpPr>
        <p:spPr>
          <a:xfrm>
            <a:off x="8686800" y="6449144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1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</TotalTime>
  <Words>23577</Words>
  <Application>Microsoft Office PowerPoint</Application>
  <PresentationFormat>화면 슬라이드 쇼(4:3)</PresentationFormat>
  <Paragraphs>4046</Paragraphs>
  <Slides>264</Slides>
  <Notes>264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264</vt:i4>
      </vt:variant>
    </vt:vector>
  </HeadingPairs>
  <TitlesOfParts>
    <vt:vector size="270" baseType="lpstr">
      <vt:lpstr>굴림</vt:lpstr>
      <vt:lpstr>돋움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kangwook lee</cp:lastModifiedBy>
  <cp:revision>234</cp:revision>
  <dcterms:created xsi:type="dcterms:W3CDTF">2013-06-27T12:00:59Z</dcterms:created>
  <dcterms:modified xsi:type="dcterms:W3CDTF">2023-11-11T01:15:39Z</dcterms:modified>
</cp:coreProperties>
</file>