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12" r:id="rId2"/>
  </p:sldMasterIdLst>
  <p:notesMasterIdLst>
    <p:notesMasterId r:id="rId173"/>
  </p:notesMasterIdLst>
  <p:sldIdLst>
    <p:sldId id="686" r:id="rId3"/>
    <p:sldId id="588" r:id="rId4"/>
    <p:sldId id="309" r:id="rId5"/>
    <p:sldId id="310" r:id="rId6"/>
    <p:sldId id="311" r:id="rId7"/>
    <p:sldId id="673" r:id="rId8"/>
    <p:sldId id="312" r:id="rId9"/>
    <p:sldId id="313" r:id="rId10"/>
    <p:sldId id="314" r:id="rId11"/>
    <p:sldId id="315" r:id="rId12"/>
    <p:sldId id="679" r:id="rId13"/>
    <p:sldId id="680" r:id="rId14"/>
    <p:sldId id="681" r:id="rId15"/>
    <p:sldId id="682" r:id="rId16"/>
    <p:sldId id="683" r:id="rId17"/>
    <p:sldId id="318" r:id="rId18"/>
    <p:sldId id="704" r:id="rId19"/>
    <p:sldId id="705" r:id="rId20"/>
    <p:sldId id="706" r:id="rId21"/>
    <p:sldId id="707" r:id="rId22"/>
    <p:sldId id="708" r:id="rId23"/>
    <p:sldId id="709" r:id="rId24"/>
    <p:sldId id="711" r:id="rId25"/>
    <p:sldId id="678" r:id="rId26"/>
    <p:sldId id="712" r:id="rId27"/>
    <p:sldId id="713" r:id="rId28"/>
    <p:sldId id="714" r:id="rId29"/>
    <p:sldId id="715" r:id="rId30"/>
    <p:sldId id="684" r:id="rId31"/>
    <p:sldId id="689" r:id="rId32"/>
    <p:sldId id="716" r:id="rId33"/>
    <p:sldId id="690" r:id="rId34"/>
    <p:sldId id="691" r:id="rId35"/>
    <p:sldId id="685" r:id="rId36"/>
    <p:sldId id="694" r:id="rId37"/>
    <p:sldId id="717" r:id="rId38"/>
    <p:sldId id="687" r:id="rId39"/>
    <p:sldId id="692" r:id="rId40"/>
    <p:sldId id="693" r:id="rId41"/>
    <p:sldId id="688" r:id="rId42"/>
    <p:sldId id="695" r:id="rId43"/>
    <p:sldId id="696" r:id="rId44"/>
    <p:sldId id="697" r:id="rId45"/>
    <p:sldId id="698" r:id="rId46"/>
    <p:sldId id="700" r:id="rId47"/>
    <p:sldId id="699" r:id="rId48"/>
    <p:sldId id="701" r:id="rId49"/>
    <p:sldId id="702" r:id="rId50"/>
    <p:sldId id="703" r:id="rId51"/>
    <p:sldId id="325" r:id="rId52"/>
    <p:sldId id="327" r:id="rId53"/>
    <p:sldId id="358" r:id="rId54"/>
    <p:sldId id="367" r:id="rId55"/>
    <p:sldId id="368" r:id="rId56"/>
    <p:sldId id="372" r:id="rId57"/>
    <p:sldId id="359" r:id="rId58"/>
    <p:sldId id="369" r:id="rId59"/>
    <p:sldId id="374" r:id="rId60"/>
    <p:sldId id="435" r:id="rId61"/>
    <p:sldId id="718" r:id="rId62"/>
    <p:sldId id="382" r:id="rId63"/>
    <p:sldId id="719" r:id="rId64"/>
    <p:sldId id="370" r:id="rId65"/>
    <p:sldId id="720" r:id="rId66"/>
    <p:sldId id="378" r:id="rId67"/>
    <p:sldId id="375" r:id="rId68"/>
    <p:sldId id="721" r:id="rId69"/>
    <p:sldId id="383" r:id="rId70"/>
    <p:sldId id="385" r:id="rId71"/>
    <p:sldId id="723" r:id="rId72"/>
    <p:sldId id="386" r:id="rId73"/>
    <p:sldId id="724" r:id="rId74"/>
    <p:sldId id="725" r:id="rId75"/>
    <p:sldId id="726" r:id="rId76"/>
    <p:sldId id="388" r:id="rId77"/>
    <p:sldId id="727" r:id="rId78"/>
    <p:sldId id="389" r:id="rId79"/>
    <p:sldId id="361" r:id="rId80"/>
    <p:sldId id="728" r:id="rId81"/>
    <p:sldId id="525" r:id="rId82"/>
    <p:sldId id="526" r:id="rId83"/>
    <p:sldId id="523" r:id="rId84"/>
    <p:sldId id="729" r:id="rId85"/>
    <p:sldId id="749" r:id="rId86"/>
    <p:sldId id="537" r:id="rId87"/>
    <p:sldId id="750" r:id="rId88"/>
    <p:sldId id="751" r:id="rId89"/>
    <p:sldId id="752" r:id="rId90"/>
    <p:sldId id="753" r:id="rId91"/>
    <p:sldId id="754" r:id="rId92"/>
    <p:sldId id="755" r:id="rId93"/>
    <p:sldId id="407" r:id="rId94"/>
    <p:sldId id="764" r:id="rId95"/>
    <p:sldId id="756" r:id="rId96"/>
    <p:sldId id="757" r:id="rId97"/>
    <p:sldId id="758" r:id="rId98"/>
    <p:sldId id="759" r:id="rId99"/>
    <p:sldId id="760" r:id="rId100"/>
    <p:sldId id="761" r:id="rId101"/>
    <p:sldId id="762" r:id="rId102"/>
    <p:sldId id="772" r:id="rId103"/>
    <p:sldId id="765" r:id="rId104"/>
    <p:sldId id="766" r:id="rId105"/>
    <p:sldId id="767" r:id="rId106"/>
    <p:sldId id="769" r:id="rId107"/>
    <p:sldId id="768" r:id="rId108"/>
    <p:sldId id="770" r:id="rId109"/>
    <p:sldId id="771" r:id="rId110"/>
    <p:sldId id="433" r:id="rId111"/>
    <p:sldId id="773" r:id="rId112"/>
    <p:sldId id="737" r:id="rId113"/>
    <p:sldId id="748" r:id="rId114"/>
    <p:sldId id="774" r:id="rId115"/>
    <p:sldId id="775" r:id="rId116"/>
    <p:sldId id="776" r:id="rId117"/>
    <p:sldId id="777" r:id="rId118"/>
    <p:sldId id="778" r:id="rId119"/>
    <p:sldId id="741" r:id="rId120"/>
    <p:sldId id="779" r:id="rId121"/>
    <p:sldId id="780" r:id="rId122"/>
    <p:sldId id="743" r:id="rId123"/>
    <p:sldId id="788" r:id="rId124"/>
    <p:sldId id="789" r:id="rId125"/>
    <p:sldId id="790" r:id="rId126"/>
    <p:sldId id="791" r:id="rId127"/>
    <p:sldId id="792" r:id="rId128"/>
    <p:sldId id="793" r:id="rId129"/>
    <p:sldId id="794" r:id="rId130"/>
    <p:sldId id="795" r:id="rId131"/>
    <p:sldId id="796" r:id="rId132"/>
    <p:sldId id="763" r:id="rId133"/>
    <p:sldId id="797" r:id="rId134"/>
    <p:sldId id="798" r:id="rId135"/>
    <p:sldId id="799" r:id="rId136"/>
    <p:sldId id="787" r:id="rId137"/>
    <p:sldId id="800" r:id="rId138"/>
    <p:sldId id="801" r:id="rId139"/>
    <p:sldId id="783" r:id="rId140"/>
    <p:sldId id="784" r:id="rId141"/>
    <p:sldId id="785" r:id="rId142"/>
    <p:sldId id="786" r:id="rId143"/>
    <p:sldId id="802" r:id="rId144"/>
    <p:sldId id="803" r:id="rId145"/>
    <p:sldId id="804" r:id="rId146"/>
    <p:sldId id="805" r:id="rId147"/>
    <p:sldId id="806" r:id="rId148"/>
    <p:sldId id="807" r:id="rId149"/>
    <p:sldId id="808" r:id="rId150"/>
    <p:sldId id="809" r:id="rId151"/>
    <p:sldId id="810" r:id="rId152"/>
    <p:sldId id="819" r:id="rId153"/>
    <p:sldId id="820" r:id="rId154"/>
    <p:sldId id="821" r:id="rId155"/>
    <p:sldId id="822" r:id="rId156"/>
    <p:sldId id="816" r:id="rId157"/>
    <p:sldId id="823" r:id="rId158"/>
    <p:sldId id="817" r:id="rId159"/>
    <p:sldId id="824" r:id="rId160"/>
    <p:sldId id="825" r:id="rId161"/>
    <p:sldId id="826" r:id="rId162"/>
    <p:sldId id="827" r:id="rId163"/>
    <p:sldId id="828" r:id="rId164"/>
    <p:sldId id="829" r:id="rId165"/>
    <p:sldId id="830" r:id="rId166"/>
    <p:sldId id="811" r:id="rId167"/>
    <p:sldId id="813" r:id="rId168"/>
    <p:sldId id="812" r:id="rId169"/>
    <p:sldId id="831" r:id="rId170"/>
    <p:sldId id="814" r:id="rId171"/>
    <p:sldId id="815" r:id="rId17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C5"/>
    <a:srgbClr val="FFFFCC"/>
    <a:srgbClr val="66CCFF"/>
    <a:srgbClr val="669900"/>
    <a:srgbClr val="990000"/>
    <a:srgbClr val="355000"/>
    <a:srgbClr val="97FF97"/>
    <a:srgbClr val="C1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FA6A-B26C-46DD-B705-450C79AD284F}" v="8" dt="2022-06-15T12:28:10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4" autoAdjust="0"/>
    <p:restoredTop sz="91081" autoAdjust="0"/>
  </p:normalViewPr>
  <p:slideViewPr>
    <p:cSldViewPr>
      <p:cViewPr varScale="1">
        <p:scale>
          <a:sx n="119" d="100"/>
          <a:sy n="119" d="100"/>
        </p:scale>
        <p:origin x="30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tableStyles" Target="tableStyles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microsoft.com/office/2016/11/relationships/changesInfo" Target="changesInfos/changesInfo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presProps" Target="presProps.xml"/><Relationship Id="rId179" Type="http://schemas.microsoft.com/office/2015/10/relationships/revisionInfo" Target="revisionInfo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viewProps" Target="viewProp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theme" Target="theme/theme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kangwook" userId="358766d1acadafad" providerId="LiveId" clId="{84FAFA6A-B26C-46DD-B705-450C79AD284F}"/>
    <pc:docChg chg="addSld delSld modSld">
      <pc:chgData name="lee kangwook" userId="358766d1acadafad" providerId="LiveId" clId="{84FAFA6A-B26C-46DD-B705-450C79AD284F}" dt="2022-06-15T12:28:10.086" v="8"/>
      <pc:docMkLst>
        <pc:docMk/>
      </pc:docMkLst>
      <pc:sldChg chg="del">
        <pc:chgData name="lee kangwook" userId="358766d1acadafad" providerId="LiveId" clId="{84FAFA6A-B26C-46DD-B705-450C79AD284F}" dt="2022-06-15T12:21:26.410" v="0" actId="47"/>
        <pc:sldMkLst>
          <pc:docMk/>
          <pc:sldMk cId="0" sldId="256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25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27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58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59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361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67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68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69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70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72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74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75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78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382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383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385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386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388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389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407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433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435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523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525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526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537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78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84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85"/>
        </pc:sldMkLst>
      </pc:sldChg>
      <pc:sldChg chg="delSp">
        <pc:chgData name="lee kangwook" userId="358766d1acadafad" providerId="LiveId" clId="{84FAFA6A-B26C-46DD-B705-450C79AD284F}" dt="2022-06-15T12:21:30.565" v="1" actId="478"/>
        <pc:sldMkLst>
          <pc:docMk/>
          <pc:sldMk cId="0" sldId="686"/>
        </pc:sldMkLst>
        <pc:spChg chg="del">
          <ac:chgData name="lee kangwook" userId="358766d1acadafad" providerId="LiveId" clId="{84FAFA6A-B26C-46DD-B705-450C79AD284F}" dt="2022-06-15T12:21:30.565" v="1" actId="478"/>
          <ac:spMkLst>
            <pc:docMk/>
            <pc:sldMk cId="0" sldId="686"/>
            <ac:spMk id="18435" creationId="{4D0E9094-2238-42BF-960F-08B1911B9D16}"/>
          </ac:spMkLst>
        </pc:spChg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87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88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89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0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1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2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3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4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5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6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7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8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699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0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1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2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3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4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5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6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7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8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09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11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12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13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14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15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16"/>
        </pc:sldMkLst>
      </pc:sldChg>
      <pc:sldChg chg="add">
        <pc:chgData name="lee kangwook" userId="358766d1acadafad" providerId="LiveId" clId="{84FAFA6A-B26C-46DD-B705-450C79AD284F}" dt="2022-06-15T12:22:55.035" v="2"/>
        <pc:sldMkLst>
          <pc:docMk/>
          <pc:sldMk cId="0" sldId="717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718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719"/>
        </pc:sldMkLst>
      </pc:sldChg>
      <pc:sldChg chg="add">
        <pc:chgData name="lee kangwook" userId="358766d1acadafad" providerId="LiveId" clId="{84FAFA6A-B26C-46DD-B705-450C79AD284F}" dt="2022-06-15T12:23:32.057" v="3"/>
        <pc:sldMkLst>
          <pc:docMk/>
          <pc:sldMk cId="0" sldId="720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1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3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4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5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6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7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8"/>
        </pc:sldMkLst>
      </pc:sldChg>
      <pc:sldChg chg="add">
        <pc:chgData name="lee kangwook" userId="358766d1acadafad" providerId="LiveId" clId="{84FAFA6A-B26C-46DD-B705-450C79AD284F}" dt="2022-06-15T12:24:16.674" v="4"/>
        <pc:sldMkLst>
          <pc:docMk/>
          <pc:sldMk cId="0" sldId="729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37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41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43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48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49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0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1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2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3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4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5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6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7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8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59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0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1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2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63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4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5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6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7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8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69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70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71"/>
        </pc:sldMkLst>
      </pc:sldChg>
      <pc:sldChg chg="add">
        <pc:chgData name="lee kangwook" userId="358766d1acadafad" providerId="LiveId" clId="{84FAFA6A-B26C-46DD-B705-450C79AD284F}" dt="2022-06-15T12:24:51.482" v="5"/>
        <pc:sldMkLst>
          <pc:docMk/>
          <pc:sldMk cId="0" sldId="772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73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74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75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76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77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78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79"/>
        </pc:sldMkLst>
      </pc:sldChg>
      <pc:sldChg chg="add">
        <pc:chgData name="lee kangwook" userId="358766d1acadafad" providerId="LiveId" clId="{84FAFA6A-B26C-46DD-B705-450C79AD284F}" dt="2022-06-15T12:25:22.305" v="6"/>
        <pc:sldMkLst>
          <pc:docMk/>
          <pc:sldMk cId="0" sldId="780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83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84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85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86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87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88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89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0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1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2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3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4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5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6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7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8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799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800"/>
        </pc:sldMkLst>
      </pc:sldChg>
      <pc:sldChg chg="add">
        <pc:chgData name="lee kangwook" userId="358766d1acadafad" providerId="LiveId" clId="{84FAFA6A-B26C-46DD-B705-450C79AD284F}" dt="2022-06-15T12:25:44.872" v="7"/>
        <pc:sldMkLst>
          <pc:docMk/>
          <pc:sldMk cId="0" sldId="801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2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3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4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5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6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7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8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09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0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1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2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3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4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5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6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7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19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0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1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2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3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4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5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6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7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8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29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30"/>
        </pc:sldMkLst>
      </pc:sldChg>
      <pc:sldChg chg="add">
        <pc:chgData name="lee kangwook" userId="358766d1acadafad" providerId="LiveId" clId="{84FAFA6A-B26C-46DD-B705-450C79AD284F}" dt="2022-06-15T12:28:10.086" v="8"/>
        <pc:sldMkLst>
          <pc:docMk/>
          <pc:sldMk cId="0" sldId="8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8DCF085-E716-46AA-B9BA-A088D4AD2A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9F3F39C-0F8E-4D65-91BE-07EEC1F42A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E1DC6AF-F773-4114-87C1-1EC8B1B49B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DDA674E5-DF7B-4431-9EC7-0DE417AFD2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84BBAEF1-6992-40B0-8E34-6E61EC2413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9DE8345B-2E31-4BC5-9935-A4F93122D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9BC3FFC-A6C4-4EDD-8753-BFB7F7AA82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B22CB4E-C4CF-428A-BEE7-A29503F888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32225"/>
            <a:ext cx="9144000" cy="1727200"/>
          </a:xfrm>
          <a:prstGeom prst="rect">
            <a:avLst/>
          </a:prstGeom>
          <a:solidFill>
            <a:srgbClr val="7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B6A1950-C9D9-490B-9837-56EADAF7FB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3600"/>
            <a:ext cx="9144000" cy="1727200"/>
          </a:xfrm>
          <a:prstGeom prst="rect">
            <a:avLst/>
          </a:prstGeom>
          <a:solidFill>
            <a:srgbClr val="9E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2887623-D05A-4778-9955-F4C28AE7BC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74863"/>
            <a:ext cx="7921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FA5F4D0-05CA-48ED-B411-AE9A0675E1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BA798E5-9F66-4EA3-8C3B-7843F2A1EF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61025"/>
            <a:ext cx="9144000" cy="0"/>
          </a:xfrm>
          <a:prstGeom prst="line">
            <a:avLst/>
          </a:prstGeom>
          <a:noFill/>
          <a:ln w="7620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F6F64383-ED6E-47B9-81A3-63F362221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5589588"/>
            <a:ext cx="9144001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57150"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E3A876F-F4BA-41D5-A387-93DC84915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292AD93-28ED-40C2-8993-CEDDDC21E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9FF0F5-BBEE-47D8-A00C-2296C9D34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9E4E21DA-9BB8-49D8-B35A-4AA53128F9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914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45FE4F-B5E3-42A7-BA22-9B0617A90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2D9FE6-0689-4F39-9284-EE656D3CC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A0C30C-1AB5-41AA-9585-F879869FD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8AD39-6523-4F06-8045-02C94B9F2C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75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145F95-00BE-42C4-B709-A6090D2435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2ABE72-CA21-482F-91B9-45ADA5E1E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630664-2159-4CB4-994B-87A58CFA0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6A7BC-0E06-49CA-BE9B-F454E56E23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772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4E3D7-66CE-47F3-B964-0F26167B8F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E5E79-CC8D-4CD5-B3F9-CCC8BA3FC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DB93E-87A2-4EE3-B4B3-159B86F87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5FE1E-04D3-44C5-9A41-75105B37B0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710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5FC3B83-B1F9-47B7-B21E-6093EDC1D8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32225"/>
            <a:ext cx="9144000" cy="1727200"/>
          </a:xfrm>
          <a:prstGeom prst="rect">
            <a:avLst/>
          </a:prstGeom>
          <a:solidFill>
            <a:srgbClr val="7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838CEF7-772B-4081-BF8D-5DDC638075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3600"/>
            <a:ext cx="9144000" cy="1727200"/>
          </a:xfrm>
          <a:prstGeom prst="rect">
            <a:avLst/>
          </a:prstGeom>
          <a:solidFill>
            <a:srgbClr val="9E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61215EB-586F-4E9E-9C4E-0E39DE280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74863"/>
            <a:ext cx="7921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5C260C4-D8D2-4C70-9D3F-4709DBE966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C00A0783-EA9C-43A4-AC97-BDE8D352A2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61025"/>
            <a:ext cx="9144000" cy="0"/>
          </a:xfrm>
          <a:prstGeom prst="line">
            <a:avLst/>
          </a:prstGeom>
          <a:noFill/>
          <a:ln w="7620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6D1E2D97-6C0A-4AC3-946C-3A2307B5E6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5589588"/>
            <a:ext cx="9144001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57150"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6B3757E-B7D2-431F-B890-D5ED2AD9C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B036F75-0B96-455D-8BFA-10E58B9A4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CBAD7E5-A41B-46E9-9A6C-3422076BC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3D007490-F6D9-4A0F-AA91-0F5965E6EF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97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55D6F7-07A0-4A15-97E7-3989AEF91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011F6F-873A-436F-BD30-13BDAB4F7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E2D9B7-2647-40BC-B006-EA555B6ED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46BD26E6-6B2A-4200-95E6-828A72B2A3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196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9AB5CD-1C02-4B71-8B74-80D27E326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DAC441-D493-4197-AED2-9B1A5F2BD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3BD170-3F5D-4789-8539-79DB7801F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4F27A64B-57FD-48FB-A044-A58026B54B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823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A4C63-CB6E-43E2-AFBE-D75A57F57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6E31-28E4-498E-B8E0-500CB7DF7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ABAE-B141-47CC-B0FB-C498AE22A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4F9B280B-8666-4C30-B239-B62D11274B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571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9C7E19-F70C-484F-8EFA-A3158543CE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E5D55D-33B3-4B2B-8E78-5C929896F1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F725C1-52CD-4A5F-844D-DD5F1E5FB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AE67B5E5-C6F9-4D00-A6B0-FBD3A22BCB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661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D58C4B-B1B8-40CB-A883-D8C0D2FE5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2C9AD4-221C-4DB7-87AF-3CAB7BBC2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E719D2-D5AE-47AD-BE57-D7BC56870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24A19F6E-7835-44F6-89B9-335E38087C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540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9B24AE-08B6-48FB-88E9-4EC944316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D19F75-9AFA-4AD7-B8A8-87CB3E59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4A51FF-5941-47C2-A7FB-5687FA11AA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2D8E5C1F-CACC-40D8-BF85-F498039583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79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9B32F2-F79D-4C66-97BD-7292456AD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279954-F422-40EF-8BBD-1A1246871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385754-818B-4F9D-8EF0-752979A95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999E3-0874-40F3-82F3-0A4ABE0ABE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559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C7267-236F-4898-AD8F-B08FBB33D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750A-87FD-4051-9E9B-532A710C8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662C-E787-4B2D-8B83-E09188AAD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501D5A6B-E977-4CB0-9874-F34EAF50FC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885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F4F44-C380-48FB-8C4B-71C3CE5F2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9A245-6DAD-450F-B4A3-99109A172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68025-AEAF-4C8F-A0EA-696B5CD8F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CAE18C51-6115-42E8-8A55-171ADCD366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493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A113A2-40B5-4A2B-9507-E1180613A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0B18E-4832-40B8-B901-EB2CBB90F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AB84A3-CB91-40C5-9EAA-AF4228B8B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F2E8DADC-32B9-4F83-8966-3D6E9EB634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4236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F74ECB-4EEE-4A57-9BF3-B691A1287D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28F250-3732-41BA-93F9-16766D9F1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5E065C-2B51-4FCA-AA3F-DCB69414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ABB37BFD-172D-425E-BA91-1D16BA335E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78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5034-348B-4636-8836-21E091F24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ED32C-D14A-444D-94B8-30D4CC404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0F16-4577-4D9A-8853-0C1DE3F69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6376C4B5-B17D-4A41-9DC7-53289634FD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88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9C098-4027-4A74-B8E3-F72120C98B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F82D3B-B9B2-4734-AB8A-7F1B318D8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507107-B451-4D6B-8DD5-1F05FDAFE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BD465-98B0-4379-995F-46321BF56B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6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3E88B-169A-4DB8-A95D-674CE0FB68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9A42F-9C5E-4057-B56E-55013DB5DE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35FC4-3031-446A-8839-10AB74106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AADA6-9704-4DF2-9875-97FD38F997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17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914C9E-9D57-4742-A40B-6F30D18F4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36EB8F-654A-4B08-887E-D124C1A19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661837-BA1A-4B68-BC42-6815D9C54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470D0-2BD5-45D6-9E51-D481F9C24A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653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63D083-461D-4783-863C-B89266468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6784EE-41DC-4957-A881-EA5AEC5A4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B2EEAE-39EF-4803-8085-C9E4466A59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82B8C-F234-436E-B439-1194DC0B2E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5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43F1E7-935A-4104-9DB5-9F2506562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58274A-70D5-4737-A7F5-17DBD42D0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90C6A0-4D5B-4DB8-9630-934D1B44D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5480F-9478-4550-929F-63F84E0391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90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3E75B-3070-4E61-88E9-B46DAA7A2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33C60-083B-451B-9DE1-0323F1735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AC6C8-0CEA-48B9-B0F8-B8E60E3AA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D73D0-E84F-4DBC-A7F6-15CF224F73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6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A74E9-95C8-46BA-BA1D-3167A3CA3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5E3E-A3E1-4F09-8DFA-FE2CBF6C6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7FFE3-CC23-4357-880A-1AF6EF0040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A14BD-67D2-4FDE-8121-455AE462A6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6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26B81A4E-E106-44B9-8813-C714624954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260350"/>
            <a:ext cx="8207375" cy="6264275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63744A9-94BB-44AE-A51A-329D76118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3742C46-9A2E-48D9-B9F3-08375E871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7C01123-09CE-4811-9D7F-37CD21B693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191019-2171-4B87-8C93-96EF432597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628E87-64C6-402A-838D-910C4BF068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458E8C56-0CE9-4A79-B0FD-A7353F951A1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2" name="Line 10">
            <a:extLst>
              <a:ext uri="{FF2B5EF4-FFF2-40B4-BE49-F238E27FC236}">
                <a16:creationId xmlns:a16="http://schemas.microsoft.com/office/drawing/2014/main" id="{A56FAA7C-1625-497D-9DDA-DFBC13EE4D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12875"/>
            <a:ext cx="784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3" name="Line 12">
            <a:extLst>
              <a:ext uri="{FF2B5EF4-FFF2-40B4-BE49-F238E27FC236}">
                <a16:creationId xmlns:a16="http://schemas.microsoft.com/office/drawing/2014/main" id="{AE237140-0701-48CD-8789-EF99167511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5715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A64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A64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A64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A64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34121E67-9AD7-4E30-A4C0-CF3209D2F4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260350"/>
            <a:ext cx="8207375" cy="6264275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729ADD34-F51C-4DA3-A8F9-A50AA41DC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48A33CA5-268E-48B8-ADD2-5D0A8D485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45D9C49-94EC-4FBD-B478-6C0562CDE4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BB890F-96C7-4645-9C09-A8D80E3E6E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0BCBF6-4D01-4961-99EE-A8490C9C20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B255B57B-0B3C-4E1F-97B8-923AB58C3EC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6" name="Line 10">
            <a:extLst>
              <a:ext uri="{FF2B5EF4-FFF2-40B4-BE49-F238E27FC236}">
                <a16:creationId xmlns:a16="http://schemas.microsoft.com/office/drawing/2014/main" id="{F68CE4B8-4B0A-402F-9DCC-0F5DEAC851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12875"/>
            <a:ext cx="784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Line 12">
            <a:extLst>
              <a:ext uri="{FF2B5EF4-FFF2-40B4-BE49-F238E27FC236}">
                <a16:creationId xmlns:a16="http://schemas.microsoft.com/office/drawing/2014/main" id="{65EA45F1-C02D-489E-9FA2-F1EDA1F8570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5715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A64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A64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A64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A64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702B6C9-360C-4848-BCEA-0BF819C5C0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1</a:t>
            </a:r>
            <a:r>
              <a:rPr lang="ko-KR" altLang="en-US"/>
              <a:t>장 데이터베이스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F4A21A1-C998-413E-A044-E965B333F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</a:t>
            </a:r>
            <a:r>
              <a:rPr lang="en-US" altLang="ko-KR"/>
              <a:t>3</a:t>
            </a:r>
            <a:r>
              <a:rPr lang="ko-KR" altLang="en-US"/>
              <a:t>단계구조</a:t>
            </a:r>
          </a:p>
        </p:txBody>
      </p:sp>
      <p:pic>
        <p:nvPicPr>
          <p:cNvPr id="27651" name="_x183363408" descr="EMB000015ec4a6b">
            <a:extLst>
              <a:ext uri="{FF2B5EF4-FFF2-40B4-BE49-F238E27FC236}">
                <a16:creationId xmlns:a16="http://schemas.microsoft.com/office/drawing/2014/main" id="{FE091E05-FCC1-4A1D-B1BF-766091AE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628775"/>
            <a:ext cx="727392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72584874-1310-FEAD-FE6B-EC9B637A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462F6487-F095-7B31-3C23-CA003EAF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 sz="2400"/>
              <a:t>SELECT </a:t>
            </a:r>
            <a:r>
              <a:rPr lang="ko-KR" altLang="en-US" sz="2400"/>
              <a:t>성적</a:t>
            </a:r>
            <a:r>
              <a:rPr lang="en-US" altLang="ko-KR" sz="2400"/>
              <a:t>.</a:t>
            </a:r>
            <a:r>
              <a:rPr lang="ko-KR" altLang="en-US" sz="2400"/>
              <a:t>학번</a:t>
            </a:r>
            <a:r>
              <a:rPr lang="en-US" altLang="ko-KR" sz="2400"/>
              <a:t>, </a:t>
            </a:r>
            <a:r>
              <a:rPr lang="ko-KR" altLang="en-US" sz="2400"/>
              <a:t>성적</a:t>
            </a:r>
            <a:r>
              <a:rPr lang="en-US" altLang="ko-KR" sz="2400"/>
              <a:t>.</a:t>
            </a:r>
            <a:r>
              <a:rPr lang="ko-KR" altLang="en-US" sz="2400"/>
              <a:t>이름</a:t>
            </a:r>
            <a:r>
              <a:rPr lang="en-US" altLang="ko-KR" sz="2400"/>
              <a:t>, </a:t>
            </a:r>
            <a:r>
              <a:rPr lang="ko-KR" altLang="en-US" sz="2400"/>
              <a:t>팀프로젝트</a:t>
            </a:r>
            <a:r>
              <a:rPr lang="en-US" altLang="ko-KR" sz="2400"/>
              <a:t>.</a:t>
            </a:r>
            <a:r>
              <a:rPr lang="ko-KR" altLang="en-US" sz="2400"/>
              <a:t>이름 </a:t>
            </a:r>
            <a:r>
              <a:rPr lang="en-US" altLang="ko-KR" sz="2400"/>
              <a:t>AS </a:t>
            </a:r>
            <a:r>
              <a:rPr lang="ko-KR" altLang="en-US" sz="2400"/>
              <a:t>참여자</a:t>
            </a:r>
            <a:r>
              <a:rPr lang="en-US" altLang="ko-KR" sz="2400"/>
              <a:t>,</a:t>
            </a:r>
          </a:p>
          <a:p>
            <a:pPr marL="0" indent="0" latinLnBrk="0">
              <a:buFontTx/>
              <a:buNone/>
            </a:pPr>
            <a:r>
              <a:rPr lang="en-US" altLang="ko-KR" sz="2400"/>
              <a:t>        </a:t>
            </a:r>
            <a:r>
              <a:rPr lang="ko-KR" altLang="en-US" sz="2400"/>
              <a:t>점수</a:t>
            </a:r>
            <a:r>
              <a:rPr lang="en-US" altLang="ko-KR" sz="2400"/>
              <a:t>, </a:t>
            </a:r>
            <a:r>
              <a:rPr lang="ko-KR" altLang="en-US" sz="2400"/>
              <a:t>조장</a:t>
            </a:r>
          </a:p>
          <a:p>
            <a:pPr marL="0" indent="0" latinLnBrk="0">
              <a:buFontTx/>
              <a:buNone/>
            </a:pPr>
            <a:r>
              <a:rPr lang="en-US" altLang="ko-KR" sz="2400"/>
              <a:t>FROM </a:t>
            </a:r>
            <a:r>
              <a:rPr lang="ko-KR" altLang="en-US" sz="2400"/>
              <a:t>팀프로젝트 </a:t>
            </a:r>
            <a:r>
              <a:rPr lang="en-US" altLang="ko-KR" sz="2400"/>
              <a:t>FULL OUTER JOIN </a:t>
            </a:r>
            <a:r>
              <a:rPr lang="ko-KR" altLang="en-US" sz="2400"/>
              <a:t>성적</a:t>
            </a:r>
          </a:p>
          <a:p>
            <a:pPr marL="0" indent="0" latinLnBrk="0">
              <a:buFontTx/>
              <a:buNone/>
            </a:pPr>
            <a:r>
              <a:rPr lang="en-US" altLang="ko-KR" sz="2400"/>
              <a:t>ON </a:t>
            </a:r>
            <a:r>
              <a:rPr lang="ko-KR" altLang="en-US" sz="2400"/>
              <a:t>팀프로젝트</a:t>
            </a:r>
            <a:r>
              <a:rPr lang="en-US" altLang="ko-KR" sz="2400"/>
              <a:t>.</a:t>
            </a:r>
            <a:r>
              <a:rPr lang="ko-KR" altLang="en-US" sz="2400"/>
              <a:t>학번 </a:t>
            </a:r>
            <a:r>
              <a:rPr lang="en-US" altLang="ko-KR" sz="2400"/>
              <a:t>= </a:t>
            </a:r>
            <a:r>
              <a:rPr lang="ko-KR" altLang="en-US" sz="2400"/>
              <a:t>성적</a:t>
            </a:r>
            <a:r>
              <a:rPr lang="en-US" altLang="ko-KR" sz="2400"/>
              <a:t>.</a:t>
            </a:r>
            <a:r>
              <a:rPr lang="ko-KR" altLang="en-US" sz="2400"/>
              <a:t>학번</a:t>
            </a:r>
          </a:p>
          <a:p>
            <a:pPr marL="0" indent="0">
              <a:buFontTx/>
              <a:buNone/>
            </a:pPr>
            <a:endParaRPr lang="ko-KR" altLang="en-US" sz="28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4929921-8D88-67CE-1C76-2CCC0268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3FECEC03-87CD-4BB1-5A37-1E25CD04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EFEF41B8-C321-867F-2284-A5A65CBB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9434C397-DF3D-71A5-815A-85288559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양쪽 테이블 모두를 기준으로 조인</a:t>
            </a:r>
            <a:endParaRPr lang="en-US" altLang="ko-KR"/>
          </a:p>
          <a:p>
            <a:r>
              <a:rPr lang="ko-KR" altLang="en-US"/>
              <a:t>성능 면에서 아주 좋지 않다</a:t>
            </a:r>
            <a:endParaRPr lang="en-US" altLang="ko-KR"/>
          </a:p>
          <a:p>
            <a:r>
              <a:rPr lang="ko-KR" altLang="en-US"/>
              <a:t>가능한 사용하지 않는 것이 좋다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E8CDD485-EF28-8508-A64E-8F425992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셀프 조인 </a:t>
            </a:r>
            <a:r>
              <a:rPr lang="en-US" altLang="ko-KR"/>
              <a:t>(SELF-JOIN)</a:t>
            </a:r>
            <a:endParaRPr lang="ko-KR" altLang="en-US"/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40CBD367-E06B-97C6-DEC4-0932E4D8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77250A72-6C09-B9A1-0C35-2B81392E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89138"/>
            <a:ext cx="46863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FC1ED160-4357-91B8-4EDC-E483F257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셀프 조인 </a:t>
            </a:r>
            <a:r>
              <a:rPr lang="en-US" altLang="ko-KR"/>
              <a:t>(SELF-JOIN)</a:t>
            </a:r>
            <a:endParaRPr lang="ko-KR" altLang="en-US"/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7558A7E6-FEFE-42C8-B3D3-6C2CD4BE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테이블을 조인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5B9DC617-BD7F-DE30-137C-4A40E3C6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68538"/>
            <a:ext cx="6867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CF64780A-75B4-7A25-C042-D797B65B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셀프 조인 </a:t>
            </a:r>
            <a:r>
              <a:rPr lang="en-US" altLang="ko-KR"/>
              <a:t>(SELF-JOIN)</a:t>
            </a:r>
            <a:endParaRPr lang="ko-KR" altLang="en-US"/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A4001577-4855-ECB2-051A-BA0C0D4C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 sz="2800"/>
              <a:t>SELECT</a:t>
            </a:r>
            <a:r>
              <a:rPr lang="ko-KR" altLang="en-US" sz="2800"/>
              <a:t> 조원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r>
              <a:rPr lang="en-US" altLang="ko-KR" sz="2800"/>
              <a:t>AS </a:t>
            </a:r>
            <a:r>
              <a:rPr lang="ko-KR" altLang="en-US" sz="2800"/>
              <a:t>조원학번</a:t>
            </a:r>
            <a:r>
              <a:rPr lang="en-US" altLang="ko-KR" sz="2800"/>
              <a:t>, </a:t>
            </a:r>
            <a:r>
              <a:rPr lang="ko-KR" altLang="en-US" sz="2800"/>
              <a:t>조원</a:t>
            </a:r>
            <a:r>
              <a:rPr lang="en-US" altLang="ko-KR" sz="2800"/>
              <a:t>.</a:t>
            </a:r>
            <a:r>
              <a:rPr lang="ko-KR" altLang="en-US" sz="2800"/>
              <a:t>이름 </a:t>
            </a:r>
            <a:r>
              <a:rPr lang="en-US" altLang="ko-KR" sz="2800"/>
              <a:t>AS </a:t>
            </a:r>
            <a:r>
              <a:rPr lang="ko-KR" altLang="en-US" sz="2800"/>
              <a:t>조원명</a:t>
            </a:r>
            <a:r>
              <a:rPr lang="en-US" altLang="ko-KR" sz="2800"/>
              <a:t>, </a:t>
            </a:r>
            <a:endParaRPr lang="ko-KR" altLang="en-US" sz="2800"/>
          </a:p>
          <a:p>
            <a:pPr marL="0" indent="0" latinLnBrk="0">
              <a:buFontTx/>
              <a:buNone/>
            </a:pPr>
            <a:r>
              <a:rPr lang="ko-KR" altLang="en-US" sz="2800"/>
              <a:t>조장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r>
              <a:rPr lang="en-US" altLang="ko-KR" sz="2800"/>
              <a:t>AS </a:t>
            </a:r>
            <a:r>
              <a:rPr lang="ko-KR" altLang="en-US" sz="2800"/>
              <a:t>조장학번</a:t>
            </a:r>
            <a:r>
              <a:rPr lang="en-US" altLang="ko-KR" sz="2800"/>
              <a:t>, </a:t>
            </a:r>
            <a:r>
              <a:rPr lang="ko-KR" altLang="en-US" sz="2800"/>
              <a:t>조장</a:t>
            </a:r>
            <a:r>
              <a:rPr lang="en-US" altLang="ko-KR" sz="2800"/>
              <a:t>.</a:t>
            </a:r>
            <a:r>
              <a:rPr lang="ko-KR" altLang="en-US" sz="2800"/>
              <a:t>이름 </a:t>
            </a:r>
            <a:r>
              <a:rPr lang="en-US" altLang="ko-KR" sz="2800"/>
              <a:t>AS </a:t>
            </a:r>
            <a:r>
              <a:rPr lang="ko-KR" altLang="en-US" sz="2800"/>
              <a:t>조장명</a:t>
            </a:r>
          </a:p>
          <a:p>
            <a:pPr marL="0" indent="0">
              <a:buFontTx/>
              <a:buNone/>
            </a:pPr>
            <a:r>
              <a:rPr lang="en-US" altLang="ko-KR" sz="2800"/>
              <a:t>FROM </a:t>
            </a:r>
            <a:r>
              <a:rPr lang="ko-KR" altLang="en-US" sz="2800"/>
              <a:t>팀프로젝트 조원 </a:t>
            </a:r>
            <a:r>
              <a:rPr lang="en-US" altLang="ko-KR" sz="2800"/>
              <a:t>JOIN </a:t>
            </a:r>
            <a:r>
              <a:rPr lang="ko-KR" altLang="en-US" sz="2800"/>
              <a:t>팀프로젝트 조장</a:t>
            </a:r>
          </a:p>
          <a:p>
            <a:pPr marL="0" indent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/>
              <a:t>조원</a:t>
            </a:r>
            <a:r>
              <a:rPr lang="en-US" altLang="ko-KR" sz="2800"/>
              <a:t>.</a:t>
            </a:r>
            <a:r>
              <a:rPr lang="ko-KR" altLang="en-US" sz="2800"/>
              <a:t>조장</a:t>
            </a:r>
            <a:r>
              <a:rPr lang="en-US" altLang="ko-KR" sz="2800"/>
              <a:t>=</a:t>
            </a:r>
            <a:r>
              <a:rPr lang="ko-KR" altLang="en-US" sz="2800"/>
              <a:t>조장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</a:p>
          <a:p>
            <a:pPr marL="0" indent="0">
              <a:buFontTx/>
              <a:buNone/>
            </a:pPr>
            <a:r>
              <a:rPr lang="en-US" altLang="ko-KR" sz="2800"/>
              <a:t>ORDER BY </a:t>
            </a:r>
            <a:r>
              <a:rPr lang="ko-KR" altLang="en-US" sz="2800"/>
              <a:t>조장명</a:t>
            </a:r>
          </a:p>
          <a:p>
            <a:pPr marL="0" indent="0">
              <a:buFontTx/>
              <a:buNone/>
            </a:pPr>
            <a:endParaRPr lang="ko-KR" altLang="en-US" sz="2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7690CA3D-76D8-2DCA-E5EE-81B48550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union</a:t>
            </a:r>
            <a:endParaRPr lang="ko-KR" altLang="en-US"/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8B2FB77D-C868-F519-6D66-9F55FEC0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 정규화된 테이블을 연결시키는 방법</a:t>
            </a:r>
            <a:endParaRPr lang="en-US" altLang="ko-KR"/>
          </a:p>
          <a:p>
            <a:pPr lvl="1"/>
            <a:r>
              <a:rPr lang="ko-KR" altLang="en-US"/>
              <a:t>비교</a:t>
            </a:r>
            <a:r>
              <a:rPr lang="en-US" altLang="ko-KR"/>
              <a:t>)JOIN </a:t>
            </a:r>
            <a:r>
              <a:rPr lang="ko-KR" altLang="en-US"/>
              <a:t>은 정규화된 테이블을 연결</a:t>
            </a:r>
            <a:endParaRPr lang="en-US" altLang="ko-KR"/>
          </a:p>
          <a:p>
            <a:r>
              <a:rPr lang="ko-KR" altLang="en-US"/>
              <a:t>주의</a:t>
            </a:r>
            <a:r>
              <a:rPr lang="en-US" altLang="ko-KR"/>
              <a:t>)</a:t>
            </a:r>
            <a:r>
              <a:rPr lang="ko-KR" altLang="en-US"/>
              <a:t>두 개 테이블의 열의 수와 형식이 같아야 한다</a:t>
            </a:r>
          </a:p>
          <a:p>
            <a:r>
              <a:rPr lang="ko-KR" altLang="en-US"/>
              <a:t>결과 집합의 열 이름은 첫 번째 </a:t>
            </a:r>
            <a:r>
              <a:rPr lang="en-US" altLang="ko-KR"/>
              <a:t>SELECT</a:t>
            </a:r>
            <a:r>
              <a:rPr lang="ko-KR" altLang="en-US"/>
              <a:t>문의 열 이름이 나타난다</a:t>
            </a:r>
            <a:r>
              <a:rPr lang="en-US" altLang="ko-KR"/>
              <a:t>. </a:t>
            </a:r>
          </a:p>
          <a:p>
            <a:r>
              <a:rPr lang="ko-KR" altLang="en-US"/>
              <a:t>중복은 제외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70EA616A-71BF-6AA4-A33D-60A7D1DD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union</a:t>
            </a:r>
            <a:endParaRPr lang="ko-KR" altLang="en-US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9CFE8281-6B9C-3090-F258-B2B91CC2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91D6423-3299-9D00-8A46-E706F6D6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6629" name="_x179020712" descr="EMB00000e58158c">
            <a:extLst>
              <a:ext uri="{FF2B5EF4-FFF2-40B4-BE49-F238E27FC236}">
                <a16:creationId xmlns:a16="http://schemas.microsoft.com/office/drawing/2014/main" id="{B9EE73F6-552A-3F3F-83D9-BF249B17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673225"/>
            <a:ext cx="331152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CD7B2238-7846-3647-9B60-EED970B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union</a:t>
            </a:r>
            <a:endParaRPr lang="ko-KR" altLang="en-US"/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086B5A32-3D0D-5970-63CE-96909D61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/>
              <a:t>SELECT</a:t>
            </a:r>
            <a:r>
              <a:rPr lang="ko-KR" altLang="en-US"/>
              <a:t> 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</a:p>
          <a:p>
            <a:pPr marL="0" indent="0" latinLnBrk="0">
              <a:buFontTx/>
              <a:buNone/>
            </a:pPr>
            <a:r>
              <a:rPr lang="en-US" altLang="ko-KR"/>
              <a:t>FROM </a:t>
            </a:r>
            <a:r>
              <a:rPr lang="ko-KR" altLang="en-US"/>
              <a:t>팀프로젝트</a:t>
            </a:r>
          </a:p>
          <a:p>
            <a:pPr marL="0" indent="0" latinLnBrk="0">
              <a:buFontTx/>
              <a:buNone/>
            </a:pPr>
            <a:r>
              <a:rPr lang="en-US" altLang="ko-KR"/>
              <a:t>UNION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SELECT </a:t>
            </a:r>
            <a:r>
              <a:rPr lang="ko-KR" altLang="en-US"/>
              <a:t>지도교수</a:t>
            </a:r>
            <a:r>
              <a:rPr lang="en-US" altLang="ko-KR"/>
              <a:t>, </a:t>
            </a:r>
            <a:r>
              <a:rPr lang="ko-KR" altLang="en-US"/>
              <a:t>교수명</a:t>
            </a:r>
          </a:p>
          <a:p>
            <a:pPr marL="0" indent="0" latinLnBrk="0">
              <a:buFontTx/>
              <a:buNone/>
            </a:pPr>
            <a:r>
              <a:rPr lang="en-US" altLang="ko-KR"/>
              <a:t>FROM </a:t>
            </a:r>
            <a:r>
              <a:rPr lang="ko-KR" altLang="en-US"/>
              <a:t>지도교수</a:t>
            </a:r>
          </a:p>
          <a:p>
            <a:pPr marL="0" indent="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3E2186-2143-A2DD-FAE9-3999F7395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union all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91D8E8E4-FE59-4091-2391-45B1E39BC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union all</a:t>
            </a:r>
          </a:p>
          <a:p>
            <a:pPr lvl="1">
              <a:defRPr/>
            </a:pPr>
            <a:r>
              <a:rPr lang="ko-KR" altLang="en-US" dirty="0"/>
              <a:t>중복된 데이터를 모두 가져옴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SELECT </a:t>
            </a:r>
            <a:r>
              <a:rPr lang="ko-KR" altLang="en-US" dirty="0" err="1"/>
              <a:t>교수명</a:t>
            </a:r>
            <a:r>
              <a:rPr lang="en-US" altLang="ko-KR" dirty="0"/>
              <a:t>,</a:t>
            </a:r>
            <a:endParaRPr lang="ko-KR" altLang="en-US" dirty="0"/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FROM </a:t>
            </a:r>
            <a:r>
              <a:rPr lang="ko-KR" altLang="en-US" dirty="0"/>
              <a:t>지도교수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 UNION ALL 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SELECT </a:t>
            </a:r>
            <a:r>
              <a:rPr lang="ko-KR" altLang="en-US" dirty="0" err="1"/>
              <a:t>교수명</a:t>
            </a:r>
            <a:endParaRPr lang="ko-KR" altLang="en-US" dirty="0"/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FROM </a:t>
            </a:r>
            <a:r>
              <a:rPr lang="ko-KR" altLang="en-US" dirty="0"/>
              <a:t>지도교수</a:t>
            </a:r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760A145F-0A0A-26C3-3042-358D78AA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89138"/>
            <a:ext cx="3683000" cy="381635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9" name="Rectangle 2">
            <a:extLst>
              <a:ext uri="{FF2B5EF4-FFF2-40B4-BE49-F238E27FC236}">
                <a16:creationId xmlns:a16="http://schemas.microsoft.com/office/drawing/2014/main" id="{25256E8B-A486-7615-3D1A-1524AF47B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self join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69F7E22-B36E-716E-40DD-0BA1AA161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82763"/>
            <a:ext cx="8229600" cy="4525962"/>
          </a:xfrm>
        </p:spPr>
        <p:txBody>
          <a:bodyPr/>
          <a:lstStyle/>
          <a:p>
            <a:pPr eaLnBrk="1" hangingPunct="1"/>
            <a:endParaRPr lang="en-US" altLang="ko-KR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17048F-489D-CED5-279A-4DBD1B30A5DB}"/>
              </a:ext>
            </a:extLst>
          </p:cNvPr>
          <p:cNvCxnSpPr/>
          <p:nvPr/>
        </p:nvCxnSpPr>
        <p:spPr>
          <a:xfrm>
            <a:off x="4211638" y="2316163"/>
            <a:ext cx="50482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7A87C6-84E5-B080-5833-5D7E821968D8}"/>
              </a:ext>
            </a:extLst>
          </p:cNvPr>
          <p:cNvCxnSpPr/>
          <p:nvPr/>
        </p:nvCxnSpPr>
        <p:spPr>
          <a:xfrm>
            <a:off x="4211638" y="2603500"/>
            <a:ext cx="504825" cy="7207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93C9D3-B3BB-676A-0D7B-B68386AC63F6}"/>
              </a:ext>
            </a:extLst>
          </p:cNvPr>
          <p:cNvCxnSpPr/>
          <p:nvPr/>
        </p:nvCxnSpPr>
        <p:spPr>
          <a:xfrm>
            <a:off x="4211638" y="3540125"/>
            <a:ext cx="504825" cy="165576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674833-DDC7-5C2B-A128-FD044176443F}"/>
              </a:ext>
            </a:extLst>
          </p:cNvPr>
          <p:cNvSpPr txBox="1"/>
          <p:nvPr/>
        </p:nvSpPr>
        <p:spPr>
          <a:xfrm>
            <a:off x="1692275" y="1628775"/>
            <a:ext cx="1130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조원테이블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348A-2674-F241-3813-AB803DD26547}"/>
              </a:ext>
            </a:extLst>
          </p:cNvPr>
          <p:cNvSpPr txBox="1"/>
          <p:nvPr/>
        </p:nvSpPr>
        <p:spPr>
          <a:xfrm>
            <a:off x="5364163" y="1619250"/>
            <a:ext cx="1130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조장테이블</a:t>
            </a:r>
          </a:p>
        </p:txBody>
      </p:sp>
      <p:pic>
        <p:nvPicPr>
          <p:cNvPr id="29706" name="Picture 2">
            <a:extLst>
              <a:ext uri="{FF2B5EF4-FFF2-40B4-BE49-F238E27FC236}">
                <a16:creationId xmlns:a16="http://schemas.microsoft.com/office/drawing/2014/main" id="{64B172F3-ACCF-CFCE-1FDA-E9CFBCE1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989138"/>
            <a:ext cx="3683000" cy="381635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A61A46-AB00-4955-910B-4A55BA61F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구성요소</a:t>
            </a:r>
            <a:r>
              <a:rPr lang="en-US" altLang="ko-KR"/>
              <a:t>(</a:t>
            </a:r>
            <a:r>
              <a:rPr lang="ko-KR" altLang="en-US"/>
              <a:t>논리적</a:t>
            </a:r>
            <a:r>
              <a:rPr lang="en-US" altLang="ko-KR"/>
              <a:t>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FB3FCF6-7ABD-4062-B82D-130084E76A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00200"/>
            <a:ext cx="8218487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800" b="1" u="sng"/>
              <a:t>개체</a:t>
            </a:r>
            <a:r>
              <a:rPr lang="ko-KR" altLang="en-US" sz="2800"/>
              <a:t> </a:t>
            </a:r>
            <a:r>
              <a:rPr lang="en-US" altLang="ko-KR" sz="2800"/>
              <a:t>: </a:t>
            </a:r>
            <a:r>
              <a:rPr lang="ko-KR" altLang="en-US" sz="2800"/>
              <a:t>표현하고자 하는 개념과 정보단위</a:t>
            </a:r>
          </a:p>
        </p:txBody>
      </p:sp>
      <p:pic>
        <p:nvPicPr>
          <p:cNvPr id="28676" name="Picture 4" descr="MCj04197780000[1]">
            <a:extLst>
              <a:ext uri="{FF2B5EF4-FFF2-40B4-BE49-F238E27FC236}">
                <a16:creationId xmlns:a16="http://schemas.microsoft.com/office/drawing/2014/main" id="{FFFC57F9-61A0-40AC-92A9-4721BEB7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140652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18006C0C-859B-43F1-BBAA-321EEB32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40325"/>
            <a:ext cx="136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304800"/>
                </a:solidFill>
              </a:rPr>
              <a:t>학생개체</a:t>
            </a:r>
          </a:p>
        </p:txBody>
      </p:sp>
      <p:graphicFrame>
        <p:nvGraphicFramePr>
          <p:cNvPr id="62470" name="Group 6">
            <a:extLst>
              <a:ext uri="{FF2B5EF4-FFF2-40B4-BE49-F238E27FC236}">
                <a16:creationId xmlns:a16="http://schemas.microsoft.com/office/drawing/2014/main" id="{D8B5E167-8C68-4171-A9EF-C485FF40FF4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79650" y="2997200"/>
          <a:ext cx="5689600" cy="2408239"/>
        </p:xfrm>
        <a:graphic>
          <a:graphicData uri="http://schemas.openxmlformats.org/drawingml/2006/table">
            <a:tbl>
              <a:tblPr/>
              <a:tblGrid>
                <a:gridCol w="189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201512001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홍길동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컴퓨터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201512002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김선달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컴퓨터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5" name="Line 33">
            <a:extLst>
              <a:ext uri="{FF2B5EF4-FFF2-40B4-BE49-F238E27FC236}">
                <a16:creationId xmlns:a16="http://schemas.microsoft.com/office/drawing/2014/main" id="{C623243A-F257-40FF-B334-20F13B62C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6" name="Line 34">
            <a:extLst>
              <a:ext uri="{FF2B5EF4-FFF2-40B4-BE49-F238E27FC236}">
                <a16:creationId xmlns:a16="http://schemas.microsoft.com/office/drawing/2014/main" id="{834DC181-83D7-4ADE-860A-C181D43DE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7" name="Line 35">
            <a:extLst>
              <a:ext uri="{FF2B5EF4-FFF2-40B4-BE49-F238E27FC236}">
                <a16:creationId xmlns:a16="http://schemas.microsoft.com/office/drawing/2014/main" id="{12CB6508-ADEF-4C4D-A918-B95F9328A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8" name="Line 36">
            <a:extLst>
              <a:ext uri="{FF2B5EF4-FFF2-40B4-BE49-F238E27FC236}">
                <a16:creationId xmlns:a16="http://schemas.microsoft.com/office/drawing/2014/main" id="{BC2AC0FF-F9DA-4B27-BCA9-BBA32B20E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9" name="Line 37">
            <a:extLst>
              <a:ext uri="{FF2B5EF4-FFF2-40B4-BE49-F238E27FC236}">
                <a16:creationId xmlns:a16="http://schemas.microsoft.com/office/drawing/2014/main" id="{93688B7B-5000-4695-A40C-FEED1B6B0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0" name="Text Box 38">
            <a:extLst>
              <a:ext uri="{FF2B5EF4-FFF2-40B4-BE49-F238E27FC236}">
                <a16:creationId xmlns:a16="http://schemas.microsoft.com/office/drawing/2014/main" id="{6220A99D-071C-41A6-BCFE-BB0AD2122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238375"/>
            <a:ext cx="76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b="1" u="sng">
                <a:solidFill>
                  <a:srgbClr val="304800"/>
                </a:solidFill>
              </a:rPr>
              <a:t>속성</a:t>
            </a:r>
          </a:p>
        </p:txBody>
      </p:sp>
      <p:sp>
        <p:nvSpPr>
          <p:cNvPr id="28711" name="Line 39">
            <a:extLst>
              <a:ext uri="{FF2B5EF4-FFF2-40B4-BE49-F238E27FC236}">
                <a16:creationId xmlns:a16="http://schemas.microsoft.com/office/drawing/2014/main" id="{B209A365-F257-426B-B582-710C94534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39338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2" name="Line 40">
            <a:extLst>
              <a:ext uri="{FF2B5EF4-FFF2-40B4-BE49-F238E27FC236}">
                <a16:creationId xmlns:a16="http://schemas.microsoft.com/office/drawing/2014/main" id="{11AE0EBB-A5D3-4DD5-AA59-34C19CCED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45815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3" name="Line 41">
            <a:extLst>
              <a:ext uri="{FF2B5EF4-FFF2-40B4-BE49-F238E27FC236}">
                <a16:creationId xmlns:a16="http://schemas.microsoft.com/office/drawing/2014/main" id="{6FDE3119-FCFF-4091-8C99-70EA7EA9D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50847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4" name="Line 42">
            <a:extLst>
              <a:ext uri="{FF2B5EF4-FFF2-40B4-BE49-F238E27FC236}">
                <a16:creationId xmlns:a16="http://schemas.microsoft.com/office/drawing/2014/main" id="{75FB6AA9-4768-4980-9590-56285EA07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3933825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5" name="Text Box 43">
            <a:extLst>
              <a:ext uri="{FF2B5EF4-FFF2-40B4-BE49-F238E27FC236}">
                <a16:creationId xmlns:a16="http://schemas.microsoft.com/office/drawing/2014/main" id="{32BF209B-7542-467C-9C1F-A2B95850A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111750"/>
            <a:ext cx="118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개체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오커런스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4C0B4F10-9397-2C98-8781-1BD7B34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하위쿼리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9E003B83-C47E-5852-B69C-772571E1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단일값을 반환하는 하위질의</a:t>
            </a:r>
          </a:p>
          <a:p>
            <a:r>
              <a:rPr lang="ko-KR" altLang="en-US"/>
              <a:t>집계함수를 사용하는 하위질의</a:t>
            </a:r>
          </a:p>
          <a:p>
            <a:r>
              <a:rPr lang="ko-KR" altLang="en-US"/>
              <a:t>목록값을 반환하는 하위질의</a:t>
            </a:r>
          </a:p>
          <a:p>
            <a:r>
              <a:rPr lang="ko-KR" altLang="en-US"/>
              <a:t>하위질의와 조인결과 비교</a:t>
            </a:r>
          </a:p>
          <a:p>
            <a:r>
              <a:rPr lang="ko-KR" altLang="en-US"/>
              <a:t>상관관계의 하위질의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33CCBA0-8C2E-8C23-9EED-561642BC6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하위쿼리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579E353-14EE-6C2D-021A-8322573B5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질의문속에 다른 질의문이 삽입되어있는 질의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특징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ko-KR" altLang="en-US"/>
              <a:t>괄호로 묶는다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ko-KR" altLang="en-US"/>
              <a:t>하위질의만 수행해도 수행된다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ko-KR" altLang="en-US"/>
              <a:t>바깥질의는 안쪽질의결과에 의해 수행된다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안쪽질의가 먼저 실행된 후 바깥질의수행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8984A6AD-A4BC-F5B3-4F87-3DCD9094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단일값을 반환하는 하위질의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FACD792B-E4E0-6E1E-70C3-41831C5A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지도교수 김철수의 전공명을 출력</a:t>
            </a:r>
          </a:p>
        </p:txBody>
      </p:sp>
      <p:sp>
        <p:nvSpPr>
          <p:cNvPr id="7172" name="Rectangle 9">
            <a:extLst>
              <a:ext uri="{FF2B5EF4-FFF2-40B4-BE49-F238E27FC236}">
                <a16:creationId xmlns:a16="http://schemas.microsoft.com/office/drawing/2014/main" id="{E6F59482-7E82-CAEC-9016-47BB387B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3" name="_x166725256" descr="EMB000017e018ff">
            <a:extLst>
              <a:ext uri="{FF2B5EF4-FFF2-40B4-BE49-F238E27FC236}">
                <a16:creationId xmlns:a16="http://schemas.microsoft.com/office/drawing/2014/main" id="{80A5C424-DB2B-589E-921C-391480BF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65849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D322DD09-08EF-E5A2-B110-2B676685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집계함수를 사용하는 하위질의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E4D3E044-B191-781E-CC01-B40A296C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성적테이블에서 평균점수 이상 받은 학생 학번</a:t>
            </a:r>
            <a:r>
              <a:rPr lang="en-US" altLang="ko-KR"/>
              <a:t>, </a:t>
            </a:r>
            <a:r>
              <a:rPr lang="ko-KR" altLang="en-US"/>
              <a:t>이름 출력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B6817C42-8923-977E-D2C6-18CEDF5E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197" name="_x166726376" descr="EMB000017e01906">
            <a:extLst>
              <a:ext uri="{FF2B5EF4-FFF2-40B4-BE49-F238E27FC236}">
                <a16:creationId xmlns:a16="http://schemas.microsoft.com/office/drawing/2014/main" id="{255759D9-F508-05CA-9C5E-95C3428C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202723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3AB77BA2-0DFF-BB5F-D87F-449CA959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목록값을 반환하는 하위질의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9C8D8DA0-4693-FC69-79FE-C0FCDDBA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전공코드가 </a:t>
            </a:r>
            <a:r>
              <a:rPr lang="en-US" altLang="ko-KR" dirty="0"/>
              <a:t>'D02'</a:t>
            </a:r>
            <a:r>
              <a:rPr lang="ko-KR" altLang="en-US" dirty="0"/>
              <a:t>인 교수들이 지도하는 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 err="1"/>
              <a:t>팀프로젝트</a:t>
            </a:r>
            <a:r>
              <a:rPr lang="ko-KR" altLang="en-US" dirty="0"/>
              <a:t> 학생들을 조회</a:t>
            </a:r>
            <a:endParaRPr lang="en-US" altLang="ko-KR" dirty="0"/>
          </a:p>
        </p:txBody>
      </p:sp>
      <p:sp>
        <p:nvSpPr>
          <p:cNvPr id="9220" name="Rectangle 10">
            <a:extLst>
              <a:ext uri="{FF2B5EF4-FFF2-40B4-BE49-F238E27FC236}">
                <a16:creationId xmlns:a16="http://schemas.microsoft.com/office/drawing/2014/main" id="{E5C087EE-F48A-CBDB-2D01-35D6CFE35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221" name="_x166725416" descr="EMB000017e01909">
            <a:extLst>
              <a:ext uri="{FF2B5EF4-FFF2-40B4-BE49-F238E27FC236}">
                <a16:creationId xmlns:a16="http://schemas.microsoft.com/office/drawing/2014/main" id="{466F43AB-3060-13E4-C9A4-812191D6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52738"/>
            <a:ext cx="70818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D033F33B-AEC8-FAC2-5AC6-C469E8F0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목록값을 반환하는 하위질의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55637925-FF80-0C86-0747-D08EBF4D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'</a:t>
            </a:r>
            <a:r>
              <a:rPr lang="ko-KR" altLang="en-US"/>
              <a:t>김수현</a:t>
            </a:r>
            <a:r>
              <a:rPr lang="en-US" altLang="ko-KR"/>
              <a:t>', '</a:t>
            </a:r>
            <a:r>
              <a:rPr lang="ko-KR" altLang="en-US"/>
              <a:t>이종석</a:t>
            </a:r>
            <a:r>
              <a:rPr lang="en-US" altLang="ko-KR"/>
              <a:t>', '</a:t>
            </a:r>
            <a:r>
              <a:rPr lang="ko-KR" altLang="en-US"/>
              <a:t>박보영</a:t>
            </a:r>
            <a:r>
              <a:rPr lang="en-US" altLang="ko-KR"/>
              <a:t>', '</a:t>
            </a:r>
            <a:r>
              <a:rPr lang="ko-KR" altLang="en-US"/>
              <a:t>이민호</a:t>
            </a:r>
            <a:r>
              <a:rPr lang="en-US" altLang="ko-KR"/>
              <a:t>' </a:t>
            </a:r>
            <a:r>
              <a:rPr lang="ko-KR" altLang="en-US"/>
              <a:t>학생들을 지도하는 지도교수 조회</a:t>
            </a:r>
            <a:endParaRPr lang="en-US" altLang="ko-KR"/>
          </a:p>
        </p:txBody>
      </p:sp>
      <p:sp>
        <p:nvSpPr>
          <p:cNvPr id="10244" name="Rectangle 10">
            <a:extLst>
              <a:ext uri="{FF2B5EF4-FFF2-40B4-BE49-F238E27FC236}">
                <a16:creationId xmlns:a16="http://schemas.microsoft.com/office/drawing/2014/main" id="{8C12ECBB-9845-EED2-B79F-8355418F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8F28DB3A-3581-B601-E6AA-03FF18916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46" name="_x166725176" descr="EMB000017e01911">
            <a:extLst>
              <a:ext uri="{FF2B5EF4-FFF2-40B4-BE49-F238E27FC236}">
                <a16:creationId xmlns:a16="http://schemas.microsoft.com/office/drawing/2014/main" id="{3EEA4B5A-0DA9-25F8-1921-726196A5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924175"/>
            <a:ext cx="69246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D775ED7-6295-4F22-2A50-78262F03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1D6B41C7-6EF1-4298-247B-CB75B678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268" name="그룹 18">
            <a:extLst>
              <a:ext uri="{FF2B5EF4-FFF2-40B4-BE49-F238E27FC236}">
                <a16:creationId xmlns:a16="http://schemas.microsoft.com/office/drawing/2014/main" id="{503AF6CF-7AA9-6497-02DD-4F21CD05FE5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060575"/>
            <a:ext cx="7056437" cy="3446463"/>
            <a:chOff x="899592" y="2060848"/>
            <a:chExt cx="7056784" cy="3446452"/>
          </a:xfrm>
        </p:grpSpPr>
        <p:grpSp>
          <p:nvGrpSpPr>
            <p:cNvPr id="11269" name="그룹 8">
              <a:extLst>
                <a:ext uri="{FF2B5EF4-FFF2-40B4-BE49-F238E27FC236}">
                  <a16:creationId xmlns:a16="http://schemas.microsoft.com/office/drawing/2014/main" id="{2ADA4092-793E-913B-C6F5-1019A7E6C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592" y="2194932"/>
              <a:ext cx="7056784" cy="3312368"/>
              <a:chOff x="-108520" y="1844824"/>
              <a:chExt cx="9101867" cy="4176464"/>
            </a:xfrm>
          </p:grpSpPr>
          <p:pic>
            <p:nvPicPr>
              <p:cNvPr id="11275" name="_x166725176" descr="EMB000017e01911">
                <a:extLst>
                  <a:ext uri="{FF2B5EF4-FFF2-40B4-BE49-F238E27FC236}">
                    <a16:creationId xmlns:a16="http://schemas.microsoft.com/office/drawing/2014/main" id="{2A6B8339-198C-BDCB-6128-90015AF928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8520" y="1844824"/>
                <a:ext cx="8698679" cy="3528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20EAA9-6458-85FA-390C-4BE2F1C54391}"/>
                  </a:ext>
                </a:extLst>
              </p:cNvPr>
              <p:cNvSpPr/>
              <p:nvPr/>
            </p:nvSpPr>
            <p:spPr>
              <a:xfrm>
                <a:off x="3329508" y="2276249"/>
                <a:ext cx="892782" cy="3096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E4D1E8B-2FF3-2B6C-09D1-966996FA715D}"/>
                  </a:ext>
                </a:extLst>
              </p:cNvPr>
              <p:cNvSpPr/>
              <p:nvPr/>
            </p:nvSpPr>
            <p:spPr>
              <a:xfrm>
                <a:off x="8100565" y="2924775"/>
                <a:ext cx="892782" cy="3096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4AD29D1-DAA6-C603-C679-9C0321520101}"/>
                  </a:ext>
                </a:extLst>
              </p:cNvPr>
              <p:cNvSpPr/>
              <p:nvPr/>
            </p:nvSpPr>
            <p:spPr>
              <a:xfrm>
                <a:off x="4140383" y="4658182"/>
                <a:ext cx="4175188" cy="10028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9B4867-67E9-8030-E089-3264A2F6350C}"/>
                </a:ext>
              </a:extLst>
            </p:cNvPr>
            <p:cNvSpPr/>
            <p:nvPr/>
          </p:nvSpPr>
          <p:spPr>
            <a:xfrm>
              <a:off x="2628464" y="2276747"/>
              <a:ext cx="936671" cy="2944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E1A5EB-13AA-95F8-C3C9-6E372C67725E}"/>
                </a:ext>
              </a:extLst>
            </p:cNvPr>
            <p:cNvSpPr/>
            <p:nvPr/>
          </p:nvSpPr>
          <p:spPr>
            <a:xfrm>
              <a:off x="6327521" y="2421210"/>
              <a:ext cx="936671" cy="20875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5554519-0920-DB2E-7C90-8D79E013C7B3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096800" y="2060848"/>
              <a:ext cx="0" cy="2158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A512505-088E-D733-B2B9-3446FB80DA46}"/>
                </a:ext>
              </a:extLst>
            </p:cNvPr>
            <p:cNvCxnSpPr/>
            <p:nvPr/>
          </p:nvCxnSpPr>
          <p:spPr>
            <a:xfrm>
              <a:off x="6803794" y="2060848"/>
              <a:ext cx="0" cy="3682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AA894AB-E69E-B655-D44C-B0B639C5BDC2}"/>
                </a:ext>
              </a:extLst>
            </p:cNvPr>
            <p:cNvCxnSpPr/>
            <p:nvPr/>
          </p:nvCxnSpPr>
          <p:spPr>
            <a:xfrm>
              <a:off x="3096800" y="2060848"/>
              <a:ext cx="36990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3C0C4C6A-FED1-480E-2158-6B2D109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조인문으로 결과출력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9914FBED-5B8A-1CCF-271A-EB7A85AA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'</a:t>
            </a:r>
            <a:r>
              <a:rPr lang="ko-KR" altLang="en-US" sz="2800"/>
              <a:t>김수현</a:t>
            </a:r>
            <a:r>
              <a:rPr lang="en-US" altLang="ko-KR" sz="2800"/>
              <a:t>', '</a:t>
            </a:r>
            <a:r>
              <a:rPr lang="ko-KR" altLang="en-US" sz="2800"/>
              <a:t>이종석</a:t>
            </a:r>
            <a:r>
              <a:rPr lang="en-US" altLang="ko-KR" sz="2800"/>
              <a:t>', '</a:t>
            </a:r>
            <a:r>
              <a:rPr lang="ko-KR" altLang="en-US" sz="2800"/>
              <a:t>박보영</a:t>
            </a:r>
            <a:r>
              <a:rPr lang="en-US" altLang="ko-KR" sz="2800"/>
              <a:t>', '</a:t>
            </a:r>
            <a:r>
              <a:rPr lang="ko-KR" altLang="en-US" sz="2800"/>
              <a:t>이민호</a:t>
            </a:r>
            <a:r>
              <a:rPr lang="en-US" altLang="ko-KR" sz="2800"/>
              <a:t>' </a:t>
            </a:r>
            <a:r>
              <a:rPr lang="ko-KR" altLang="en-US" sz="2800"/>
              <a:t>학생들을 지도하는 지도교수 조회</a:t>
            </a:r>
            <a:endParaRPr lang="en-US" altLang="ko-KR" sz="2800"/>
          </a:p>
          <a:p>
            <a:pPr marL="400050" lvl="1" indent="0">
              <a:buFontTx/>
              <a:buNone/>
            </a:pPr>
            <a:r>
              <a:rPr lang="en-US" altLang="ko-KR" sz="2400"/>
              <a:t>SELECT </a:t>
            </a:r>
            <a:r>
              <a:rPr lang="ko-KR" altLang="en-US" sz="2400"/>
              <a:t>지도교수</a:t>
            </a:r>
            <a:r>
              <a:rPr lang="en-US" altLang="ko-KR" sz="2400"/>
              <a:t>,</a:t>
            </a:r>
            <a:r>
              <a:rPr lang="ko-KR" altLang="en-US" sz="2400"/>
              <a:t>교수명</a:t>
            </a:r>
          </a:p>
          <a:p>
            <a:pPr marL="400050" lvl="1" indent="0">
              <a:buFontTx/>
              <a:buNone/>
            </a:pPr>
            <a:r>
              <a:rPr lang="en-US" altLang="ko-KR" sz="2400"/>
              <a:t>FROM </a:t>
            </a:r>
            <a:r>
              <a:rPr lang="ko-KR" altLang="en-US" sz="2400"/>
              <a:t>지도교수 </a:t>
            </a:r>
            <a:r>
              <a:rPr lang="en-US" altLang="ko-KR" sz="2400"/>
              <a:t>JOIN </a:t>
            </a:r>
            <a:r>
              <a:rPr lang="ko-KR" altLang="en-US" sz="2400"/>
              <a:t>팀프로젝트</a:t>
            </a:r>
          </a:p>
          <a:p>
            <a:pPr marL="400050" lvl="1" indent="0">
              <a:buFontTx/>
              <a:buNone/>
            </a:pPr>
            <a:r>
              <a:rPr lang="en-US" altLang="ko-KR" sz="2400"/>
              <a:t>ON </a:t>
            </a:r>
            <a:r>
              <a:rPr lang="ko-KR" altLang="en-US" sz="2400"/>
              <a:t>지도교수</a:t>
            </a:r>
            <a:r>
              <a:rPr lang="en-US" altLang="ko-KR" sz="2400"/>
              <a:t>.</a:t>
            </a:r>
            <a:r>
              <a:rPr lang="ko-KR" altLang="en-US" sz="2400"/>
              <a:t>조장</a:t>
            </a:r>
            <a:r>
              <a:rPr lang="en-US" altLang="ko-KR" sz="2400"/>
              <a:t>=</a:t>
            </a:r>
            <a:r>
              <a:rPr lang="ko-KR" altLang="en-US" sz="2400"/>
              <a:t>팀프로젝트</a:t>
            </a:r>
            <a:r>
              <a:rPr lang="en-US" altLang="ko-KR" sz="2400"/>
              <a:t>.</a:t>
            </a:r>
            <a:r>
              <a:rPr lang="ko-KR" altLang="en-US" sz="2400"/>
              <a:t>조장</a:t>
            </a:r>
          </a:p>
          <a:p>
            <a:pPr marL="400050" lvl="1" indent="0">
              <a:buFontTx/>
              <a:buNone/>
            </a:pPr>
            <a:r>
              <a:rPr lang="en-US" altLang="ko-KR" sz="2400"/>
              <a:t>WHERE </a:t>
            </a:r>
            <a:r>
              <a:rPr lang="ko-KR" altLang="en-US" sz="2400"/>
              <a:t>이름 </a:t>
            </a:r>
            <a:r>
              <a:rPr lang="en-US" altLang="ko-KR" sz="2400"/>
              <a:t>IN ('</a:t>
            </a:r>
            <a:r>
              <a:rPr lang="ko-KR" altLang="en-US" sz="2400"/>
              <a:t>김수현</a:t>
            </a:r>
            <a:r>
              <a:rPr lang="en-US" altLang="ko-KR" sz="2400"/>
              <a:t>','</a:t>
            </a:r>
            <a:r>
              <a:rPr lang="ko-KR" altLang="en-US" sz="2400"/>
              <a:t>이종석</a:t>
            </a:r>
            <a:r>
              <a:rPr lang="en-US" altLang="ko-KR" sz="2400"/>
              <a:t>','</a:t>
            </a:r>
            <a:r>
              <a:rPr lang="ko-KR" altLang="en-US" sz="2400"/>
              <a:t>박보영</a:t>
            </a:r>
            <a:r>
              <a:rPr lang="en-US" altLang="ko-KR" sz="2400"/>
              <a:t>','</a:t>
            </a:r>
            <a:r>
              <a:rPr lang="ko-KR" altLang="en-US" sz="2400"/>
              <a:t>이민호</a:t>
            </a:r>
            <a:r>
              <a:rPr lang="en-US" altLang="ko-KR" sz="2400"/>
              <a:t>')</a:t>
            </a:r>
            <a:endParaRPr lang="ko-KR" altLang="en-US" sz="2400"/>
          </a:p>
          <a:p>
            <a:endParaRPr lang="en-US" altLang="ko-KR"/>
          </a:p>
        </p:txBody>
      </p:sp>
      <p:sp>
        <p:nvSpPr>
          <p:cNvPr id="12292" name="Rectangle 10">
            <a:extLst>
              <a:ext uri="{FF2B5EF4-FFF2-40B4-BE49-F238E27FC236}">
                <a16:creationId xmlns:a16="http://schemas.microsoft.com/office/drawing/2014/main" id="{0C385329-33B6-A3A3-10C7-75194FF7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3A473960-2F5C-0313-1F48-678FC1F8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2294" name="그룹 18">
            <a:extLst>
              <a:ext uri="{FF2B5EF4-FFF2-40B4-BE49-F238E27FC236}">
                <a16:creationId xmlns:a16="http://schemas.microsoft.com/office/drawing/2014/main" id="{D198501E-CB27-6983-7D38-19D73EC3AD3B}"/>
              </a:ext>
            </a:extLst>
          </p:cNvPr>
          <p:cNvGrpSpPr>
            <a:grpSpLocks/>
          </p:cNvGrpSpPr>
          <p:nvPr/>
        </p:nvGrpSpPr>
        <p:grpSpPr bwMode="auto">
          <a:xfrm>
            <a:off x="2352675" y="4619625"/>
            <a:ext cx="4608513" cy="1912938"/>
            <a:chOff x="899592" y="2060848"/>
            <a:chExt cx="7056784" cy="3446452"/>
          </a:xfrm>
        </p:grpSpPr>
        <p:grpSp>
          <p:nvGrpSpPr>
            <p:cNvPr id="12295" name="그룹 19">
              <a:extLst>
                <a:ext uri="{FF2B5EF4-FFF2-40B4-BE49-F238E27FC236}">
                  <a16:creationId xmlns:a16="http://schemas.microsoft.com/office/drawing/2014/main" id="{1E6EF65D-A51F-9336-5758-38C105AA6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592" y="2194932"/>
              <a:ext cx="7056784" cy="3312368"/>
              <a:chOff x="-108520" y="1844824"/>
              <a:chExt cx="9101867" cy="4176464"/>
            </a:xfrm>
          </p:grpSpPr>
          <p:pic>
            <p:nvPicPr>
              <p:cNvPr id="12301" name="_x166725176" descr="EMB000017e01911">
                <a:extLst>
                  <a:ext uri="{FF2B5EF4-FFF2-40B4-BE49-F238E27FC236}">
                    <a16:creationId xmlns:a16="http://schemas.microsoft.com/office/drawing/2014/main" id="{6E1F526A-F9ED-B54C-9128-3BBA0F93F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8520" y="1844824"/>
                <a:ext cx="8698679" cy="3528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CCC8E8D-A08F-9E11-25C3-61B87EC5F686}"/>
                  </a:ext>
                </a:extLst>
              </p:cNvPr>
              <p:cNvSpPr/>
              <p:nvPr/>
            </p:nvSpPr>
            <p:spPr>
              <a:xfrm>
                <a:off x="3327803" y="2278005"/>
                <a:ext cx="893570" cy="3094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6A1C076-3A63-A847-E682-8CC5DD56F3D7}"/>
                  </a:ext>
                </a:extLst>
              </p:cNvPr>
              <p:cNvSpPr/>
              <p:nvPr/>
            </p:nvSpPr>
            <p:spPr>
              <a:xfrm>
                <a:off x="8099777" y="2923522"/>
                <a:ext cx="893570" cy="3097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4CD225B-33D6-00CB-4561-CF55CD2BAE00}"/>
                  </a:ext>
                </a:extLst>
              </p:cNvPr>
              <p:cNvSpPr/>
              <p:nvPr/>
            </p:nvSpPr>
            <p:spPr>
              <a:xfrm>
                <a:off x="4139855" y="4658127"/>
                <a:ext cx="4176261" cy="10025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892AA0-48FB-044E-39F9-93CF7C8FBC22}"/>
                </a:ext>
              </a:extLst>
            </p:cNvPr>
            <p:cNvSpPr/>
            <p:nvPr/>
          </p:nvSpPr>
          <p:spPr>
            <a:xfrm>
              <a:off x="2627933" y="2278218"/>
              <a:ext cx="935880" cy="29430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46A5AF-9540-2CD8-4392-9E2A9C0CDF42}"/>
                </a:ext>
              </a:extLst>
            </p:cNvPr>
            <p:cNvSpPr/>
            <p:nvPr/>
          </p:nvSpPr>
          <p:spPr>
            <a:xfrm>
              <a:off x="6327701" y="2421224"/>
              <a:ext cx="935880" cy="20878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1AD0A5-2B0A-AD67-9756-9D00A67BC99D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3097088" y="2060848"/>
              <a:ext cx="0" cy="2173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4283E87-D05B-F870-261C-7E2608F65F42}"/>
                </a:ext>
              </a:extLst>
            </p:cNvPr>
            <p:cNvCxnSpPr/>
            <p:nvPr/>
          </p:nvCxnSpPr>
          <p:spPr>
            <a:xfrm>
              <a:off x="6804149" y="2060848"/>
              <a:ext cx="0" cy="3689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BE46872-7CAE-0B09-B454-C4419E67C43C}"/>
                </a:ext>
              </a:extLst>
            </p:cNvPr>
            <p:cNvCxnSpPr/>
            <p:nvPr/>
          </p:nvCxnSpPr>
          <p:spPr>
            <a:xfrm>
              <a:off x="3097088" y="2060848"/>
              <a:ext cx="369976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7001DC0-794F-CA30-C990-A0C8D1A9A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상관관계의 하위질의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64E3898-62D8-059D-282A-290E8ED58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학생평가 테이블에서 각 조에서 가장 높은 점수를 받은 학생들의 데이터</a:t>
            </a:r>
          </a:p>
          <a:p>
            <a:endParaRPr lang="ko-KR" altLang="en-US"/>
          </a:p>
          <a:p>
            <a:pPr>
              <a:buFontTx/>
              <a:buNone/>
            </a:pPr>
            <a:r>
              <a:rPr lang="en-US" altLang="ko-KR"/>
              <a:t> </a:t>
            </a:r>
            <a:endParaRPr lang="ko-KR" altLang="en-US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E2966BD7-35AB-A16D-5B2D-D8AC4551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317" name="_x166724696" descr="EMB000017e01920">
            <a:extLst>
              <a:ext uri="{FF2B5EF4-FFF2-40B4-BE49-F238E27FC236}">
                <a16:creationId xmlns:a16="http://schemas.microsoft.com/office/drawing/2014/main" id="{70A0FF64-9E62-F4D7-B25A-1FB1BA05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08275"/>
            <a:ext cx="31686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D2E0FE8-2694-C3C9-123C-B0C67AB4B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상관관계의 하위질의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29D434C-6CC4-9599-9199-5B30DD81A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학생평가 테이블에서 각 조에서 가장 높은 점수를 받은 학생들의 데이터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SELECT S1.</a:t>
            </a:r>
            <a:r>
              <a:rPr lang="ko-KR" altLang="en-US" sz="2800" dirty="0" err="1"/>
              <a:t>조이름</a:t>
            </a:r>
            <a:r>
              <a:rPr lang="en-US" altLang="ko-KR" sz="2800" dirty="0"/>
              <a:t>,S1.</a:t>
            </a:r>
            <a:r>
              <a:rPr lang="ko-KR" altLang="en-US" sz="2800" dirty="0"/>
              <a:t>이름</a:t>
            </a:r>
            <a:r>
              <a:rPr lang="en-US" altLang="ko-KR" sz="2800" dirty="0"/>
              <a:t>,S1.</a:t>
            </a:r>
            <a:r>
              <a:rPr lang="ko-KR" altLang="en-US" sz="2800" dirty="0"/>
              <a:t>점수 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FROM </a:t>
            </a:r>
            <a:r>
              <a:rPr lang="ko-KR" altLang="en-US" sz="2800" dirty="0"/>
              <a:t>학생평가 </a:t>
            </a:r>
            <a:r>
              <a:rPr lang="en-US" altLang="ko-KR" sz="2800" dirty="0"/>
              <a:t>S1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WHERE S1.</a:t>
            </a:r>
            <a:r>
              <a:rPr lang="ko-KR" altLang="en-US" sz="2800" dirty="0"/>
              <a:t>점수 </a:t>
            </a:r>
            <a:r>
              <a:rPr lang="en-US" altLang="ko-KR" sz="2800" dirty="0"/>
              <a:t>= </a:t>
            </a:r>
            <a:endParaRPr lang="ko-KR" altLang="en-US" sz="2800" dirty="0"/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(SELECT MAX(</a:t>
            </a:r>
            <a:r>
              <a:rPr lang="ko-KR" altLang="en-US" sz="2800" dirty="0"/>
              <a:t>점수</a:t>
            </a:r>
            <a:r>
              <a:rPr lang="en-US" altLang="ko-KR" sz="2800" dirty="0"/>
              <a:t>) FROM </a:t>
            </a:r>
            <a:r>
              <a:rPr lang="ko-KR" altLang="en-US" sz="2800" dirty="0"/>
              <a:t>학생평가 </a:t>
            </a:r>
            <a:r>
              <a:rPr lang="en-US" altLang="ko-KR" sz="2800" dirty="0"/>
              <a:t>S2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WHERE S2.</a:t>
            </a:r>
            <a:r>
              <a:rPr lang="ko-KR" altLang="en-US" sz="2800" dirty="0" err="1"/>
              <a:t>조이름</a:t>
            </a:r>
            <a:r>
              <a:rPr lang="en-US" altLang="ko-KR" sz="2800" dirty="0"/>
              <a:t>=S1.</a:t>
            </a:r>
            <a:r>
              <a:rPr lang="ko-KR" altLang="en-US" sz="2800" dirty="0" err="1"/>
              <a:t>조이름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buFontTx/>
              <a:buNone/>
              <a:defRPr/>
            </a:pP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C546E279-2873-D115-0DD0-9989B652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22778BA-D428-4ACB-8589-F80A573B5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구성요소</a:t>
            </a:r>
            <a:r>
              <a:rPr lang="en-US" altLang="ko-KR"/>
              <a:t>(</a:t>
            </a:r>
            <a:r>
              <a:rPr lang="ko-KR" altLang="en-US"/>
              <a:t>논리적</a:t>
            </a:r>
            <a:r>
              <a:rPr lang="en-US" altLang="ko-KR"/>
              <a:t>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568734A-41FC-4903-8F87-706325D02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관계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BDA0C9BC-4BDB-4B82-93FA-905346FB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636838"/>
            <a:ext cx="2520950" cy="2736850"/>
          </a:xfrm>
          <a:prstGeom prst="ellipse">
            <a:avLst/>
          </a:prstGeom>
          <a:noFill/>
          <a:ln w="28575">
            <a:solidFill>
              <a:srgbClr val="C5C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0C757F1D-944A-496B-AB29-023607E6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284538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학번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A65C10B4-9476-40E5-96DE-1811F6D7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3284538"/>
            <a:ext cx="719137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이름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6AD8DFE5-CD5C-492E-92B8-B62C8CE2F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148138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학과</a:t>
            </a: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AA406FD7-053B-4D6E-A750-8BCB5D507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4148138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학년</a:t>
            </a: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5AF9A649-D69C-4E1A-8B58-5CBA83AE4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573463"/>
            <a:ext cx="433388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2539458-352F-48E3-8F06-8A41B59EE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437063"/>
            <a:ext cx="433388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B12F69D5-5A3D-4818-960C-C175CA256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860800"/>
            <a:ext cx="0" cy="288925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7BA97EAD-EB6C-4158-B4D2-A1241FFD3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60800"/>
            <a:ext cx="0" cy="288925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FEBA66FF-5293-44D1-B341-5A02AFA2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636838"/>
            <a:ext cx="2520950" cy="2736850"/>
          </a:xfrm>
          <a:prstGeom prst="ellipse">
            <a:avLst/>
          </a:prstGeom>
          <a:noFill/>
          <a:ln w="28575">
            <a:solidFill>
              <a:srgbClr val="C5C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3C0A0ED7-804E-43B5-A870-B2FB62EC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00425"/>
            <a:ext cx="720725" cy="576263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과목번호</a:t>
            </a: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82F18F2C-E9A1-4FB3-BC19-A9FA16C6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400425"/>
            <a:ext cx="719138" cy="576263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과목명</a:t>
            </a: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DD46D2FD-D150-4188-A64E-25D9CEF3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4221163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학점</a:t>
            </a:r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3FDBB1DB-7CA4-4370-A339-2D9A57607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689350"/>
            <a:ext cx="433387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52448E0E-6099-4AA9-A9FF-D4CB9F1E2B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3976688"/>
            <a:ext cx="287337" cy="360362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ADF3EA81-D50F-444C-AFC0-FCB3324C1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013" y="3976688"/>
            <a:ext cx="287337" cy="360362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BD41CFE1-3F93-49D9-A1B9-88DD9BEE8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3860800"/>
            <a:ext cx="1368425" cy="0"/>
          </a:xfrm>
          <a:prstGeom prst="line">
            <a:avLst/>
          </a:prstGeom>
          <a:noFill/>
          <a:ln w="57150">
            <a:solidFill>
              <a:srgbClr val="3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734511B8-01CF-407A-B8E2-47045DEF8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3317875"/>
            <a:ext cx="1187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개체간의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2400">
              <a:solidFill>
                <a:srgbClr val="3048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관계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304800"/>
                </a:solidFill>
              </a:rPr>
              <a:t>(</a:t>
            </a:r>
            <a:r>
              <a:rPr lang="ko-KR" altLang="en-US" sz="2400">
                <a:solidFill>
                  <a:srgbClr val="304800"/>
                </a:solidFill>
              </a:rPr>
              <a:t>수강</a:t>
            </a:r>
            <a:r>
              <a:rPr lang="en-US" altLang="ko-KR" sz="2400">
                <a:solidFill>
                  <a:srgbClr val="304800"/>
                </a:solidFill>
              </a:rPr>
              <a:t>)</a:t>
            </a:r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F31D7BBB-8410-46D1-97F3-D564137BE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6092825"/>
            <a:ext cx="576262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81D13E5B-A28A-4B8D-9958-379B9639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5884863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속성관계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6D6C23-868A-5FB1-3200-0CAFE3E0E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상관관계의 하위질의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AF003D8-4CE6-792E-7C06-87C2C52A5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sales</a:t>
            </a:r>
            <a:r>
              <a:rPr lang="ko-KR" altLang="en-US"/>
              <a:t>테이블에서 각 서점별 최대판매량 출력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 </a:t>
            </a:r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87834F7-6FB7-1D0A-CC1C-DD2CFD2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213100"/>
            <a:ext cx="7056437" cy="2303463"/>
          </a:xfrm>
          <a:prstGeom prst="rect">
            <a:avLst/>
          </a:prstGeom>
          <a:noFill/>
          <a:ln w="9525">
            <a:solidFill>
              <a:srgbClr val="3854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 SELECT s1.stor_id,s1.qty</a:t>
            </a:r>
          </a:p>
          <a:p>
            <a:pPr eaLnBrk="1" latinLnBrk="1" hangingPunct="1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 FROM sales s1</a:t>
            </a:r>
          </a:p>
          <a:p>
            <a:pPr eaLnBrk="1" latinLnBrk="1" hangingPunct="1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 WHERE s1.qty = </a:t>
            </a:r>
          </a:p>
          <a:p>
            <a:pPr eaLnBrk="1" latinLnBrk="1" hangingPunct="1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        (SELECT MAX(qty) FROM sales s2</a:t>
            </a:r>
          </a:p>
          <a:p>
            <a:pPr eaLnBrk="1" latinLnBrk="1" hangingPunct="1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         WHERE s2.stor_id=s1.stor_id)</a:t>
            </a:r>
            <a:endParaRPr lang="ko-KR" altLang="en-US" sz="2400" dirty="0">
              <a:solidFill>
                <a:srgbClr val="4A6400"/>
              </a:solidFill>
              <a:latin typeface="+mn-lt"/>
              <a:ea typeface="+mn-ea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6C10181E-D8F2-3447-3432-7155BEE9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Pubs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9C58CFD-8175-6FFA-499C-9547E9506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상관관계의 하위질의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70E484-B338-D62F-6F37-4149AC623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하위질의는 안쪽질의만 수행</a:t>
            </a:r>
            <a:r>
              <a:rPr lang="en-US" altLang="ko-KR"/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상관하위질의 안쪽 질의만 수행하면 오류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바깥쪽질의에 선택된 행이 다시 안쪽 질의의 </a:t>
            </a:r>
            <a:r>
              <a:rPr lang="en-US" altLang="ko-KR"/>
              <a:t>where</a:t>
            </a:r>
            <a:r>
              <a:rPr lang="ko-KR" altLang="en-US"/>
              <a:t>절에서 참조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그결과가 다시 바깥질의에 영향을 미침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성능이 느리다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D48590D6-60B0-4B77-ECF1-1F16274E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생성과 변경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1D81AA2A-AE09-FD08-744B-F4838FB5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테이블 복사</a:t>
            </a:r>
          </a:p>
          <a:p>
            <a:r>
              <a:rPr lang="ko-KR" altLang="en-US" sz="2400"/>
              <a:t>조건을 부여한 테이블 복사</a:t>
            </a:r>
          </a:p>
          <a:p>
            <a:r>
              <a:rPr lang="ko-KR" altLang="en-US" sz="2400"/>
              <a:t>테이블 만들기</a:t>
            </a:r>
          </a:p>
          <a:p>
            <a:r>
              <a:rPr lang="ko-KR" altLang="en-US" sz="2400"/>
              <a:t>임시테이블</a:t>
            </a:r>
          </a:p>
          <a:p>
            <a:r>
              <a:rPr lang="ko-KR" altLang="en-US" sz="2400"/>
              <a:t>요약정보를 이용한 테이블 만들기</a:t>
            </a:r>
          </a:p>
          <a:p>
            <a:r>
              <a:rPr lang="ko-KR" altLang="en-US" sz="2400"/>
              <a:t>데이터 입력하기</a:t>
            </a:r>
          </a:p>
          <a:p>
            <a:r>
              <a:rPr lang="ko-KR" altLang="en-US" sz="2400"/>
              <a:t>간단한 레코드 입력</a:t>
            </a:r>
          </a:p>
          <a:p>
            <a:r>
              <a:rPr lang="en-US" altLang="ko-KR" sz="2400"/>
              <a:t>null, identity</a:t>
            </a:r>
          </a:p>
          <a:p>
            <a:r>
              <a:rPr lang="en-US" altLang="ko-KR" sz="2400"/>
              <a:t>INSERT .. SELECT</a:t>
            </a:r>
          </a:p>
          <a:p>
            <a:r>
              <a:rPr lang="ko-KR" altLang="en-US" sz="2400"/>
              <a:t>테이블 수정하기</a:t>
            </a:r>
          </a:p>
          <a:p>
            <a:r>
              <a:rPr lang="ko-KR" altLang="en-US" sz="2400"/>
              <a:t>테이블 삭제하기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>
            <a:extLst>
              <a:ext uri="{FF2B5EF4-FFF2-40B4-BE49-F238E27FC236}">
                <a16:creationId xmlns:a16="http://schemas.microsoft.com/office/drawing/2014/main" id="{FDFC1890-DCCD-F84F-7A50-ED1FCEA6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복사</a:t>
            </a:r>
          </a:p>
        </p:txBody>
      </p:sp>
      <p:sp>
        <p:nvSpPr>
          <p:cNvPr id="6147" name="내용 개체 틀 5">
            <a:extLst>
              <a:ext uri="{FF2B5EF4-FFF2-40B4-BE49-F238E27FC236}">
                <a16:creationId xmlns:a16="http://schemas.microsoft.com/office/drawing/2014/main" id="{82B321FC-17FD-9A63-B1F1-177FAE7E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성적테이블의 전체열을 복사하여 </a:t>
            </a:r>
            <a:endParaRPr lang="en-US" altLang="ko-KR"/>
          </a:p>
          <a:p>
            <a:r>
              <a:rPr lang="en-US" altLang="ko-KR"/>
              <a:t>--#</a:t>
            </a:r>
            <a:r>
              <a:rPr lang="ko-KR" altLang="en-US"/>
              <a:t>성적</a:t>
            </a:r>
            <a:r>
              <a:rPr lang="en-US" altLang="ko-KR"/>
              <a:t>2</a:t>
            </a:r>
            <a:r>
              <a:rPr lang="ko-KR" altLang="en-US"/>
              <a:t>을 생성</a:t>
            </a:r>
          </a:p>
          <a:p>
            <a:r>
              <a:rPr lang="ko-KR" altLang="en-US"/>
              <a:t> </a:t>
            </a:r>
            <a:r>
              <a:rPr lang="en-US" altLang="ko-KR"/>
              <a:t>SELECT * INTO #</a:t>
            </a:r>
            <a:r>
              <a:rPr lang="ko-KR" altLang="en-US"/>
              <a:t>성적</a:t>
            </a:r>
            <a:endParaRPr lang="en-US" altLang="ko-KR"/>
          </a:p>
          <a:p>
            <a:r>
              <a:rPr lang="en-US" altLang="ko-KR"/>
              <a:t> FROM    </a:t>
            </a:r>
            <a:r>
              <a:rPr lang="ko-KR" altLang="en-US"/>
              <a:t>성적</a:t>
            </a:r>
            <a:endParaRPr lang="en-US" altLang="ko-KR"/>
          </a:p>
          <a:p>
            <a:r>
              <a:rPr lang="en-US" altLang="ko-KR"/>
              <a:t> -- </a:t>
            </a:r>
            <a:r>
              <a:rPr lang="ko-KR" altLang="en-US"/>
              <a:t>성적</a:t>
            </a:r>
            <a:r>
              <a:rPr lang="en-US" altLang="ko-KR"/>
              <a:t>2 </a:t>
            </a:r>
            <a:r>
              <a:rPr lang="ko-KR" altLang="en-US"/>
              <a:t>조회 </a:t>
            </a:r>
          </a:p>
          <a:p>
            <a:r>
              <a:rPr lang="ko-KR" altLang="en-US"/>
              <a:t> </a:t>
            </a:r>
            <a:r>
              <a:rPr lang="en-US" altLang="ko-KR"/>
              <a:t>SELECT * FROM #</a:t>
            </a:r>
            <a:r>
              <a:rPr lang="ko-KR" altLang="en-US"/>
              <a:t>성적</a:t>
            </a:r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FDBAD9A-AFFC-3C19-D9F1-B3031C545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만들기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A94204A-5DD9-8679-C451-1A6A4924AA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00200"/>
            <a:ext cx="80645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endParaRPr lang="en-US" altLang="ko-KR" sz="2800"/>
          </a:p>
          <a:p>
            <a:pPr eaLnBrk="1" hangingPunct="1">
              <a:buFontTx/>
              <a:buNone/>
            </a:pPr>
            <a:r>
              <a:rPr lang="en-US" altLang="ko-KR" sz="2800"/>
              <a:t>CREATE TABLE </a:t>
            </a:r>
            <a:r>
              <a:rPr lang="ko-KR" altLang="en-US" sz="2800"/>
              <a:t>사원 </a:t>
            </a:r>
            <a:r>
              <a:rPr lang="en-US" altLang="ko-KR" sz="2800"/>
              <a:t>(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	id	INT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,	name	CHAR(10)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)</a:t>
            </a:r>
          </a:p>
          <a:p>
            <a:pPr eaLnBrk="1" hangingPunct="1"/>
            <a:endParaRPr lang="en-US" altLang="ko-KR" sz="2800"/>
          </a:p>
          <a:p>
            <a:pPr eaLnBrk="1" hangingPunct="1"/>
            <a:endParaRPr lang="en-US" altLang="ko-KR" sz="2800"/>
          </a:p>
        </p:txBody>
      </p:sp>
      <p:graphicFrame>
        <p:nvGraphicFramePr>
          <p:cNvPr id="223254" name="Group 22">
            <a:extLst>
              <a:ext uri="{FF2B5EF4-FFF2-40B4-BE49-F238E27FC236}">
                <a16:creationId xmlns:a16="http://schemas.microsoft.com/office/drawing/2014/main" id="{8CDED11F-2650-5BB4-D01F-F7D928340F3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486150" y="1844675"/>
          <a:ext cx="4038600" cy="155416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홍길동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김선달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86" name="Text Box 23">
            <a:extLst>
              <a:ext uri="{FF2B5EF4-FFF2-40B4-BE49-F238E27FC236}">
                <a16:creationId xmlns:a16="http://schemas.microsoft.com/office/drawing/2014/main" id="{E498396E-FFE4-CA2B-E28D-E580605C9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182562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800">
                <a:solidFill>
                  <a:srgbClr val="385400"/>
                </a:solidFill>
              </a:rPr>
              <a:t> </a:t>
            </a:r>
            <a:r>
              <a:rPr lang="ko-KR" altLang="en-US" sz="2800">
                <a:solidFill>
                  <a:srgbClr val="385400"/>
                </a:solidFill>
              </a:rPr>
              <a:t>테이블 </a:t>
            </a:r>
            <a:r>
              <a:rPr lang="ko-KR" altLang="en-US" sz="2800">
                <a:solidFill>
                  <a:srgbClr val="385400"/>
                </a:solidFill>
                <a:latin typeface="Arial" panose="020B0604020202020204" pitchFamily="34" charset="0"/>
              </a:rPr>
              <a:t>‘</a:t>
            </a:r>
            <a:r>
              <a:rPr lang="ko-KR" altLang="en-US" sz="2800">
                <a:solidFill>
                  <a:srgbClr val="385400"/>
                </a:solidFill>
              </a:rPr>
              <a:t>사원</a:t>
            </a:r>
            <a:r>
              <a:rPr lang="ko-KR" altLang="en-US" sz="2800">
                <a:solidFill>
                  <a:srgbClr val="385400"/>
                </a:solidFill>
                <a:latin typeface="Arial" panose="020B0604020202020204" pitchFamily="34" charset="0"/>
              </a:rPr>
              <a:t>’</a:t>
            </a:r>
            <a:endParaRPr lang="ko-KR" altLang="en-US" sz="2800">
              <a:solidFill>
                <a:srgbClr val="3854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F45FF0FD-8DA3-CA0C-4574-2C20547D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조건을 부여한 테이블 복사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96ECF5B3-79A7-9C26-F778-6290925F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성적테이블의 </a:t>
            </a:r>
            <a:r>
              <a:rPr lang="en-US" altLang="ko-KR"/>
              <a:t>2</a:t>
            </a:r>
            <a:r>
              <a:rPr lang="ko-KR" altLang="en-US"/>
              <a:t>개 열을 복사하여 </a:t>
            </a:r>
            <a:r>
              <a:rPr lang="en-US" altLang="ko-KR"/>
              <a:t>#</a:t>
            </a:r>
            <a:r>
              <a:rPr lang="ko-KR" altLang="en-US"/>
              <a:t>성적</a:t>
            </a:r>
            <a:r>
              <a:rPr lang="en-US" altLang="ko-KR"/>
              <a:t>2</a:t>
            </a:r>
            <a:r>
              <a:rPr lang="ko-KR" altLang="en-US"/>
              <a:t> 생성</a:t>
            </a:r>
          </a:p>
          <a:p>
            <a:pPr>
              <a:buFontTx/>
              <a:buNone/>
            </a:pPr>
            <a:r>
              <a:rPr lang="en-US" altLang="ko-KR" sz="2800"/>
              <a:t>SELECT  </a:t>
            </a:r>
            <a:r>
              <a:rPr lang="ko-KR" altLang="en-US" sz="2800"/>
              <a:t>학번</a:t>
            </a:r>
            <a:r>
              <a:rPr lang="en-US" altLang="ko-KR" sz="2800"/>
              <a:t>,</a:t>
            </a:r>
            <a:r>
              <a:rPr lang="ko-KR" altLang="en-US" sz="2800"/>
              <a:t>이름</a:t>
            </a:r>
            <a:r>
              <a:rPr lang="en-US" altLang="ko-KR" sz="2800"/>
              <a:t>, </a:t>
            </a:r>
            <a:r>
              <a:rPr lang="ko-KR" altLang="en-US" sz="2800"/>
              <a:t>점수</a:t>
            </a:r>
            <a:endParaRPr lang="en-US" altLang="ko-KR" sz="2800"/>
          </a:p>
          <a:p>
            <a:pPr>
              <a:buFontTx/>
              <a:buNone/>
            </a:pPr>
            <a:r>
              <a:rPr lang="en-US" altLang="ko-KR" sz="2800"/>
              <a:t>INTO  #</a:t>
            </a:r>
            <a:r>
              <a:rPr lang="ko-KR" altLang="en-US" sz="2800"/>
              <a:t>성적</a:t>
            </a:r>
            <a:r>
              <a:rPr lang="en-US" altLang="ko-KR" sz="2800"/>
              <a:t>2</a:t>
            </a:r>
          </a:p>
          <a:p>
            <a:pPr>
              <a:buFontTx/>
              <a:buNone/>
            </a:pPr>
            <a:r>
              <a:rPr lang="en-US" altLang="ko-KR" sz="2800"/>
              <a:t>FROM   </a:t>
            </a:r>
            <a:r>
              <a:rPr lang="ko-KR" altLang="en-US" sz="2800"/>
              <a:t>성적</a:t>
            </a:r>
            <a:endParaRPr lang="en-US" altLang="ko-KR" sz="2800"/>
          </a:p>
          <a:p>
            <a:pPr>
              <a:buFontTx/>
              <a:buNone/>
            </a:pPr>
            <a:r>
              <a:rPr lang="en-US" altLang="ko-KR" sz="2800"/>
              <a:t>WHERE   </a:t>
            </a:r>
            <a:r>
              <a:rPr lang="ko-KR" altLang="en-US" sz="2800"/>
              <a:t>점수</a:t>
            </a:r>
            <a:r>
              <a:rPr lang="en-US" altLang="ko-KR" sz="2800"/>
              <a:t>&gt;=80</a:t>
            </a:r>
          </a:p>
          <a:p>
            <a:pPr>
              <a:buFontTx/>
              <a:buNone/>
            </a:pPr>
            <a:r>
              <a:rPr lang="en-US" altLang="ko-KR" sz="2800"/>
              <a:t> -- #</a:t>
            </a:r>
            <a:r>
              <a:rPr lang="ko-KR" altLang="en-US" sz="2800"/>
              <a:t>성적</a:t>
            </a:r>
            <a:r>
              <a:rPr lang="en-US" altLang="ko-KR" sz="2800"/>
              <a:t>2</a:t>
            </a:r>
            <a:r>
              <a:rPr lang="ko-KR" altLang="en-US" sz="2800"/>
              <a:t>를 조회</a:t>
            </a:r>
          </a:p>
          <a:p>
            <a:pPr>
              <a:buFontTx/>
              <a:buNone/>
            </a:pPr>
            <a:r>
              <a:rPr lang="ko-KR" altLang="en-US" sz="2800"/>
              <a:t> </a:t>
            </a:r>
            <a:r>
              <a:rPr lang="en-US" altLang="ko-KR" sz="2800"/>
              <a:t>SELECT * FROM #</a:t>
            </a:r>
            <a:r>
              <a:rPr lang="ko-KR" altLang="en-US" sz="2800"/>
              <a:t>성적</a:t>
            </a:r>
            <a:r>
              <a:rPr lang="en-US" altLang="ko-KR" sz="2800"/>
              <a:t>2</a:t>
            </a:r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F7D2059F-E502-1712-AA9F-8C5C7419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임시테이블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C48BE445-C098-31B7-2943-464B7167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/>
              <a:t>지역임시테이블</a:t>
            </a:r>
            <a:endParaRPr lang="en-US" altLang="ko-KR"/>
          </a:p>
          <a:p>
            <a:r>
              <a:rPr lang="en-US" altLang="ko-KR"/>
              <a:t>## </a:t>
            </a:r>
            <a:r>
              <a:rPr lang="ko-KR" altLang="en-US"/>
              <a:t>전역 임시테이블</a:t>
            </a:r>
          </a:p>
        </p:txBody>
      </p:sp>
      <p:pic>
        <p:nvPicPr>
          <p:cNvPr id="9220" name="Picture 2" descr="C:\DOCUME~1\admin\LOCALS~1\Temp\UNI000006a81e71.gif">
            <a:extLst>
              <a:ext uri="{FF2B5EF4-FFF2-40B4-BE49-F238E27FC236}">
                <a16:creationId xmlns:a16="http://schemas.microsoft.com/office/drawing/2014/main" id="{01505BF4-4E5F-7F00-1137-C5063AD4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06738"/>
            <a:ext cx="5256213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995160E-D018-D916-405F-9E5569D2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요약정보를 이용한 테이블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60850-0915-CDD2-E43F-F1BEBA80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요약정보를 만들어 새로운 테이블 생성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A,B </a:t>
            </a:r>
            <a:r>
              <a:rPr lang="ko-KR" altLang="en-US" dirty="0"/>
              <a:t>반별 평균점수로 테이블 생성</a:t>
            </a:r>
          </a:p>
          <a:p>
            <a:pPr marL="0" indent="0">
              <a:buFontTx/>
              <a:buNone/>
              <a:defRPr/>
            </a:pPr>
            <a:r>
              <a:rPr lang="ko-KR" altLang="en-US" dirty="0"/>
              <a:t> </a:t>
            </a:r>
            <a:r>
              <a:rPr lang="en-US" altLang="ko-KR" sz="2400" dirty="0"/>
              <a:t>SELECT </a:t>
            </a:r>
            <a:r>
              <a:rPr lang="ko-KR" altLang="en-US" sz="2400" dirty="0"/>
              <a:t>반</a:t>
            </a:r>
            <a:r>
              <a:rPr lang="en-US" altLang="ko-KR" sz="2400" dirty="0"/>
              <a:t>, AVG(</a:t>
            </a:r>
            <a:r>
              <a:rPr lang="ko-KR" altLang="en-US" sz="2400" dirty="0"/>
              <a:t>점수</a:t>
            </a:r>
            <a:r>
              <a:rPr lang="en-US" altLang="ko-KR" sz="2400" dirty="0"/>
              <a:t>) INTO #</a:t>
            </a:r>
            <a:r>
              <a:rPr lang="ko-KR" altLang="en-US" sz="2400" dirty="0"/>
              <a:t>반별성적</a:t>
            </a:r>
          </a:p>
          <a:p>
            <a:pPr marL="0" indent="0">
              <a:buFontTx/>
              <a:buNone/>
              <a:defRPr/>
            </a:pPr>
            <a:r>
              <a:rPr lang="en-US" altLang="ko-KR" sz="2400" dirty="0"/>
              <a:t> FROM </a:t>
            </a:r>
            <a:r>
              <a:rPr lang="ko-KR" altLang="en-US" sz="2400" dirty="0"/>
              <a:t>성적 </a:t>
            </a:r>
            <a:r>
              <a:rPr lang="en-US" altLang="ko-KR" sz="2400" dirty="0"/>
              <a:t>GROUP BY </a:t>
            </a:r>
            <a:r>
              <a:rPr lang="ko-KR" altLang="en-US" sz="2400" dirty="0"/>
              <a:t>반</a:t>
            </a:r>
          </a:p>
          <a:p>
            <a:pPr marL="0" indent="0">
              <a:buFontTx/>
              <a:buNone/>
              <a:defRPr/>
            </a:pPr>
            <a:r>
              <a:rPr lang="en-US" altLang="ko-KR" sz="2400" dirty="0"/>
              <a:t> -- #</a:t>
            </a:r>
            <a:r>
              <a:rPr lang="ko-KR" altLang="en-US" sz="2400" dirty="0"/>
              <a:t>반별성적 조회</a:t>
            </a:r>
          </a:p>
          <a:p>
            <a:pPr marL="0" indent="0">
              <a:buFontTx/>
              <a:buNone/>
              <a:defRPr/>
            </a:pPr>
            <a:r>
              <a:rPr lang="en-US" altLang="ko-KR" sz="2400" dirty="0"/>
              <a:t> SELECT * FROM #</a:t>
            </a:r>
            <a:r>
              <a:rPr lang="ko-KR" altLang="en-US" sz="2400" dirty="0"/>
              <a:t>반별성적</a:t>
            </a:r>
            <a:endParaRPr lang="en-US" altLang="ko-KR" sz="2400" dirty="0"/>
          </a:p>
          <a:p>
            <a:pPr marL="0" indent="0">
              <a:buFontTx/>
              <a:buNone/>
              <a:defRPr/>
            </a:pPr>
            <a:endParaRPr lang="ko-KR" altLang="en-US" kern="1200" baseline="30000" dirty="0">
              <a:solidFill>
                <a:srgbClr val="FF0000"/>
              </a:solidFill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B0A37985-9E4B-4E71-1DED-0DE6F077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868863"/>
            <a:ext cx="4321175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baseline="30000">
                <a:solidFill>
                  <a:srgbClr val="FF0000"/>
                </a:solidFill>
              </a:rPr>
              <a:t>메시지</a:t>
            </a:r>
            <a:r>
              <a:rPr lang="en-US" altLang="ko-KR" sz="2800" baseline="30000">
                <a:solidFill>
                  <a:srgbClr val="FF0000"/>
                </a:solidFill>
              </a:rPr>
              <a:t>1038, </a:t>
            </a:r>
            <a:r>
              <a:rPr lang="ko-KR" altLang="en-US" sz="2800" baseline="30000">
                <a:solidFill>
                  <a:srgbClr val="FF0000"/>
                </a:solidFill>
              </a:rPr>
              <a:t>수준</a:t>
            </a:r>
            <a:r>
              <a:rPr lang="en-US" altLang="ko-KR" sz="2800" baseline="30000">
                <a:solidFill>
                  <a:srgbClr val="FF0000"/>
                </a:solidFill>
              </a:rPr>
              <a:t>15, </a:t>
            </a:r>
            <a:r>
              <a:rPr lang="ko-KR" altLang="en-US" sz="2800" baseline="30000">
                <a:solidFill>
                  <a:srgbClr val="FF0000"/>
                </a:solidFill>
              </a:rPr>
              <a:t>상태</a:t>
            </a:r>
            <a:r>
              <a:rPr lang="en-US" altLang="ko-KR" sz="2800" baseline="30000">
                <a:solidFill>
                  <a:srgbClr val="FF0000"/>
                </a:solidFill>
              </a:rPr>
              <a:t>5, </a:t>
            </a:r>
            <a:r>
              <a:rPr lang="ko-KR" altLang="en-US" sz="2800" baseline="30000">
                <a:solidFill>
                  <a:srgbClr val="FF0000"/>
                </a:solidFill>
              </a:rPr>
              <a:t>줄</a:t>
            </a:r>
            <a:r>
              <a:rPr lang="en-US" altLang="ko-KR" sz="2800" baseline="3000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baseline="30000">
                <a:solidFill>
                  <a:srgbClr val="FF0000"/>
                </a:solidFill>
              </a:rPr>
              <a:t>개체 또는 열이름이 없거나 비어있습니다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8FE91033-64F9-006A-A552-DBFD6F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요약정보를 이용한 테이블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F63E2-390B-20B2-6324-5C8200F1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요약정보를 만들어 새로운 테이블 생성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#</a:t>
            </a:r>
            <a:r>
              <a:rPr lang="ko-KR" altLang="en-US" dirty="0"/>
              <a:t>반별성적 테이블의 </a:t>
            </a:r>
            <a:r>
              <a:rPr lang="ko-KR" altLang="en-US" dirty="0" err="1"/>
              <a:t>집계함수열</a:t>
            </a:r>
            <a:r>
              <a:rPr lang="ko-KR" altLang="en-US" dirty="0"/>
              <a:t> 제목생성</a:t>
            </a:r>
          </a:p>
          <a:p>
            <a:pPr marL="0" indent="0">
              <a:buFontTx/>
              <a:buNone/>
              <a:defRPr/>
            </a:pPr>
            <a:r>
              <a:rPr lang="ko-KR" altLang="en-US" dirty="0"/>
              <a:t> </a:t>
            </a:r>
            <a:r>
              <a:rPr lang="en-US" altLang="ko-KR" sz="2400" dirty="0"/>
              <a:t>SELECT </a:t>
            </a:r>
            <a:r>
              <a:rPr lang="ko-KR" altLang="en-US" sz="2400" dirty="0"/>
              <a:t>반</a:t>
            </a:r>
            <a:r>
              <a:rPr lang="en-US" altLang="ko-KR" sz="2400" dirty="0"/>
              <a:t>, AVG(</a:t>
            </a:r>
            <a:r>
              <a:rPr lang="ko-KR" altLang="en-US" sz="2400" dirty="0"/>
              <a:t>점수</a:t>
            </a:r>
            <a:r>
              <a:rPr lang="en-US" altLang="ko-KR" sz="2400" dirty="0"/>
              <a:t>) </a:t>
            </a:r>
            <a:r>
              <a:rPr lang="en-US" altLang="ko-KR" sz="2400" dirty="0">
                <a:solidFill>
                  <a:srgbClr val="FF0000"/>
                </a:solidFill>
              </a:rPr>
              <a:t>AS </a:t>
            </a:r>
            <a:r>
              <a:rPr lang="ko-KR" altLang="en-US" sz="2400" dirty="0" err="1">
                <a:solidFill>
                  <a:srgbClr val="FF0000"/>
                </a:solidFill>
              </a:rPr>
              <a:t>반점수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INTO #</a:t>
            </a:r>
            <a:r>
              <a:rPr lang="ko-KR" altLang="en-US" sz="2400" dirty="0"/>
              <a:t>반별성적</a:t>
            </a:r>
          </a:p>
          <a:p>
            <a:pPr marL="0" indent="0">
              <a:buFontTx/>
              <a:buNone/>
              <a:defRPr/>
            </a:pPr>
            <a:r>
              <a:rPr lang="en-US" altLang="ko-KR" sz="2400" dirty="0"/>
              <a:t> FROM </a:t>
            </a:r>
            <a:r>
              <a:rPr lang="ko-KR" altLang="en-US" sz="2400" dirty="0"/>
              <a:t>성적 </a:t>
            </a:r>
            <a:r>
              <a:rPr lang="en-US" altLang="ko-KR" sz="2400" dirty="0"/>
              <a:t>GROUP BY </a:t>
            </a:r>
            <a:r>
              <a:rPr lang="ko-KR" altLang="en-US" sz="2400" dirty="0"/>
              <a:t>반</a:t>
            </a:r>
          </a:p>
          <a:p>
            <a:pPr marL="0" indent="0">
              <a:buFontTx/>
              <a:buNone/>
              <a:defRPr/>
            </a:pPr>
            <a:r>
              <a:rPr lang="en-US" altLang="ko-KR" sz="2400" dirty="0"/>
              <a:t> -- #</a:t>
            </a:r>
            <a:r>
              <a:rPr lang="ko-KR" altLang="en-US" sz="2400" dirty="0"/>
              <a:t>반별성적 조회</a:t>
            </a:r>
          </a:p>
          <a:p>
            <a:pPr marL="0" indent="0">
              <a:buFontTx/>
              <a:buNone/>
              <a:defRPr/>
            </a:pPr>
            <a:r>
              <a:rPr lang="en-US" altLang="ko-KR" sz="2400" dirty="0"/>
              <a:t> SELECT * FROM #</a:t>
            </a:r>
            <a:r>
              <a:rPr lang="ko-KR" altLang="en-US" sz="2400" dirty="0"/>
              <a:t>반별성적</a:t>
            </a:r>
            <a:endParaRPr lang="en-US" altLang="ko-KR" sz="2400" dirty="0"/>
          </a:p>
          <a:p>
            <a:pPr>
              <a:buFontTx/>
              <a:buNone/>
              <a:defRPr/>
            </a:pPr>
            <a:endParaRPr lang="en-US" altLang="ko-KR" sz="2400" dirty="0"/>
          </a:p>
          <a:p>
            <a:pPr>
              <a:defRPr/>
            </a:pPr>
            <a:endParaRPr lang="ko-KR" altLang="en-US" kern="12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80FAF5C-47F6-8620-94BA-5D1A720A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입력하기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3CDE5334-E511-EFD6-1EB9-068A35A4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 </a:t>
            </a:r>
            <a:r>
              <a:rPr lang="en-US" altLang="ko-KR" dirty="0"/>
              <a:t>INSERT [INTO] </a:t>
            </a:r>
            <a:r>
              <a:rPr lang="ko-KR" altLang="en-US" dirty="0"/>
              <a:t>테이블 명</a:t>
            </a:r>
          </a:p>
          <a:p>
            <a:pPr>
              <a:defRPr/>
            </a:pPr>
            <a:r>
              <a:rPr lang="ko-KR" altLang="en-US" dirty="0"/>
              <a:t> </a:t>
            </a:r>
            <a:r>
              <a:rPr lang="en-US" altLang="ko-KR" dirty="0"/>
              <a:t>VALUES(</a:t>
            </a:r>
            <a:r>
              <a:rPr lang="ko-KR" altLang="en-US" dirty="0"/>
              <a:t>각 열에 입력할 값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INSERT INTO </a:t>
            </a:r>
            <a:r>
              <a:rPr lang="ko-KR" altLang="en-US" sz="2800" dirty="0"/>
              <a:t>예제 </a:t>
            </a:r>
            <a:r>
              <a:rPr lang="en-US" altLang="ko-KR" sz="2800" dirty="0"/>
              <a:t>VALUES(3,'</a:t>
            </a:r>
            <a:r>
              <a:rPr lang="ko-KR" altLang="en-US" sz="2800" dirty="0" err="1"/>
              <a:t>성춘향</a:t>
            </a:r>
            <a:r>
              <a:rPr lang="en-US" altLang="ko-KR" sz="2800" dirty="0"/>
              <a:t>','</a:t>
            </a:r>
            <a:r>
              <a:rPr lang="ko-KR" altLang="en-US" sz="2800" dirty="0"/>
              <a:t>학생</a:t>
            </a:r>
            <a:r>
              <a:rPr lang="en-US" altLang="ko-KR" sz="2800" dirty="0"/>
              <a:t>')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INSERT INTO </a:t>
            </a:r>
            <a:r>
              <a:rPr lang="ko-KR" altLang="en-US" sz="2800" dirty="0"/>
              <a:t>예제 </a:t>
            </a:r>
            <a:r>
              <a:rPr lang="en-US" altLang="ko-KR" sz="2800" dirty="0"/>
              <a:t>VALUES(4,'</a:t>
            </a:r>
            <a:r>
              <a:rPr lang="ko-KR" altLang="en-US" sz="2800" dirty="0"/>
              <a:t>변학도</a:t>
            </a:r>
            <a:r>
              <a:rPr lang="en-US" altLang="ko-KR" sz="2800" dirty="0"/>
              <a:t>','</a:t>
            </a:r>
            <a:r>
              <a:rPr lang="ko-KR" altLang="en-US" sz="2800" dirty="0"/>
              <a:t>학생</a:t>
            </a:r>
            <a:r>
              <a:rPr lang="en-US" altLang="ko-KR" sz="2800" dirty="0"/>
              <a:t>')</a:t>
            </a:r>
          </a:p>
          <a:p>
            <a:pPr marL="0" indent="0">
              <a:buFontTx/>
              <a:buNone/>
              <a:defRPr/>
            </a:pPr>
            <a:r>
              <a:rPr lang="en-US" altLang="ko-KR" sz="2800" dirty="0"/>
              <a:t>  INSERT INTO </a:t>
            </a:r>
            <a:r>
              <a:rPr lang="ko-KR" altLang="en-US" sz="2800" dirty="0"/>
              <a:t>예제 </a:t>
            </a:r>
            <a:r>
              <a:rPr lang="en-US" altLang="ko-KR" sz="2800" dirty="0"/>
              <a:t>VALUES(5,'</a:t>
            </a:r>
            <a:r>
              <a:rPr lang="ko-KR" altLang="en-US" sz="2800" dirty="0"/>
              <a:t>이세종</a:t>
            </a:r>
            <a:r>
              <a:rPr lang="en-US" altLang="ko-KR" sz="2800" dirty="0"/>
              <a:t>','</a:t>
            </a:r>
            <a:r>
              <a:rPr lang="ko-KR" altLang="en-US" sz="2800" dirty="0"/>
              <a:t>학생</a:t>
            </a:r>
            <a:r>
              <a:rPr lang="en-US" altLang="ko-KR" sz="2800" dirty="0"/>
              <a:t>')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7C70A94-7ABB-4B9F-8D06-33C05FD6A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</a:t>
            </a:r>
            <a:r>
              <a:rPr lang="en-US" altLang="ko-KR"/>
              <a:t>3</a:t>
            </a:r>
            <a:r>
              <a:rPr lang="ko-KR" altLang="en-US"/>
              <a:t>단계구조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827A91B-3F77-49A2-BECA-C3AFFA9B2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외부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사용자 관점의 뷰스키마로 업무내용에 따라 여러 형태의 뷰가 정의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개념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물리적구조와 상관없는 논리적 데이터베이스를 기술 </a:t>
            </a:r>
            <a:r>
              <a:rPr lang="en-US" altLang="ko-KR"/>
              <a:t>(</a:t>
            </a:r>
            <a:r>
              <a:rPr lang="ko-KR" altLang="en-US"/>
              <a:t>모든 객체 기술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내부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물리적스키마로 저장장치의 기술적인 내용 포함</a:t>
            </a:r>
          </a:p>
          <a:p>
            <a:pPr eaLnBrk="1" hangingPunct="1">
              <a:lnSpc>
                <a:spcPct val="13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FE6D6768-16BA-56A9-27D8-4BCD018E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레코드 입력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2170CCD1-F457-A304-0805-A8004E08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INSERT INTO </a:t>
            </a:r>
            <a:r>
              <a:rPr lang="ko-KR" altLang="en-US"/>
              <a:t>예제</a:t>
            </a:r>
            <a:r>
              <a:rPr lang="en-US" altLang="ko-KR"/>
              <a:t> VALUES</a:t>
            </a:r>
          </a:p>
          <a:p>
            <a:pPr>
              <a:buFontTx/>
              <a:buNone/>
            </a:pPr>
            <a:r>
              <a:rPr lang="en-US" altLang="ko-KR"/>
              <a:t>        (3,'</a:t>
            </a:r>
            <a:r>
              <a:rPr lang="ko-KR" altLang="en-US"/>
              <a:t>성춘향</a:t>
            </a:r>
            <a:r>
              <a:rPr lang="en-US" altLang="ko-KR"/>
              <a:t>'),   </a:t>
            </a:r>
          </a:p>
          <a:p>
            <a:pPr>
              <a:buFontTx/>
              <a:buNone/>
            </a:pPr>
            <a:r>
              <a:rPr lang="en-US" altLang="ko-KR"/>
              <a:t>            (4,'</a:t>
            </a:r>
            <a:r>
              <a:rPr lang="ko-KR" altLang="en-US"/>
              <a:t>변학도</a:t>
            </a:r>
            <a:r>
              <a:rPr lang="en-US" altLang="ko-KR"/>
              <a:t>'),</a:t>
            </a:r>
          </a:p>
          <a:p>
            <a:pPr>
              <a:buFontTx/>
              <a:buNone/>
            </a:pPr>
            <a:r>
              <a:rPr lang="en-US" altLang="ko-KR"/>
              <a:t>            (5,'</a:t>
            </a:r>
            <a:r>
              <a:rPr lang="ko-KR" altLang="en-US"/>
              <a:t>이세종</a:t>
            </a:r>
            <a:r>
              <a:rPr lang="en-US" altLang="ko-KR"/>
              <a:t>')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B3462379-8053-D49D-F55D-8563024C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Null </a:t>
            </a:r>
            <a:r>
              <a:rPr lang="ko-KR" altLang="en-US"/>
              <a:t>허용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7A1BA2E1-ED29-DA07-696E-13C648B9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특별한 옵션을 주지 않으면 </a:t>
            </a:r>
            <a:r>
              <a:rPr lang="en-US" altLang="ko-KR"/>
              <a:t>null</a:t>
            </a:r>
            <a:r>
              <a:rPr lang="ko-KR" altLang="en-US"/>
              <a:t>허용</a:t>
            </a:r>
            <a:endParaRPr lang="en-US" altLang="ko-KR"/>
          </a:p>
          <a:p>
            <a:r>
              <a:rPr lang="en-US" altLang="ko-KR"/>
              <a:t>null </a:t>
            </a:r>
            <a:r>
              <a:rPr lang="ko-KR" altLang="en-US"/>
              <a:t>허용을 하지 않을 때 </a:t>
            </a:r>
            <a:r>
              <a:rPr lang="en-US" altLang="ko-KR"/>
              <a:t>not null</a:t>
            </a:r>
            <a:endParaRPr lang="ko-KR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34BAF49-389B-BD85-B9AE-6F261342D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identity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76E202-186E-DDB2-3C06-E56BED892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초기값</a:t>
            </a:r>
            <a:r>
              <a:rPr lang="en-US" altLang="ko-KR"/>
              <a:t>, </a:t>
            </a:r>
            <a:r>
              <a:rPr lang="ko-KR" altLang="en-US"/>
              <a:t>증가값</a:t>
            </a:r>
          </a:p>
          <a:p>
            <a:pPr eaLnBrk="1" hangingPunct="1"/>
            <a:r>
              <a:rPr lang="en-US" altLang="ko-KR"/>
              <a:t>Identity(10,5)  //(</a:t>
            </a:r>
            <a:r>
              <a:rPr lang="ko-KR" altLang="en-US"/>
              <a:t>초기값</a:t>
            </a:r>
            <a:r>
              <a:rPr lang="en-US" altLang="ko-KR"/>
              <a:t>,</a:t>
            </a:r>
            <a:r>
              <a:rPr lang="ko-KR" altLang="en-US"/>
              <a:t>증가값</a:t>
            </a:r>
            <a:r>
              <a:rPr lang="en-US" altLang="ko-KR"/>
              <a:t>)</a:t>
            </a:r>
          </a:p>
          <a:p>
            <a:pPr eaLnBrk="1" hangingPunct="1"/>
            <a:r>
              <a:rPr lang="ko-KR" altLang="en-US"/>
              <a:t>빈 </a:t>
            </a:r>
            <a:r>
              <a:rPr lang="en-US" altLang="ko-KR"/>
              <a:t>id</a:t>
            </a:r>
            <a:r>
              <a:rPr lang="ko-KR" altLang="en-US"/>
              <a:t>값이 생길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854848-B23F-5627-24A8-E4399FDB8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identity </a:t>
            </a:r>
            <a:r>
              <a:rPr lang="ko-KR" altLang="en-US"/>
              <a:t>예제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AEDEF5C-160F-BEB0-B968-C6A752413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ko-KR" altLang="en-US"/>
              <a:t>테이블 생성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ko-KR"/>
              <a:t>create table #emp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ko-KR"/>
              <a:t>(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ko-KR"/>
              <a:t>id int identity,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ko-KR"/>
              <a:t>name char(10)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ko-KR"/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ko-KR" altLang="en-US"/>
              <a:t>데이터입력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ko-KR"/>
              <a:t>: </a:t>
            </a:r>
            <a:r>
              <a:rPr lang="ko-KR" altLang="en-US"/>
              <a:t>이경숙</a:t>
            </a:r>
            <a:r>
              <a:rPr lang="en-US" altLang="ko-KR"/>
              <a:t>, </a:t>
            </a:r>
            <a:r>
              <a:rPr lang="ko-KR" altLang="en-US"/>
              <a:t>김미란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33AC89-F96D-6735-5AFD-27AC93F62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insert .. select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C3315A-C826-CA91-2C5D-EDB81BF73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/>
              <a:t>제품테이블에서 종류</a:t>
            </a:r>
            <a:r>
              <a:rPr lang="en-US" altLang="ko-KR" sz="2800" dirty="0"/>
              <a:t>,</a:t>
            </a:r>
            <a:r>
              <a:rPr lang="ko-KR" altLang="en-US" sz="2800" dirty="0"/>
              <a:t>가격만 선별해서 레코드를 추가</a:t>
            </a:r>
            <a:endParaRPr lang="en-US" altLang="ko-KR" sz="2800" dirty="0"/>
          </a:p>
          <a:p>
            <a:pPr eaLnBrk="1" hangingPunct="1">
              <a:defRPr/>
            </a:pPr>
            <a:r>
              <a:rPr lang="ko-KR" altLang="en-US" sz="2800" dirty="0"/>
              <a:t>우선 </a:t>
            </a:r>
            <a:r>
              <a:rPr lang="ko-KR" altLang="en-US" sz="2800" dirty="0" err="1"/>
              <a:t>빈테이블</a:t>
            </a:r>
            <a:r>
              <a:rPr lang="ko-KR" altLang="en-US" sz="2800" dirty="0"/>
              <a:t> 생성</a:t>
            </a:r>
            <a:endParaRPr lang="en-US" altLang="ko-KR" sz="2800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SELECT 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가격 </a:t>
            </a:r>
            <a:r>
              <a:rPr lang="en-US" altLang="ko-KR" dirty="0"/>
              <a:t>INTO #</a:t>
            </a:r>
            <a:r>
              <a:rPr lang="ko-KR" altLang="en-US" dirty="0"/>
              <a:t>종류별제품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FROM </a:t>
            </a:r>
            <a:r>
              <a:rPr lang="ko-KR" altLang="en-US" dirty="0"/>
              <a:t>제품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WHERE 1=0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A0E8D242-9219-75DD-C0D8-610AE8D4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 .. select</a:t>
            </a:r>
            <a:endParaRPr lang="ko-KR" altLang="en-US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0050AF75-B123-8EE3-2D21-A95B389A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2800"/>
              <a:t>-- #</a:t>
            </a:r>
            <a:r>
              <a:rPr lang="ko-KR" altLang="en-US" sz="2800"/>
              <a:t>종류별제품 테이블에 집계값 입력</a:t>
            </a:r>
          </a:p>
          <a:p>
            <a:pPr marL="0" indent="0">
              <a:buFontTx/>
              <a:buNone/>
            </a:pPr>
            <a:r>
              <a:rPr lang="en-US" altLang="ko-KR" sz="2800"/>
              <a:t>INSERT INTO #</a:t>
            </a:r>
            <a:r>
              <a:rPr lang="ko-KR" altLang="en-US" sz="2800"/>
              <a:t>종류별제품</a:t>
            </a:r>
          </a:p>
          <a:p>
            <a:pPr marL="0" indent="0">
              <a:buFontTx/>
              <a:buNone/>
            </a:pPr>
            <a:r>
              <a:rPr lang="en-US" altLang="ko-KR" sz="2800"/>
              <a:t>  SELECT </a:t>
            </a:r>
            <a:r>
              <a:rPr lang="ko-KR" altLang="en-US" sz="2800"/>
              <a:t>종류</a:t>
            </a:r>
            <a:r>
              <a:rPr lang="en-US" altLang="ko-KR" sz="2800"/>
              <a:t>, AVG(</a:t>
            </a:r>
            <a:r>
              <a:rPr lang="ko-KR" altLang="en-US" sz="2800"/>
              <a:t>가격</a:t>
            </a:r>
            <a:r>
              <a:rPr lang="en-US" altLang="ko-KR" sz="2800"/>
              <a:t>) </a:t>
            </a:r>
          </a:p>
          <a:p>
            <a:pPr marL="0" indent="0">
              <a:buFontTx/>
              <a:buNone/>
            </a:pPr>
            <a:r>
              <a:rPr lang="en-US" altLang="ko-KR" sz="2800"/>
              <a:t>  FROM </a:t>
            </a:r>
            <a:r>
              <a:rPr lang="ko-KR" altLang="en-US" sz="2800"/>
              <a:t>제품 </a:t>
            </a:r>
            <a:endParaRPr lang="en-US" altLang="ko-KR" sz="2800"/>
          </a:p>
          <a:p>
            <a:pPr marL="0" indent="0">
              <a:buFontTx/>
              <a:buNone/>
            </a:pPr>
            <a:r>
              <a:rPr lang="en-US" altLang="ko-KR" sz="2800"/>
              <a:t>  GROUP BY </a:t>
            </a:r>
            <a:r>
              <a:rPr lang="ko-KR" altLang="en-US" sz="2800"/>
              <a:t>종류</a:t>
            </a:r>
          </a:p>
          <a:p>
            <a:pPr marL="0" indent="0">
              <a:buFontTx/>
              <a:buNone/>
            </a:pPr>
            <a:r>
              <a:rPr lang="en-US" altLang="ko-KR" sz="2800"/>
              <a:t>-- #</a:t>
            </a:r>
            <a:r>
              <a:rPr lang="ko-KR" altLang="en-US" sz="2800"/>
              <a:t>종류별제품 테이블 조회</a:t>
            </a:r>
          </a:p>
          <a:p>
            <a:pPr marL="0" indent="0">
              <a:buFontTx/>
              <a:buNone/>
            </a:pPr>
            <a:r>
              <a:rPr lang="en-US" altLang="ko-KR" sz="2800"/>
              <a:t>SELECT * FROM #</a:t>
            </a:r>
            <a:r>
              <a:rPr lang="ko-KR" altLang="en-US" sz="2800"/>
              <a:t>종류별제품</a:t>
            </a:r>
          </a:p>
          <a:p>
            <a:pPr marL="0" indent="0">
              <a:buFontTx/>
              <a:buNone/>
            </a:pPr>
            <a:r>
              <a:rPr lang="en-US" altLang="ko-KR" sz="2800"/>
              <a:t>INSERT</a:t>
            </a:r>
            <a:endParaRPr lang="ko-KR" altLang="en-US" sz="28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D09DAFF-1F85-5D1A-0E5A-C5D39796A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insert -select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CC16E9-FA12-B0D4-2EFA-6B8C6DCE5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/>
              <a:t>insert </a:t>
            </a:r>
            <a:r>
              <a:rPr lang="ko-KR" altLang="en-US"/>
              <a:t>테이블</a:t>
            </a:r>
            <a:r>
              <a:rPr lang="en-US" altLang="ko-KR"/>
              <a:t>1(</a:t>
            </a:r>
            <a:r>
              <a:rPr lang="ko-KR" altLang="en-US"/>
              <a:t>필드</a:t>
            </a:r>
            <a:r>
              <a:rPr lang="en-US" altLang="ko-KR"/>
              <a:t>1,</a:t>
            </a:r>
            <a:r>
              <a:rPr lang="ko-KR" altLang="en-US"/>
              <a:t>필드</a:t>
            </a:r>
            <a:r>
              <a:rPr lang="en-US" altLang="ko-KR"/>
              <a:t>2,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)</a:t>
            </a:r>
          </a:p>
          <a:p>
            <a:pPr eaLnBrk="1" hangingPunct="1">
              <a:buFontTx/>
              <a:buNone/>
            </a:pPr>
            <a:r>
              <a:rPr lang="en-US" altLang="ko-KR"/>
              <a:t>  </a:t>
            </a:r>
            <a:r>
              <a:rPr lang="en-US" altLang="ko-KR" sz="2800"/>
              <a:t>select </a:t>
            </a:r>
            <a:r>
              <a:rPr lang="ko-KR" altLang="en-US" sz="2800"/>
              <a:t>필드</a:t>
            </a:r>
            <a:r>
              <a:rPr lang="en-US" altLang="ko-KR" sz="2800"/>
              <a:t>1,</a:t>
            </a:r>
            <a:r>
              <a:rPr lang="ko-KR" altLang="en-US" sz="2800"/>
              <a:t>필드</a:t>
            </a:r>
            <a:r>
              <a:rPr lang="en-US" altLang="ko-KR" sz="2800"/>
              <a:t>2.. from </a:t>
            </a:r>
            <a:r>
              <a:rPr lang="ko-KR" altLang="en-US" sz="2800"/>
              <a:t>테이블</a:t>
            </a:r>
            <a:r>
              <a:rPr lang="en-US" altLang="ko-KR" sz="2800"/>
              <a:t>2[where </a:t>
            </a:r>
            <a:r>
              <a:rPr lang="ko-KR" altLang="en-US" sz="2800"/>
              <a:t>조건</a:t>
            </a:r>
            <a:r>
              <a:rPr lang="en-US" altLang="ko-KR" sz="2800"/>
              <a:t>]</a:t>
            </a:r>
          </a:p>
          <a:p>
            <a:pPr lvl="1" eaLnBrk="1" hangingPunct="1"/>
            <a:r>
              <a:rPr lang="ko-KR" altLang="en-US">
                <a:solidFill>
                  <a:srgbClr val="FF0000"/>
                </a:solidFill>
              </a:rPr>
              <a:t>테이블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과 테이블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의 구조가 같을 경우 </a:t>
            </a:r>
          </a:p>
          <a:p>
            <a:pPr lvl="1" eaLnBrk="1" hangingPunct="1"/>
            <a:r>
              <a:rPr lang="ko-KR" altLang="en-US">
                <a:solidFill>
                  <a:srgbClr val="FF0000"/>
                </a:solidFill>
              </a:rPr>
              <a:t>테이블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의 항목이 테이블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보다 많아 선택해서 삽입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5491951-E452-923B-96BC-4254B40A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738563"/>
            <a:ext cx="1423988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addr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A6BF9BA-C3AF-78BE-CB2D-480851F6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176713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서울시 종로구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0E8F54A-CB51-3F69-D5B8-E56B9AA6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583113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부산시 동래구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02E3AD13-92DB-67A8-2B32-0D4B83BC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91100"/>
            <a:ext cx="1423988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77A68EB9-FCC4-A8BD-7D62-AF614A34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38563"/>
            <a:ext cx="7207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id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2A09548E-18DC-1267-AEEE-CE36C7B8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38563"/>
            <a:ext cx="9366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name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BC5B44A8-B940-2CF9-1F10-372907E3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76713"/>
            <a:ext cx="7207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123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8CAE9EE0-8038-12A5-1418-B3A47B331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176713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홍길동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44A468F3-EB5B-4855-27D5-275B9FE8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3113"/>
            <a:ext cx="7207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456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C8952873-0C16-8660-1038-8AE6522C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991100"/>
            <a:ext cx="7207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258AB380-52DA-6E0E-C2F2-A608C0B5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83113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김선달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83B6EF34-E1DD-DCD3-25C3-AB3DFD63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91100"/>
            <a:ext cx="9366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DB2B963A-6F95-4C53-372C-D3F3EE0F2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3716338"/>
            <a:ext cx="1250950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addr</a:t>
            </a: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86D346A4-9251-CADC-8D25-36C76168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154488"/>
            <a:ext cx="12509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78ED165A-5F9B-C90A-116A-03E01E51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560888"/>
            <a:ext cx="12509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499DE26B-9E14-6625-0026-0166720C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968875"/>
            <a:ext cx="1250950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8BFE6259-D7F1-EED7-982E-29C9EB84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716338"/>
            <a:ext cx="849313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id</a:t>
            </a:r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E489B0C0-043A-B589-54DB-A0E6CA1F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3716338"/>
            <a:ext cx="989012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name</a:t>
            </a:r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C1EE875C-0C41-B66D-D692-85FE4FAE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54488"/>
            <a:ext cx="84931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3D5D73EC-C4CB-3F74-0A30-913BC435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154488"/>
            <a:ext cx="989012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FECE16DE-FB21-E032-518E-C1344564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560888"/>
            <a:ext cx="84931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895A9127-FEA1-B74A-87D1-E02F5153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968875"/>
            <a:ext cx="849313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17A38641-C37D-FF13-760A-D3E914C3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560888"/>
            <a:ext cx="989012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E0407AC3-9BC4-F97B-AF6F-9D7E604F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968875"/>
            <a:ext cx="989012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19484" name="AutoShape 28">
            <a:extLst>
              <a:ext uri="{FF2B5EF4-FFF2-40B4-BE49-F238E27FC236}">
                <a16:creationId xmlns:a16="http://schemas.microsoft.com/office/drawing/2014/main" id="{D68254C0-976C-D619-6220-923682F3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4292600"/>
            <a:ext cx="576263" cy="504825"/>
          </a:xfrm>
          <a:prstGeom prst="rightArrow">
            <a:avLst>
              <a:gd name="adj1" fmla="val 50000"/>
              <a:gd name="adj2" fmla="val 28538"/>
            </a:avLst>
          </a:prstGeom>
          <a:solidFill>
            <a:srgbClr val="FFFF99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C76773EC-915F-3A78-73E0-F91C4D2AE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4933950"/>
            <a:ext cx="881062" cy="650875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선택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값 복사</a:t>
            </a:r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CF421B0E-C7B5-B1DA-91E6-33B7DF1F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730625"/>
            <a:ext cx="7207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phone</a:t>
            </a:r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3678A69B-2F75-AEB9-F98F-9DB099296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168775"/>
            <a:ext cx="720725" cy="407988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12-323</a:t>
            </a:r>
          </a:p>
        </p:txBody>
      </p:sp>
      <p:sp>
        <p:nvSpPr>
          <p:cNvPr id="19488" name="Rectangle 32">
            <a:extLst>
              <a:ext uri="{FF2B5EF4-FFF2-40B4-BE49-F238E27FC236}">
                <a16:creationId xmlns:a16="http://schemas.microsoft.com/office/drawing/2014/main" id="{71ECB58F-FA4C-1CDA-0F68-0B498BD2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575175"/>
            <a:ext cx="720725" cy="407988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45-632</a:t>
            </a:r>
          </a:p>
        </p:txBody>
      </p:sp>
      <p:sp>
        <p:nvSpPr>
          <p:cNvPr id="19489" name="Rectangle 33">
            <a:extLst>
              <a:ext uri="{FF2B5EF4-FFF2-40B4-BE49-F238E27FC236}">
                <a16:creationId xmlns:a16="http://schemas.microsoft.com/office/drawing/2014/main" id="{42D8DCEA-75A7-76C9-87F8-FED315BE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4983163"/>
            <a:ext cx="7207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19490" name="Oval 34">
            <a:extLst>
              <a:ext uri="{FF2B5EF4-FFF2-40B4-BE49-F238E27FC236}">
                <a16:creationId xmlns:a16="http://schemas.microsoft.com/office/drawing/2014/main" id="{7E73B4CC-692B-CE8A-AC57-D3272BAD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3716338"/>
            <a:ext cx="3241675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6C9110E9-8836-51EE-EA87-DD9B008D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5476875"/>
            <a:ext cx="881062" cy="376238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테이블</a:t>
            </a:r>
            <a:r>
              <a:rPr lang="en-US" altLang="ko-KR" sz="1800">
                <a:solidFill>
                  <a:srgbClr val="1D3A00"/>
                </a:solidFill>
              </a:rPr>
              <a:t>2</a:t>
            </a:r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AB99640D-8C49-0853-701F-EB896A9C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5510213"/>
            <a:ext cx="881063" cy="37623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테이블</a:t>
            </a:r>
            <a:r>
              <a:rPr lang="en-US" altLang="ko-KR" sz="1800">
                <a:solidFill>
                  <a:srgbClr val="1D3A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E020200-72A8-AE2C-5DC7-111012B8C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insert -select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D011A6A-E945-EACA-83D4-01DBFF186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/>
              <a:t>insert </a:t>
            </a:r>
            <a:r>
              <a:rPr lang="ko-KR" altLang="en-US"/>
              <a:t>테이블</a:t>
            </a:r>
            <a:r>
              <a:rPr lang="en-US" altLang="ko-KR"/>
              <a:t>1(</a:t>
            </a:r>
            <a:r>
              <a:rPr lang="ko-KR" altLang="en-US"/>
              <a:t>필드</a:t>
            </a:r>
            <a:r>
              <a:rPr lang="en-US" altLang="ko-KR"/>
              <a:t>1,</a:t>
            </a:r>
            <a:r>
              <a:rPr lang="ko-KR" altLang="en-US"/>
              <a:t>필드</a:t>
            </a:r>
            <a:r>
              <a:rPr lang="en-US" altLang="ko-KR"/>
              <a:t>2,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)</a:t>
            </a:r>
          </a:p>
          <a:p>
            <a:pPr eaLnBrk="1" hangingPunct="1">
              <a:buFontTx/>
              <a:buNone/>
            </a:pPr>
            <a:r>
              <a:rPr lang="en-US" altLang="ko-KR"/>
              <a:t>  select (</a:t>
            </a:r>
            <a:r>
              <a:rPr lang="ko-KR" altLang="en-US"/>
              <a:t>필드</a:t>
            </a:r>
            <a:r>
              <a:rPr lang="en-US" altLang="ko-KR"/>
              <a:t>1,</a:t>
            </a:r>
            <a:r>
              <a:rPr lang="ko-KR" altLang="en-US"/>
              <a:t>필드</a:t>
            </a:r>
            <a:r>
              <a:rPr lang="en-US" altLang="ko-KR"/>
              <a:t>2,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)</a:t>
            </a:r>
          </a:p>
          <a:p>
            <a:pPr eaLnBrk="1" hangingPunct="1">
              <a:buFontTx/>
              <a:buNone/>
            </a:pPr>
            <a:r>
              <a:rPr lang="en-US" altLang="ko-KR"/>
              <a:t>  from </a:t>
            </a:r>
            <a:r>
              <a:rPr lang="ko-KR" altLang="en-US"/>
              <a:t>테이블</a:t>
            </a:r>
            <a:r>
              <a:rPr lang="en-US" altLang="ko-KR"/>
              <a:t>2[where </a:t>
            </a:r>
            <a:r>
              <a:rPr lang="ko-KR" altLang="en-US"/>
              <a:t>조건</a:t>
            </a:r>
            <a:r>
              <a:rPr lang="en-US" altLang="ko-KR"/>
              <a:t>]</a:t>
            </a:r>
          </a:p>
          <a:p>
            <a:pPr lvl="1" eaLnBrk="1" hangingPunct="1"/>
            <a:r>
              <a:rPr lang="ko-KR" altLang="en-US">
                <a:solidFill>
                  <a:srgbClr val="FF0000"/>
                </a:solidFill>
              </a:rPr>
              <a:t>테이블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에서 테이블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로 항목의 선택적 복사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8F82E6A-E3FA-DE5F-A8D1-CEE581B6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217988"/>
            <a:ext cx="1423988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addr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4C582C7-B809-0652-ED08-B8E49F7D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656138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서울시 종로구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8B683538-099F-F634-BD60-A6FF9E02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5062538"/>
            <a:ext cx="1423988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부산시 동래구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0F9F6A4-9A66-EA03-7026-3AEA1BEA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5470525"/>
            <a:ext cx="1423988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4C8C670C-8BFA-FE37-7882-2C01C051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4217988"/>
            <a:ext cx="936625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id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171EF3F6-3B77-E1FE-B5FC-F5F7A42F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217988"/>
            <a:ext cx="1174750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name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4BD27BB5-EF72-1316-32A3-66ED662F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4656138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123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FF9B2EF6-0252-0790-9883-31959F9E1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656138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홍길동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70E51429-4CA9-3077-02D0-1EEA818F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062538"/>
            <a:ext cx="936625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456</a:t>
            </a:r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1EF3F0E0-6D9B-73BA-ACFC-5EC9B69B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470525"/>
            <a:ext cx="936625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D62E8559-CAD7-8904-C467-78DF7D6F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062538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김선달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904E4936-6528-6029-B2B1-B5A439F0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470525"/>
            <a:ext cx="1174750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1D3A00"/>
                </a:solidFill>
              </a:rPr>
              <a:t>:</a:t>
            </a:r>
          </a:p>
        </p:txBody>
      </p:sp>
      <p:sp>
        <p:nvSpPr>
          <p:cNvPr id="20496" name="Rectangle 20">
            <a:extLst>
              <a:ext uri="{FF2B5EF4-FFF2-40B4-BE49-F238E27FC236}">
                <a16:creationId xmlns:a16="http://schemas.microsoft.com/office/drawing/2014/main" id="{80E5331A-7126-BB0B-D021-15B1356D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195763"/>
            <a:ext cx="1008063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아이디</a:t>
            </a:r>
            <a:endParaRPr lang="en-US" altLang="ko-KR" sz="1800">
              <a:solidFill>
                <a:srgbClr val="1D3A00"/>
              </a:solidFill>
            </a:endParaRPr>
          </a:p>
        </p:txBody>
      </p:sp>
      <p:sp>
        <p:nvSpPr>
          <p:cNvPr id="20497" name="Rectangle 21">
            <a:extLst>
              <a:ext uri="{FF2B5EF4-FFF2-40B4-BE49-F238E27FC236}">
                <a16:creationId xmlns:a16="http://schemas.microsoft.com/office/drawing/2014/main" id="{6D093412-DF01-B449-50AC-25DBB20C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195763"/>
            <a:ext cx="1174750" cy="438150"/>
          </a:xfrm>
          <a:prstGeom prst="rect">
            <a:avLst/>
          </a:prstGeom>
          <a:solidFill>
            <a:srgbClr val="B0AC00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이름</a:t>
            </a:r>
            <a:endParaRPr lang="en-US" altLang="ko-KR" sz="1800">
              <a:solidFill>
                <a:srgbClr val="1D3A00"/>
              </a:solidFill>
            </a:endParaRPr>
          </a:p>
        </p:txBody>
      </p:sp>
      <p:sp>
        <p:nvSpPr>
          <p:cNvPr id="20498" name="Rectangle 22">
            <a:extLst>
              <a:ext uri="{FF2B5EF4-FFF2-40B4-BE49-F238E27FC236}">
                <a16:creationId xmlns:a16="http://schemas.microsoft.com/office/drawing/2014/main" id="{B754B05A-B994-8011-BB08-D9B43AD0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633913"/>
            <a:ext cx="100806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0499" name="Rectangle 23">
            <a:extLst>
              <a:ext uri="{FF2B5EF4-FFF2-40B4-BE49-F238E27FC236}">
                <a16:creationId xmlns:a16="http://schemas.microsoft.com/office/drawing/2014/main" id="{E8065CCC-24F3-A73A-D677-E81F9126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633913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0500" name="Rectangle 24">
            <a:extLst>
              <a:ext uri="{FF2B5EF4-FFF2-40B4-BE49-F238E27FC236}">
                <a16:creationId xmlns:a16="http://schemas.microsoft.com/office/drawing/2014/main" id="{DA1850D5-43D9-C8BC-83E2-94CBDCAC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040313"/>
            <a:ext cx="1008063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0501" name="Rectangle 25">
            <a:extLst>
              <a:ext uri="{FF2B5EF4-FFF2-40B4-BE49-F238E27FC236}">
                <a16:creationId xmlns:a16="http://schemas.microsoft.com/office/drawing/2014/main" id="{A419691F-9890-D349-7524-17FE3F19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448300"/>
            <a:ext cx="1008063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0502" name="Rectangle 26">
            <a:extLst>
              <a:ext uri="{FF2B5EF4-FFF2-40B4-BE49-F238E27FC236}">
                <a16:creationId xmlns:a16="http://schemas.microsoft.com/office/drawing/2014/main" id="{3014D66C-C11B-4343-942E-BCB3AF983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5040313"/>
            <a:ext cx="1174750" cy="40798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0503" name="Rectangle 27">
            <a:extLst>
              <a:ext uri="{FF2B5EF4-FFF2-40B4-BE49-F238E27FC236}">
                <a16:creationId xmlns:a16="http://schemas.microsoft.com/office/drawing/2014/main" id="{36FAC74F-28BF-5C5B-C920-174941E7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5448300"/>
            <a:ext cx="1174750" cy="406400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1D3A00"/>
              </a:solidFill>
            </a:endParaRPr>
          </a:p>
        </p:txBody>
      </p:sp>
      <p:sp>
        <p:nvSpPr>
          <p:cNvPr id="20504" name="AutoShape 28">
            <a:extLst>
              <a:ext uri="{FF2B5EF4-FFF2-40B4-BE49-F238E27FC236}">
                <a16:creationId xmlns:a16="http://schemas.microsoft.com/office/drawing/2014/main" id="{350EB562-EC01-4E26-4454-C6F57706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4772025"/>
            <a:ext cx="576262" cy="504825"/>
          </a:xfrm>
          <a:prstGeom prst="rightArrow">
            <a:avLst>
              <a:gd name="adj1" fmla="val 50000"/>
              <a:gd name="adj2" fmla="val 28538"/>
            </a:avLst>
          </a:prstGeom>
          <a:solidFill>
            <a:srgbClr val="FFFF99"/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05" name="Text Box 29">
            <a:extLst>
              <a:ext uri="{FF2B5EF4-FFF2-40B4-BE49-F238E27FC236}">
                <a16:creationId xmlns:a16="http://schemas.microsoft.com/office/drawing/2014/main" id="{06F14619-4F5C-1E87-62E6-329FC81F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5380038"/>
            <a:ext cx="881063" cy="376237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1D3A00"/>
                </a:solidFill>
              </a:rPr>
              <a:t>값 복사</a:t>
            </a:r>
          </a:p>
        </p:txBody>
      </p:sp>
      <p:sp>
        <p:nvSpPr>
          <p:cNvPr id="20506" name="Oval 30">
            <a:extLst>
              <a:ext uri="{FF2B5EF4-FFF2-40B4-BE49-F238E27FC236}">
                <a16:creationId xmlns:a16="http://schemas.microsoft.com/office/drawing/2014/main" id="{EDA29948-2C5C-0A3D-5D84-2C85DF9B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076700"/>
            <a:ext cx="1152525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07" name="Oval 31">
            <a:extLst>
              <a:ext uri="{FF2B5EF4-FFF2-40B4-BE49-F238E27FC236}">
                <a16:creationId xmlns:a16="http://schemas.microsoft.com/office/drawing/2014/main" id="{3791B989-6F89-5755-979F-59774498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076700"/>
            <a:ext cx="1152525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1304A7DD-5268-2075-40F5-64753646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수정하기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4443E340-148D-4509-488B-AA7AE926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 수정할 작업내역</a:t>
            </a:r>
            <a:endParaRPr lang="en-US" altLang="ko-KR"/>
          </a:p>
          <a:p>
            <a:pPr>
              <a:buFontTx/>
              <a:buNone/>
            </a:pPr>
            <a:endParaRPr lang="en-US" altLang="ko-KR"/>
          </a:p>
          <a:p>
            <a:r>
              <a:rPr lang="ko-KR" altLang="en-US" u="sng"/>
              <a:t>새로운 열 추가</a:t>
            </a:r>
            <a:endParaRPr lang="en-US" altLang="ko-KR" u="sng"/>
          </a:p>
          <a:p>
            <a:pPr>
              <a:buFontTx/>
              <a:buNone/>
            </a:pPr>
            <a:r>
              <a:rPr lang="en-US" altLang="ko-KR"/>
              <a:t> 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  </a:t>
            </a:r>
            <a:r>
              <a:rPr lang="en-US" altLang="ko-KR">
                <a:solidFill>
                  <a:srgbClr val="FF0000"/>
                </a:solidFill>
              </a:rPr>
              <a:t>ADD</a:t>
            </a:r>
            <a:r>
              <a:rPr lang="en-US" altLang="ko-KR"/>
              <a:t> </a:t>
            </a:r>
            <a:r>
              <a:rPr lang="ko-KR" altLang="en-US"/>
              <a:t>추가열이름  자료형</a:t>
            </a:r>
          </a:p>
          <a:p>
            <a:pPr>
              <a:buFontTx/>
              <a:buNone/>
            </a:pP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835EF041-281B-8363-6FD1-74EDFDFB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수정하기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2E13BFF0-A36C-708E-DFD3-5644AC3B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600200"/>
            <a:ext cx="8353425" cy="4525963"/>
          </a:xfrm>
        </p:spPr>
        <p:txBody>
          <a:bodyPr/>
          <a:lstStyle/>
          <a:p>
            <a:r>
              <a:rPr lang="en-US" altLang="ko-KR"/>
              <a:t>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 수정할 작업내역</a:t>
            </a:r>
            <a:endParaRPr lang="en-US" altLang="ko-KR"/>
          </a:p>
          <a:p>
            <a:pPr>
              <a:buFontTx/>
              <a:buNone/>
            </a:pPr>
            <a:endParaRPr lang="en-US" altLang="ko-KR"/>
          </a:p>
          <a:p>
            <a:r>
              <a:rPr lang="ko-KR" altLang="en-US" u="sng"/>
              <a:t>열 변경하기</a:t>
            </a:r>
            <a:endParaRPr lang="en-US" altLang="ko-KR" u="sng"/>
          </a:p>
          <a:p>
            <a:pPr>
              <a:buFontTx/>
              <a:buNone/>
            </a:pPr>
            <a:r>
              <a:rPr lang="en-US" altLang="ko-KR"/>
              <a:t> ALTER TABLE </a:t>
            </a:r>
            <a:r>
              <a:rPr lang="ko-KR" altLang="en-US"/>
              <a:t>테이블 명</a:t>
            </a:r>
          </a:p>
          <a:p>
            <a:pPr>
              <a:buFontTx/>
              <a:buNone/>
            </a:pPr>
            <a:r>
              <a:rPr lang="ko-KR" altLang="en-US"/>
              <a:t>    </a:t>
            </a:r>
            <a:r>
              <a:rPr lang="en-US" altLang="ko-KR">
                <a:solidFill>
                  <a:srgbClr val="FF0000"/>
                </a:solidFill>
              </a:rPr>
              <a:t>ALTER</a:t>
            </a:r>
            <a:r>
              <a:rPr lang="en-US" altLang="ko-KR"/>
              <a:t> COLUMN  </a:t>
            </a:r>
            <a:r>
              <a:rPr lang="ko-KR" altLang="en-US"/>
              <a:t>변경열이름  변경자료타입</a:t>
            </a:r>
          </a:p>
          <a:p>
            <a:pPr>
              <a:buFontTx/>
              <a:buNone/>
            </a:pP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452D3E7-5C33-41FD-932D-D566FA5D0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</a:t>
            </a:r>
            <a:r>
              <a:rPr lang="en-US" altLang="ko-KR"/>
              <a:t>3</a:t>
            </a:r>
            <a:r>
              <a:rPr lang="ko-KR" altLang="en-US"/>
              <a:t>단계구조</a:t>
            </a:r>
          </a:p>
        </p:txBody>
      </p:sp>
      <p:pic>
        <p:nvPicPr>
          <p:cNvPr id="31747" name="_x385582560" descr="EMB00002f5c6588">
            <a:extLst>
              <a:ext uri="{FF2B5EF4-FFF2-40B4-BE49-F238E27FC236}">
                <a16:creationId xmlns:a16="http://schemas.microsoft.com/office/drawing/2014/main" id="{34C2A1DF-B98C-42E0-A842-A37926A2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28775"/>
            <a:ext cx="7258050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14D5D609-FB5A-9F1A-8571-27A9AA8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수정하기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2FA40ECF-22E5-2233-2AA7-40F08701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600200"/>
            <a:ext cx="8353425" cy="4525963"/>
          </a:xfrm>
        </p:spPr>
        <p:txBody>
          <a:bodyPr/>
          <a:lstStyle/>
          <a:p>
            <a:r>
              <a:rPr lang="en-US" altLang="ko-KR"/>
              <a:t>ALTER TABLE </a:t>
            </a:r>
            <a:r>
              <a:rPr lang="ko-KR" altLang="en-US"/>
              <a:t>테이블명</a:t>
            </a:r>
          </a:p>
          <a:p>
            <a:pPr>
              <a:buFontTx/>
              <a:buNone/>
            </a:pPr>
            <a:r>
              <a:rPr lang="ko-KR" altLang="en-US"/>
              <a:t>   수정할 작업내역</a:t>
            </a:r>
            <a:endParaRPr lang="en-US" altLang="ko-KR"/>
          </a:p>
          <a:p>
            <a:pPr>
              <a:buFontTx/>
              <a:buNone/>
            </a:pPr>
            <a:endParaRPr lang="en-US" altLang="ko-KR"/>
          </a:p>
          <a:p>
            <a:r>
              <a:rPr lang="ko-KR" altLang="en-US" u="sng"/>
              <a:t>열 삭제하기</a:t>
            </a:r>
            <a:endParaRPr lang="en-US" altLang="ko-KR" u="sng"/>
          </a:p>
          <a:p>
            <a:pPr>
              <a:buFontTx/>
              <a:buNone/>
            </a:pPr>
            <a:r>
              <a:rPr lang="en-US" altLang="ko-KR"/>
              <a:t> ALTER TABLE </a:t>
            </a:r>
            <a:r>
              <a:rPr lang="ko-KR" altLang="en-US"/>
              <a:t>테이블명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    </a:t>
            </a:r>
            <a:r>
              <a:rPr lang="en-US" altLang="ko-KR">
                <a:solidFill>
                  <a:srgbClr val="FF0000"/>
                </a:solidFill>
              </a:rPr>
              <a:t>DROP</a:t>
            </a:r>
            <a:r>
              <a:rPr lang="en-US" altLang="ko-KR"/>
              <a:t> COLUMN  </a:t>
            </a:r>
            <a:r>
              <a:rPr lang="ko-KR" altLang="en-US"/>
              <a:t>삭제할 열 이름</a:t>
            </a:r>
          </a:p>
          <a:p>
            <a:pPr>
              <a:buFontTx/>
              <a:buNone/>
            </a:pP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4A0B06D6-3CFC-51B3-A7F5-884AC180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삭제하기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F2D67B0E-B10A-DC37-E810-C0113322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DROP table </a:t>
            </a:r>
            <a:r>
              <a:rPr lang="ko-KR" altLang="en-US"/>
              <a:t>테이블 명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3ABD6F9-1FED-5B7A-275D-DABCD767A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데이터의 무결성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59C6022-0F9F-29F9-132C-32E01E680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13787" cy="4525963"/>
          </a:xfrm>
        </p:spPr>
        <p:txBody>
          <a:bodyPr/>
          <a:lstStyle/>
          <a:p>
            <a:r>
              <a:rPr lang="ko-KR" altLang="en-US"/>
              <a:t>데이터 값의 오류가 없는 것  </a:t>
            </a:r>
          </a:p>
          <a:p>
            <a:pPr eaLnBrk="1" hangingPunct="1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77C85F-B9EA-2151-52FF-BA9291EBDAF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205038"/>
          <a:ext cx="7993063" cy="3763963"/>
        </p:xfrm>
        <a:graphic>
          <a:graphicData uri="http://schemas.openxmlformats.org/drawingml/2006/table">
            <a:tbl>
              <a:tblPr/>
              <a:tblGrid>
                <a:gridCol w="117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110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550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종류 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SQL </a:t>
                      </a: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구현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61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도메인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속성이 정의되어 있는 영역을 벗어나지 않도록 규정하는 것 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: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1,2,3,4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값만 가능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CHECK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61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개체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하나의 테이블에 중복된 레코드가 존재하지 않도록 규정하는 것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학번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주민등록번호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..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PRIMARY KEY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633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참조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무결성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행을 입력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수정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삭제할 때 연관되는 다른 테이블과의 데이터가 정확하게 유지되도록 규정하는 것 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신입사원의 부서코드는 반드시 부서테이블에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있는 값으로 허용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FOREIGN KEY</a:t>
                      </a:r>
                    </a:p>
                  </a:txBody>
                  <a:tcPr marL="64773" marR="64773" marT="17783" marB="177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7" name="Rectangle 4">
            <a:extLst>
              <a:ext uri="{FF2B5EF4-FFF2-40B4-BE49-F238E27FC236}">
                <a16:creationId xmlns:a16="http://schemas.microsoft.com/office/drawing/2014/main" id="{1F95EDEE-1843-9A0B-DE69-5C48CECE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C982616-12A1-FBC3-BEA5-94C4ED1B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제약조건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D7D1EDA-150C-6ECA-4273-481CAA9E91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773238"/>
          <a:ext cx="7058025" cy="4129087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7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무결성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355000"/>
                        </a:solidFill>
                        <a:effectLst/>
                        <a:latin typeface="-윤고딕120"/>
                        <a:ea typeface="휴먼모음T" pitchFamily="18" charset="-127"/>
                      </a:endParaRP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제약조건 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의미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49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UNIQUE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테이블의 열의 값은 항상 고유한 값이어야 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49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PRIMARY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열의 값이 고유하면서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NULL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을 허용하지 않는다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49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CHECK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열의 값이 지정한 데이터 범위 안에 있는 값이어야 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403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FOREIGN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KEY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한 테이블에서 열의 값이 다른 테이블의 열의 값을 참조하여야 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304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NOT NULL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널을 허용하지 않기 때문에 반드시 값이 입력되어야 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149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DEFAULT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열의 기본값을 지정 할 수 있다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550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</a:p>
                  </a:txBody>
                  <a:tcPr marL="64770" marR="64770" marT="17776" marB="1777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49" name="Rectangle 1">
            <a:extLst>
              <a:ext uri="{FF2B5EF4-FFF2-40B4-BE49-F238E27FC236}">
                <a16:creationId xmlns:a16="http://schemas.microsoft.com/office/drawing/2014/main" id="{D0A2696B-F6F1-ED9D-B006-DB3846227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16717CD-1BD7-8842-4E24-913F3EDF8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제약의 정의방법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1FC6AD9-40F5-5446-B50A-1F7CA6679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칼럼제약 </a:t>
            </a:r>
            <a:r>
              <a:rPr lang="en-US" altLang="ko-KR"/>
              <a:t>: </a:t>
            </a:r>
            <a:r>
              <a:rPr lang="ko-KR" altLang="en-US"/>
              <a:t>하나의 칼럼에 대해 제약</a:t>
            </a:r>
            <a:endParaRPr lang="en-US" altLang="ko-KR"/>
          </a:p>
          <a:p>
            <a:pPr lvl="1"/>
            <a:r>
              <a:rPr lang="ko-KR" altLang="en-US"/>
              <a:t>칼럼을 정의하면서 제약조건도 같이 정의</a:t>
            </a:r>
            <a:endParaRPr lang="en-US" altLang="ko-KR"/>
          </a:p>
          <a:p>
            <a:pPr lvl="1"/>
            <a:r>
              <a:rPr lang="ko-KR" altLang="en-US"/>
              <a:t>열 이름  데이터 형식 </a:t>
            </a:r>
          </a:p>
          <a:p>
            <a:pPr lvl="1"/>
            <a:r>
              <a:rPr lang="ko-KR" altLang="en-US"/>
              <a:t> </a:t>
            </a:r>
            <a:r>
              <a:rPr lang="en-US" altLang="ko-KR"/>
              <a:t>[CONSTRAINT </a:t>
            </a:r>
            <a:r>
              <a:rPr lang="ko-KR" altLang="en-US"/>
              <a:t>제약명</a:t>
            </a:r>
            <a:r>
              <a:rPr lang="en-US" altLang="ko-KR"/>
              <a:t>] </a:t>
            </a:r>
            <a:r>
              <a:rPr lang="ko-KR" altLang="en-US"/>
              <a:t>제약종류</a:t>
            </a:r>
          </a:p>
          <a:p>
            <a:pPr>
              <a:lnSpc>
                <a:spcPct val="130000"/>
              </a:lnSpc>
            </a:pPr>
            <a:r>
              <a:rPr lang="ko-KR" altLang="en-US"/>
              <a:t>테이블제약 </a:t>
            </a:r>
            <a:r>
              <a:rPr lang="en-US" altLang="ko-KR"/>
              <a:t>: </a:t>
            </a:r>
            <a:r>
              <a:rPr lang="ko-KR" altLang="en-US"/>
              <a:t>테이블의 한 개 이상 칼럼에 제약을 주는 것으로 테이블전체로 제약</a:t>
            </a:r>
          </a:p>
          <a:p>
            <a:pPr lvl="1"/>
            <a:r>
              <a:rPr lang="ko-KR" altLang="en-US"/>
              <a:t>이미 정의된 열에 대한 제약 조건을 따로 정의</a:t>
            </a:r>
            <a:endParaRPr lang="en-US" altLang="ko-KR"/>
          </a:p>
          <a:p>
            <a:pPr lvl="1"/>
            <a:r>
              <a:rPr lang="en-US" altLang="ko-KR"/>
              <a:t>CONSTRAINT </a:t>
            </a:r>
            <a:r>
              <a:rPr lang="ko-KR" altLang="en-US"/>
              <a:t>제약명 제약종류</a:t>
            </a:r>
            <a:r>
              <a:rPr lang="en-US" altLang="ko-KR"/>
              <a:t>(</a:t>
            </a:r>
            <a:r>
              <a:rPr lang="ko-KR" altLang="en-US"/>
              <a:t>칼럼명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AB34A63F-4976-F61A-4F23-7AE42168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제약의 정의방법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1433CB05-5B28-D383-2D4F-984B6B86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800"/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38DFD77F-06CC-AC40-A163-C1F41944C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60575"/>
            <a:ext cx="3416300" cy="6461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칼럼레벨 제약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2689A860-5DA1-5E06-E729-0A091D62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060575"/>
            <a:ext cx="4287838" cy="6461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테이블레벨 제약</a:t>
            </a: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61D40FBF-4803-4460-E781-0ABEFAE7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06688"/>
            <a:ext cx="3416300" cy="601662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rgbClr val="4A6400"/>
                </a:solidFill>
                <a:latin typeface="+mn-lt"/>
                <a:ea typeface="+mn-ea"/>
              </a:rPr>
              <a:t>deptno</a:t>
            </a: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 </a:t>
            </a:r>
            <a:r>
              <a:rPr lang="en-US" altLang="ko-KR" sz="2400" dirty="0" err="1">
                <a:solidFill>
                  <a:srgbClr val="4A6400"/>
                </a:solidFill>
                <a:latin typeface="+mn-lt"/>
                <a:ea typeface="+mn-ea"/>
              </a:rPr>
              <a:t>int</a:t>
            </a: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 primary key</a:t>
            </a:r>
          </a:p>
        </p:txBody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BB7661C0-3581-DBFC-D9F5-018788757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706688"/>
            <a:ext cx="4287838" cy="601662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primary key(</a:t>
            </a:r>
            <a:r>
              <a:rPr lang="en-US" altLang="ko-KR" sz="2400" dirty="0" err="1">
                <a:solidFill>
                  <a:srgbClr val="4A6400"/>
                </a:solidFill>
                <a:latin typeface="+mn-lt"/>
                <a:ea typeface="+mn-ea"/>
              </a:rPr>
              <a:t>deptno</a:t>
            </a: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A9A94FD8-1F9A-2251-23E5-076D9E3F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unique</a:t>
            </a:r>
            <a:r>
              <a:rPr lang="ko-KR" altLang="en-US"/>
              <a:t>제약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856CE03A-7FBD-A095-4D4D-BA6E8CD1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25962"/>
          </a:xfrm>
        </p:spPr>
        <p:txBody>
          <a:bodyPr/>
          <a:lstStyle/>
          <a:p>
            <a:r>
              <a:rPr lang="ko-KR" altLang="en-US"/>
              <a:t>값의 중복을 허용하지 않는 제약</a:t>
            </a:r>
            <a:endParaRPr lang="en-US" altLang="ko-KR"/>
          </a:p>
          <a:p>
            <a:r>
              <a:rPr lang="en-US" altLang="ko-KR"/>
              <a:t>create table #member1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char(14),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pPr lvl="1">
              <a:buFontTx/>
              <a:buNone/>
            </a:pPr>
            <a:endParaRPr lang="ko-KR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C772D99-63B5-6116-AE3F-7BE38AD9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294188"/>
            <a:ext cx="2087562" cy="431800"/>
          </a:xfrm>
          <a:prstGeom prst="rect">
            <a:avLst/>
          </a:prstGeom>
          <a:solidFill>
            <a:srgbClr val="A29E00"/>
          </a:solidFill>
          <a:ln w="9525">
            <a:solidFill>
              <a:srgbClr val="1D3A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주민번호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76DBD88-5DA6-7B3B-E3EA-0E56C2D9E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294188"/>
            <a:ext cx="1439862" cy="431800"/>
          </a:xfrm>
          <a:prstGeom prst="rect">
            <a:avLst/>
          </a:prstGeom>
          <a:solidFill>
            <a:srgbClr val="A29E00"/>
          </a:solidFill>
          <a:ln w="9525">
            <a:solidFill>
              <a:srgbClr val="1D3A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이름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8D4440A-C9E1-A4B5-700C-68FD362F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725988"/>
            <a:ext cx="20875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920101-1233445</a:t>
            </a:r>
            <a:endParaRPr lang="ko-KR" altLang="en-US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BC537E2-AA1C-6D88-AEB8-41D6525A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725988"/>
            <a:ext cx="14398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홍길동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7690780F-5473-04A2-472C-E431F111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157788"/>
            <a:ext cx="20875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920101-1233445</a:t>
            </a:r>
            <a:endParaRPr lang="ko-KR" altLang="en-US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7D9AA015-933A-BF1A-911B-831F9901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157788"/>
            <a:ext cx="14398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김선달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90AC8D-F81E-77C3-94CE-35EA758D5DA5}"/>
              </a:ext>
            </a:extLst>
          </p:cNvPr>
          <p:cNvSpPr/>
          <p:nvPr/>
        </p:nvSpPr>
        <p:spPr>
          <a:xfrm>
            <a:off x="1476375" y="4652963"/>
            <a:ext cx="2232025" cy="1008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E21F86F9-6246-4F60-97C4-CEE74B72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unique</a:t>
            </a:r>
            <a:r>
              <a:rPr lang="ko-KR" altLang="en-US"/>
              <a:t>제약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86CCF5A6-C952-C560-DB45-ACF97D2C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25962"/>
          </a:xfrm>
        </p:spPr>
        <p:txBody>
          <a:bodyPr/>
          <a:lstStyle/>
          <a:p>
            <a:r>
              <a:rPr lang="ko-KR" altLang="en-US"/>
              <a:t>값의 중복을 허용하지 않는 제약</a:t>
            </a:r>
            <a:endParaRPr lang="en-US" altLang="ko-KR"/>
          </a:p>
          <a:p>
            <a:r>
              <a:rPr lang="en-US" altLang="ko-KR"/>
              <a:t>create table #member1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 constraint u_id </a:t>
            </a:r>
            <a:r>
              <a:rPr lang="en-US" altLang="ko-KR">
                <a:solidFill>
                  <a:srgbClr val="FF0000"/>
                </a:solidFill>
              </a:rPr>
              <a:t>unique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pPr lvl="1">
              <a:buFontTx/>
              <a:buNone/>
            </a:pPr>
            <a:endParaRPr lang="ko-KR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80AE11E-22CB-EA54-067D-236BB789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294188"/>
            <a:ext cx="2087562" cy="431800"/>
          </a:xfrm>
          <a:prstGeom prst="rect">
            <a:avLst/>
          </a:prstGeom>
          <a:solidFill>
            <a:srgbClr val="A29E00"/>
          </a:solidFill>
          <a:ln w="9525">
            <a:solidFill>
              <a:srgbClr val="1D3A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주민번호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E8A69E0-D023-2502-C820-A1E9D458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294188"/>
            <a:ext cx="1439862" cy="431800"/>
          </a:xfrm>
          <a:prstGeom prst="rect">
            <a:avLst/>
          </a:prstGeom>
          <a:solidFill>
            <a:srgbClr val="A29E00"/>
          </a:solidFill>
          <a:ln w="9525">
            <a:solidFill>
              <a:srgbClr val="1D3A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이름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2066F84-D10D-9293-17E0-28F3162F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725988"/>
            <a:ext cx="20875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920101-1233445</a:t>
            </a:r>
            <a:endParaRPr lang="ko-KR" altLang="en-US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94217A0-277A-9772-6749-B85A269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725988"/>
            <a:ext cx="14398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홍길동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1E5871F7-D278-7BA6-40FB-ECCC93A79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157788"/>
            <a:ext cx="20875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920101-1233445</a:t>
            </a:r>
            <a:endParaRPr lang="ko-KR" altLang="en-US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EE0D6883-DC76-E420-0175-AA427952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157788"/>
            <a:ext cx="1439862" cy="431800"/>
          </a:xfrm>
          <a:prstGeom prst="rect">
            <a:avLst/>
          </a:prstGeom>
          <a:noFill/>
          <a:ln w="9525">
            <a:solidFill>
              <a:srgbClr val="1D3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>
                <a:solidFill>
                  <a:srgbClr val="1D3A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김선달</a:t>
            </a:r>
            <a:endParaRPr lang="en-US" altLang="ko-KR" sz="2000">
              <a:solidFill>
                <a:srgbClr val="1D3A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2A3E1-F141-0747-903D-30E64136EC2F}"/>
              </a:ext>
            </a:extLst>
          </p:cNvPr>
          <p:cNvSpPr/>
          <p:nvPr/>
        </p:nvSpPr>
        <p:spPr>
          <a:xfrm>
            <a:off x="1476375" y="4652963"/>
            <a:ext cx="2232025" cy="1008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폭발 1 14">
            <a:extLst>
              <a:ext uri="{FF2B5EF4-FFF2-40B4-BE49-F238E27FC236}">
                <a16:creationId xmlns:a16="http://schemas.microsoft.com/office/drawing/2014/main" id="{4169BF15-7F5E-C555-8402-6CA3A0BB4485}"/>
              </a:ext>
            </a:extLst>
          </p:cNvPr>
          <p:cNvSpPr/>
          <p:nvPr/>
        </p:nvSpPr>
        <p:spPr>
          <a:xfrm>
            <a:off x="3059113" y="5589588"/>
            <a:ext cx="1441450" cy="935037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오류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DAC2D0-486B-FA4F-A53C-B28CFE9D39C5}"/>
              </a:ext>
            </a:extLst>
          </p:cNvPr>
          <p:cNvSpPr/>
          <p:nvPr/>
        </p:nvSpPr>
        <p:spPr>
          <a:xfrm>
            <a:off x="6516688" y="3213100"/>
            <a:ext cx="158432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accent1">
                    <a:lumMod val="25000"/>
                  </a:schemeClr>
                </a:solidFill>
              </a:rPr>
              <a:t>칼럼제약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C638F25F-A34D-FCB0-212C-7439D4E9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unique</a:t>
            </a:r>
            <a:r>
              <a:rPr lang="ko-KR" altLang="en-US"/>
              <a:t>제약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50740F27-2C21-5C92-E8F7-0891FE68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테이블레벨 제약</a:t>
            </a:r>
            <a:endParaRPr lang="en-US" altLang="ko-KR"/>
          </a:p>
          <a:p>
            <a:r>
              <a:rPr lang="en-US" altLang="ko-KR"/>
              <a:t>create table #member1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char(14), 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varchar(30),</a:t>
            </a:r>
          </a:p>
          <a:p>
            <a:pPr lvl="1">
              <a:buFontTx/>
              <a:buNone/>
            </a:pPr>
            <a:r>
              <a:rPr lang="en-US" altLang="ko-KR"/>
              <a:t> constraint u_id </a:t>
            </a:r>
            <a:r>
              <a:rPr lang="en-US" altLang="ko-KR">
                <a:solidFill>
                  <a:srgbClr val="FF0000"/>
                </a:solidFill>
              </a:rPr>
              <a:t>unique(</a:t>
            </a:r>
            <a:r>
              <a:rPr lang="ko-KR" altLang="en-US">
                <a:solidFill>
                  <a:srgbClr val="FF0000"/>
                </a:solidFill>
              </a:rPr>
              <a:t>주민번호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endParaRPr lang="ko-KR" alt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70EBF7D-73B1-C4BB-1B73-8D82A01A4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기본키</a:t>
            </a:r>
            <a:r>
              <a:rPr lang="en-US" altLang="ko-KR"/>
              <a:t>(primary key)</a:t>
            </a:r>
            <a:endParaRPr lang="ko-KR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3C2AE99-A288-8AB1-D933-3655BF4F0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유일한 값만 입력되도록 제약</a:t>
            </a:r>
            <a:endParaRPr lang="en-US" altLang="ko-KR"/>
          </a:p>
          <a:p>
            <a:pPr lvl="1"/>
            <a:r>
              <a:rPr lang="ko-KR" altLang="en-US" sz="2400"/>
              <a:t>기본키 제약조건은 </a:t>
            </a:r>
            <a:r>
              <a:rPr lang="en-US" altLang="ko-KR" sz="2400">
                <a:solidFill>
                  <a:srgbClr val="FF0000"/>
                </a:solidFill>
              </a:rPr>
              <a:t>not null</a:t>
            </a:r>
            <a:r>
              <a:rPr lang="en-US" altLang="ko-KR" sz="2400"/>
              <a:t> + </a:t>
            </a:r>
            <a:r>
              <a:rPr lang="en-US" altLang="ko-KR" sz="2400">
                <a:solidFill>
                  <a:srgbClr val="FF0000"/>
                </a:solidFill>
              </a:rPr>
              <a:t>unique </a:t>
            </a:r>
            <a:r>
              <a:rPr lang="ko-KR" altLang="en-US" sz="2400"/>
              <a:t>제약조건을 결합한 것</a:t>
            </a:r>
          </a:p>
          <a:p>
            <a:pPr lvl="1"/>
            <a:r>
              <a:rPr lang="ko-KR" altLang="en-US" sz="2400"/>
              <a:t>해당테이블은 자동으로 키값을 가진 인덱스 생성</a:t>
            </a:r>
            <a:r>
              <a:rPr lang="en-US" altLang="ko-KR" sz="2400"/>
              <a:t>(</a:t>
            </a:r>
            <a:r>
              <a:rPr lang="ko-KR" altLang="en-US" sz="2400"/>
              <a:t>검색효율</a:t>
            </a:r>
            <a:r>
              <a:rPr lang="en-US" altLang="ko-KR" sz="2400"/>
              <a:t>)</a:t>
            </a:r>
          </a:p>
          <a:p>
            <a:pPr lvl="1"/>
            <a:r>
              <a:rPr lang="ko-KR" altLang="en-US" sz="2400">
                <a:solidFill>
                  <a:srgbClr val="FF0000"/>
                </a:solidFill>
              </a:rPr>
              <a:t>키값의 변화는 가능</a:t>
            </a:r>
            <a:r>
              <a:rPr lang="en-US" altLang="ko-KR" sz="2400">
                <a:solidFill>
                  <a:srgbClr val="FF0000"/>
                </a:solidFill>
              </a:rPr>
              <a:t>(no change</a:t>
            </a:r>
            <a:r>
              <a:rPr lang="ko-KR" altLang="en-US" sz="2400">
                <a:solidFill>
                  <a:srgbClr val="FF0000"/>
                </a:solidFill>
              </a:rPr>
              <a:t>속성은 없다</a:t>
            </a:r>
            <a:r>
              <a:rPr lang="en-US" altLang="ko-KR" sz="2400">
                <a:solidFill>
                  <a:srgbClr val="FF0000"/>
                </a:solidFill>
              </a:rPr>
              <a:t>.)</a:t>
            </a:r>
            <a:endParaRPr lang="en-US" altLang="ko-KR" sz="2400"/>
          </a:p>
          <a:p>
            <a:r>
              <a:rPr lang="en-US" altLang="ko-KR"/>
              <a:t>create table #member2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 constraint P_id </a:t>
            </a:r>
            <a:r>
              <a:rPr lang="en-US" altLang="ko-KR">
                <a:solidFill>
                  <a:srgbClr val="FF0000"/>
                </a:solidFill>
              </a:rPr>
              <a:t>primay key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51441F-33A3-4BDC-8580-C89963E74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/>
              <a:t>데이터베이스 관리시스템</a:t>
            </a:r>
            <a:br>
              <a:rPr lang="ko-KR" altLang="en-US" sz="4000"/>
            </a:br>
            <a:r>
              <a:rPr lang="en-US" altLang="ko-KR" sz="4000"/>
              <a:t>(DBMS)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16DC2B4-85B4-4BBB-8DDE-278864A98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18487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사용자와 데이터베이스 사이에 위치하여 새로운 데이터베이스를 생성</a:t>
            </a:r>
            <a:r>
              <a:rPr lang="en-US" altLang="ko-KR"/>
              <a:t>, </a:t>
            </a:r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갱신</a:t>
            </a:r>
            <a:r>
              <a:rPr lang="en-US" altLang="ko-KR"/>
              <a:t>, </a:t>
            </a:r>
            <a:r>
              <a:rPr lang="ko-KR" altLang="en-US"/>
              <a:t>검색 등의 작업을 관리하는 프로그램</a:t>
            </a:r>
          </a:p>
        </p:txBody>
      </p:sp>
      <p:pic>
        <p:nvPicPr>
          <p:cNvPr id="32772" name="_x385584400" descr="EMB00002f5c658b">
            <a:extLst>
              <a:ext uri="{FF2B5EF4-FFF2-40B4-BE49-F238E27FC236}">
                <a16:creationId xmlns:a16="http://schemas.microsoft.com/office/drawing/2014/main" id="{3976A219-FA8C-44B9-8DF7-77E54F06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44704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F748901-3DF7-487E-90AA-BE70602B9EC6}"/>
              </a:ext>
            </a:extLst>
          </p:cNvPr>
          <p:cNvSpPr/>
          <p:nvPr/>
        </p:nvSpPr>
        <p:spPr>
          <a:xfrm>
            <a:off x="5227638" y="3335338"/>
            <a:ext cx="3529012" cy="2973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2400" kern="0" dirty="0">
                <a:solidFill>
                  <a:srgbClr val="4A6400"/>
                </a:solidFill>
                <a:latin typeface="휴먼모음T"/>
                <a:ea typeface="휴먼모음T"/>
              </a:rPr>
              <a:t>사용자의 외부스키마와 연관된 개념스키마를 결정하고 저장인터페이스에 의해 물리적 저장장치형태</a:t>
            </a:r>
            <a:r>
              <a:rPr lang="en-US" altLang="ko-KR" sz="2400" kern="0" dirty="0">
                <a:solidFill>
                  <a:srgbClr val="4A6400"/>
                </a:solidFill>
                <a:latin typeface="휴먼모음T"/>
                <a:ea typeface="휴먼모음T"/>
              </a:rPr>
              <a:t>, </a:t>
            </a:r>
            <a:r>
              <a:rPr lang="ko-KR" altLang="en-US" sz="2400" kern="0" dirty="0">
                <a:solidFill>
                  <a:srgbClr val="4A6400"/>
                </a:solidFill>
                <a:latin typeface="휴먼모음T"/>
                <a:ea typeface="휴먼모음T"/>
              </a:rPr>
              <a:t>접근방법을 결정하여 사용자에게 정보제공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514F32CC-7B24-37EC-B0CF-6109E819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기본키</a:t>
            </a:r>
            <a:r>
              <a:rPr lang="en-US" altLang="ko-KR"/>
              <a:t>(primary key)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DB81A6B4-0599-14BA-43D9-A3E08178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테이블레벨 제약</a:t>
            </a:r>
            <a:endParaRPr lang="en-US" altLang="ko-KR"/>
          </a:p>
          <a:p>
            <a:r>
              <a:rPr lang="en-US" altLang="ko-KR"/>
              <a:t>create table #member2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char(14), 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varchar(30),</a:t>
            </a:r>
          </a:p>
          <a:p>
            <a:pPr lvl="1">
              <a:buFontTx/>
              <a:buNone/>
            </a:pPr>
            <a:r>
              <a:rPr lang="en-US" altLang="ko-KR"/>
              <a:t> constraint p_id </a:t>
            </a:r>
            <a:r>
              <a:rPr lang="en-US" altLang="ko-KR">
                <a:solidFill>
                  <a:srgbClr val="FF0000"/>
                </a:solidFill>
              </a:rPr>
              <a:t>primary key(</a:t>
            </a:r>
            <a:r>
              <a:rPr lang="ko-KR" altLang="en-US">
                <a:solidFill>
                  <a:srgbClr val="FF0000"/>
                </a:solidFill>
              </a:rPr>
              <a:t>주민번호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en-US" altLang="ko-KR"/>
              <a:t>,</a:t>
            </a:r>
          </a:p>
          <a:p>
            <a:pPr lvl="1">
              <a:buFontTx/>
              <a:buNone/>
            </a:pP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endParaRPr lang="ko-KR" alt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9A6CC1A3-AF67-F97D-AC69-5B8069D7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기본키</a:t>
            </a:r>
            <a:r>
              <a:rPr lang="en-US" altLang="ko-KR"/>
              <a:t>(primary key)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45F3687D-C2A9-7764-E501-8DC232AE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기본키 추가</a:t>
            </a:r>
            <a:endParaRPr lang="en-US" altLang="ko-KR"/>
          </a:p>
          <a:p>
            <a:r>
              <a:rPr lang="en-US" altLang="ko-KR"/>
              <a:t>create table #member2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주민번호 </a:t>
            </a:r>
            <a:r>
              <a:rPr lang="en-US" altLang="ko-KR"/>
              <a:t>char(14), </a:t>
            </a:r>
          </a:p>
          <a:p>
            <a:pPr lvl="1">
              <a:buFontTx/>
              <a:buNone/>
            </a:pPr>
            <a:r>
              <a:rPr lang="ko-KR" altLang="en-US"/>
              <a:t> 이름 </a:t>
            </a:r>
            <a:r>
              <a:rPr lang="en-US" altLang="ko-KR"/>
              <a:t>varchar(30))</a:t>
            </a:r>
          </a:p>
          <a:p>
            <a:r>
              <a:rPr lang="en-US" altLang="ko-KR"/>
              <a:t>alter table #member2</a:t>
            </a:r>
          </a:p>
          <a:p>
            <a:pPr>
              <a:buFontTx/>
              <a:buNone/>
            </a:pPr>
            <a:r>
              <a:rPr lang="en-US" altLang="ko-KR"/>
              <a:t>  </a:t>
            </a:r>
            <a:r>
              <a:rPr lang="en-US" altLang="ko-KR">
                <a:solidFill>
                  <a:srgbClr val="004070"/>
                </a:solidFill>
              </a:rPr>
              <a:t>add constraint pid primary key(</a:t>
            </a:r>
            <a:r>
              <a:rPr lang="ko-KR" altLang="en-US">
                <a:solidFill>
                  <a:srgbClr val="004070"/>
                </a:solidFill>
              </a:rPr>
              <a:t>주민번호</a:t>
            </a:r>
            <a:r>
              <a:rPr lang="en-US" altLang="ko-KR">
                <a:solidFill>
                  <a:srgbClr val="004070"/>
                </a:solidFill>
              </a:rPr>
              <a:t>)</a:t>
            </a:r>
          </a:p>
          <a:p>
            <a:pPr lvl="1">
              <a:buFontTx/>
              <a:buNone/>
            </a:pPr>
            <a:endParaRPr lang="en-US" altLang="ko-KR"/>
          </a:p>
          <a:p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BF9EA-D029-A2AE-6026-EFE0C2F14666}"/>
              </a:ext>
            </a:extLst>
          </p:cNvPr>
          <p:cNvSpPr/>
          <p:nvPr/>
        </p:nvSpPr>
        <p:spPr>
          <a:xfrm>
            <a:off x="755650" y="4941888"/>
            <a:ext cx="7343775" cy="158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-- Null</a:t>
            </a:r>
            <a:r>
              <a:rPr lang="ko-KR" altLang="en-US" sz="2400" dirty="0" err="1">
                <a:solidFill>
                  <a:srgbClr val="4A6400"/>
                </a:solidFill>
              </a:rPr>
              <a:t>허용때문에</a:t>
            </a:r>
            <a:r>
              <a:rPr lang="ko-KR" altLang="en-US" sz="2400" dirty="0">
                <a:solidFill>
                  <a:srgbClr val="4A6400"/>
                </a:solidFill>
              </a:rPr>
              <a:t> </a:t>
            </a:r>
            <a:r>
              <a:rPr lang="ko-KR" altLang="en-US" sz="2400" dirty="0" err="1">
                <a:solidFill>
                  <a:srgbClr val="4A6400"/>
                </a:solidFill>
              </a:rPr>
              <a:t>기본키</a:t>
            </a:r>
            <a:r>
              <a:rPr lang="ko-KR" altLang="en-US" sz="2400" dirty="0">
                <a:solidFill>
                  <a:srgbClr val="4A6400"/>
                </a:solidFill>
              </a:rPr>
              <a:t> 제약추가가 </a:t>
            </a:r>
            <a:r>
              <a:rPr lang="ko-KR" altLang="en-US" sz="2400" dirty="0" err="1">
                <a:solidFill>
                  <a:srgbClr val="4A6400"/>
                </a:solidFill>
              </a:rPr>
              <a:t>안되는</a:t>
            </a:r>
            <a:r>
              <a:rPr lang="ko-KR" altLang="en-US" sz="2400" dirty="0">
                <a:solidFill>
                  <a:srgbClr val="4A6400"/>
                </a:solidFill>
              </a:rPr>
              <a:t> 경우</a:t>
            </a:r>
            <a:r>
              <a:rPr lang="en-US" altLang="ko-KR" sz="2400" dirty="0">
                <a:solidFill>
                  <a:srgbClr val="4A6400"/>
                </a:solidFill>
              </a:rPr>
              <a:t>:</a:t>
            </a:r>
            <a:endParaRPr lang="ko-KR" altLang="en-US" sz="2400" dirty="0">
              <a:solidFill>
                <a:srgbClr val="4A6400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rgbClr val="4A6400"/>
                </a:solidFill>
              </a:rPr>
              <a:t> </a:t>
            </a:r>
            <a:r>
              <a:rPr lang="en-US" altLang="ko-KR" sz="2400" dirty="0">
                <a:solidFill>
                  <a:srgbClr val="C00000"/>
                </a:solidFill>
              </a:rPr>
              <a:t>alter table #member2</a:t>
            </a:r>
          </a:p>
          <a:p>
            <a:pPr>
              <a:defRPr/>
            </a:pPr>
            <a:r>
              <a:rPr lang="en-US" altLang="ko-KR" sz="2400" dirty="0">
                <a:solidFill>
                  <a:srgbClr val="C00000"/>
                </a:solidFill>
              </a:rPr>
              <a:t>   alter column </a:t>
            </a:r>
            <a:r>
              <a:rPr lang="ko-KR" altLang="en-US" sz="2400" dirty="0">
                <a:solidFill>
                  <a:srgbClr val="C00000"/>
                </a:solidFill>
              </a:rPr>
              <a:t>주민번호</a:t>
            </a:r>
            <a:r>
              <a:rPr lang="en-US" altLang="ko-KR" sz="2400" dirty="0">
                <a:solidFill>
                  <a:srgbClr val="C00000"/>
                </a:solidFill>
              </a:rPr>
              <a:t> char(5) not null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06869413-F89A-A07D-8724-AE303E87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DEFAULT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D1F28089-C9D8-DE53-9CD4-36F634BD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입력값이 지정되지 않았을 때 기본값 입력</a:t>
            </a:r>
            <a:endParaRPr lang="en-US" altLang="ko-KR"/>
          </a:p>
          <a:p>
            <a:r>
              <a:rPr lang="en-US" altLang="ko-KR"/>
              <a:t>identity</a:t>
            </a:r>
            <a:r>
              <a:rPr lang="ko-KR" altLang="en-US"/>
              <a:t>나 </a:t>
            </a:r>
            <a:r>
              <a:rPr lang="en-US" altLang="ko-KR"/>
              <a:t>timestamp </a:t>
            </a:r>
            <a:r>
              <a:rPr lang="ko-KR" altLang="en-US"/>
              <a:t>지정열에는 적용되지</a:t>
            </a:r>
            <a:r>
              <a:rPr lang="en-US" altLang="ko-KR"/>
              <a:t>X</a:t>
            </a:r>
          </a:p>
          <a:p>
            <a:r>
              <a:rPr lang="en-US" altLang="ko-KR"/>
              <a:t>create table #member3</a:t>
            </a:r>
          </a:p>
          <a:p>
            <a:pPr>
              <a:buFontTx/>
              <a:buNone/>
            </a:pPr>
            <a:r>
              <a:rPr lang="en-US" altLang="ko-KR" sz="2800"/>
              <a:t>  (</a:t>
            </a:r>
            <a:r>
              <a:rPr lang="ko-KR" altLang="en-US" sz="2800"/>
              <a:t>이름 </a:t>
            </a:r>
            <a:r>
              <a:rPr lang="en-US" altLang="ko-KR" sz="2800"/>
              <a:t>varchar(30),</a:t>
            </a:r>
          </a:p>
          <a:p>
            <a:pPr lvl="1">
              <a:buFontTx/>
              <a:buNone/>
            </a:pPr>
            <a:r>
              <a:rPr lang="ko-KR" altLang="en-US"/>
              <a:t>주소 </a:t>
            </a:r>
            <a:r>
              <a:rPr lang="en-US" altLang="ko-KR"/>
              <a:t>char(10) constraint df_addr default 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ko-KR" altLang="en-US">
                <a:solidFill>
                  <a:srgbClr val="FF0000"/>
                </a:solidFill>
              </a:rPr>
              <a:t>서울</a:t>
            </a:r>
            <a:r>
              <a:rPr lang="en-US" altLang="ko-KR">
                <a:solidFill>
                  <a:srgbClr val="FF0000"/>
                </a:solidFill>
              </a:rPr>
              <a:t>'</a:t>
            </a: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8365DB50-23AF-6CF6-A7CE-8AB809EB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문법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537A65C6-7AF9-4BD0-3F64-231930F8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EC142D5D-2569-6ECF-3552-CFED7540A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7850"/>
            <a:ext cx="57324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784001-0508-EDB1-8B6E-21EE43AEABDE}"/>
              </a:ext>
            </a:extLst>
          </p:cNvPr>
          <p:cNvCxnSpPr/>
          <p:nvPr/>
        </p:nvCxnSpPr>
        <p:spPr>
          <a:xfrm>
            <a:off x="1692275" y="5013325"/>
            <a:ext cx="43926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6F3A6633-E01B-C057-D9F5-21DDA22C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DEFAULT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DED2-ADEA-48D5-F814-40F9D518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DEFAULT </a:t>
            </a:r>
            <a:r>
              <a:rPr lang="ko-KR" altLang="en-US" dirty="0"/>
              <a:t>값 입력</a:t>
            </a:r>
            <a:endParaRPr lang="en-US" altLang="ko-KR" dirty="0"/>
          </a:p>
          <a:p>
            <a:pPr marL="971550" lvl="1" indent="-514350">
              <a:defRPr/>
            </a:pPr>
            <a:r>
              <a:rPr lang="en-US" altLang="ko-KR" dirty="0"/>
              <a:t>insert into #member3 values	</a:t>
            </a:r>
          </a:p>
          <a:p>
            <a:pPr marL="971550" lvl="1" indent="-514350">
              <a:buFontTx/>
              <a:buNone/>
              <a:defRPr/>
            </a:pPr>
            <a:r>
              <a:rPr lang="en-US" altLang="ko-KR" dirty="0"/>
              <a:t>  ('</a:t>
            </a:r>
            <a:r>
              <a:rPr lang="ko-KR" altLang="en-US" dirty="0"/>
              <a:t>홍길동</a:t>
            </a:r>
            <a:r>
              <a:rPr lang="en-US" altLang="ko-KR" dirty="0"/>
              <a:t>',DEFAULT)	</a:t>
            </a:r>
          </a:p>
          <a:p>
            <a:pPr marL="971550" lvl="1" indent="-514350">
              <a:defRPr/>
            </a:pPr>
            <a:r>
              <a:rPr lang="en-US" altLang="ko-KR" dirty="0"/>
              <a:t>insert into #member3(</a:t>
            </a:r>
            <a:r>
              <a:rPr lang="ko-KR" altLang="en-US" dirty="0"/>
              <a:t>이름</a:t>
            </a:r>
            <a:r>
              <a:rPr lang="en-US" altLang="ko-KR" dirty="0"/>
              <a:t>) values('</a:t>
            </a:r>
            <a:r>
              <a:rPr lang="ko-KR" altLang="en-US" dirty="0" err="1"/>
              <a:t>김선달</a:t>
            </a:r>
            <a:r>
              <a:rPr lang="en-US" altLang="ko-KR" dirty="0"/>
              <a:t>')</a:t>
            </a:r>
          </a:p>
          <a:p>
            <a:pPr lvl="1">
              <a:buFontTx/>
              <a:buNone/>
              <a:defRPr/>
            </a:pPr>
            <a:endParaRPr lang="en-US" altLang="ko-KR" dirty="0"/>
          </a:p>
          <a:p>
            <a:pPr lvl="1">
              <a:buFontTx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6AB64B3B-11F4-0C31-41EA-596059BC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B767740D-41A8-41C2-E947-0CD5AED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ko-KR" altLang="en-US"/>
              <a:t>테이블 </a:t>
            </a:r>
            <a:r>
              <a:rPr lang="en-US" altLang="ko-KR"/>
              <a:t>#</a:t>
            </a:r>
            <a:r>
              <a:rPr lang="ko-KR" altLang="en-US"/>
              <a:t>학생</a:t>
            </a:r>
            <a:endParaRPr lang="en-US" altLang="ko-KR"/>
          </a:p>
          <a:p>
            <a:pPr>
              <a:lnSpc>
                <a:spcPts val="3500"/>
              </a:lnSpc>
            </a:pPr>
            <a:endParaRPr lang="en-US" altLang="ko-KR"/>
          </a:p>
          <a:p>
            <a:pPr>
              <a:lnSpc>
                <a:spcPts val="3500"/>
              </a:lnSpc>
            </a:pPr>
            <a:endParaRPr lang="en-US" altLang="ko-KR"/>
          </a:p>
          <a:p>
            <a:pPr lvl="1">
              <a:lnSpc>
                <a:spcPts val="3500"/>
              </a:lnSpc>
            </a:pPr>
            <a:r>
              <a:rPr lang="ko-KR" altLang="en-US"/>
              <a:t>학번 </a:t>
            </a:r>
            <a:r>
              <a:rPr lang="en-US" altLang="ko-KR"/>
              <a:t>: </a:t>
            </a:r>
            <a:r>
              <a:rPr lang="ko-KR" altLang="en-US"/>
              <a:t>기본키 설정</a:t>
            </a:r>
            <a:endParaRPr lang="en-US" altLang="ko-KR"/>
          </a:p>
          <a:p>
            <a:pPr lvl="1">
              <a:lnSpc>
                <a:spcPts val="3500"/>
              </a:lnSpc>
            </a:pPr>
            <a:r>
              <a:rPr lang="ko-KR" altLang="en-US"/>
              <a:t>취미 </a:t>
            </a:r>
            <a:r>
              <a:rPr lang="en-US" altLang="ko-KR"/>
              <a:t>: default </a:t>
            </a:r>
            <a:r>
              <a:rPr lang="ko-KR" altLang="en-US"/>
              <a:t>값으로 </a:t>
            </a:r>
            <a:r>
              <a:rPr lang="en-US" altLang="ko-KR"/>
              <a:t>‘</a:t>
            </a:r>
            <a:r>
              <a:rPr lang="ko-KR" altLang="en-US"/>
              <a:t>독서</a:t>
            </a:r>
            <a:r>
              <a:rPr lang="en-US" altLang="ko-KR"/>
              <a:t>’</a:t>
            </a:r>
            <a:r>
              <a:rPr lang="ko-KR" altLang="en-US"/>
              <a:t>설정 </a:t>
            </a:r>
            <a:endParaRPr lang="en-US" altLang="ko-KR"/>
          </a:p>
          <a:p>
            <a:pPr>
              <a:lnSpc>
                <a:spcPts val="3500"/>
              </a:lnSpc>
            </a:pPr>
            <a:r>
              <a:rPr lang="ko-KR" altLang="en-US"/>
              <a:t>테이블 </a:t>
            </a:r>
            <a:r>
              <a:rPr lang="en-US" altLang="ko-KR"/>
              <a:t>#</a:t>
            </a:r>
            <a:r>
              <a:rPr lang="ko-KR" altLang="en-US"/>
              <a:t>학생에 값 입력</a:t>
            </a:r>
            <a:endParaRPr lang="en-US" altLang="ko-KR"/>
          </a:p>
          <a:p>
            <a:pPr>
              <a:lnSpc>
                <a:spcPts val="3500"/>
              </a:lnSpc>
            </a:pPr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9B824E-06E3-B140-F591-0470A051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181225"/>
            <a:ext cx="1727200" cy="4556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학번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509185-AACE-48D3-38FA-139FBA837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1727200" cy="4318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char(10)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960CB63-5B81-E3E8-0F06-4E39D6F9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181225"/>
            <a:ext cx="1728787" cy="4556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학과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8B5E45-7C03-FCD4-BE8F-DEC007CF9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636838"/>
            <a:ext cx="1728787" cy="4318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char(10)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5FFD631-D030-F3A9-4F1B-0E723F9D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81225"/>
            <a:ext cx="1728788" cy="4556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취미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8CB947C-2A03-096F-B4FA-84A50E87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36838"/>
            <a:ext cx="1728788" cy="4318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rgbClr val="4A6400"/>
                </a:solidFill>
                <a:latin typeface="+mn-lt"/>
                <a:ea typeface="+mn-ea"/>
              </a:rPr>
              <a:t>varchar</a:t>
            </a: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(10)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06AC00F-619E-0ED9-0374-B51F558E1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814888"/>
            <a:ext cx="1727200" cy="431800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학번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A701F9A-FD24-65B1-0B0B-0B7CB503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246688"/>
            <a:ext cx="1727200" cy="4572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2011260001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07F5CE4-13F5-50ED-595A-6DBE3C5E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814888"/>
            <a:ext cx="1728787" cy="431800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학과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BB8EBBF-60CE-2202-6071-3679FB36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246688"/>
            <a:ext cx="1728787" cy="458787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err="1">
                <a:solidFill>
                  <a:srgbClr val="4A6400"/>
                </a:solidFill>
                <a:latin typeface="+mn-lt"/>
                <a:ea typeface="+mn-ea"/>
              </a:rPr>
              <a:t>컴정과</a:t>
            </a:r>
            <a:endParaRPr lang="en-US" altLang="ko-KR" sz="2400" dirty="0">
              <a:solidFill>
                <a:srgbClr val="4A6400"/>
              </a:solidFill>
              <a:latin typeface="+mn-lt"/>
              <a:ea typeface="+mn-ea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35CE5C6-58A8-0897-CE8D-2967E8EC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14888"/>
            <a:ext cx="1728788" cy="431800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취미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F090F22-992A-2A4E-1648-2A6468D0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46688"/>
            <a:ext cx="1728788" cy="458787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err="1">
                <a:solidFill>
                  <a:srgbClr val="4A6400"/>
                </a:solidFill>
                <a:latin typeface="+mn-lt"/>
                <a:ea typeface="+mn-ea"/>
              </a:rPr>
              <a:t>입력값없음</a:t>
            </a:r>
            <a:endParaRPr lang="en-US" altLang="ko-KR" sz="2400" dirty="0">
              <a:solidFill>
                <a:srgbClr val="4A6400"/>
              </a:solidFill>
              <a:latin typeface="+mn-lt"/>
              <a:ea typeface="+mn-ea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F98EF7A-6653-2643-A821-3A629916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707063"/>
            <a:ext cx="1727200" cy="4572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2011270001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E2F51856-0EE6-FF5C-ACFF-8A54C5F91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707063"/>
            <a:ext cx="1728787" cy="458787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err="1">
                <a:solidFill>
                  <a:srgbClr val="4A6400"/>
                </a:solidFill>
                <a:latin typeface="+mn-lt"/>
                <a:ea typeface="+mn-ea"/>
              </a:rPr>
              <a:t>식영과</a:t>
            </a:r>
            <a:endParaRPr lang="en-US" altLang="ko-KR" sz="2400" dirty="0">
              <a:solidFill>
                <a:srgbClr val="4A6400"/>
              </a:solidFill>
              <a:latin typeface="+mn-lt"/>
              <a:ea typeface="+mn-ea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2B1F5283-27AD-21A7-8EB9-5D3C0CB5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07063"/>
            <a:ext cx="1728788" cy="458787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‘</a:t>
            </a:r>
            <a:r>
              <a:rPr lang="ko-KR" altLang="en-US" sz="2400" dirty="0">
                <a:solidFill>
                  <a:srgbClr val="4A6400"/>
                </a:solidFill>
                <a:latin typeface="+mn-lt"/>
                <a:ea typeface="+mn-ea"/>
              </a:rPr>
              <a:t>등산</a:t>
            </a: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678B6A-1BF4-1EFF-9C88-E1AC604F2770}"/>
              </a:ext>
            </a:extLst>
          </p:cNvPr>
          <p:cNvSpPr/>
          <p:nvPr/>
        </p:nvSpPr>
        <p:spPr>
          <a:xfrm>
            <a:off x="4427538" y="5157788"/>
            <a:ext cx="2016125" cy="647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59656B-77AB-4316-D60F-1DD8EB6EF52E}"/>
              </a:ext>
            </a:extLst>
          </p:cNvPr>
          <p:cNvSpPr/>
          <p:nvPr/>
        </p:nvSpPr>
        <p:spPr>
          <a:xfrm>
            <a:off x="971550" y="5661025"/>
            <a:ext cx="2016125" cy="576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1CE61733-1F28-8041-51FB-D2AFDB45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</a:t>
            </a:r>
            <a:r>
              <a:rPr lang="ko-KR" altLang="en-US"/>
              <a:t>제약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1912DF19-2860-2A19-8BEA-B8A19E22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값의 범위를 정해놓는 제약</a:t>
            </a:r>
            <a:endParaRPr lang="en-US" altLang="ko-KR"/>
          </a:p>
          <a:p>
            <a:r>
              <a:rPr lang="en-US" altLang="ko-KR"/>
              <a:t>create table #member4</a:t>
            </a:r>
          </a:p>
          <a:p>
            <a:pPr lvl="1">
              <a:buFontTx/>
              <a:buNone/>
            </a:pPr>
            <a:r>
              <a:rPr lang="en-US" altLang="ko-KR"/>
              <a:t>(</a:t>
            </a:r>
            <a:r>
              <a:rPr lang="ko-KR" altLang="en-US"/>
              <a:t>이름 </a:t>
            </a:r>
            <a:r>
              <a:rPr lang="en-US" altLang="ko-KR"/>
              <a:t>varchar(30),</a:t>
            </a:r>
          </a:p>
          <a:p>
            <a:pPr lvl="1">
              <a:buFontTx/>
              <a:buNone/>
            </a:pPr>
            <a:r>
              <a:rPr lang="en-US" altLang="ko-KR"/>
              <a:t> </a:t>
            </a:r>
            <a:r>
              <a:rPr lang="ko-KR" altLang="en-US"/>
              <a:t>학년 </a:t>
            </a:r>
            <a:r>
              <a:rPr lang="en-US" altLang="ko-KR"/>
              <a:t>int constraint c_gr </a:t>
            </a:r>
            <a:r>
              <a:rPr lang="en-US" altLang="ko-KR">
                <a:solidFill>
                  <a:srgbClr val="FF0000"/>
                </a:solidFill>
              </a:rPr>
              <a:t>check(</a:t>
            </a:r>
            <a:r>
              <a:rPr lang="ko-KR" altLang="en-US">
                <a:solidFill>
                  <a:srgbClr val="FF0000"/>
                </a:solidFill>
              </a:rPr>
              <a:t>학년 </a:t>
            </a:r>
            <a:r>
              <a:rPr lang="en-US" altLang="ko-KR">
                <a:solidFill>
                  <a:srgbClr val="FF0000"/>
                </a:solidFill>
              </a:rPr>
              <a:t>in(1,2,3))</a:t>
            </a:r>
            <a:r>
              <a:rPr lang="en-US" altLang="ko-KR"/>
              <a:t>)</a:t>
            </a:r>
            <a:endParaRPr lang="ko-KR" altLang="en-US">
              <a:solidFill>
                <a:srgbClr val="1D3A00"/>
              </a:solidFill>
            </a:endParaRPr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5147C4-6B49-E1E4-E294-65C482237EF5}"/>
              </a:ext>
            </a:extLst>
          </p:cNvPr>
          <p:cNvSpPr/>
          <p:nvPr/>
        </p:nvSpPr>
        <p:spPr>
          <a:xfrm>
            <a:off x="5795963" y="4581525"/>
            <a:ext cx="1871662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060"/>
                </a:solidFill>
              </a:rPr>
              <a:t>교재</a:t>
            </a:r>
            <a:r>
              <a:rPr lang="en-US" altLang="ko-KR" dirty="0">
                <a:solidFill>
                  <a:srgbClr val="002060"/>
                </a:solidFill>
              </a:rPr>
              <a:t>: p248 skip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5542F9A4-9173-549B-2EA5-DCA84B5D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4A2A5E90-11AA-C9BD-F426-F341B979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</a:t>
            </a:r>
            <a:r>
              <a:rPr lang="en-US" altLang="ko-KR"/>
              <a:t>#</a:t>
            </a:r>
            <a:r>
              <a:rPr lang="ko-KR" altLang="en-US"/>
              <a:t>학생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학과 </a:t>
            </a:r>
            <a:r>
              <a:rPr lang="en-US" altLang="ko-KR"/>
              <a:t>: ‘</a:t>
            </a:r>
            <a:r>
              <a:rPr lang="ko-KR" altLang="en-US"/>
              <a:t>식영과</a:t>
            </a:r>
            <a:r>
              <a:rPr lang="en-US" altLang="ko-KR"/>
              <a:t>’,’</a:t>
            </a:r>
            <a:r>
              <a:rPr lang="ko-KR" altLang="en-US"/>
              <a:t>컴정과</a:t>
            </a:r>
            <a:r>
              <a:rPr lang="en-US" altLang="ko-KR"/>
              <a:t>’,’</a:t>
            </a:r>
            <a:r>
              <a:rPr lang="ko-KR" altLang="en-US"/>
              <a:t>경영과</a:t>
            </a:r>
            <a:r>
              <a:rPr lang="en-US" altLang="ko-KR"/>
              <a:t>’</a:t>
            </a:r>
          </a:p>
          <a:p>
            <a:pPr lvl="1">
              <a:buFontTx/>
              <a:buNone/>
            </a:pPr>
            <a:r>
              <a:rPr lang="en-US" altLang="ko-KR"/>
              <a:t>			</a:t>
            </a:r>
            <a:r>
              <a:rPr lang="ko-KR" altLang="en-US"/>
              <a:t>만 입력되도록 설정</a:t>
            </a:r>
            <a:endParaRPr lang="en-US" altLang="ko-KR"/>
          </a:p>
          <a:p>
            <a:r>
              <a:rPr lang="ko-KR" altLang="en-US"/>
              <a:t>테이블 </a:t>
            </a:r>
            <a:r>
              <a:rPr lang="en-US" altLang="ko-KR"/>
              <a:t>#</a:t>
            </a:r>
            <a:r>
              <a:rPr lang="ko-KR" altLang="en-US"/>
              <a:t>학생에 값 입력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865F523-C0FC-B435-E3D8-ED9C187E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886325"/>
            <a:ext cx="1727200" cy="431800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학번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FBF530-BFF4-9CDE-C57C-60CF9D004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18125"/>
            <a:ext cx="1727200" cy="458788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2011280005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4CDA580-3D91-B9F2-EF45-C3703264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886325"/>
            <a:ext cx="1728787" cy="431800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학과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19499C4-A1DC-94D7-AD48-E862E361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319713"/>
            <a:ext cx="1728787" cy="4572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>
                <a:solidFill>
                  <a:srgbClr val="4A6400"/>
                </a:solidFill>
                <a:latin typeface="+mn-lt"/>
                <a:ea typeface="+mn-ea"/>
              </a:rPr>
              <a:t>경영과</a:t>
            </a:r>
            <a:endParaRPr lang="en-US" altLang="ko-KR" sz="2400" dirty="0">
              <a:solidFill>
                <a:srgbClr val="4A6400"/>
              </a:solidFill>
              <a:latin typeface="+mn-lt"/>
              <a:ea typeface="+mn-ea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1AED9F1-838D-5395-B6A5-3D1F3BB1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86325"/>
            <a:ext cx="1728788" cy="431800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취미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C9C53EA-1C8A-9379-249E-519EB622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19713"/>
            <a:ext cx="1728788" cy="4572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err="1">
                <a:solidFill>
                  <a:srgbClr val="4A6400"/>
                </a:solidFill>
                <a:latin typeface="+mn-lt"/>
                <a:ea typeface="+mn-ea"/>
              </a:rPr>
              <a:t>입력값없음</a:t>
            </a:r>
            <a:endParaRPr lang="en-US" altLang="ko-KR" sz="2400" dirty="0">
              <a:solidFill>
                <a:srgbClr val="4A6400"/>
              </a:solidFill>
              <a:latin typeface="+mn-lt"/>
              <a:ea typeface="+mn-ea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7652BF7-D848-A40D-48C9-8C7DED5B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780088"/>
            <a:ext cx="1727200" cy="4572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2011300006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411D0C2-96A1-DE70-6F29-10B4DCBD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780088"/>
            <a:ext cx="1728787" cy="4572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err="1">
                <a:solidFill>
                  <a:srgbClr val="4A6400"/>
                </a:solidFill>
                <a:latin typeface="+mn-lt"/>
                <a:ea typeface="+mn-ea"/>
              </a:rPr>
              <a:t>유교과</a:t>
            </a:r>
            <a:endParaRPr lang="en-US" altLang="ko-KR" sz="2400" dirty="0">
              <a:solidFill>
                <a:srgbClr val="4A6400"/>
              </a:solidFill>
              <a:latin typeface="+mn-lt"/>
              <a:ea typeface="+mn-ea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2E44C26-BD1B-468A-6B23-F1C65DDC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0088"/>
            <a:ext cx="1728788" cy="4572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‘</a:t>
            </a:r>
            <a:r>
              <a:rPr lang="ko-KR" altLang="en-US" sz="2400" dirty="0">
                <a:solidFill>
                  <a:srgbClr val="4A6400"/>
                </a:solidFill>
                <a:latin typeface="+mn-lt"/>
                <a:ea typeface="+mn-ea"/>
              </a:rPr>
              <a:t>등산</a:t>
            </a: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’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5F303DE-BFBD-3B3E-7B94-E70230FD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181225"/>
            <a:ext cx="1727200" cy="4556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학번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660F3E6A-9811-125F-EC30-0ACFB7045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1727200" cy="4318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char(10)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FDB4A6A-4379-3EC1-44DB-AA9312DD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181225"/>
            <a:ext cx="1728787" cy="4556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학과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890FE5B-589E-BE07-3EB3-E8C526A0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636838"/>
            <a:ext cx="1728787" cy="4318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char(10)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8FA9089B-CE75-4875-8AF4-819218DF0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81225"/>
            <a:ext cx="1728788" cy="455613"/>
          </a:xfrm>
          <a:prstGeom prst="rect">
            <a:avLst/>
          </a:prstGeom>
          <a:solidFill>
            <a:srgbClr val="669900"/>
          </a:solidFill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293E00"/>
                </a:solidFill>
                <a:latin typeface="+mn-lt"/>
                <a:ea typeface="+mn-ea"/>
              </a:rPr>
              <a:t>취미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B7EA06F-5CCA-37AF-649A-E69185FF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36838"/>
            <a:ext cx="1728788" cy="431800"/>
          </a:xfrm>
          <a:prstGeom prst="rect">
            <a:avLst/>
          </a:prstGeom>
          <a:noFill/>
          <a:ln w="9525">
            <a:solidFill>
              <a:srgbClr val="355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rgbClr val="4A6400"/>
                </a:solidFill>
                <a:latin typeface="+mn-lt"/>
                <a:ea typeface="+mn-ea"/>
              </a:rPr>
              <a:t>varchar</a:t>
            </a:r>
            <a:r>
              <a:rPr lang="en-US" altLang="ko-KR" sz="2400" dirty="0">
                <a:solidFill>
                  <a:srgbClr val="4A6400"/>
                </a:solidFill>
                <a:latin typeface="+mn-lt"/>
                <a:ea typeface="+mn-ea"/>
              </a:rPr>
              <a:t>(10)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A373CA-F63A-5F59-6CA0-F05ACDBF0B24}"/>
              </a:ext>
            </a:extLst>
          </p:cNvPr>
          <p:cNvSpPr/>
          <p:nvPr/>
        </p:nvSpPr>
        <p:spPr>
          <a:xfrm>
            <a:off x="2771775" y="5689600"/>
            <a:ext cx="1871663" cy="647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5CBF2626-EFF2-3142-FCB4-C7AB8138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7449BB52-B3B2-8B2B-C879-0A665055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참조키는 다른값을 참조하는 키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기본키나 유일</a:t>
            </a:r>
            <a:r>
              <a:rPr lang="en-US" altLang="ko-KR"/>
              <a:t>(unique)</a:t>
            </a:r>
            <a:r>
              <a:rPr lang="ko-KR" altLang="en-US"/>
              <a:t>제약 또는 유일색인이 지정된 칼럼만 참조가능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참조키가 설정되면 참조당하는 칼럼은 자동적으로 </a:t>
            </a:r>
            <a:r>
              <a:rPr lang="en-US" altLang="ko-KR"/>
              <a:t>NC(not change)</a:t>
            </a:r>
            <a:r>
              <a:rPr lang="ko-KR" altLang="en-US"/>
              <a:t>속성을 갖게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5AB7409-E48D-5A0A-A445-7FC74CEC8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33E30CF-87F5-5EA0-A01A-43936F726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테이블 </a:t>
            </a:r>
            <a:r>
              <a:rPr lang="ko-KR" altLang="en-US">
                <a:solidFill>
                  <a:srgbClr val="FF0000"/>
                </a:solidFill>
              </a:rPr>
              <a:t>생성순서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/>
              <a:t>1. </a:t>
            </a:r>
            <a:r>
              <a:rPr lang="ko-KR" altLang="en-US"/>
              <a:t>참조되는 테이블 생성</a:t>
            </a:r>
            <a:r>
              <a:rPr lang="en-US" altLang="ko-KR"/>
              <a:t>(</a:t>
            </a:r>
            <a:r>
              <a:rPr lang="ko-KR" altLang="en-US"/>
              <a:t>부서테이블</a:t>
            </a:r>
            <a:r>
              <a:rPr lang="en-US" altLang="ko-KR"/>
              <a:t>)</a:t>
            </a:r>
          </a:p>
          <a:p>
            <a:pPr eaLnBrk="1" hangingPunct="1"/>
            <a:r>
              <a:rPr lang="en-US" altLang="ko-KR"/>
              <a:t>2. </a:t>
            </a:r>
            <a:r>
              <a:rPr lang="ko-KR" altLang="en-US"/>
              <a:t>참조하는 테이블 생성</a:t>
            </a:r>
            <a:r>
              <a:rPr lang="en-US" altLang="ko-KR"/>
              <a:t>(</a:t>
            </a:r>
            <a:r>
              <a:rPr lang="ko-KR" altLang="en-US"/>
              <a:t>사원테이블</a:t>
            </a:r>
            <a:r>
              <a:rPr lang="en-US" altLang="ko-KR"/>
              <a:t>)</a:t>
            </a:r>
            <a:endParaRPr lang="ko-KR" altLang="ko-KR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CD5E3193-5350-ECA5-EB4F-907CF463339C}"/>
              </a:ext>
            </a:extLst>
          </p:cNvPr>
          <p:cNvGraphicFramePr>
            <a:graphicFrameLocks/>
          </p:cNvGraphicFramePr>
          <p:nvPr/>
        </p:nvGraphicFramePr>
        <p:xfrm>
          <a:off x="684213" y="2133600"/>
          <a:ext cx="3240087" cy="1482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사원번호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최소라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김정보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2EF98858-AC53-40C8-A5BD-A710F21F47C8}"/>
              </a:ext>
            </a:extLst>
          </p:cNvPr>
          <p:cNvGraphicFramePr>
            <a:graphicFrameLocks/>
          </p:cNvGraphicFramePr>
          <p:nvPr/>
        </p:nvGraphicFramePr>
        <p:xfrm>
          <a:off x="4932363" y="2133600"/>
          <a:ext cx="33845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부서명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총무부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D7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홍보부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50" name="TextBox 6">
            <a:extLst>
              <a:ext uri="{FF2B5EF4-FFF2-40B4-BE49-F238E27FC236}">
                <a16:creationId xmlns:a16="http://schemas.microsoft.com/office/drawing/2014/main" id="{EB6669A2-D12F-1253-8AB7-AC56B91D6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>
                <a:latin typeface="HY신명조" panose="02030600000101010101" pitchFamily="18" charset="-127"/>
                <a:ea typeface="HY신명조" panose="02030600000101010101" pitchFamily="18" charset="-127"/>
              </a:rPr>
              <a:t>사원테이블</a:t>
            </a:r>
          </a:p>
        </p:txBody>
      </p:sp>
      <p:sp>
        <p:nvSpPr>
          <p:cNvPr id="21551" name="TextBox 7">
            <a:extLst>
              <a:ext uri="{FF2B5EF4-FFF2-40B4-BE49-F238E27FC236}">
                <a16:creationId xmlns:a16="http://schemas.microsoft.com/office/drawing/2014/main" id="{13E6386E-248E-FB56-22D9-D470E0F37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628775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>
                <a:latin typeface="HY신명조" panose="02030600000101010101" pitchFamily="18" charset="-127"/>
                <a:ea typeface="HY신명조" panose="02030600000101010101" pitchFamily="18" charset="-127"/>
              </a:rPr>
              <a:t>부서테이블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316300B-6EE8-C40B-0644-293FDC4A7A2C}"/>
              </a:ext>
            </a:extLst>
          </p:cNvPr>
          <p:cNvCxnSpPr/>
          <p:nvPr/>
        </p:nvCxnSpPr>
        <p:spPr>
          <a:xfrm>
            <a:off x="3924300" y="2708275"/>
            <a:ext cx="1008063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951B70-7EFB-3DD6-1D0A-CD4D16C243A1}"/>
              </a:ext>
            </a:extLst>
          </p:cNvPr>
          <p:cNvCxnSpPr>
            <a:endCxn id="6" idx="1"/>
          </p:cNvCxnSpPr>
          <p:nvPr/>
        </p:nvCxnSpPr>
        <p:spPr>
          <a:xfrm flipV="1">
            <a:off x="3924300" y="3060700"/>
            <a:ext cx="1008063" cy="79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54" name="TextBox 10">
            <a:extLst>
              <a:ext uri="{FF2B5EF4-FFF2-40B4-BE49-F238E27FC236}">
                <a16:creationId xmlns:a16="http://schemas.microsoft.com/office/drawing/2014/main" id="{0A2BD24A-5033-C514-A9CF-67101306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339975"/>
            <a:ext cx="636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>
                <a:latin typeface="HY신명조" panose="02030600000101010101" pitchFamily="18" charset="-127"/>
                <a:ea typeface="HY신명조" panose="02030600000101010101" pitchFamily="18" charset="-127"/>
              </a:rPr>
              <a:t>참조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6CA943-8EE3-44E1-AE5C-8FB336E4F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관계형 데이터베이스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9B5865-7185-4643-930A-ACC8FE683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구조를 테이블형태로 표현하는 것</a:t>
            </a:r>
          </a:p>
          <a:p>
            <a:pPr eaLnBrk="1" hangingPunct="1"/>
            <a:r>
              <a:rPr lang="ko-KR" altLang="en-US"/>
              <a:t>개체나 관계를 테이블의 속성으로 표현</a:t>
            </a:r>
          </a:p>
          <a:p>
            <a:pPr eaLnBrk="1" hangingPunct="1"/>
            <a:endParaRPr lang="en-US" altLang="ko-KR"/>
          </a:p>
        </p:txBody>
      </p:sp>
      <p:sp>
        <p:nvSpPr>
          <p:cNvPr id="33796" name="Rectangle 55">
            <a:extLst>
              <a:ext uri="{FF2B5EF4-FFF2-40B4-BE49-F238E27FC236}">
                <a16:creationId xmlns:a16="http://schemas.microsoft.com/office/drawing/2014/main" id="{D96B2F23-3FD2-417E-820E-B2F4482F7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51075"/>
            <a:ext cx="9818687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3797" name="_x385585360" descr="EMB00002f5c6593">
            <a:extLst>
              <a:ext uri="{FF2B5EF4-FFF2-40B4-BE49-F238E27FC236}">
                <a16:creationId xmlns:a16="http://schemas.microsoft.com/office/drawing/2014/main" id="{700F1FD1-6A07-441E-BE04-ABA5777CF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781300"/>
            <a:ext cx="42576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32">
            <a:extLst>
              <a:ext uri="{FF2B5EF4-FFF2-40B4-BE49-F238E27FC236}">
                <a16:creationId xmlns:a16="http://schemas.microsoft.com/office/drawing/2014/main" id="{F4EFDC44-AD76-441B-BC04-9498D88D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3449638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고객개체</a:t>
            </a:r>
          </a:p>
        </p:txBody>
      </p:sp>
      <p:sp>
        <p:nvSpPr>
          <p:cNvPr id="33799" name="Rectangle 33">
            <a:extLst>
              <a:ext uri="{FF2B5EF4-FFF2-40B4-BE49-F238E27FC236}">
                <a16:creationId xmlns:a16="http://schemas.microsoft.com/office/drawing/2014/main" id="{D57D4139-0A50-4D6D-A60A-3B6D6349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3786188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상품개체</a:t>
            </a:r>
          </a:p>
        </p:txBody>
      </p:sp>
      <p:sp>
        <p:nvSpPr>
          <p:cNvPr id="33800" name="Rectangle 34">
            <a:extLst>
              <a:ext uri="{FF2B5EF4-FFF2-40B4-BE49-F238E27FC236}">
                <a16:creationId xmlns:a16="http://schemas.microsoft.com/office/drawing/2014/main" id="{C5282361-74DF-49BC-A2E6-411775AD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4081463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업체개체</a:t>
            </a:r>
          </a:p>
        </p:txBody>
      </p:sp>
      <p:sp>
        <p:nvSpPr>
          <p:cNvPr id="33801" name="Rectangle 35">
            <a:extLst>
              <a:ext uri="{FF2B5EF4-FFF2-40B4-BE49-F238E27FC236}">
                <a16:creationId xmlns:a16="http://schemas.microsoft.com/office/drawing/2014/main" id="{8B3482EB-9E82-4C15-8B8D-972982E8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4413250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663300"/>
                </a:solidFill>
              </a:rPr>
              <a:t>주문관계</a:t>
            </a:r>
          </a:p>
        </p:txBody>
      </p:sp>
      <p:sp>
        <p:nvSpPr>
          <p:cNvPr id="33802" name="Rectangle 36">
            <a:extLst>
              <a:ext uri="{FF2B5EF4-FFF2-40B4-BE49-F238E27FC236}">
                <a16:creationId xmlns:a16="http://schemas.microsoft.com/office/drawing/2014/main" id="{F19FF7EE-74D3-43B3-A225-8D1696D4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4714875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663300"/>
                </a:solidFill>
              </a:rPr>
              <a:t>납품관계</a:t>
            </a:r>
          </a:p>
        </p:txBody>
      </p:sp>
      <p:sp>
        <p:nvSpPr>
          <p:cNvPr id="33803" name="Rectangle 4">
            <a:extLst>
              <a:ext uri="{FF2B5EF4-FFF2-40B4-BE49-F238E27FC236}">
                <a16:creationId xmlns:a16="http://schemas.microsoft.com/office/drawing/2014/main" id="{E7168CC0-CC37-4C72-974D-536FE84A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3972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04" name="Rectangle 5">
            <a:extLst>
              <a:ext uri="{FF2B5EF4-FFF2-40B4-BE49-F238E27FC236}">
                <a16:creationId xmlns:a16="http://schemas.microsoft.com/office/drawing/2014/main" id="{F84CA196-B3B2-47C9-B3D9-340EE754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3972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고객아이디</a:t>
            </a:r>
          </a:p>
        </p:txBody>
      </p:sp>
      <p:sp>
        <p:nvSpPr>
          <p:cNvPr id="33805" name="Rectangle 6">
            <a:extLst>
              <a:ext uri="{FF2B5EF4-FFF2-40B4-BE49-F238E27FC236}">
                <a16:creationId xmlns:a16="http://schemas.microsoft.com/office/drawing/2014/main" id="{AB073F8A-81BF-4BB0-92A0-2C7FF557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397250"/>
            <a:ext cx="750888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06" name="Rectangle 7">
            <a:extLst>
              <a:ext uri="{FF2B5EF4-FFF2-40B4-BE49-F238E27FC236}">
                <a16:creationId xmlns:a16="http://schemas.microsoft.com/office/drawing/2014/main" id="{7AD3FDF0-E6A4-45B0-90A3-C1AE938B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397250"/>
            <a:ext cx="750888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고객명</a:t>
            </a:r>
          </a:p>
        </p:txBody>
      </p:sp>
      <p:sp>
        <p:nvSpPr>
          <p:cNvPr id="33807" name="Rectangle 8">
            <a:extLst>
              <a:ext uri="{FF2B5EF4-FFF2-40B4-BE49-F238E27FC236}">
                <a16:creationId xmlns:a16="http://schemas.microsoft.com/office/drawing/2014/main" id="{FEE3A5EA-8CAC-4600-BC68-512103E8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3972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08" name="Rectangle 9">
            <a:extLst>
              <a:ext uri="{FF2B5EF4-FFF2-40B4-BE49-F238E27FC236}">
                <a16:creationId xmlns:a16="http://schemas.microsoft.com/office/drawing/2014/main" id="{7BB155E2-E753-49AF-8B97-A75F5083F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3972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전화</a:t>
            </a:r>
          </a:p>
        </p:txBody>
      </p:sp>
      <p:sp>
        <p:nvSpPr>
          <p:cNvPr id="33809" name="Rectangle 10">
            <a:extLst>
              <a:ext uri="{FF2B5EF4-FFF2-40B4-BE49-F238E27FC236}">
                <a16:creationId xmlns:a16="http://schemas.microsoft.com/office/drawing/2014/main" id="{CF08E15D-955F-49E9-8A3A-F70BCDD9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3972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10" name="Rectangle 11">
            <a:extLst>
              <a:ext uri="{FF2B5EF4-FFF2-40B4-BE49-F238E27FC236}">
                <a16:creationId xmlns:a16="http://schemas.microsoft.com/office/drawing/2014/main" id="{A0FB52C4-EB16-4F9B-A21C-88B28306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3972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주소</a:t>
            </a:r>
          </a:p>
        </p:txBody>
      </p:sp>
      <p:sp>
        <p:nvSpPr>
          <p:cNvPr id="33811" name="Rectangle 12">
            <a:extLst>
              <a:ext uri="{FF2B5EF4-FFF2-40B4-BE49-F238E27FC236}">
                <a16:creationId xmlns:a16="http://schemas.microsoft.com/office/drawing/2014/main" id="{6C0C76AA-23B5-47AF-A362-536D8393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7528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12" name="Rectangle 13">
            <a:extLst>
              <a:ext uri="{FF2B5EF4-FFF2-40B4-BE49-F238E27FC236}">
                <a16:creationId xmlns:a16="http://schemas.microsoft.com/office/drawing/2014/main" id="{17AC3F4C-4CF6-48F5-A696-D415F9F93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7528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상품코드</a:t>
            </a:r>
          </a:p>
        </p:txBody>
      </p:sp>
      <p:sp>
        <p:nvSpPr>
          <p:cNvPr id="33813" name="Rectangle 14">
            <a:extLst>
              <a:ext uri="{FF2B5EF4-FFF2-40B4-BE49-F238E27FC236}">
                <a16:creationId xmlns:a16="http://schemas.microsoft.com/office/drawing/2014/main" id="{6670E91D-582A-4997-8CE1-A073F497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752850"/>
            <a:ext cx="750888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14" name="Rectangle 15">
            <a:extLst>
              <a:ext uri="{FF2B5EF4-FFF2-40B4-BE49-F238E27FC236}">
                <a16:creationId xmlns:a16="http://schemas.microsoft.com/office/drawing/2014/main" id="{0BCF0F3E-C56C-4A7D-A440-B76C185B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752850"/>
            <a:ext cx="750888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상품명</a:t>
            </a:r>
          </a:p>
        </p:txBody>
      </p:sp>
      <p:sp>
        <p:nvSpPr>
          <p:cNvPr id="33815" name="Rectangle 16">
            <a:extLst>
              <a:ext uri="{FF2B5EF4-FFF2-40B4-BE49-F238E27FC236}">
                <a16:creationId xmlns:a16="http://schemas.microsoft.com/office/drawing/2014/main" id="{81CADFBF-4036-4D37-A8F7-1CCF0C60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528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16" name="Rectangle 17">
            <a:extLst>
              <a:ext uri="{FF2B5EF4-FFF2-40B4-BE49-F238E27FC236}">
                <a16:creationId xmlns:a16="http://schemas.microsoft.com/office/drawing/2014/main" id="{BC99EDF2-5326-4C11-93C1-42B9EDF3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528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가격</a:t>
            </a:r>
          </a:p>
        </p:txBody>
      </p:sp>
      <p:sp>
        <p:nvSpPr>
          <p:cNvPr id="33817" name="Rectangle 18">
            <a:extLst>
              <a:ext uri="{FF2B5EF4-FFF2-40B4-BE49-F238E27FC236}">
                <a16:creationId xmlns:a16="http://schemas.microsoft.com/office/drawing/2014/main" id="{8DA8CF50-6CC7-4808-BE45-BB2D1912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7528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18" name="Rectangle 19">
            <a:extLst>
              <a:ext uri="{FF2B5EF4-FFF2-40B4-BE49-F238E27FC236}">
                <a16:creationId xmlns:a16="http://schemas.microsoft.com/office/drawing/2014/main" id="{E1271377-842E-45F5-A6AE-43B03B69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752850"/>
            <a:ext cx="930275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납품업체코드</a:t>
            </a:r>
          </a:p>
        </p:txBody>
      </p:sp>
      <p:sp>
        <p:nvSpPr>
          <p:cNvPr id="33819" name="Rectangle 20">
            <a:extLst>
              <a:ext uri="{FF2B5EF4-FFF2-40B4-BE49-F238E27FC236}">
                <a16:creationId xmlns:a16="http://schemas.microsoft.com/office/drawing/2014/main" id="{8E49FD33-5B1B-4E62-AD9F-39E3A29D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43071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20" name="Rectangle 21">
            <a:extLst>
              <a:ext uri="{FF2B5EF4-FFF2-40B4-BE49-F238E27FC236}">
                <a16:creationId xmlns:a16="http://schemas.microsoft.com/office/drawing/2014/main" id="{C8E3AE9E-E3A5-4B9F-A716-CE77800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43071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고객아이디</a:t>
            </a:r>
          </a:p>
        </p:txBody>
      </p:sp>
      <p:sp>
        <p:nvSpPr>
          <p:cNvPr id="33821" name="Rectangle 22">
            <a:extLst>
              <a:ext uri="{FF2B5EF4-FFF2-40B4-BE49-F238E27FC236}">
                <a16:creationId xmlns:a16="http://schemas.microsoft.com/office/drawing/2014/main" id="{CAAF0A51-A25A-4F78-87F0-576F7849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430713"/>
            <a:ext cx="750888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22" name="Rectangle 23">
            <a:extLst>
              <a:ext uri="{FF2B5EF4-FFF2-40B4-BE49-F238E27FC236}">
                <a16:creationId xmlns:a16="http://schemas.microsoft.com/office/drawing/2014/main" id="{46664999-985A-4B41-A76C-230268882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430713"/>
            <a:ext cx="750888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상품코드</a:t>
            </a:r>
          </a:p>
        </p:txBody>
      </p:sp>
      <p:sp>
        <p:nvSpPr>
          <p:cNvPr id="33823" name="Rectangle 24">
            <a:extLst>
              <a:ext uri="{FF2B5EF4-FFF2-40B4-BE49-F238E27FC236}">
                <a16:creationId xmlns:a16="http://schemas.microsoft.com/office/drawing/2014/main" id="{45E6C660-D4BF-4B9B-A100-CE5BD336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43071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24" name="Rectangle 25">
            <a:extLst>
              <a:ext uri="{FF2B5EF4-FFF2-40B4-BE49-F238E27FC236}">
                <a16:creationId xmlns:a16="http://schemas.microsoft.com/office/drawing/2014/main" id="{0F02A935-20A9-481B-A942-4727A109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43071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주문수량</a:t>
            </a:r>
          </a:p>
        </p:txBody>
      </p:sp>
      <p:sp>
        <p:nvSpPr>
          <p:cNvPr id="33825" name="Rectangle 26">
            <a:extLst>
              <a:ext uri="{FF2B5EF4-FFF2-40B4-BE49-F238E27FC236}">
                <a16:creationId xmlns:a16="http://schemas.microsoft.com/office/drawing/2014/main" id="{3868B7BC-743B-48CF-86CC-8544532B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075113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26" name="Rectangle 27">
            <a:extLst>
              <a:ext uri="{FF2B5EF4-FFF2-40B4-BE49-F238E27FC236}">
                <a16:creationId xmlns:a16="http://schemas.microsoft.com/office/drawing/2014/main" id="{C8F0F9CD-CC69-4BFA-86C8-5FEA2BE48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075113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업체코드</a:t>
            </a:r>
          </a:p>
        </p:txBody>
      </p:sp>
      <p:sp>
        <p:nvSpPr>
          <p:cNvPr id="33827" name="Rectangle 28">
            <a:extLst>
              <a:ext uri="{FF2B5EF4-FFF2-40B4-BE49-F238E27FC236}">
                <a16:creationId xmlns:a16="http://schemas.microsoft.com/office/drawing/2014/main" id="{7D2F6665-7866-4564-8EDF-2E1AE8326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075113"/>
            <a:ext cx="750888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28" name="Rectangle 29">
            <a:extLst>
              <a:ext uri="{FF2B5EF4-FFF2-40B4-BE49-F238E27FC236}">
                <a16:creationId xmlns:a16="http://schemas.microsoft.com/office/drawing/2014/main" id="{601DC54A-170C-48EF-966D-BE9258271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075113"/>
            <a:ext cx="750888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업체명</a:t>
            </a:r>
          </a:p>
        </p:txBody>
      </p:sp>
      <p:sp>
        <p:nvSpPr>
          <p:cNvPr id="33829" name="Rectangle 30">
            <a:extLst>
              <a:ext uri="{FF2B5EF4-FFF2-40B4-BE49-F238E27FC236}">
                <a16:creationId xmlns:a16="http://schemas.microsoft.com/office/drawing/2014/main" id="{F2CDEFB5-3957-4683-A7EA-80DC924F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075113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30" name="Rectangle 31">
            <a:extLst>
              <a:ext uri="{FF2B5EF4-FFF2-40B4-BE49-F238E27FC236}">
                <a16:creationId xmlns:a16="http://schemas.microsoft.com/office/drawing/2014/main" id="{63466873-B57A-4FED-8024-FDF2EE69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075113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전화</a:t>
            </a:r>
          </a:p>
        </p:txBody>
      </p:sp>
      <p:sp>
        <p:nvSpPr>
          <p:cNvPr id="33831" name="Rectangle 46">
            <a:extLst>
              <a:ext uri="{FF2B5EF4-FFF2-40B4-BE49-F238E27FC236}">
                <a16:creationId xmlns:a16="http://schemas.microsoft.com/office/drawing/2014/main" id="{DB55F0C5-A778-4AA0-8EC8-7F101916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475456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32" name="Rectangle 47">
            <a:extLst>
              <a:ext uri="{FF2B5EF4-FFF2-40B4-BE49-F238E27FC236}">
                <a16:creationId xmlns:a16="http://schemas.microsoft.com/office/drawing/2014/main" id="{E81B96C3-9F29-4F01-8589-4ECBB5CA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475456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업체코드</a:t>
            </a:r>
          </a:p>
        </p:txBody>
      </p:sp>
      <p:sp>
        <p:nvSpPr>
          <p:cNvPr id="33833" name="Rectangle 48">
            <a:extLst>
              <a:ext uri="{FF2B5EF4-FFF2-40B4-BE49-F238E27FC236}">
                <a16:creationId xmlns:a16="http://schemas.microsoft.com/office/drawing/2014/main" id="{E50601BF-807D-40E0-8D4C-EE1EE04DD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4754563"/>
            <a:ext cx="750888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34" name="Rectangle 49">
            <a:extLst>
              <a:ext uri="{FF2B5EF4-FFF2-40B4-BE49-F238E27FC236}">
                <a16:creationId xmlns:a16="http://schemas.microsoft.com/office/drawing/2014/main" id="{6A2F1D17-1953-4C17-AE81-59A75E1C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4754563"/>
            <a:ext cx="750888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상품코드</a:t>
            </a:r>
          </a:p>
        </p:txBody>
      </p:sp>
      <p:sp>
        <p:nvSpPr>
          <p:cNvPr id="33835" name="Rectangle 50">
            <a:extLst>
              <a:ext uri="{FF2B5EF4-FFF2-40B4-BE49-F238E27FC236}">
                <a16:creationId xmlns:a16="http://schemas.microsoft.com/office/drawing/2014/main" id="{3CD40B86-D0BA-47FF-B409-2F2452E27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75456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36" name="Rectangle 51">
            <a:extLst>
              <a:ext uri="{FF2B5EF4-FFF2-40B4-BE49-F238E27FC236}">
                <a16:creationId xmlns:a16="http://schemas.microsoft.com/office/drawing/2014/main" id="{A718E735-1637-46DB-A7BE-1092FB3F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75456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납품수량</a:t>
            </a:r>
          </a:p>
        </p:txBody>
      </p:sp>
      <p:sp>
        <p:nvSpPr>
          <p:cNvPr id="33837" name="Rectangle 52">
            <a:extLst>
              <a:ext uri="{FF2B5EF4-FFF2-40B4-BE49-F238E27FC236}">
                <a16:creationId xmlns:a16="http://schemas.microsoft.com/office/drawing/2014/main" id="{D68DD01E-0AB8-4256-896C-CB2C07A6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75456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3838" name="Rectangle 53">
            <a:extLst>
              <a:ext uri="{FF2B5EF4-FFF2-40B4-BE49-F238E27FC236}">
                <a16:creationId xmlns:a16="http://schemas.microsoft.com/office/drawing/2014/main" id="{D8EE6B1A-879E-4775-A4BF-82BFC962D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75456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납품단가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AAAF-2B95-491D-99EE-11F730611C09}"/>
              </a:ext>
            </a:extLst>
          </p:cNvPr>
          <p:cNvSpPr txBox="1"/>
          <p:nvPr/>
        </p:nvSpPr>
        <p:spPr>
          <a:xfrm>
            <a:off x="568325" y="5373688"/>
            <a:ext cx="27082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속성과 속성간의 연관관계를</a:t>
            </a:r>
            <a:endParaRPr lang="en-US" altLang="ko-KR" dirty="0">
              <a:solidFill>
                <a:srgbClr val="4A64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테이블로 표현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17818F-B68D-4F84-939A-458B5CCAACF9}"/>
              </a:ext>
            </a:extLst>
          </p:cNvPr>
          <p:cNvSpPr txBox="1"/>
          <p:nvPr/>
        </p:nvSpPr>
        <p:spPr>
          <a:xfrm>
            <a:off x="4886325" y="5170488"/>
            <a:ext cx="3717925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 err="1">
                <a:solidFill>
                  <a:srgbClr val="4A6400"/>
                </a:solidFill>
                <a:latin typeface="+mn-lt"/>
                <a:ea typeface="+mn-ea"/>
              </a:rPr>
              <a:t>개체외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 개체간의 관계를 테이블로 표현</a:t>
            </a:r>
            <a:endParaRPr lang="en-US" altLang="ko-KR" dirty="0">
              <a:solidFill>
                <a:srgbClr val="4A64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예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.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고객 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- 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상품간의 관계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(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주문테이블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  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상품 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- 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업체간의 관계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(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납품테이블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)</a:t>
            </a:r>
            <a:endParaRPr lang="ko-KR" altLang="en-US" dirty="0">
              <a:solidFill>
                <a:srgbClr val="4A64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3F16105B-0126-4080-61B4-4E20E85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51A77FE4-CC8E-7E2D-99FC-9ADDFEA3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00200"/>
            <a:ext cx="8351837" cy="4525963"/>
          </a:xfrm>
        </p:spPr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참조키 주의사항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foreign key</a:t>
            </a:r>
            <a:r>
              <a:rPr lang="ko-KR" altLang="en-US"/>
              <a:t>는 </a:t>
            </a:r>
            <a:r>
              <a:rPr lang="ko-KR" altLang="en-US">
                <a:solidFill>
                  <a:srgbClr val="FF0000"/>
                </a:solidFill>
              </a:rPr>
              <a:t>참조하는 키</a:t>
            </a:r>
            <a:r>
              <a:rPr lang="ko-KR" altLang="en-US"/>
              <a:t>를 의미</a:t>
            </a:r>
            <a:endParaRPr lang="en-US" altLang="ko-KR"/>
          </a:p>
          <a:p>
            <a:pPr lvl="1"/>
            <a:r>
              <a:rPr lang="ko-KR" altLang="en-US"/>
              <a:t>참조되는 키가 아님</a:t>
            </a:r>
            <a:endParaRPr lang="en-US" altLang="ko-KR"/>
          </a:p>
          <a:p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참조되는 키가 먼저 생성된 후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	</a:t>
            </a:r>
            <a:r>
              <a:rPr lang="ko-KR" altLang="en-US"/>
              <a:t>참조하는 키가 생성되어야함</a:t>
            </a:r>
            <a:r>
              <a:rPr lang="en-US" altLang="ko-KR"/>
              <a:t>.</a:t>
            </a:r>
          </a:p>
          <a:p>
            <a:r>
              <a:rPr lang="ko-KR" altLang="en-US"/>
              <a:t>참조되는 키는 반드시 기본키</a:t>
            </a:r>
            <a:r>
              <a:rPr lang="en-US" altLang="ko-KR"/>
              <a:t>(primary key)</a:t>
            </a:r>
            <a:r>
              <a:rPr lang="ko-KR" altLang="en-US"/>
              <a:t>설정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9F2A1819-2B0A-C27A-5A2C-386C9A0F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DF6ED892-8E56-F7DB-2060-A688A076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-- </a:t>
            </a:r>
            <a:r>
              <a:rPr lang="ko-KR" altLang="en-US"/>
              <a:t>부서테이블 생성</a:t>
            </a:r>
            <a:r>
              <a:rPr lang="en-US" altLang="ko-KR"/>
              <a:t>(</a:t>
            </a:r>
            <a:r>
              <a:rPr lang="ko-KR" altLang="en-US" sz="2800"/>
              <a:t>참조될열은 </a:t>
            </a:r>
            <a:r>
              <a:rPr lang="en-US" altLang="ko-KR" sz="2800"/>
              <a:t>PRIMARY KEY)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  </a:t>
            </a:r>
            <a:r>
              <a:rPr lang="en-US" altLang="ko-KR" sz="2800"/>
              <a:t>CREATE TABLE </a:t>
            </a:r>
            <a:r>
              <a:rPr lang="ko-KR" altLang="en-US" sz="2800"/>
              <a:t>부서</a:t>
            </a:r>
            <a:endParaRPr lang="en-US" altLang="ko-KR" sz="2800"/>
          </a:p>
          <a:p>
            <a:pPr lvl="1">
              <a:buFontTx/>
              <a:buNone/>
            </a:pPr>
            <a:r>
              <a:rPr lang="en-US" altLang="ko-KR" sz="2400"/>
              <a:t> (</a:t>
            </a:r>
            <a:r>
              <a:rPr lang="ko-KR" altLang="en-US" sz="2400"/>
              <a:t>부서코드</a:t>
            </a:r>
            <a:r>
              <a:rPr lang="en-US" altLang="ko-KR" sz="2400"/>
              <a:t> CHAR(3) </a:t>
            </a:r>
            <a:r>
              <a:rPr lang="en-US" altLang="ko-KR" sz="2400">
                <a:solidFill>
                  <a:srgbClr val="FF0000"/>
                </a:solidFill>
              </a:rPr>
              <a:t>PRIMARY KEY</a:t>
            </a:r>
            <a:r>
              <a:rPr lang="en-US" altLang="ko-KR" sz="2400"/>
              <a:t>,  </a:t>
            </a:r>
          </a:p>
          <a:p>
            <a:pPr lvl="1">
              <a:buFontTx/>
              <a:buNone/>
            </a:pPr>
            <a:r>
              <a:rPr lang="en-US" altLang="ko-KR" sz="2400"/>
              <a:t>  </a:t>
            </a:r>
            <a:r>
              <a:rPr lang="ko-KR" altLang="en-US" sz="2400"/>
              <a:t>부서명</a:t>
            </a:r>
            <a:r>
              <a:rPr lang="en-US" altLang="ko-KR" sz="2400"/>
              <a:t> CHAR(10))  </a:t>
            </a:r>
          </a:p>
          <a:p>
            <a:r>
              <a:rPr lang="en-US" altLang="ko-KR" sz="2800"/>
              <a:t>INSERT INTO </a:t>
            </a:r>
            <a:r>
              <a:rPr lang="ko-KR" altLang="en-US" sz="2800"/>
              <a:t>부서</a:t>
            </a:r>
            <a:r>
              <a:rPr lang="en-US" altLang="ko-KR" sz="2800"/>
              <a:t> VALUES('D1','</a:t>
            </a:r>
            <a:r>
              <a:rPr lang="ko-KR" altLang="en-US" sz="2800"/>
              <a:t>총무부</a:t>
            </a:r>
            <a:r>
              <a:rPr lang="en-US" altLang="ko-KR" sz="2800"/>
              <a:t>') </a:t>
            </a:r>
          </a:p>
          <a:p>
            <a:r>
              <a:rPr lang="en-US" altLang="ko-KR" sz="2800"/>
              <a:t>INSERT INTO </a:t>
            </a:r>
            <a:r>
              <a:rPr lang="ko-KR" altLang="en-US" sz="2800"/>
              <a:t>부서</a:t>
            </a:r>
            <a:r>
              <a:rPr lang="en-US" altLang="ko-KR" sz="2800"/>
              <a:t> VALUES('D2','</a:t>
            </a:r>
            <a:r>
              <a:rPr lang="ko-KR" altLang="en-US" sz="2800"/>
              <a:t>영업부</a:t>
            </a:r>
            <a:r>
              <a:rPr lang="en-US" altLang="ko-KR" sz="2800"/>
              <a:t>')</a:t>
            </a:r>
          </a:p>
          <a:p>
            <a:r>
              <a:rPr lang="en-US" altLang="ko-KR" sz="2800"/>
              <a:t> -- </a:t>
            </a:r>
            <a:r>
              <a:rPr lang="ko-KR" altLang="en-US" sz="2800"/>
              <a:t>테이블 조회</a:t>
            </a:r>
          </a:p>
          <a:p>
            <a:pPr>
              <a:buFontTx/>
              <a:buNone/>
            </a:pPr>
            <a:r>
              <a:rPr lang="ko-KR" altLang="en-US" sz="2800"/>
              <a:t>  </a:t>
            </a:r>
            <a:r>
              <a:rPr lang="en-US" altLang="ko-KR" sz="2800"/>
              <a:t>SELECT * FROM </a:t>
            </a:r>
            <a:r>
              <a:rPr lang="ko-KR" altLang="en-US" sz="2800"/>
              <a:t>부서</a:t>
            </a:r>
            <a:endParaRPr lang="en-US" altLang="ko-KR" sz="2800"/>
          </a:p>
          <a:p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99352C4D-CB68-D69F-34D6-B225739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3BD217A0-B658-9198-307E-8C8ED89C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참조할 사원테이블 생성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	(</a:t>
            </a:r>
            <a:r>
              <a:rPr lang="ko-KR" altLang="en-US" sz="2800"/>
              <a:t>참조할 열은 </a:t>
            </a:r>
            <a:r>
              <a:rPr lang="en-US" altLang="ko-KR" sz="2800"/>
              <a:t>FOREIGN KEY </a:t>
            </a:r>
            <a:r>
              <a:rPr lang="ko-KR" altLang="en-US" sz="2800"/>
              <a:t>설정 </a:t>
            </a:r>
            <a:r>
              <a:rPr lang="en-US" altLang="ko-KR"/>
              <a:t>)</a:t>
            </a:r>
          </a:p>
          <a:p>
            <a:r>
              <a:rPr lang="en-US" altLang="ko-KR"/>
              <a:t> </a:t>
            </a:r>
            <a:r>
              <a:rPr lang="en-US" altLang="ko-KR" sz="2800"/>
              <a:t>CREATE TABLE </a:t>
            </a:r>
            <a:r>
              <a:rPr lang="ko-KR" altLang="en-US" sz="2800"/>
              <a:t>사원</a:t>
            </a:r>
            <a:endParaRPr lang="en-US" altLang="ko-KR" sz="2800"/>
          </a:p>
          <a:p>
            <a:pPr lvl="1">
              <a:buFontTx/>
              <a:buNone/>
            </a:pPr>
            <a:r>
              <a:rPr lang="en-US" altLang="ko-KR" sz="2400"/>
              <a:t> (</a:t>
            </a:r>
            <a:r>
              <a:rPr lang="ko-KR" altLang="en-US" sz="2400"/>
              <a:t>사원번호</a:t>
            </a:r>
            <a:r>
              <a:rPr lang="en-US" altLang="ko-KR" sz="2400"/>
              <a:t> INT PRIMARY KEY,</a:t>
            </a:r>
          </a:p>
          <a:p>
            <a:pPr lvl="1">
              <a:buFontTx/>
              <a:buNone/>
            </a:pPr>
            <a:r>
              <a:rPr lang="en-US" altLang="ko-KR" sz="2400"/>
              <a:t>  </a:t>
            </a:r>
            <a:r>
              <a:rPr lang="ko-KR" altLang="en-US" sz="2400"/>
              <a:t>이름</a:t>
            </a:r>
            <a:r>
              <a:rPr lang="en-US" altLang="ko-KR" sz="2400"/>
              <a:t> CHAR(10),</a:t>
            </a:r>
          </a:p>
          <a:p>
            <a:pPr lvl="1">
              <a:buFontTx/>
              <a:buNone/>
            </a:pPr>
            <a:r>
              <a:rPr lang="en-US" altLang="ko-KR" sz="2400"/>
              <a:t>  </a:t>
            </a:r>
            <a:r>
              <a:rPr lang="ko-KR" altLang="en-US" sz="2400"/>
              <a:t>부서코드</a:t>
            </a:r>
            <a:r>
              <a:rPr lang="en-US" altLang="ko-KR" sz="2400"/>
              <a:t> CHAR(3) </a:t>
            </a:r>
          </a:p>
          <a:p>
            <a:pPr>
              <a:buFontTx/>
              <a:buNone/>
            </a:pPr>
            <a:r>
              <a:rPr lang="en-US" altLang="ko-KR" sz="2800"/>
              <a:t>     </a:t>
            </a:r>
            <a:r>
              <a:rPr lang="en-US" altLang="ko-KR" sz="2400">
                <a:solidFill>
                  <a:srgbClr val="FF0000"/>
                </a:solidFill>
              </a:rPr>
              <a:t>FOREIGN KEY REFERENCES</a:t>
            </a:r>
            <a:r>
              <a:rPr lang="en-US" altLang="ko-KR" sz="2400"/>
              <a:t> </a:t>
            </a:r>
            <a:r>
              <a:rPr lang="ko-KR" altLang="en-US" sz="2400"/>
              <a:t>부서</a:t>
            </a:r>
            <a:r>
              <a:rPr lang="en-US" altLang="ko-KR" sz="2400"/>
              <a:t>(</a:t>
            </a:r>
            <a:r>
              <a:rPr lang="ko-KR" altLang="en-US" sz="2400"/>
              <a:t>부서코드</a:t>
            </a:r>
            <a:r>
              <a:rPr lang="en-US" altLang="ko-KR" sz="2400"/>
              <a:t>)</a:t>
            </a:r>
            <a:r>
              <a:rPr lang="en-US" altLang="ko-KR" sz="2800"/>
              <a:t>)   </a:t>
            </a:r>
          </a:p>
          <a:p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18D6D6EB-7B5A-A3E9-8DD7-68977406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90DB6B8F-F0BA-8FB3-677C-F59BE1A0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부서테이블에 있는 값인 </a:t>
            </a:r>
            <a:r>
              <a:rPr lang="en-US" altLang="ko-KR"/>
              <a:t>D1, D2</a:t>
            </a:r>
            <a:r>
              <a:rPr lang="ko-KR" altLang="en-US"/>
              <a:t>를 입력</a:t>
            </a:r>
          </a:p>
          <a:p>
            <a:pPr lvl="1">
              <a:buFontTx/>
              <a:buNone/>
            </a:pPr>
            <a:r>
              <a:rPr lang="ko-KR" altLang="en-US"/>
              <a:t> </a:t>
            </a:r>
            <a:r>
              <a:rPr lang="en-US" altLang="ko-KR"/>
              <a:t>INSERT INTO </a:t>
            </a:r>
            <a:r>
              <a:rPr lang="ko-KR" altLang="en-US"/>
              <a:t>사원</a:t>
            </a:r>
            <a:r>
              <a:rPr lang="en-US" altLang="ko-KR"/>
              <a:t> VALUES(1,'</a:t>
            </a:r>
            <a:r>
              <a:rPr lang="ko-KR" altLang="en-US"/>
              <a:t>홍길동</a:t>
            </a:r>
            <a:r>
              <a:rPr lang="en-US" altLang="ko-KR"/>
              <a:t>','</a:t>
            </a:r>
            <a:r>
              <a:rPr lang="en-US" altLang="ko-KR">
                <a:solidFill>
                  <a:srgbClr val="FF0000"/>
                </a:solidFill>
              </a:rPr>
              <a:t>D1</a:t>
            </a:r>
            <a:r>
              <a:rPr lang="en-US" altLang="ko-KR"/>
              <a:t>') </a:t>
            </a:r>
          </a:p>
          <a:p>
            <a:pPr lvl="1">
              <a:buFontTx/>
              <a:buNone/>
            </a:pPr>
            <a:r>
              <a:rPr lang="en-US" altLang="ko-KR"/>
              <a:t> INSERT INTO </a:t>
            </a:r>
            <a:r>
              <a:rPr lang="ko-KR" altLang="en-US"/>
              <a:t>사원</a:t>
            </a:r>
            <a:r>
              <a:rPr lang="en-US" altLang="ko-KR"/>
              <a:t> VALUES(2,'</a:t>
            </a:r>
            <a:r>
              <a:rPr lang="ko-KR" altLang="en-US"/>
              <a:t>김선달</a:t>
            </a:r>
            <a:r>
              <a:rPr lang="en-US" altLang="ko-KR"/>
              <a:t>','</a:t>
            </a:r>
            <a:r>
              <a:rPr lang="en-US" altLang="ko-KR">
                <a:solidFill>
                  <a:srgbClr val="FF0000"/>
                </a:solidFill>
              </a:rPr>
              <a:t>D2</a:t>
            </a:r>
            <a:r>
              <a:rPr lang="en-US" altLang="ko-KR"/>
              <a:t>') </a:t>
            </a:r>
          </a:p>
          <a:p>
            <a:r>
              <a:rPr lang="en-US" altLang="ko-KR" sz="2800"/>
              <a:t> -- </a:t>
            </a:r>
            <a:r>
              <a:rPr lang="ko-KR" altLang="en-US" sz="2800"/>
              <a:t>사원 테이블 조회</a:t>
            </a:r>
          </a:p>
          <a:p>
            <a:pPr>
              <a:buFontTx/>
              <a:buNone/>
            </a:pPr>
            <a:r>
              <a:rPr lang="ko-KR" altLang="en-US" sz="2800"/>
              <a:t> </a:t>
            </a:r>
            <a:r>
              <a:rPr lang="en-US" altLang="ko-KR" sz="2800"/>
              <a:t>	SELECT * FROM </a:t>
            </a:r>
            <a:r>
              <a:rPr lang="ko-KR" altLang="en-US" sz="2800"/>
              <a:t>사원</a:t>
            </a:r>
            <a:endParaRPr lang="en-US" altLang="ko-KR" sz="2800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C239E1-0CDB-85DE-E3CD-A255420D5747}"/>
              </a:ext>
            </a:extLst>
          </p:cNvPr>
          <p:cNvSpPr/>
          <p:nvPr/>
        </p:nvSpPr>
        <p:spPr>
          <a:xfrm>
            <a:off x="1116013" y="4365625"/>
            <a:ext cx="7343775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-- </a:t>
            </a:r>
            <a:r>
              <a:rPr lang="ko-KR" altLang="en-US" sz="2400" dirty="0">
                <a:solidFill>
                  <a:srgbClr val="4A6400"/>
                </a:solidFill>
              </a:rPr>
              <a:t>부서테이블에 없는 값인 </a:t>
            </a:r>
            <a:r>
              <a:rPr lang="en-US" altLang="ko-KR" sz="2400" dirty="0">
                <a:solidFill>
                  <a:srgbClr val="FF0000"/>
                </a:solidFill>
              </a:rPr>
              <a:t>D3</a:t>
            </a:r>
            <a:r>
              <a:rPr lang="ko-KR" altLang="en-US" sz="2400" dirty="0">
                <a:solidFill>
                  <a:srgbClr val="4A6400"/>
                </a:solidFill>
              </a:rPr>
              <a:t>을 입력</a:t>
            </a:r>
          </a:p>
          <a:p>
            <a:pPr>
              <a:defRPr/>
            </a:pPr>
            <a:r>
              <a:rPr lang="ko-KR" altLang="en-US" sz="2400" dirty="0">
                <a:solidFill>
                  <a:srgbClr val="4A6400"/>
                </a:solidFill>
              </a:rPr>
              <a:t> </a:t>
            </a:r>
            <a:r>
              <a:rPr lang="en-US" altLang="ko-KR" sz="2400" dirty="0">
                <a:solidFill>
                  <a:srgbClr val="4A6400"/>
                </a:solidFill>
              </a:rPr>
              <a:t>INSERT INTO </a:t>
            </a:r>
            <a:r>
              <a:rPr lang="en-US" altLang="ko-KR" sz="2400" dirty="0" err="1">
                <a:solidFill>
                  <a:srgbClr val="4A6400"/>
                </a:solidFill>
              </a:rPr>
              <a:t>member_tbl</a:t>
            </a:r>
            <a:r>
              <a:rPr lang="en-US" altLang="ko-KR" sz="2400" dirty="0">
                <a:solidFill>
                  <a:srgbClr val="4A6400"/>
                </a:solidFill>
              </a:rPr>
              <a:t> VALUES(3,'</a:t>
            </a:r>
            <a:r>
              <a:rPr lang="ko-KR" altLang="en-US" sz="2400" dirty="0" err="1">
                <a:solidFill>
                  <a:srgbClr val="4A6400"/>
                </a:solidFill>
              </a:rPr>
              <a:t>성춘향</a:t>
            </a:r>
            <a:r>
              <a:rPr lang="en-US" altLang="ko-KR" sz="2400" dirty="0">
                <a:solidFill>
                  <a:srgbClr val="4A6400"/>
                </a:solidFill>
              </a:rPr>
              <a:t>','</a:t>
            </a:r>
            <a:r>
              <a:rPr lang="en-US" altLang="ko-KR" sz="2400" dirty="0">
                <a:solidFill>
                  <a:srgbClr val="FF0000"/>
                </a:solidFill>
              </a:rPr>
              <a:t>D3</a:t>
            </a:r>
            <a:r>
              <a:rPr lang="en-US" altLang="ko-KR" sz="2400" dirty="0">
                <a:solidFill>
                  <a:srgbClr val="4A6400"/>
                </a:solidFill>
              </a:rPr>
              <a:t>')</a:t>
            </a:r>
          </a:p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5" name="폭발 1 4">
            <a:extLst>
              <a:ext uri="{FF2B5EF4-FFF2-40B4-BE49-F238E27FC236}">
                <a16:creationId xmlns:a16="http://schemas.microsoft.com/office/drawing/2014/main" id="{D0E7D4DA-505F-44D1-9608-4239D8AB1B03}"/>
              </a:ext>
            </a:extLst>
          </p:cNvPr>
          <p:cNvSpPr/>
          <p:nvPr/>
        </p:nvSpPr>
        <p:spPr>
          <a:xfrm>
            <a:off x="7019925" y="5300663"/>
            <a:ext cx="1439863" cy="936625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오류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66D0A3BD-99C9-6BD1-C808-26B20B48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91D88500-1AC7-F5B3-FCAE-2C23F02C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부서테이블의 부서코드값이 수정되는 경우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F6184-96ED-C3FF-BEE7-8724F358F1E4}"/>
              </a:ext>
            </a:extLst>
          </p:cNvPr>
          <p:cNvSpPr/>
          <p:nvPr/>
        </p:nvSpPr>
        <p:spPr>
          <a:xfrm>
            <a:off x="971550" y="4508500"/>
            <a:ext cx="7345363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-- </a:t>
            </a:r>
            <a:r>
              <a:rPr lang="ko-KR" altLang="en-US" sz="2400" dirty="0">
                <a:solidFill>
                  <a:srgbClr val="4A6400"/>
                </a:solidFill>
              </a:rPr>
              <a:t>참조 </a:t>
            </a:r>
            <a:r>
              <a:rPr lang="ko-KR" altLang="en-US" sz="2400" dirty="0" err="1">
                <a:solidFill>
                  <a:srgbClr val="4A6400"/>
                </a:solidFill>
              </a:rPr>
              <a:t>무결성</a:t>
            </a:r>
            <a:r>
              <a:rPr lang="ko-KR" altLang="en-US" sz="2400" dirty="0">
                <a:solidFill>
                  <a:srgbClr val="4A6400"/>
                </a:solidFill>
              </a:rPr>
              <a:t> 위배로 수정</a:t>
            </a:r>
            <a:r>
              <a:rPr lang="en-US" altLang="ko-KR" sz="2400" dirty="0">
                <a:solidFill>
                  <a:srgbClr val="4A6400"/>
                </a:solidFill>
              </a:rPr>
              <a:t>, </a:t>
            </a:r>
            <a:r>
              <a:rPr lang="ko-KR" altLang="en-US" sz="2400" dirty="0">
                <a:solidFill>
                  <a:srgbClr val="4A6400"/>
                </a:solidFill>
              </a:rPr>
              <a:t>삭제가 불가</a:t>
            </a:r>
            <a:r>
              <a:rPr lang="en-US" altLang="ko-KR" sz="2400" dirty="0">
                <a:solidFill>
                  <a:srgbClr val="4A6400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" name="폭발 2 6">
            <a:extLst>
              <a:ext uri="{FF2B5EF4-FFF2-40B4-BE49-F238E27FC236}">
                <a16:creationId xmlns:a16="http://schemas.microsoft.com/office/drawing/2014/main" id="{C597C5A4-0865-517B-F038-4A0A1012EA84}"/>
              </a:ext>
            </a:extLst>
          </p:cNvPr>
          <p:cNvSpPr/>
          <p:nvPr/>
        </p:nvSpPr>
        <p:spPr>
          <a:xfrm>
            <a:off x="4572000" y="4581525"/>
            <a:ext cx="3960813" cy="1800225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정말 부서코드를 수정해야 하는 경우는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dirty="0"/>
          </a:p>
        </p:txBody>
      </p:sp>
      <p:grpSp>
        <p:nvGrpSpPr>
          <p:cNvPr id="26630" name="그룹 16">
            <a:extLst>
              <a:ext uri="{FF2B5EF4-FFF2-40B4-BE49-F238E27FC236}">
                <a16:creationId xmlns:a16="http://schemas.microsoft.com/office/drawing/2014/main" id="{CEAE8E78-ECDF-8FFA-5F90-A964734D4EF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62163"/>
            <a:ext cx="7985125" cy="2374900"/>
            <a:chOff x="539552" y="1700808"/>
            <a:chExt cx="7873594" cy="2448272"/>
          </a:xfrm>
        </p:grpSpPr>
        <p:graphicFrame>
          <p:nvGraphicFramePr>
            <p:cNvPr id="8" name="내용 개체 틀 3">
              <a:extLst>
                <a:ext uri="{FF2B5EF4-FFF2-40B4-BE49-F238E27FC236}">
                  <a16:creationId xmlns:a16="http://schemas.microsoft.com/office/drawing/2014/main" id="{33C2B587-10BD-7C96-96A4-EEF77D12820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9552" y="2205633"/>
            <a:ext cx="3194450" cy="1529188"/>
          </p:xfrm>
          <a:graphic>
            <a:graphicData uri="http://schemas.openxmlformats.org/drawingml/2006/table">
              <a:tbl>
                <a:tblPr firstRow="1" bandRow="1">
                  <a:tableStyleId>{93296810-A885-4BE3-A3E7-6D5BEEA58F35}</a:tableStyleId>
                </a:tblPr>
                <a:tblGrid>
                  <a:gridCol w="131291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0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0623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사원번호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이름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부서코드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1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홍길동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D1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2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김선달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D2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9" name="내용 개체 틀 3">
              <a:extLst>
                <a:ext uri="{FF2B5EF4-FFF2-40B4-BE49-F238E27FC236}">
                  <a16:creationId xmlns:a16="http://schemas.microsoft.com/office/drawing/2014/main" id="{100CC313-CE32-1241-0444-19212FE5DE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76056" y="2205633"/>
            <a:ext cx="3337090" cy="1911485"/>
          </p:xfrm>
          <a:graphic>
            <a:graphicData uri="http://schemas.openxmlformats.org/drawingml/2006/table">
              <a:tbl>
                <a:tblPr firstRow="1" bandRow="1">
                  <a:tableStyleId>{93296810-A885-4BE3-A3E7-6D5BEEA58F35}</a:tableStyleId>
                </a:tblPr>
                <a:tblGrid>
                  <a:gridCol w="132895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554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부서코드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600" b="0" dirty="0">
                            <a:solidFill>
                              <a:schemeClr val="accent1">
                                <a:lumMod val="10000"/>
                              </a:schemeClr>
                            </a:solidFill>
                          </a:rPr>
                          <a:t>부서명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D1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총무부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D2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/>
                          <a:t>영업부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…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400" dirty="0"/>
                          <a:t>D7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 err="1"/>
                          <a:t>홍보부</a:t>
                        </a:r>
                        <a:endParaRPr lang="ko-KR" alt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6633" name="TextBox 9">
              <a:extLst>
                <a:ext uri="{FF2B5EF4-FFF2-40B4-BE49-F238E27FC236}">
                  <a16:creationId xmlns:a16="http://schemas.microsoft.com/office/drawing/2014/main" id="{5729B366-9273-D6B6-2BA6-35038B471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3" y="170080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latin typeface="HY신명조" panose="02030600000101010101" pitchFamily="18" charset="-127"/>
                  <a:ea typeface="HY신명조" panose="02030600000101010101" pitchFamily="18" charset="-127"/>
                </a:rPr>
                <a:t>사원테이블</a:t>
              </a:r>
            </a:p>
          </p:txBody>
        </p:sp>
        <p:sp>
          <p:nvSpPr>
            <p:cNvPr id="26634" name="TextBox 10">
              <a:extLst>
                <a:ext uri="{FF2B5EF4-FFF2-40B4-BE49-F238E27FC236}">
                  <a16:creationId xmlns:a16="http://schemas.microsoft.com/office/drawing/2014/main" id="{00B5CAB8-748D-4322-F67F-DC27DE933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70080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latin typeface="HY신명조" panose="02030600000101010101" pitchFamily="18" charset="-127"/>
                  <a:ea typeface="HY신명조" panose="02030600000101010101" pitchFamily="18" charset="-127"/>
                </a:rPr>
                <a:t>부서테이블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6B17BE2-D405-FB41-73A1-D5122CFB63D5}"/>
                </a:ext>
              </a:extLst>
            </p:cNvPr>
            <p:cNvCxnSpPr/>
            <p:nvPr/>
          </p:nvCxnSpPr>
          <p:spPr>
            <a:xfrm>
              <a:off x="3779779" y="2780928"/>
              <a:ext cx="1296091" cy="16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172645-B353-A6D4-5877-B95D14CAA89E}"/>
                </a:ext>
              </a:extLst>
            </p:cNvPr>
            <p:cNvCxnSpPr/>
            <p:nvPr/>
          </p:nvCxnSpPr>
          <p:spPr>
            <a:xfrm>
              <a:off x="3779779" y="3140968"/>
              <a:ext cx="1296091" cy="16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폭발 2 13">
              <a:extLst>
                <a:ext uri="{FF2B5EF4-FFF2-40B4-BE49-F238E27FC236}">
                  <a16:creationId xmlns:a16="http://schemas.microsoft.com/office/drawing/2014/main" id="{272B939E-7F96-843C-4D3B-4F58A5B21FA8}"/>
                </a:ext>
              </a:extLst>
            </p:cNvPr>
            <p:cNvSpPr/>
            <p:nvPr/>
          </p:nvSpPr>
          <p:spPr>
            <a:xfrm>
              <a:off x="3851920" y="3429000"/>
              <a:ext cx="1296144" cy="720080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D8</a:t>
              </a:r>
              <a:endParaRPr lang="ko-KR" altLang="en-US" sz="16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아래쪽 화살표 14">
              <a:extLst>
                <a:ext uri="{FF2B5EF4-FFF2-40B4-BE49-F238E27FC236}">
                  <a16:creationId xmlns:a16="http://schemas.microsoft.com/office/drawing/2014/main" id="{B8204E21-563D-1567-6932-1524923F2C61}"/>
                </a:ext>
              </a:extLst>
            </p:cNvPr>
            <p:cNvSpPr/>
            <p:nvPr/>
          </p:nvSpPr>
          <p:spPr>
            <a:xfrm rot="2372447">
              <a:off x="4903683" y="3193337"/>
              <a:ext cx="339676" cy="4860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26639" name="TextBox 15">
              <a:extLst>
                <a:ext uri="{FF2B5EF4-FFF2-40B4-BE49-F238E27FC236}">
                  <a16:creationId xmlns:a16="http://schemas.microsoft.com/office/drawing/2014/main" id="{8A59AF63-19E6-E619-5358-8BB0C6E79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303" y="2411596"/>
              <a:ext cx="5886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latin typeface="HY신명조" panose="02030600000101010101" pitchFamily="18" charset="-127"/>
                  <a:ea typeface="HY신명조" panose="02030600000101010101" pitchFamily="18" charset="-127"/>
                </a:rPr>
                <a:t>참조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72C4AE88-D591-D303-CE11-803BA941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cascade </a:t>
            </a:r>
            <a:r>
              <a:rPr lang="ko-KR" altLang="en-US"/>
              <a:t>옵션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B849458A-0400-A9FB-B315-F4656CA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00"/>
              </a:lnSpc>
            </a:pPr>
            <a:r>
              <a:rPr lang="en-US" altLang="ko-KR"/>
              <a:t>on update cascade</a:t>
            </a:r>
          </a:p>
          <a:p>
            <a:pPr lvl="1">
              <a:lnSpc>
                <a:spcPts val="3100"/>
              </a:lnSpc>
            </a:pPr>
            <a:r>
              <a:rPr lang="ko-KR" altLang="en-US" sz="2400"/>
              <a:t>참조되는 키값이 수정되면 참조하는 키값도 자동 수정</a:t>
            </a:r>
            <a:endParaRPr lang="en-US" altLang="ko-KR" sz="2400"/>
          </a:p>
          <a:p>
            <a:pPr>
              <a:lnSpc>
                <a:spcPts val="3100"/>
              </a:lnSpc>
            </a:pPr>
            <a:r>
              <a:rPr lang="en-US" altLang="ko-KR"/>
              <a:t>on delete cascade</a:t>
            </a:r>
          </a:p>
          <a:p>
            <a:pPr lvl="1">
              <a:lnSpc>
                <a:spcPts val="3100"/>
              </a:lnSpc>
            </a:pPr>
            <a:r>
              <a:rPr lang="ko-KR" altLang="en-US" sz="2400"/>
              <a:t>참조되는 키값이 삭제되면 참조하는 레코드도 자동 수정</a:t>
            </a:r>
            <a:endParaRPr lang="en-US" altLang="ko-KR" sz="2400"/>
          </a:p>
          <a:p>
            <a:pPr lvl="1">
              <a:lnSpc>
                <a:spcPts val="3100"/>
              </a:lnSpc>
            </a:pPr>
            <a:endParaRPr lang="ko-KR" altLang="en-US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A7135BD8-7204-BB0C-B61E-93E799683656}"/>
              </a:ext>
            </a:extLst>
          </p:cNvPr>
          <p:cNvGraphicFramePr>
            <a:graphicFrameLocks/>
          </p:cNvGraphicFramePr>
          <p:nvPr/>
        </p:nvGraphicFramePr>
        <p:xfrm>
          <a:off x="611188" y="4005263"/>
          <a:ext cx="3240087" cy="1482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사원번호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김선달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8552F5C2-2512-3FA4-F8AF-B2BB01242AB9}"/>
              </a:ext>
            </a:extLst>
          </p:cNvPr>
          <p:cNvGraphicFramePr>
            <a:graphicFrameLocks/>
          </p:cNvGraphicFramePr>
          <p:nvPr/>
        </p:nvGraphicFramePr>
        <p:xfrm>
          <a:off x="5148263" y="4005263"/>
          <a:ext cx="33845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부서명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D1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D8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D7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홍보부</a:t>
                      </a:r>
                      <a:endParaRPr lang="ko-KR" altLang="en-US" sz="1600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94" name="TextBox 6">
            <a:extLst>
              <a:ext uri="{FF2B5EF4-FFF2-40B4-BE49-F238E27FC236}">
                <a16:creationId xmlns:a16="http://schemas.microsoft.com/office/drawing/2014/main" id="{50D65FF9-449B-1935-B50E-4FB48FE96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11953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HY신명조" panose="02030600000101010101" pitchFamily="18" charset="-127"/>
                <a:ea typeface="HY신명조" panose="02030600000101010101" pitchFamily="18" charset="-127"/>
              </a:rPr>
              <a:t>사원테이블</a:t>
            </a:r>
          </a:p>
        </p:txBody>
      </p:sp>
      <p:sp>
        <p:nvSpPr>
          <p:cNvPr id="27695" name="TextBox 7">
            <a:extLst>
              <a:ext uri="{FF2B5EF4-FFF2-40B4-BE49-F238E27FC236}">
                <a16:creationId xmlns:a16="http://schemas.microsoft.com/office/drawing/2014/main" id="{BD045EC3-8556-6E73-9C36-E3D27618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500438"/>
            <a:ext cx="1193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HY신명조" panose="02030600000101010101" pitchFamily="18" charset="-127"/>
                <a:ea typeface="HY신명조" panose="02030600000101010101" pitchFamily="18" charset="-127"/>
              </a:rPr>
              <a:t>부서테이블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C8DCFD-1936-0E87-E763-C9819C6B3C3A}"/>
              </a:ext>
            </a:extLst>
          </p:cNvPr>
          <p:cNvCxnSpPr/>
          <p:nvPr/>
        </p:nvCxnSpPr>
        <p:spPr>
          <a:xfrm>
            <a:off x="3851275" y="4581525"/>
            <a:ext cx="129698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A23174-EFBF-1BE1-576B-64219ED45989}"/>
              </a:ext>
            </a:extLst>
          </p:cNvPr>
          <p:cNvCxnSpPr/>
          <p:nvPr/>
        </p:nvCxnSpPr>
        <p:spPr>
          <a:xfrm>
            <a:off x="3851275" y="4941888"/>
            <a:ext cx="1296988" cy="15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폭발 2 10">
            <a:extLst>
              <a:ext uri="{FF2B5EF4-FFF2-40B4-BE49-F238E27FC236}">
                <a16:creationId xmlns:a16="http://schemas.microsoft.com/office/drawing/2014/main" id="{0C85E5F0-DB4A-F1D0-A2C2-93CF52A5984C}"/>
              </a:ext>
            </a:extLst>
          </p:cNvPr>
          <p:cNvSpPr/>
          <p:nvPr/>
        </p:nvSpPr>
        <p:spPr>
          <a:xfrm>
            <a:off x="2760663" y="4630738"/>
            <a:ext cx="1163637" cy="63182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699" name="TextBox 11">
            <a:extLst>
              <a:ext uri="{FF2B5EF4-FFF2-40B4-BE49-F238E27FC236}">
                <a16:creationId xmlns:a16="http://schemas.microsoft.com/office/drawing/2014/main" id="{2511B934-204D-A2B0-CF2E-2ECA71DA1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211638"/>
            <a:ext cx="58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HY신명조" panose="02030600000101010101" pitchFamily="18" charset="-127"/>
                <a:ea typeface="HY신명조" panose="02030600000101010101" pitchFamily="18" charset="-127"/>
              </a:rPr>
              <a:t>참조</a:t>
            </a:r>
          </a:p>
        </p:txBody>
      </p:sp>
      <p:sp>
        <p:nvSpPr>
          <p:cNvPr id="13" name="왼쪽 화살표 12">
            <a:extLst>
              <a:ext uri="{FF2B5EF4-FFF2-40B4-BE49-F238E27FC236}">
                <a16:creationId xmlns:a16="http://schemas.microsoft.com/office/drawing/2014/main" id="{68B36E88-3C95-453E-B459-BA3291378777}"/>
              </a:ext>
            </a:extLst>
          </p:cNvPr>
          <p:cNvSpPr/>
          <p:nvPr/>
        </p:nvSpPr>
        <p:spPr>
          <a:xfrm>
            <a:off x="3873500" y="4941888"/>
            <a:ext cx="1225550" cy="574675"/>
          </a:xfrm>
          <a:prstGeom prst="leftArrow">
            <a:avLst>
              <a:gd name="adj1" fmla="val 50000"/>
              <a:gd name="adj2" fmla="val 367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27701" name="TextBox 13">
            <a:extLst>
              <a:ext uri="{FF2B5EF4-FFF2-40B4-BE49-F238E27FC236}">
                <a16:creationId xmlns:a16="http://schemas.microsoft.com/office/drawing/2014/main" id="{CE9C10D1-27F6-ACB9-F75D-90534805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5084763"/>
            <a:ext cx="13287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00" b="1">
                <a:latin typeface="HY신명조" panose="02030600000101010101" pitchFamily="18" charset="-127"/>
                <a:ea typeface="HY신명조" panose="02030600000101010101" pitchFamily="18" charset="-127"/>
              </a:rPr>
              <a:t>수정시자동반영</a:t>
            </a:r>
          </a:p>
        </p:txBody>
      </p:sp>
      <p:sp>
        <p:nvSpPr>
          <p:cNvPr id="27702" name="TextBox 14">
            <a:extLst>
              <a:ext uri="{FF2B5EF4-FFF2-40B4-BE49-F238E27FC236}">
                <a16:creationId xmlns:a16="http://schemas.microsoft.com/office/drawing/2014/main" id="{D3155FB4-E961-36CB-D833-1D7B09F1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516563"/>
            <a:ext cx="1252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바탕" panose="02030600000101010101" pitchFamily="18" charset="-127"/>
                <a:ea typeface="바탕" panose="02030600000101010101" pitchFamily="18" charset="-127"/>
              </a:rPr>
              <a:t>CASCADE</a:t>
            </a:r>
            <a:r>
              <a:rPr lang="ko-KR" altLang="en-US" sz="1200" b="1">
                <a:latin typeface="바탕" panose="02030600000101010101" pitchFamily="18" charset="-127"/>
                <a:ea typeface="바탕" panose="02030600000101010101" pitchFamily="18" charset="-127"/>
              </a:rPr>
              <a:t>옵션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58204A88-B92F-3D08-9964-57502A5E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cascade </a:t>
            </a:r>
            <a:r>
              <a:rPr lang="ko-KR" altLang="en-US"/>
              <a:t>옵션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00B35A51-B081-81B9-F696-90F6AC75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on update cascade</a:t>
            </a:r>
          </a:p>
          <a:p>
            <a:r>
              <a:rPr lang="en-US" altLang="ko-KR" sz="2800"/>
              <a:t>CREATE TABLE </a:t>
            </a:r>
            <a:r>
              <a:rPr lang="ko-KR" altLang="en-US" sz="2800"/>
              <a:t>사원</a:t>
            </a:r>
            <a:endParaRPr lang="en-US" altLang="ko-KR" sz="2800"/>
          </a:p>
          <a:p>
            <a:pPr lvl="1">
              <a:buFontTx/>
              <a:buNone/>
            </a:pPr>
            <a:r>
              <a:rPr lang="en-US" altLang="ko-KR" sz="2400"/>
              <a:t> </a:t>
            </a:r>
            <a:r>
              <a:rPr lang="en-US" altLang="ko-KR"/>
              <a:t>(</a:t>
            </a:r>
            <a:r>
              <a:rPr lang="ko-KR" altLang="en-US"/>
              <a:t>사원번호</a:t>
            </a:r>
            <a:r>
              <a:rPr lang="en-US" altLang="ko-KR"/>
              <a:t> INT PRIMARY KEY,</a:t>
            </a:r>
          </a:p>
          <a:p>
            <a:pPr lvl="1">
              <a:buFontTx/>
              <a:buNone/>
            </a:pPr>
            <a:r>
              <a:rPr lang="en-US" altLang="ko-KR"/>
              <a:t>  </a:t>
            </a:r>
            <a:r>
              <a:rPr lang="ko-KR" altLang="en-US"/>
              <a:t>이름</a:t>
            </a:r>
            <a:r>
              <a:rPr lang="en-US" altLang="ko-KR"/>
              <a:t> CHAR(10),</a:t>
            </a:r>
          </a:p>
          <a:p>
            <a:pPr lvl="1">
              <a:buFontTx/>
              <a:buNone/>
            </a:pPr>
            <a:r>
              <a:rPr lang="en-US" altLang="ko-KR"/>
              <a:t>  </a:t>
            </a:r>
            <a:r>
              <a:rPr lang="ko-KR" altLang="en-US"/>
              <a:t>부서코드</a:t>
            </a:r>
            <a:r>
              <a:rPr lang="en-US" altLang="ko-KR"/>
              <a:t> </a:t>
            </a:r>
            <a:r>
              <a:rPr lang="en-US" altLang="ko-KR" sz="2400"/>
              <a:t>CHAR(3) </a:t>
            </a:r>
          </a:p>
          <a:p>
            <a:pPr>
              <a:buFontTx/>
              <a:buNone/>
            </a:pPr>
            <a:r>
              <a:rPr lang="en-US" altLang="ko-KR" sz="2800"/>
              <a:t>     FOREIGN KEY REFERENCES </a:t>
            </a:r>
            <a:r>
              <a:rPr lang="ko-KR" altLang="en-US" sz="2800"/>
              <a:t>부서</a:t>
            </a:r>
            <a:r>
              <a:rPr lang="en-US" altLang="ko-KR" sz="2800"/>
              <a:t>(</a:t>
            </a:r>
            <a:r>
              <a:rPr lang="ko-KR" altLang="en-US" sz="2800"/>
              <a:t>부서코드</a:t>
            </a:r>
            <a:r>
              <a:rPr lang="en-US" altLang="ko-KR" sz="2800"/>
              <a:t>) </a:t>
            </a:r>
          </a:p>
          <a:p>
            <a:pPr>
              <a:buFontTx/>
              <a:buNone/>
            </a:pPr>
            <a:r>
              <a:rPr lang="en-US" altLang="ko-KR" sz="2800"/>
              <a:t>     ON UPDATE CASCADE)     </a:t>
            </a:r>
            <a:endParaRPr lang="ko-KR" altLang="en-US" sz="2800"/>
          </a:p>
          <a:p>
            <a:pPr>
              <a:buFontTx/>
              <a:buNone/>
            </a:pPr>
            <a:r>
              <a:rPr lang="ko-KR" altLang="en-US" sz="2800"/>
              <a:t>     </a:t>
            </a:r>
            <a:r>
              <a:rPr lang="en-US" altLang="ko-KR" sz="2800"/>
              <a:t>  </a:t>
            </a:r>
          </a:p>
          <a:p>
            <a:endParaRPr lang="en-US" altLang="ko-KR"/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3EF1C876-D460-0EB2-2A68-32AB87F4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cascade </a:t>
            </a:r>
            <a:r>
              <a:rPr lang="ko-KR" altLang="en-US"/>
              <a:t>옵션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42C2C919-2CAB-EC7C-8F87-0D472886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on delete cascade</a:t>
            </a:r>
          </a:p>
          <a:p>
            <a:r>
              <a:rPr lang="en-US" altLang="ko-KR" sz="2800"/>
              <a:t>CREATE TABLE </a:t>
            </a:r>
            <a:r>
              <a:rPr lang="ko-KR" altLang="en-US" sz="2800"/>
              <a:t>사원</a:t>
            </a:r>
            <a:endParaRPr lang="en-US" altLang="ko-KR" sz="2800"/>
          </a:p>
          <a:p>
            <a:pPr lvl="1">
              <a:buFontTx/>
              <a:buNone/>
            </a:pPr>
            <a:r>
              <a:rPr lang="en-US" altLang="ko-KR" sz="2400"/>
              <a:t> </a:t>
            </a:r>
            <a:r>
              <a:rPr lang="en-US" altLang="ko-KR"/>
              <a:t>(</a:t>
            </a:r>
            <a:r>
              <a:rPr lang="ko-KR" altLang="en-US"/>
              <a:t>사원번호</a:t>
            </a:r>
            <a:r>
              <a:rPr lang="en-US" altLang="ko-KR"/>
              <a:t> INT PRIMARY KEY,</a:t>
            </a:r>
          </a:p>
          <a:p>
            <a:pPr lvl="1">
              <a:buFontTx/>
              <a:buNone/>
            </a:pPr>
            <a:r>
              <a:rPr lang="en-US" altLang="ko-KR"/>
              <a:t>  </a:t>
            </a:r>
            <a:r>
              <a:rPr lang="ko-KR" altLang="en-US"/>
              <a:t>이름</a:t>
            </a:r>
            <a:r>
              <a:rPr lang="en-US" altLang="ko-KR"/>
              <a:t> CHAR(10),</a:t>
            </a:r>
          </a:p>
          <a:p>
            <a:pPr lvl="1">
              <a:buFontTx/>
              <a:buNone/>
            </a:pPr>
            <a:r>
              <a:rPr lang="en-US" altLang="ko-KR"/>
              <a:t>  </a:t>
            </a:r>
            <a:r>
              <a:rPr lang="ko-KR" altLang="en-US"/>
              <a:t>부서코드</a:t>
            </a:r>
            <a:r>
              <a:rPr lang="en-US" altLang="ko-KR"/>
              <a:t> </a:t>
            </a:r>
            <a:r>
              <a:rPr lang="en-US" altLang="ko-KR" sz="2400"/>
              <a:t>CHAR(3) </a:t>
            </a:r>
          </a:p>
          <a:p>
            <a:pPr>
              <a:buFontTx/>
              <a:buNone/>
            </a:pPr>
            <a:r>
              <a:rPr lang="en-US" altLang="ko-KR" sz="2800"/>
              <a:t>     FOREIGN KEY REFERENCES </a:t>
            </a:r>
            <a:r>
              <a:rPr lang="ko-KR" altLang="en-US" sz="2800"/>
              <a:t>부서</a:t>
            </a:r>
            <a:r>
              <a:rPr lang="en-US" altLang="ko-KR" sz="2800"/>
              <a:t>(</a:t>
            </a:r>
            <a:r>
              <a:rPr lang="ko-KR" altLang="en-US" sz="2800"/>
              <a:t>부서코드</a:t>
            </a:r>
            <a:r>
              <a:rPr lang="en-US" altLang="ko-KR" sz="2800"/>
              <a:t>) </a:t>
            </a:r>
          </a:p>
          <a:p>
            <a:pPr>
              <a:buFontTx/>
              <a:buNone/>
            </a:pPr>
            <a:r>
              <a:rPr lang="en-US" altLang="ko-KR" sz="2800"/>
              <a:t>     ON DELETE CASCADE )  </a:t>
            </a:r>
          </a:p>
          <a:p>
            <a:endParaRPr lang="en-US" altLang="ko-KR"/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04ABA7F-72EC-FB4F-4AF2-95AFB4ADF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참조키</a:t>
            </a:r>
            <a:r>
              <a:rPr lang="en-US" altLang="ko-KR"/>
              <a:t>(foreign key)</a:t>
            </a:r>
            <a:endParaRPr lang="ko-KR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FD09676-FD98-8BE8-0298-4691DC6AA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테이블 </a:t>
            </a:r>
            <a:r>
              <a:rPr lang="ko-KR" altLang="en-US">
                <a:solidFill>
                  <a:srgbClr val="FF0000"/>
                </a:solidFill>
              </a:rPr>
              <a:t>삭제순서</a:t>
            </a:r>
            <a:r>
              <a:rPr lang="en-US" altLang="ko-KR"/>
              <a:t>(</a:t>
            </a:r>
            <a:r>
              <a:rPr lang="ko-KR" altLang="en-US"/>
              <a:t>생성순서와 반대</a:t>
            </a:r>
            <a:r>
              <a:rPr lang="en-US" altLang="ko-KR"/>
              <a:t>)</a:t>
            </a:r>
          </a:p>
          <a:p>
            <a:pPr eaLnBrk="1" hangingPunct="1"/>
            <a:r>
              <a:rPr lang="en-US" altLang="ko-KR"/>
              <a:t>1. </a:t>
            </a:r>
            <a:r>
              <a:rPr lang="ko-KR" altLang="en-US"/>
              <a:t>참조하는 테이블 생성</a:t>
            </a:r>
            <a:r>
              <a:rPr lang="en-US" altLang="ko-KR"/>
              <a:t>(</a:t>
            </a:r>
            <a:r>
              <a:rPr lang="ko-KR" altLang="en-US"/>
              <a:t>사원테이블</a:t>
            </a:r>
            <a:r>
              <a:rPr lang="en-US" altLang="ko-KR"/>
              <a:t>)</a:t>
            </a:r>
          </a:p>
          <a:p>
            <a:pPr eaLnBrk="1" hangingPunct="1"/>
            <a:r>
              <a:rPr lang="en-US" altLang="ko-KR"/>
              <a:t>2. </a:t>
            </a:r>
            <a:r>
              <a:rPr lang="ko-KR" altLang="en-US"/>
              <a:t>참조되는 테이블 생성</a:t>
            </a:r>
            <a:r>
              <a:rPr lang="en-US" altLang="ko-KR"/>
              <a:t>(</a:t>
            </a:r>
            <a:r>
              <a:rPr lang="ko-KR" altLang="en-US"/>
              <a:t>부서테이블</a:t>
            </a:r>
            <a:r>
              <a:rPr lang="en-US" altLang="ko-KR"/>
              <a:t>)</a:t>
            </a:r>
            <a:endParaRPr lang="ko-KR" altLang="ko-KR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9063EB6-B203-101C-0B63-E02EA06D2C89}"/>
              </a:ext>
            </a:extLst>
          </p:cNvPr>
          <p:cNvGraphicFramePr>
            <a:graphicFrameLocks/>
          </p:cNvGraphicFramePr>
          <p:nvPr/>
        </p:nvGraphicFramePr>
        <p:xfrm>
          <a:off x="684213" y="2062163"/>
          <a:ext cx="3240087" cy="1482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사원번호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최소라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D1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김정보</a:t>
                      </a:r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D2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50" marR="91450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2FA007AD-241E-3C95-A777-390FB9B507E9}"/>
              </a:ext>
            </a:extLst>
          </p:cNvPr>
          <p:cNvGraphicFramePr>
            <a:graphicFrameLocks/>
          </p:cNvGraphicFramePr>
          <p:nvPr/>
        </p:nvGraphicFramePr>
        <p:xfrm>
          <a:off x="4932363" y="2062163"/>
          <a:ext cx="33845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부서코드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부서명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총무부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영업부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D7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홍보부</a:t>
                      </a:r>
                      <a:endParaRPr lang="ko-KR" altLang="en-US" dirty="0"/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6" name="TextBox 6">
            <a:extLst>
              <a:ext uri="{FF2B5EF4-FFF2-40B4-BE49-F238E27FC236}">
                <a16:creationId xmlns:a16="http://schemas.microsoft.com/office/drawing/2014/main" id="{82411510-04AD-40C7-32F1-81E17BC3B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>
                <a:latin typeface="HY신명조" panose="02030600000101010101" pitchFamily="18" charset="-127"/>
                <a:ea typeface="HY신명조" panose="02030600000101010101" pitchFamily="18" charset="-127"/>
              </a:rPr>
              <a:t>사원테이블</a:t>
            </a:r>
          </a:p>
        </p:txBody>
      </p:sp>
      <p:sp>
        <p:nvSpPr>
          <p:cNvPr id="30767" name="TextBox 7">
            <a:extLst>
              <a:ext uri="{FF2B5EF4-FFF2-40B4-BE49-F238E27FC236}">
                <a16:creationId xmlns:a16="http://schemas.microsoft.com/office/drawing/2014/main" id="{26A1EF53-5003-24D3-40F5-363CA0698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557338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>
                <a:latin typeface="HY신명조" panose="02030600000101010101" pitchFamily="18" charset="-127"/>
                <a:ea typeface="HY신명조" panose="02030600000101010101" pitchFamily="18" charset="-127"/>
              </a:rPr>
              <a:t>부서테이블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79135C-516E-3079-4FCD-713DFF7DBF7B}"/>
              </a:ext>
            </a:extLst>
          </p:cNvPr>
          <p:cNvCxnSpPr/>
          <p:nvPr/>
        </p:nvCxnSpPr>
        <p:spPr>
          <a:xfrm>
            <a:off x="3924300" y="2636838"/>
            <a:ext cx="1008063" cy="15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BE17A8-B205-1F0F-8F74-8FC0F4F28484}"/>
              </a:ext>
            </a:extLst>
          </p:cNvPr>
          <p:cNvCxnSpPr/>
          <p:nvPr/>
        </p:nvCxnSpPr>
        <p:spPr>
          <a:xfrm>
            <a:off x="3924300" y="2997200"/>
            <a:ext cx="1008063" cy="7921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0" name="TextBox 10">
            <a:extLst>
              <a:ext uri="{FF2B5EF4-FFF2-40B4-BE49-F238E27FC236}">
                <a16:creationId xmlns:a16="http://schemas.microsoft.com/office/drawing/2014/main" id="{231B5875-177D-78C5-01FE-99FEF913B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266950"/>
            <a:ext cx="636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>
                <a:latin typeface="HY신명조" panose="02030600000101010101" pitchFamily="18" charset="-127"/>
                <a:ea typeface="HY신명조" panose="02030600000101010101" pitchFamily="18" charset="-127"/>
              </a:rPr>
              <a:t>참조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97A86479-A20C-961C-09ED-E0A561D7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제약조건 변경하기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91A402A5-DBB9-7F3A-337B-12ED4F31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57338"/>
            <a:ext cx="8642350" cy="4525962"/>
          </a:xfrm>
        </p:spPr>
        <p:txBody>
          <a:bodyPr/>
          <a:lstStyle/>
          <a:p>
            <a:r>
              <a:rPr lang="en-US" altLang="ko-KR" sz="2800"/>
              <a:t>ALTER TABLE </a:t>
            </a:r>
            <a:r>
              <a:rPr lang="ko-KR" altLang="en-US" sz="2800"/>
              <a:t>사원</a:t>
            </a:r>
            <a:endParaRPr lang="en-US" altLang="ko-KR" sz="2800"/>
          </a:p>
          <a:p>
            <a:pPr>
              <a:buFontTx/>
              <a:buNone/>
            </a:pPr>
            <a:r>
              <a:rPr lang="en-US" altLang="ko-KR" sz="2800"/>
              <a:t>   ADD CONSTRAINT PK_id PRIMARY KEY(</a:t>
            </a:r>
            <a:r>
              <a:rPr lang="ko-KR" altLang="en-US" sz="2800"/>
              <a:t>사원번호</a:t>
            </a:r>
            <a:r>
              <a:rPr lang="en-US" altLang="ko-KR" sz="2800"/>
              <a:t>) </a:t>
            </a:r>
            <a:r>
              <a:rPr lang="en-US" altLang="ko-KR"/>
              <a:t> </a:t>
            </a:r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78046F-907A-A16C-18A5-7EE78818FD09}"/>
              </a:ext>
            </a:extLst>
          </p:cNvPr>
          <p:cNvSpPr/>
          <p:nvPr/>
        </p:nvSpPr>
        <p:spPr>
          <a:xfrm>
            <a:off x="900113" y="4149725"/>
            <a:ext cx="7343775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  </a:t>
            </a:r>
            <a:r>
              <a:rPr lang="ko-KR" altLang="en-US" sz="2400" dirty="0">
                <a:solidFill>
                  <a:srgbClr val="FF0000"/>
                </a:solidFill>
              </a:rPr>
              <a:t>만약 사원번호가 </a:t>
            </a:r>
            <a:r>
              <a:rPr lang="en-US" altLang="ko-KR" sz="2400" dirty="0">
                <a:solidFill>
                  <a:srgbClr val="FF0000"/>
                </a:solidFill>
              </a:rPr>
              <a:t>null</a:t>
            </a:r>
            <a:r>
              <a:rPr lang="ko-KR" altLang="en-US" sz="2400" dirty="0">
                <a:solidFill>
                  <a:srgbClr val="FF0000"/>
                </a:solidFill>
              </a:rPr>
              <a:t>허용된 상태라면</a:t>
            </a:r>
            <a:r>
              <a:rPr lang="en-US" altLang="ko-KR" sz="2400" dirty="0">
                <a:solidFill>
                  <a:srgbClr val="FF0000"/>
                </a:solidFill>
              </a:rPr>
              <a:t>?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21805E-C145-D279-3C49-8D4F29C55641}"/>
              </a:ext>
            </a:extLst>
          </p:cNvPr>
          <p:cNvSpPr/>
          <p:nvPr/>
        </p:nvSpPr>
        <p:spPr>
          <a:xfrm>
            <a:off x="900113" y="5084763"/>
            <a:ext cx="7343775" cy="8651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>
                <a:solidFill>
                  <a:srgbClr val="4A6400"/>
                </a:solidFill>
              </a:rPr>
              <a:t>  </a:t>
            </a:r>
            <a:r>
              <a:rPr lang="en-US" altLang="ko-KR" sz="2400" dirty="0">
                <a:solidFill>
                  <a:srgbClr val="FF0000"/>
                </a:solidFill>
              </a:rPr>
              <a:t>ALTER TABLE </a:t>
            </a:r>
            <a:r>
              <a:rPr lang="ko-KR" altLang="en-US" sz="2400" dirty="0">
                <a:solidFill>
                  <a:srgbClr val="FF0000"/>
                </a:solidFill>
              </a:rPr>
              <a:t>사원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2400" dirty="0">
                <a:solidFill>
                  <a:srgbClr val="FF0000"/>
                </a:solidFill>
              </a:rPr>
              <a:t>   alter column </a:t>
            </a:r>
            <a:r>
              <a:rPr lang="ko-KR" altLang="en-US" sz="2400" dirty="0">
                <a:solidFill>
                  <a:srgbClr val="FF0000"/>
                </a:solidFill>
              </a:rPr>
              <a:t>사원번호 </a:t>
            </a:r>
            <a:r>
              <a:rPr lang="en-US" altLang="ko-KR" sz="2400" dirty="0" err="1">
                <a:solidFill>
                  <a:srgbClr val="FF0000"/>
                </a:solidFill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</a:rPr>
              <a:t> not null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B5C7345E-60E1-48B3-BDF0-E6F5DAC2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Transact-SQL</a:t>
            </a:r>
            <a:endParaRPr lang="ko-KR" altLang="en-US"/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AE3FDB83-8926-45D2-B047-D8E2C3D0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Transact-SQL </a:t>
            </a:r>
            <a:r>
              <a:rPr lang="ko-KR" altLang="en-US"/>
              <a:t>이란</a:t>
            </a:r>
            <a:endParaRPr lang="en-US" altLang="ko-KR"/>
          </a:p>
          <a:p>
            <a:r>
              <a:rPr lang="en-US" altLang="ko-KR"/>
              <a:t>Transact-SQL </a:t>
            </a:r>
            <a:r>
              <a:rPr lang="ko-KR" altLang="en-US"/>
              <a:t>구문 종류</a:t>
            </a:r>
            <a:endParaRPr lang="en-US" altLang="ko-KR"/>
          </a:p>
          <a:p>
            <a:r>
              <a:rPr lang="en-US" altLang="ko-KR"/>
              <a:t>Transact-SQL </a:t>
            </a:r>
            <a:r>
              <a:rPr lang="ko-KR" altLang="en-US"/>
              <a:t>기본요소 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A261E870-CF8B-E341-36FB-A4C1E9DF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제약조건 삭제하기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6110D891-3859-DF36-98A3-0C7E263E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57338"/>
            <a:ext cx="8642350" cy="4525962"/>
          </a:xfrm>
        </p:spPr>
        <p:txBody>
          <a:bodyPr/>
          <a:lstStyle/>
          <a:p>
            <a:r>
              <a:rPr lang="en-US" altLang="ko-KR" sz="2800"/>
              <a:t>ALTER TABLE </a:t>
            </a:r>
            <a:r>
              <a:rPr lang="ko-KR" altLang="en-US" sz="2800"/>
              <a:t>사원</a:t>
            </a:r>
            <a:endParaRPr lang="en-US" altLang="ko-KR" sz="2800"/>
          </a:p>
          <a:p>
            <a:pPr>
              <a:buFontTx/>
              <a:buNone/>
            </a:pPr>
            <a:r>
              <a:rPr lang="en-US" altLang="ko-KR" sz="2800"/>
              <a:t>   drop CONSTRAINT PK_id</a:t>
            </a:r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720784EA-5E20-4EC3-9F2C-5416EE0B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Transact-SQL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218D4-6ABA-412B-AFC1-42C68E1D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SQL(Structured Query Language)</a:t>
            </a:r>
          </a:p>
          <a:p>
            <a:pPr lvl="1">
              <a:defRPr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 기반의 실행 언어</a:t>
            </a:r>
            <a:endParaRPr lang="en-US" altLang="ko-KR" dirty="0"/>
          </a:p>
          <a:p>
            <a:pPr marL="514350" indent="-457200">
              <a:defRPr/>
            </a:pPr>
            <a:r>
              <a:rPr lang="en-US" altLang="ko-KR" dirty="0"/>
              <a:t>Transact-SQL: </a:t>
            </a:r>
            <a:r>
              <a:rPr lang="ko-KR" altLang="en-US" dirty="0"/>
              <a:t>마이크로소프트사가 </a:t>
            </a:r>
            <a:r>
              <a:rPr lang="en-US" altLang="ko-KR" dirty="0"/>
              <a:t>ANSI SQL-92</a:t>
            </a:r>
            <a:r>
              <a:rPr lang="ko-KR" altLang="en-US" dirty="0"/>
              <a:t>의 표준을 따르면서 차별화된 기능을 추가하여 독자적으로 만든 </a:t>
            </a:r>
            <a:r>
              <a:rPr lang="en-US" altLang="ko-KR" dirty="0"/>
              <a:t>SQL(</a:t>
            </a:r>
            <a:r>
              <a:rPr lang="ko-KR" altLang="en-US" dirty="0"/>
              <a:t>약어</a:t>
            </a:r>
            <a:r>
              <a:rPr lang="en-US" altLang="ko-KR" dirty="0"/>
              <a:t>:T-SQL)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ANSI SQL-92 : </a:t>
            </a:r>
            <a:r>
              <a:rPr lang="en-US" altLang="ko-KR" sz="2800" dirty="0"/>
              <a:t>ANSI (American National Standards Institute: </a:t>
            </a:r>
            <a:r>
              <a:rPr lang="ko-KR" altLang="en-US" sz="2800" dirty="0"/>
              <a:t>미국표준협외</a:t>
            </a:r>
            <a:r>
              <a:rPr lang="en-US" altLang="ko-KR" sz="2800" dirty="0"/>
              <a:t>)</a:t>
            </a:r>
            <a:r>
              <a:rPr lang="ko-KR" altLang="en-US" sz="2800" dirty="0"/>
              <a:t>와 </a:t>
            </a:r>
            <a:r>
              <a:rPr lang="en-US" altLang="ko-KR" sz="2800" dirty="0"/>
              <a:t>ISO(International Standards Organization:</a:t>
            </a:r>
            <a:r>
              <a:rPr lang="ko-KR" altLang="en-US" sz="2800" dirty="0"/>
              <a:t>국제표준조직</a:t>
            </a:r>
            <a:r>
              <a:rPr lang="en-US" altLang="ko-KR" sz="2800" dirty="0"/>
              <a:t>)</a:t>
            </a:r>
            <a:r>
              <a:rPr lang="ko-KR" altLang="en-US" sz="2800" dirty="0"/>
              <a:t>가</a:t>
            </a:r>
            <a:r>
              <a:rPr lang="en-US" altLang="ko-KR" sz="2800" dirty="0"/>
              <a:t> </a:t>
            </a:r>
            <a:r>
              <a:rPr lang="ko-KR" altLang="en-US" sz="2800" dirty="0"/>
              <a:t>정한 </a:t>
            </a:r>
            <a:r>
              <a:rPr lang="en-US" altLang="ko-KR" sz="2800" dirty="0"/>
              <a:t>SQL </a:t>
            </a:r>
            <a:r>
              <a:rPr lang="ko-KR" altLang="en-US" sz="2800" dirty="0"/>
              <a:t>표준</a:t>
            </a:r>
            <a:endParaRPr lang="en-US" altLang="ko-KR" sz="2800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96E9069A-6A7F-4FEA-A380-911C3295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Transact-SQL </a:t>
            </a:r>
            <a:r>
              <a:rPr lang="ko-KR" altLang="en-US"/>
              <a:t>구문의 종류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F5CBE647-FBCB-4DE3-A506-92DB3F1A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데이터 정의 언어</a:t>
            </a:r>
            <a:r>
              <a:rPr lang="en-US" altLang="ko-KR" sz="2400"/>
              <a:t>(DDL:Data Definition Language) </a:t>
            </a:r>
          </a:p>
          <a:p>
            <a:pPr lvl="1"/>
            <a:r>
              <a:rPr lang="ko-KR" altLang="en-US" sz="2000"/>
              <a:t>데이터베이스</a:t>
            </a:r>
            <a:r>
              <a:rPr lang="en-US" altLang="ko-KR" sz="2000"/>
              <a:t>, </a:t>
            </a:r>
            <a:r>
              <a:rPr lang="ko-KR" altLang="en-US" sz="2000"/>
              <a:t>테이블</a:t>
            </a:r>
            <a:r>
              <a:rPr lang="en-US" altLang="ko-KR" sz="2000"/>
              <a:t>, </a:t>
            </a:r>
            <a:r>
              <a:rPr lang="ko-KR" altLang="en-US" sz="2000"/>
              <a:t>뷰</a:t>
            </a:r>
            <a:r>
              <a:rPr lang="en-US" altLang="ko-KR" sz="2000"/>
              <a:t>, </a:t>
            </a:r>
            <a:r>
              <a:rPr lang="ko-KR" altLang="en-US" sz="2000"/>
              <a:t>인덱스</a:t>
            </a:r>
            <a:r>
              <a:rPr lang="en-US" altLang="ko-KR" sz="2000"/>
              <a:t>, </a:t>
            </a:r>
            <a:r>
              <a:rPr lang="ko-KR" altLang="en-US" sz="2000"/>
              <a:t>도메인</a:t>
            </a:r>
            <a:r>
              <a:rPr lang="en-US" altLang="ko-KR" sz="2000"/>
              <a:t>, </a:t>
            </a:r>
            <a:r>
              <a:rPr lang="ko-KR" altLang="en-US" sz="2000"/>
              <a:t>제약 조건 등 각종 개체를 생성</a:t>
            </a:r>
            <a:r>
              <a:rPr lang="en-US" altLang="ko-KR" sz="2000"/>
              <a:t>, </a:t>
            </a:r>
            <a:r>
              <a:rPr lang="ko-KR" altLang="en-US" sz="2000"/>
              <a:t>수정</a:t>
            </a:r>
            <a:r>
              <a:rPr lang="en-US" altLang="ko-KR" sz="2000"/>
              <a:t>, </a:t>
            </a:r>
            <a:r>
              <a:rPr lang="ko-KR" altLang="en-US" sz="2000"/>
              <a:t>삭제 등을 관리하기 위한 명령어 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데이터 조작 언어</a:t>
            </a:r>
            <a:r>
              <a:rPr lang="en-US" altLang="ko-KR" sz="2400"/>
              <a:t>(DML:Data Manipulation Language) </a:t>
            </a:r>
          </a:p>
          <a:p>
            <a:pPr lvl="1"/>
            <a:r>
              <a:rPr lang="ko-KR" altLang="en-US" sz="2000"/>
              <a:t>데이터베이스 내의 데이터를 조작하는 명령어로 레코드를 조회</a:t>
            </a:r>
            <a:r>
              <a:rPr lang="en-US" altLang="ko-KR" sz="2000"/>
              <a:t>, </a:t>
            </a:r>
            <a:r>
              <a:rPr lang="ko-KR" altLang="en-US" sz="2000"/>
              <a:t>삽입</a:t>
            </a:r>
            <a:r>
              <a:rPr lang="en-US" altLang="ko-KR" sz="2000"/>
              <a:t>, </a:t>
            </a:r>
            <a:r>
              <a:rPr lang="ko-KR" altLang="en-US" sz="2000"/>
              <a:t>수정</a:t>
            </a:r>
            <a:r>
              <a:rPr lang="en-US" altLang="ko-KR" sz="2000"/>
              <a:t>, </a:t>
            </a:r>
            <a:r>
              <a:rPr lang="ko-KR" altLang="en-US" sz="2000"/>
              <a:t>삭제하는데 사용하는 명령어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데이터 제어 언어</a:t>
            </a:r>
            <a:r>
              <a:rPr lang="en-US" altLang="ko-KR" sz="2400"/>
              <a:t>(DCL:Data Control Language) </a:t>
            </a:r>
          </a:p>
          <a:p>
            <a:pPr lvl="1"/>
            <a:r>
              <a:rPr lang="ko-KR" altLang="en-US" sz="2000"/>
              <a:t>데이터베이스에 대한 정확성과 안정성을 위해 개체</a:t>
            </a:r>
            <a:r>
              <a:rPr lang="en-US" altLang="ko-KR" sz="2000"/>
              <a:t>, </a:t>
            </a:r>
            <a:r>
              <a:rPr lang="ko-KR" altLang="en-US" sz="2000"/>
              <a:t>사용자</a:t>
            </a:r>
            <a:r>
              <a:rPr lang="en-US" altLang="ko-KR" sz="2000"/>
              <a:t>, </a:t>
            </a:r>
            <a:r>
              <a:rPr lang="ko-KR" altLang="en-US" sz="2000"/>
              <a:t>작업 수행 등을 관리하는 명령어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5FCC17A-E3C2-4A08-895E-E5569F47D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AAC371C-C2BE-4E1A-BF3A-B30F9DA39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파일시스템 </a:t>
            </a:r>
            <a:r>
              <a:rPr lang="en-US" altLang="ko-KR"/>
              <a:t>VS </a:t>
            </a:r>
            <a:r>
              <a:rPr lang="ko-KR" altLang="en-US"/>
              <a:t>데이터베이스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데이터베이스 논리적 구성요소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데이터베이스의 </a:t>
            </a:r>
            <a:r>
              <a:rPr lang="en-US" altLang="ko-KR"/>
              <a:t>3</a:t>
            </a:r>
            <a:r>
              <a:rPr lang="ko-KR" altLang="en-US"/>
              <a:t>단계 구조</a:t>
            </a:r>
          </a:p>
          <a:p>
            <a:pPr>
              <a:lnSpc>
                <a:spcPct val="130000"/>
              </a:lnSpc>
            </a:pPr>
            <a:r>
              <a:rPr lang="en-US" altLang="ko-KR"/>
              <a:t>DBMS </a:t>
            </a:r>
            <a:r>
              <a:rPr lang="ko-KR" altLang="en-US"/>
              <a:t>기능</a:t>
            </a:r>
          </a:p>
          <a:p>
            <a:pPr>
              <a:lnSpc>
                <a:spcPct val="130000"/>
              </a:lnSpc>
            </a:pPr>
            <a:r>
              <a:rPr lang="ko-KR" altLang="en-US"/>
              <a:t>관계형 데이터베이스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C545C219-D702-4BC7-B1FA-66D2596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정의 언어</a:t>
            </a:r>
            <a:r>
              <a:rPr lang="en-US" altLang="ko-KR"/>
              <a:t>(DDL) </a:t>
            </a:r>
            <a:endParaRPr lang="ko-KR" altLang="en-US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04FEEF86-C303-460B-8316-BAFBB595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데이터 정의 언어</a:t>
            </a:r>
            <a:r>
              <a:rPr lang="en-US" altLang="ko-KR" sz="2400"/>
              <a:t>(DDL:Data Definition Language) </a:t>
            </a:r>
          </a:p>
          <a:p>
            <a:pPr lvl="1"/>
            <a:r>
              <a:rPr lang="ko-KR" altLang="en-US" sz="2000"/>
              <a:t>데이터베이스</a:t>
            </a:r>
            <a:r>
              <a:rPr lang="en-US" altLang="ko-KR" sz="2000"/>
              <a:t>, </a:t>
            </a:r>
            <a:r>
              <a:rPr lang="ko-KR" altLang="en-US" sz="2000"/>
              <a:t>테이블</a:t>
            </a:r>
            <a:r>
              <a:rPr lang="en-US" altLang="ko-KR" sz="2000"/>
              <a:t>, </a:t>
            </a:r>
            <a:r>
              <a:rPr lang="ko-KR" altLang="en-US" sz="2000"/>
              <a:t>뷰</a:t>
            </a:r>
            <a:r>
              <a:rPr lang="en-US" altLang="ko-KR" sz="2000"/>
              <a:t>, </a:t>
            </a:r>
            <a:r>
              <a:rPr lang="ko-KR" altLang="en-US" sz="2000"/>
              <a:t>인덱스</a:t>
            </a:r>
            <a:r>
              <a:rPr lang="en-US" altLang="ko-KR" sz="2000"/>
              <a:t>, </a:t>
            </a:r>
            <a:r>
              <a:rPr lang="ko-KR" altLang="en-US" sz="2000"/>
              <a:t>도메인</a:t>
            </a:r>
            <a:r>
              <a:rPr lang="en-US" altLang="ko-KR" sz="2000"/>
              <a:t>, </a:t>
            </a:r>
            <a:r>
              <a:rPr lang="ko-KR" altLang="en-US" sz="2000"/>
              <a:t>제약 조건 등 각종 개체를 생성</a:t>
            </a:r>
            <a:r>
              <a:rPr lang="en-US" altLang="ko-KR" sz="2000"/>
              <a:t>, </a:t>
            </a:r>
            <a:r>
              <a:rPr lang="ko-KR" altLang="en-US" sz="2000"/>
              <a:t>수정</a:t>
            </a:r>
            <a:r>
              <a:rPr lang="en-US" altLang="ko-KR" sz="2000"/>
              <a:t>, </a:t>
            </a:r>
            <a:r>
              <a:rPr lang="ko-KR" altLang="en-US" sz="2000"/>
              <a:t>삭제 등을 관리하기 위한 명령어 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pic>
        <p:nvPicPr>
          <p:cNvPr id="8196" name="그림 3">
            <a:extLst>
              <a:ext uri="{FF2B5EF4-FFF2-40B4-BE49-F238E27FC236}">
                <a16:creationId xmlns:a16="http://schemas.microsoft.com/office/drawing/2014/main" id="{0D2BC4B2-4642-422E-8CB2-D7968926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97200"/>
            <a:ext cx="7123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DC822529-AB80-4A81-9E2D-99F396AE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조작 언어</a:t>
            </a:r>
            <a:r>
              <a:rPr lang="en-US" altLang="ko-KR"/>
              <a:t>(DML) </a:t>
            </a:r>
            <a:endParaRPr lang="ko-KR" altLang="en-US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0E46AD6A-AE9A-4755-AE6D-1A8F10DE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데이터 조작 언어</a:t>
            </a:r>
            <a:r>
              <a:rPr lang="en-US" altLang="ko-KR" sz="2400"/>
              <a:t>(DML:Data Manipulation Language) </a:t>
            </a:r>
          </a:p>
          <a:p>
            <a:pPr lvl="1"/>
            <a:r>
              <a:rPr lang="ko-KR" altLang="en-US" sz="2000"/>
              <a:t>데이터베이스 내의 데이터를 조작하는 명령어로 레코드를 조회</a:t>
            </a:r>
            <a:r>
              <a:rPr lang="en-US" altLang="ko-KR" sz="2000"/>
              <a:t>, </a:t>
            </a:r>
            <a:r>
              <a:rPr lang="ko-KR" altLang="en-US" sz="2000"/>
              <a:t>삽입</a:t>
            </a:r>
            <a:r>
              <a:rPr lang="en-US" altLang="ko-KR" sz="2000"/>
              <a:t>, </a:t>
            </a:r>
            <a:r>
              <a:rPr lang="ko-KR" altLang="en-US" sz="2000"/>
              <a:t>수정</a:t>
            </a:r>
            <a:r>
              <a:rPr lang="en-US" altLang="ko-KR" sz="2000"/>
              <a:t>, </a:t>
            </a:r>
            <a:r>
              <a:rPr lang="ko-KR" altLang="en-US" sz="2000"/>
              <a:t>삭제하는데 사용하는 명령어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pic>
        <p:nvPicPr>
          <p:cNvPr id="9220" name="그림 3">
            <a:extLst>
              <a:ext uri="{FF2B5EF4-FFF2-40B4-BE49-F238E27FC236}">
                <a16:creationId xmlns:a16="http://schemas.microsoft.com/office/drawing/2014/main" id="{37886F43-4AD9-485F-BC36-ECFB4B0B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24175"/>
            <a:ext cx="703421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6F82FE20-599C-4549-9950-04C7E7EF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제어 언어</a:t>
            </a:r>
            <a:r>
              <a:rPr lang="en-US" altLang="ko-KR"/>
              <a:t>(DCL) </a:t>
            </a:r>
            <a:endParaRPr lang="ko-KR" altLang="en-US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1377B190-6945-40A5-BB72-F5186404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데이터 제어 언어</a:t>
            </a:r>
            <a:r>
              <a:rPr lang="en-US" altLang="ko-KR" sz="2400"/>
              <a:t>(DCL:Data Control Language) </a:t>
            </a:r>
          </a:p>
          <a:p>
            <a:pPr lvl="1"/>
            <a:r>
              <a:rPr lang="ko-KR" altLang="en-US" sz="2000"/>
              <a:t>데이터베이스에 대한 정확성과 안정성을 위해 개체</a:t>
            </a:r>
            <a:r>
              <a:rPr lang="en-US" altLang="ko-KR" sz="2000"/>
              <a:t>, </a:t>
            </a:r>
            <a:r>
              <a:rPr lang="ko-KR" altLang="en-US" sz="2000"/>
              <a:t>사용자</a:t>
            </a:r>
            <a:r>
              <a:rPr lang="en-US" altLang="ko-KR" sz="2000"/>
              <a:t>, </a:t>
            </a:r>
            <a:r>
              <a:rPr lang="ko-KR" altLang="en-US" sz="2000"/>
              <a:t>작업 수행 등을 관리하는 명령어</a:t>
            </a:r>
          </a:p>
        </p:txBody>
      </p:sp>
      <p:pic>
        <p:nvPicPr>
          <p:cNvPr id="10244" name="그림 3">
            <a:extLst>
              <a:ext uri="{FF2B5EF4-FFF2-40B4-BE49-F238E27FC236}">
                <a16:creationId xmlns:a16="http://schemas.microsoft.com/office/drawing/2014/main" id="{3A514F63-3F87-4088-B768-DE644222D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734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0A23CA6-8BFF-488C-B632-8A1C0308C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Transact-SQL </a:t>
            </a:r>
            <a:r>
              <a:rPr lang="ko-KR" altLang="en-US"/>
              <a:t>기본요소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B14A876-4F2D-4A2D-9BB4-A964FF7A2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ko-KR" dirty="0"/>
              <a:t>-</a:t>
            </a:r>
            <a:r>
              <a:rPr lang="ko-KR" altLang="en-US" dirty="0"/>
              <a:t>주석</a:t>
            </a:r>
            <a:endParaRPr lang="en-US" altLang="ko-KR" dirty="0"/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① -- </a:t>
            </a:r>
            <a:r>
              <a:rPr lang="ko-KR" altLang="en-US" dirty="0"/>
              <a:t>로 시작하는 </a:t>
            </a:r>
            <a:r>
              <a:rPr lang="ko-KR" altLang="en-US" dirty="0" err="1"/>
              <a:t>줄내용</a:t>
            </a:r>
            <a:endParaRPr lang="ko-KR" altLang="en-US" dirty="0"/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② /* ~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   ~*/ </a:t>
            </a:r>
            <a:r>
              <a:rPr lang="ko-KR" altLang="en-US" dirty="0"/>
              <a:t>사이 내용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  --</a:t>
            </a:r>
            <a:r>
              <a:rPr lang="ko-KR" altLang="en-US" dirty="0"/>
              <a:t>주석입니다</a:t>
            </a:r>
            <a:r>
              <a:rPr lang="en-US" altLang="ko-KR" dirty="0">
                <a:latin typeface="Arial" panose="020B0604020202020204" pitchFamily="34" charset="0"/>
              </a:rPr>
              <a:t>…</a:t>
            </a:r>
            <a:r>
              <a:rPr lang="ko-KR" altLang="en-US" dirty="0"/>
              <a:t>처리가 되지 않습니다</a:t>
            </a:r>
            <a:r>
              <a:rPr lang="en-US" altLang="ko-KR" dirty="0"/>
              <a:t>..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  /* </a:t>
            </a:r>
            <a:r>
              <a:rPr lang="ko-KR" altLang="en-US" dirty="0"/>
              <a:t>주석입니다</a:t>
            </a:r>
            <a:r>
              <a:rPr lang="en-US" altLang="ko-KR" dirty="0">
                <a:latin typeface="Arial" panose="020B0604020202020204" pitchFamily="34" charset="0"/>
              </a:rPr>
              <a:t>…</a:t>
            </a:r>
            <a:endParaRPr lang="en-US" altLang="ko-KR" dirty="0"/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     처리가 되지 않습니다</a:t>
            </a:r>
            <a:r>
              <a:rPr lang="en-US" altLang="ko-KR" dirty="0"/>
              <a:t>..*/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4974E19F-F551-48C6-8ED9-8BCE1D30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Transact-SQL </a:t>
            </a:r>
            <a:r>
              <a:rPr lang="ko-KR" altLang="en-US"/>
              <a:t>기본요소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8AFF3A9D-B0DD-48C4-A994-EB60BC4A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00200"/>
            <a:ext cx="8280400" cy="45259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변수 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en-US" altLang="ko-KR" sz="2400" dirty="0"/>
              <a:t>① </a:t>
            </a:r>
            <a:r>
              <a:rPr lang="ko-KR" altLang="en-US" sz="2400" dirty="0"/>
              <a:t>변수 정의 </a:t>
            </a:r>
            <a:r>
              <a:rPr lang="en-US" altLang="ko-KR" sz="2400" dirty="0"/>
              <a:t>: DECLARE @</a:t>
            </a:r>
            <a:r>
              <a:rPr lang="ko-KR" altLang="en-US" sz="2400" dirty="0" err="1"/>
              <a:t>변수명</a:t>
            </a:r>
            <a:r>
              <a:rPr lang="ko-KR" altLang="en-US" sz="2400" dirty="0"/>
              <a:t> 데이터형식</a:t>
            </a:r>
            <a:endParaRPr lang="ko-KR" altLang="en-US" dirty="0"/>
          </a:p>
          <a:p>
            <a:pPr lvl="1">
              <a:buFontTx/>
              <a:buNone/>
              <a:defRPr/>
            </a:pPr>
            <a:r>
              <a:rPr lang="ko-KR" altLang="en-US" sz="2000" dirty="0"/>
              <a:t>  예</a:t>
            </a:r>
            <a:r>
              <a:rPr lang="en-US" altLang="ko-KR" sz="2000" dirty="0"/>
              <a:t>)</a:t>
            </a:r>
            <a:r>
              <a:rPr lang="en-US" altLang="ko-KR" sz="2200" dirty="0"/>
              <a:t> DECLARE @id INT</a:t>
            </a:r>
          </a:p>
          <a:p>
            <a:pPr lvl="1">
              <a:buFontTx/>
              <a:buNone/>
              <a:defRPr/>
            </a:pPr>
            <a:r>
              <a:rPr lang="en-US" altLang="ko-KR" sz="2200" dirty="0"/>
              <a:t>     DECLARE @id INT=10</a:t>
            </a:r>
            <a:r>
              <a:rPr lang="en-US" altLang="ko-KR" sz="2000" dirty="0"/>
              <a:t> -- </a:t>
            </a:r>
            <a:r>
              <a:rPr lang="ko-KR" altLang="en-US" sz="2000" dirty="0"/>
              <a:t>변수정의와 초기화 동시가능</a:t>
            </a:r>
            <a:endParaRPr lang="en-US" altLang="ko-KR" sz="2200" dirty="0"/>
          </a:p>
          <a:p>
            <a:pPr lvl="1">
              <a:buFontTx/>
              <a:buNone/>
              <a:defRPr/>
            </a:pPr>
            <a:r>
              <a:rPr lang="en-US" altLang="ko-KR" sz="2400" dirty="0"/>
              <a:t>                 -- </a:t>
            </a:r>
            <a:r>
              <a:rPr lang="en-US" altLang="ko-KR" sz="2000" dirty="0"/>
              <a:t>SQL 2008 </a:t>
            </a:r>
            <a:r>
              <a:rPr lang="ko-KR" altLang="en-US" sz="2000" dirty="0"/>
              <a:t>버전 이후부터 추가된 기능</a:t>
            </a:r>
            <a:endParaRPr lang="en-US" altLang="ko-KR" sz="2000" dirty="0"/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en-US" altLang="ko-KR" sz="2400" dirty="0"/>
              <a:t>② </a:t>
            </a:r>
            <a:r>
              <a:rPr lang="ko-KR" altLang="en-US" sz="2400" dirty="0"/>
              <a:t>값 할당 </a:t>
            </a:r>
            <a:r>
              <a:rPr lang="en-US" altLang="ko-KR" sz="2400" dirty="0"/>
              <a:t>: SET @</a:t>
            </a:r>
            <a:r>
              <a:rPr lang="ko-KR" altLang="en-US" sz="2400" dirty="0" err="1"/>
              <a:t>변수명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값</a:t>
            </a:r>
            <a:endParaRPr lang="en-US" altLang="ko-KR" dirty="0"/>
          </a:p>
          <a:p>
            <a:pPr marL="800100" lvl="1" indent="-342900">
              <a:defRPr/>
            </a:pPr>
            <a:r>
              <a:rPr lang="en-US" altLang="ko-KR" dirty="0"/>
              <a:t> </a:t>
            </a:r>
            <a:r>
              <a:rPr lang="ko-KR" altLang="en-US" sz="2400" dirty="0"/>
              <a:t>각 변수마다 각각의 </a:t>
            </a:r>
            <a:r>
              <a:rPr lang="en-US" altLang="ko-KR" sz="2400" dirty="0"/>
              <a:t>SET</a:t>
            </a:r>
            <a:r>
              <a:rPr lang="ko-KR" altLang="en-US" sz="2400" dirty="0"/>
              <a:t>문 사용 </a:t>
            </a:r>
            <a:endParaRPr lang="en-US" altLang="ko-KR" sz="2400" dirty="0"/>
          </a:p>
          <a:p>
            <a:pPr lvl="2">
              <a:buFontTx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en-US" altLang="ko-KR" dirty="0"/>
              <a:t> </a:t>
            </a:r>
            <a:r>
              <a:rPr lang="en-US" altLang="ko-KR" sz="2200" dirty="0"/>
              <a:t>SET @id=10</a:t>
            </a:r>
          </a:p>
          <a:p>
            <a:pPr lvl="2">
              <a:buFontTx/>
              <a:buNone/>
              <a:defRPr/>
            </a:pPr>
            <a:r>
              <a:rPr lang="en-US" altLang="ko-KR" sz="2200" dirty="0"/>
              <a:t>   SET @id +=10 </a:t>
            </a:r>
            <a:r>
              <a:rPr lang="en-US" altLang="ko-KR" sz="2000" dirty="0"/>
              <a:t>– SQL 2008 </a:t>
            </a:r>
            <a:r>
              <a:rPr lang="ko-KR" altLang="en-US" sz="2000" dirty="0"/>
              <a:t>버전 이후부터 추가된 기능</a:t>
            </a:r>
            <a:endParaRPr lang="en-US" altLang="ko-KR" sz="2000" dirty="0"/>
          </a:p>
          <a:p>
            <a:pPr lvl="2">
              <a:buFontTx/>
              <a:buNone/>
              <a:defRPr/>
            </a:pPr>
            <a:endParaRPr lang="en-US" altLang="ko-KR" sz="2200" dirty="0"/>
          </a:p>
          <a:p>
            <a:pPr marL="800100" lvl="1" indent="-342900">
              <a:defRPr/>
            </a:pPr>
            <a:endParaRPr lang="en-US" altLang="ko-KR" dirty="0"/>
          </a:p>
          <a:p>
            <a:pPr lvl="1">
              <a:buFontTx/>
              <a:buNone/>
              <a:defRPr/>
            </a:pPr>
            <a:endParaRPr lang="en-US" altLang="ko-KR" sz="2000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470F2BA5-4629-4DAB-8304-5BD34962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Transact-SQL </a:t>
            </a:r>
            <a:r>
              <a:rPr lang="ko-KR" altLang="en-US"/>
              <a:t>기본요소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71E159CD-FC59-48C7-BB9E-1AA9517D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값 조회할 때 사용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sz="2400" dirty="0"/>
              <a:t>DECLARE @</a:t>
            </a:r>
            <a:r>
              <a:rPr lang="en-US" altLang="ko-KR" sz="2400" dirty="0" err="1"/>
              <a:t>num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INT,@city</a:t>
            </a:r>
            <a:r>
              <a:rPr lang="en-US" altLang="ko-KR" sz="2400" dirty="0"/>
              <a:t> CHAR(10) -- </a:t>
            </a:r>
            <a:r>
              <a:rPr lang="ko-KR" altLang="en-US" sz="2400" dirty="0"/>
              <a:t>변수정의</a:t>
            </a:r>
            <a:endParaRPr lang="en-US" altLang="ko-KR" sz="2400" dirty="0"/>
          </a:p>
          <a:p>
            <a:pPr lvl="1">
              <a:buFontTx/>
              <a:buNone/>
              <a:defRPr/>
            </a:pPr>
            <a:r>
              <a:rPr lang="ko-KR" altLang="en-US" sz="2400" dirty="0"/>
              <a:t>    </a:t>
            </a:r>
            <a:r>
              <a:rPr lang="en-US" altLang="ko-KR" sz="2400" dirty="0"/>
              <a:t>SET @</a:t>
            </a:r>
            <a:r>
              <a:rPr lang="en-US" altLang="ko-KR" sz="2400" dirty="0" err="1"/>
              <a:t>num</a:t>
            </a:r>
            <a:r>
              <a:rPr lang="en-US" altLang="ko-KR" sz="2400" dirty="0"/>
              <a:t> = 10           -- </a:t>
            </a:r>
            <a:r>
              <a:rPr lang="ko-KR" altLang="en-US" sz="2400" dirty="0"/>
              <a:t>값 할당</a:t>
            </a:r>
            <a:r>
              <a:rPr lang="en-US" altLang="ko-KR" sz="2400" dirty="0"/>
              <a:t>                  </a:t>
            </a:r>
            <a:endParaRPr lang="ko-KR" altLang="en-US" sz="2400" dirty="0"/>
          </a:p>
          <a:p>
            <a:pPr lvl="1">
              <a:buFontTx/>
              <a:buNone/>
              <a:defRPr/>
            </a:pPr>
            <a:r>
              <a:rPr lang="ko-KR" altLang="en-US" sz="2400" dirty="0"/>
              <a:t>    </a:t>
            </a:r>
            <a:r>
              <a:rPr lang="en-US" altLang="ko-KR" sz="2400" dirty="0"/>
              <a:t>SET @city = '</a:t>
            </a:r>
            <a:r>
              <a:rPr lang="ko-KR" altLang="en-US" sz="2400" dirty="0"/>
              <a:t>서울</a:t>
            </a:r>
            <a:r>
              <a:rPr lang="en-US" altLang="ko-KR" sz="2400" dirty="0"/>
              <a:t> '   -- </a:t>
            </a:r>
            <a:r>
              <a:rPr lang="ko-KR" altLang="en-US" sz="2400" dirty="0"/>
              <a:t>값 할당</a:t>
            </a:r>
            <a:endParaRPr lang="en-US" altLang="ko-KR" sz="2400" dirty="0"/>
          </a:p>
          <a:p>
            <a:pPr lvl="1">
              <a:buFontTx/>
              <a:buNone/>
              <a:defRPr/>
            </a:pPr>
            <a:r>
              <a:rPr lang="en-US" altLang="ko-KR" sz="2400" dirty="0"/>
              <a:t>    </a:t>
            </a:r>
            <a:r>
              <a:rPr lang="en-US" altLang="ko-KR" sz="2400" b="1" dirty="0"/>
              <a:t>SELECT</a:t>
            </a:r>
            <a:r>
              <a:rPr lang="en-US" altLang="ko-KR" sz="2400" dirty="0"/>
              <a:t> @</a:t>
            </a:r>
            <a:r>
              <a:rPr lang="en-US" altLang="ko-KR" sz="2400" dirty="0" err="1"/>
              <a:t>num</a:t>
            </a:r>
            <a:r>
              <a:rPr lang="en-US" altLang="ko-KR" sz="2400" dirty="0"/>
              <a:t>, @city  </a:t>
            </a:r>
            <a:r>
              <a:rPr lang="en-US" altLang="ko-KR" sz="2000" dirty="0"/>
              <a:t> </a:t>
            </a:r>
            <a:r>
              <a:rPr lang="en-US" altLang="ko-KR" sz="2400" dirty="0"/>
              <a:t>-- </a:t>
            </a:r>
            <a:r>
              <a:rPr lang="ko-KR" altLang="en-US" sz="2400" dirty="0"/>
              <a:t>값 조회</a:t>
            </a:r>
            <a:endParaRPr lang="en-US" altLang="ko-KR" dirty="0"/>
          </a:p>
          <a:p>
            <a:pPr lvl="1">
              <a:buFontTx/>
              <a:buNone/>
              <a:defRPr/>
            </a:pPr>
            <a:r>
              <a:rPr lang="en-US" altLang="ko-KR" dirty="0"/>
              <a:t>                    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3A85591-2D5A-4EE3-9559-45639024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Transact-SQL </a:t>
            </a:r>
            <a:r>
              <a:rPr lang="ko-KR" altLang="en-US"/>
              <a:t>기본요소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5D8906CE-4137-49E0-B76B-ABDE5EC4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ko-KR" altLang="en-US"/>
              <a:t>시스템 변수</a:t>
            </a:r>
            <a:r>
              <a:rPr lang="en-US" altLang="ko-KR"/>
              <a:t>(</a:t>
            </a:r>
            <a:r>
              <a:rPr lang="ko-KR" altLang="en-US"/>
              <a:t>시스템함수</a:t>
            </a:r>
            <a:r>
              <a:rPr lang="en-US" altLang="ko-KR"/>
              <a:t>) </a:t>
            </a:r>
          </a:p>
          <a:p>
            <a:pPr lvl="1">
              <a:lnSpc>
                <a:spcPts val="4000"/>
              </a:lnSpc>
            </a:pPr>
            <a:r>
              <a:rPr lang="en-US" altLang="ko-KR"/>
              <a:t>@@</a:t>
            </a:r>
            <a:r>
              <a:rPr lang="ko-KR" altLang="en-US"/>
              <a:t>로 시작</a:t>
            </a:r>
            <a:endParaRPr lang="en-US" altLang="ko-KR"/>
          </a:p>
          <a:p>
            <a:pPr>
              <a:lnSpc>
                <a:spcPts val="4000"/>
              </a:lnSpc>
            </a:pPr>
            <a:endParaRPr lang="en-US" altLang="ko-KR"/>
          </a:p>
          <a:p>
            <a:pPr>
              <a:lnSpc>
                <a:spcPts val="4000"/>
              </a:lnSpc>
            </a:pPr>
            <a:endParaRPr lang="en-US" altLang="ko-KR"/>
          </a:p>
          <a:p>
            <a:pPr>
              <a:lnSpc>
                <a:spcPts val="4000"/>
              </a:lnSpc>
            </a:pPr>
            <a:endParaRPr lang="en-US" altLang="ko-KR"/>
          </a:p>
          <a:p>
            <a:pPr>
              <a:lnSpc>
                <a:spcPts val="4000"/>
              </a:lnSpc>
            </a:pPr>
            <a:endParaRPr lang="en-US" altLang="ko-KR"/>
          </a:p>
          <a:p>
            <a:pPr lvl="1">
              <a:lnSpc>
                <a:spcPts val="4000"/>
              </a:lnSpc>
              <a:buFontTx/>
              <a:buNone/>
            </a:pPr>
            <a:r>
              <a:rPr lang="ko-KR" altLang="en-US"/>
              <a:t>예</a:t>
            </a:r>
            <a:r>
              <a:rPr lang="en-US" altLang="ko-KR"/>
              <a:t>) SELECT @@VERSION</a:t>
            </a:r>
          </a:p>
          <a:p>
            <a:pPr lvl="1">
              <a:lnSpc>
                <a:spcPts val="4000"/>
              </a:lnSpc>
              <a:buFontTx/>
              <a:buNone/>
            </a:pPr>
            <a:r>
              <a:rPr lang="en-US" altLang="ko-KR"/>
              <a:t>   SELECT @@ROWCOUNT </a:t>
            </a:r>
          </a:p>
          <a:p>
            <a:pPr>
              <a:lnSpc>
                <a:spcPts val="4000"/>
              </a:lnSpc>
            </a:pPr>
            <a:endParaRPr lang="en-US" altLang="ko-KR"/>
          </a:p>
          <a:p>
            <a:pPr>
              <a:lnSpc>
                <a:spcPts val="4000"/>
              </a:lnSpc>
            </a:pP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FF8FC3-50CF-4A29-B5B2-806B1D2C5DB0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2722563"/>
          <a:ext cx="7129463" cy="2290760"/>
        </p:xfrm>
        <a:graphic>
          <a:graphicData uri="http://schemas.openxmlformats.org/drawingml/2006/table">
            <a:tbl>
              <a:tblPr/>
              <a:tblGrid>
                <a:gridCol w="138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8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시스템 변수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7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@@SERVERNAME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SQL Server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를 실행하는 로컬 서버의 이름을 반환한다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97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@@VERSION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현재 설치된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SQL Server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 버전을 반환한다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97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@@ERROR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SQL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문이 성공적으로 실행되면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을 반환하고 오류가 발생하면 해당 오류 번호를 반환한다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7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@@ROWCOUNT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최근 실행된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SQL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문의 영향을 받은 행의 수를 반환한다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97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@@IDENTITY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마지막으로 삽입된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identity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값을 반환한다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97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@@TRANCOUNT</a:t>
                      </a: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현재 연결에서 발생한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BEGIN TRANSACTION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문의 수를 반환한다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64776" marR="64776" marT="17770" marB="1777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66" name="Rectangle 1">
            <a:extLst>
              <a:ext uri="{FF2B5EF4-FFF2-40B4-BE49-F238E27FC236}">
                <a16:creationId xmlns:a16="http://schemas.microsoft.com/office/drawing/2014/main" id="{4AE45E6A-4D5E-4DFD-93D1-3946C8D8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978ED7B2-2F2D-4FC7-9FF9-DA1F6220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Transact-SQL </a:t>
            </a:r>
            <a:r>
              <a:rPr lang="ko-KR" altLang="en-US"/>
              <a:t>기본요소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73ABE47D-CE6A-4DFA-AF03-D3B0E17D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배치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일괄처리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GO</a:t>
            </a:r>
            <a:r>
              <a:rPr lang="ko-KR" altLang="en-US" dirty="0"/>
              <a:t>문이 나올 때까지의 작업을 배치단위로 처리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>
              <a:buFontTx/>
              <a:buNone/>
              <a:defRPr/>
            </a:pPr>
            <a:r>
              <a:rPr lang="en-US" altLang="ko-KR" dirty="0"/>
              <a:t>  USE pubs</a:t>
            </a:r>
          </a:p>
          <a:p>
            <a:pPr lvl="2">
              <a:buFontTx/>
              <a:buNone/>
              <a:defRPr/>
            </a:pPr>
            <a:r>
              <a:rPr lang="en-US" altLang="ko-KR" dirty="0"/>
              <a:t>  GO</a:t>
            </a:r>
          </a:p>
          <a:p>
            <a:pPr lvl="2">
              <a:buFontTx/>
              <a:buNone/>
              <a:defRPr/>
            </a:pPr>
            <a:r>
              <a:rPr lang="en-US" altLang="ko-KR" dirty="0"/>
              <a:t>  SELECT * FROM titles</a:t>
            </a:r>
          </a:p>
          <a:p>
            <a:pPr lvl="2">
              <a:buFontTx/>
              <a:buNone/>
              <a:defRPr/>
            </a:pPr>
            <a:r>
              <a:rPr lang="en-US" altLang="ko-KR" dirty="0"/>
              <a:t>  GO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BBF95340-B28D-4BC5-8F70-4BEC46B7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형식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E99E1A7D-FAF7-45AC-9656-0EFD3926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r>
              <a:rPr lang="en-US" altLang="ko-KR"/>
              <a:t>(system data type)</a:t>
            </a:r>
          </a:p>
          <a:p>
            <a:pPr lvl="1"/>
            <a:r>
              <a:rPr lang="ko-KR" altLang="en-US"/>
              <a:t>시스템 제공 데이터 형식</a:t>
            </a:r>
            <a:endParaRPr lang="en-US" altLang="ko-KR"/>
          </a:p>
          <a:p>
            <a:r>
              <a:rPr lang="ko-KR" altLang="en-US"/>
              <a:t>사용자 데이터 형식</a:t>
            </a:r>
            <a:r>
              <a:rPr lang="en-US" altLang="ko-KR"/>
              <a:t>(user data type)</a:t>
            </a:r>
          </a:p>
          <a:p>
            <a:pPr lvl="1"/>
            <a:r>
              <a:rPr lang="ko-KR" altLang="en-US"/>
              <a:t>사용자가 필요에 따라 데이터 형식 정의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F198A6AD-F362-4A2F-A5A5-2B09118B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시스템 데이터 형식 </a:t>
            </a:r>
            <a:r>
              <a:rPr lang="en-US" altLang="ko-KR" sz="3600"/>
              <a:t>- </a:t>
            </a:r>
            <a:r>
              <a:rPr lang="ko-KR" altLang="en-US" sz="3600"/>
              <a:t>숫자형식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F30A6CC-6904-487B-BEFA-0E36AE6435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1628775"/>
          <a:ext cx="7416800" cy="5076826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,한컴돋움"/>
                          <a:ea typeface="휴먼모음T" pitchFamily="18" charset="-127"/>
                        </a:rPr>
                        <a:t>정확도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latin typeface="-윤고딕12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유형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054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정확한 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수치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정수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BIGINT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63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(-9,223,372,036,854,775,808)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100" b="0" i="0" u="none" strike="noStrike" cap="none" normalizeH="0" baseline="5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63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-1(9,223,372,036,854,775,807)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(-2,147,483,648)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-1(2,147,483,647)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SMALLINT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2byte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15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(-32,768)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(32,767)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TINYINT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1byte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255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BIT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1bit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또는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고정실수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DECIMAL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5~17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둘다 같은 동의어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-10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38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+1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10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38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NUMERIC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화페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MONEY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63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(-9,223,372,036,854,775,808)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63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 (9,223,372,036,854,775,807)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SMALLMONEY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(-2,147,483,648)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(2,147,483,647)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22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근사치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부동실수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FLOAT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4~8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- 1.79E+308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-2.23E-308, 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과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2.23E-308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1.79E+308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5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REAL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- 3.40E+38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-1.18E - 38, 0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과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1.18E-38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3.40E + 38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473" name="AutoShape 3" descr="PICA2.gif">
            <a:extLst>
              <a:ext uri="{FF2B5EF4-FFF2-40B4-BE49-F238E27FC236}">
                <a16:creationId xmlns:a16="http://schemas.microsoft.com/office/drawing/2014/main" id="{3CAF88C4-BE8A-4FFE-B18B-24C891B33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74" name="AutoShape 4" descr="PICA3.gif">
            <a:extLst>
              <a:ext uri="{FF2B5EF4-FFF2-40B4-BE49-F238E27FC236}">
                <a16:creationId xmlns:a16="http://schemas.microsoft.com/office/drawing/2014/main" id="{2E220A33-D745-4DF4-992D-C030994AE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75" name="AutoShape 5" descr="PICA4.gif">
            <a:extLst>
              <a:ext uri="{FF2B5EF4-FFF2-40B4-BE49-F238E27FC236}">
                <a16:creationId xmlns:a16="http://schemas.microsoft.com/office/drawing/2014/main" id="{20C4EB5A-1E27-4FA6-999B-BD5DD88FF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76" name="AutoShape 6" descr="PICA5.gif">
            <a:extLst>
              <a:ext uri="{FF2B5EF4-FFF2-40B4-BE49-F238E27FC236}">
                <a16:creationId xmlns:a16="http://schemas.microsoft.com/office/drawing/2014/main" id="{91CABB70-2955-4C21-9638-172F79BCD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77" name="AutoShape 7" descr="PICA6.gif">
            <a:extLst>
              <a:ext uri="{FF2B5EF4-FFF2-40B4-BE49-F238E27FC236}">
                <a16:creationId xmlns:a16="http://schemas.microsoft.com/office/drawing/2014/main" id="{AF0E925B-2D9D-4508-9208-0BD56264A4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78" name="AutoShape 8" descr="PICA7.gif">
            <a:extLst>
              <a:ext uri="{FF2B5EF4-FFF2-40B4-BE49-F238E27FC236}">
                <a16:creationId xmlns:a16="http://schemas.microsoft.com/office/drawing/2014/main" id="{A753DFA7-270A-47B3-824F-721CB33B21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5619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79" name="AutoShape 9" descr="PICA8.gif">
            <a:extLst>
              <a:ext uri="{FF2B5EF4-FFF2-40B4-BE49-F238E27FC236}">
                <a16:creationId xmlns:a16="http://schemas.microsoft.com/office/drawing/2014/main" id="{7DDC4A04-D9A8-4572-B6CB-601668A48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447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80" name="AutoShape 10" descr="PICA9.gif">
            <a:extLst>
              <a:ext uri="{FF2B5EF4-FFF2-40B4-BE49-F238E27FC236}">
                <a16:creationId xmlns:a16="http://schemas.microsoft.com/office/drawing/2014/main" id="{2D9EF111-75B8-431E-A069-E327BFEDA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81" name="AutoShape 11" descr="PICAA.gif">
            <a:extLst>
              <a:ext uri="{FF2B5EF4-FFF2-40B4-BE49-F238E27FC236}">
                <a16:creationId xmlns:a16="http://schemas.microsoft.com/office/drawing/2014/main" id="{78010426-F758-43BA-B280-8E344375D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82" name="AutoShape 12" descr="PICAB.gif">
            <a:extLst>
              <a:ext uri="{FF2B5EF4-FFF2-40B4-BE49-F238E27FC236}">
                <a16:creationId xmlns:a16="http://schemas.microsoft.com/office/drawing/2014/main" id="{FB3C8F6A-7661-4A51-95AE-06617B477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83" name="AutoShape 13" descr="PICAC.gif">
            <a:extLst>
              <a:ext uri="{FF2B5EF4-FFF2-40B4-BE49-F238E27FC236}">
                <a16:creationId xmlns:a16="http://schemas.microsoft.com/office/drawing/2014/main" id="{27CA50C7-13C2-4F71-B3D0-F8FCEFD41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484" name="AutoShape 2" descr="PICA1.gif">
            <a:extLst>
              <a:ext uri="{FF2B5EF4-FFF2-40B4-BE49-F238E27FC236}">
                <a16:creationId xmlns:a16="http://schemas.microsoft.com/office/drawing/2014/main" id="{4BFFB282-578B-40BE-95E4-242DE597E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68263"/>
            <a:ext cx="285750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3E16F11-6D18-452E-8C45-53AAA51DA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92600"/>
            <a:ext cx="7848600" cy="2376488"/>
          </a:xfrm>
          <a:prstGeom prst="rect">
            <a:avLst/>
          </a:pr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D996ABC-9C5A-43C1-B612-AFD7C0220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등장배경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CCFD1C6-7F42-4281-92EC-560BC07DD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파일시스템 </a:t>
            </a:r>
            <a:r>
              <a:rPr lang="en-US" altLang="ko-KR"/>
              <a:t>: </a:t>
            </a:r>
            <a:r>
              <a:rPr lang="ko-KR" altLang="en-US"/>
              <a:t>각 응용프로그램들이 자신의 데이터를 파일에 저장</a:t>
            </a:r>
            <a:r>
              <a:rPr lang="en-US" altLang="ko-KR"/>
              <a:t>, </a:t>
            </a:r>
            <a:r>
              <a:rPr lang="ko-KR" altLang="en-US"/>
              <a:t>유지관리하기 위해 논리적</a:t>
            </a:r>
            <a:r>
              <a:rPr lang="en-US" altLang="ko-KR"/>
              <a:t>, </a:t>
            </a:r>
            <a:r>
              <a:rPr lang="ko-KR" altLang="en-US"/>
              <a:t>물리적 파일과 일대일 대응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데이터의 독립성 보장되지 못함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3479A2B-1223-46DC-A7E7-BA797F3EF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4437063"/>
            <a:ext cx="1627188" cy="504825"/>
          </a:xfrm>
          <a:prstGeom prst="rect">
            <a:avLst/>
          </a:prstGeom>
          <a:noFill/>
          <a:ln w="57150" cap="rnd">
            <a:solidFill>
              <a:srgbClr val="CCCC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응용프로그램</a:t>
            </a:r>
            <a:r>
              <a:rPr lang="en-US" altLang="ko-KR" sz="2000">
                <a:solidFill>
                  <a:srgbClr val="304800"/>
                </a:solidFill>
              </a:rPr>
              <a:t>1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67837AF7-459A-46AA-B02B-3031489D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516563"/>
            <a:ext cx="935038" cy="1008062"/>
          </a:xfrm>
          <a:prstGeom prst="can">
            <a:avLst>
              <a:gd name="adj" fmla="val 26952"/>
            </a:avLst>
          </a:prstGeom>
          <a:gradFill rotWithShape="1">
            <a:gsLst>
              <a:gs pos="0">
                <a:srgbClr val="C5C000"/>
              </a:gs>
              <a:gs pos="50000">
                <a:srgbClr val="759E00"/>
              </a:gs>
              <a:gs pos="100000">
                <a:srgbClr val="C5C000"/>
              </a:gs>
            </a:gsLst>
            <a:lin ang="0" scaled="1"/>
          </a:gra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파일</a:t>
            </a:r>
            <a:r>
              <a:rPr lang="en-US" altLang="ko-KR" sz="2400">
                <a:solidFill>
                  <a:srgbClr val="304800"/>
                </a:solidFill>
              </a:rPr>
              <a:t>1</a:t>
            </a:r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91292E36-397F-4498-AA5F-A25A7B6D4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084763"/>
            <a:ext cx="433388" cy="360362"/>
          </a:xfrm>
          <a:prstGeom prst="downArrow">
            <a:avLst>
              <a:gd name="adj1" fmla="val 70694"/>
              <a:gd name="adj2" fmla="val 29074"/>
            </a:avLst>
          </a:prstGeom>
          <a:gradFill rotWithShape="1">
            <a:gsLst>
              <a:gs pos="0">
                <a:srgbClr val="CCCC00">
                  <a:alpha val="17000"/>
                </a:srgbClr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9C72D38-E806-4C49-B9A1-52FE24F5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437063"/>
            <a:ext cx="1627187" cy="504825"/>
          </a:xfrm>
          <a:prstGeom prst="rect">
            <a:avLst/>
          </a:prstGeom>
          <a:noFill/>
          <a:ln w="57150" cap="rnd">
            <a:solidFill>
              <a:srgbClr val="CCCC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응용프로그램</a:t>
            </a:r>
            <a:r>
              <a:rPr lang="en-US" altLang="ko-KR" sz="2000">
                <a:solidFill>
                  <a:srgbClr val="304800"/>
                </a:solidFill>
              </a:rPr>
              <a:t>2</a:t>
            </a:r>
          </a:p>
        </p:txBody>
      </p:sp>
      <p:sp>
        <p:nvSpPr>
          <p:cNvPr id="20489" name="AutoShape 9">
            <a:extLst>
              <a:ext uri="{FF2B5EF4-FFF2-40B4-BE49-F238E27FC236}">
                <a16:creationId xmlns:a16="http://schemas.microsoft.com/office/drawing/2014/main" id="{FD2BE4CF-541A-479B-8537-8D10DF05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5516563"/>
            <a:ext cx="935037" cy="1008062"/>
          </a:xfrm>
          <a:prstGeom prst="can">
            <a:avLst>
              <a:gd name="adj" fmla="val 26952"/>
            </a:avLst>
          </a:prstGeom>
          <a:gradFill rotWithShape="1">
            <a:gsLst>
              <a:gs pos="0">
                <a:srgbClr val="C5C000"/>
              </a:gs>
              <a:gs pos="50000">
                <a:srgbClr val="759E00"/>
              </a:gs>
              <a:gs pos="100000">
                <a:srgbClr val="C5C000"/>
              </a:gs>
            </a:gsLst>
            <a:lin ang="0" scaled="1"/>
          </a:gra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파일</a:t>
            </a:r>
            <a:r>
              <a:rPr lang="en-US" altLang="ko-KR" sz="2400">
                <a:solidFill>
                  <a:srgbClr val="304800"/>
                </a:solidFill>
              </a:rPr>
              <a:t>2</a:t>
            </a:r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0CD296D2-BCF0-4C15-B834-D291A243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084763"/>
            <a:ext cx="433387" cy="360362"/>
          </a:xfrm>
          <a:prstGeom prst="downArrow">
            <a:avLst>
              <a:gd name="adj1" fmla="val 70694"/>
              <a:gd name="adj2" fmla="val 29074"/>
            </a:avLst>
          </a:prstGeom>
          <a:gradFill rotWithShape="1">
            <a:gsLst>
              <a:gs pos="0">
                <a:srgbClr val="CCCC00">
                  <a:alpha val="17000"/>
                </a:srgbClr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84D21BD5-A1A2-4662-96A7-EAF6D231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437063"/>
            <a:ext cx="1627187" cy="504825"/>
          </a:xfrm>
          <a:prstGeom prst="rect">
            <a:avLst/>
          </a:prstGeom>
          <a:noFill/>
          <a:ln w="57150" cap="rnd">
            <a:solidFill>
              <a:srgbClr val="CCCC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응용프로그램</a:t>
            </a:r>
            <a:r>
              <a:rPr lang="en-US" altLang="ko-KR" sz="2000">
                <a:solidFill>
                  <a:srgbClr val="304800"/>
                </a:solidFill>
              </a:rPr>
              <a:t>n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84ADE525-134B-42A2-A17E-72FF9EC5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5516563"/>
            <a:ext cx="935037" cy="1008062"/>
          </a:xfrm>
          <a:prstGeom prst="can">
            <a:avLst>
              <a:gd name="adj" fmla="val 26952"/>
            </a:avLst>
          </a:prstGeom>
          <a:gradFill rotWithShape="1">
            <a:gsLst>
              <a:gs pos="0">
                <a:srgbClr val="C5C000"/>
              </a:gs>
              <a:gs pos="50000">
                <a:srgbClr val="759E00"/>
              </a:gs>
              <a:gs pos="100000">
                <a:srgbClr val="C5C000"/>
              </a:gs>
            </a:gsLst>
            <a:lin ang="0" scaled="1"/>
          </a:gra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파일</a:t>
            </a:r>
            <a:r>
              <a:rPr lang="en-US" altLang="ko-KR" sz="2400">
                <a:solidFill>
                  <a:srgbClr val="304800"/>
                </a:solidFill>
              </a:rPr>
              <a:t>n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9A8FFA56-3C8B-496B-A3D9-06705479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084763"/>
            <a:ext cx="433387" cy="360362"/>
          </a:xfrm>
          <a:prstGeom prst="downArrow">
            <a:avLst>
              <a:gd name="adj1" fmla="val 70694"/>
              <a:gd name="adj2" fmla="val 29074"/>
            </a:avLst>
          </a:prstGeom>
          <a:gradFill rotWithShape="1">
            <a:gsLst>
              <a:gs pos="0">
                <a:srgbClr val="CCCC00">
                  <a:alpha val="17000"/>
                </a:srgbClr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E7E0F29-3BE5-4FC7-8764-E2EDF445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4405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rgbClr val="3048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…</a:t>
            </a:r>
            <a:endParaRPr lang="en-US" altLang="ko-KR" sz="2800" b="1">
              <a:solidFill>
                <a:srgbClr val="3048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B90DDB6E-713F-46FC-823B-B3DBF35B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734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rgbClr val="3048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…</a:t>
            </a:r>
            <a:endParaRPr lang="en-US" altLang="ko-KR" sz="2800" b="1">
              <a:solidFill>
                <a:srgbClr val="3048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34C08C4-93C5-41B7-9D78-5E98D031C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정수형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02EB595-9806-4EA1-802B-B50680D7F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정수 데이터타입</a:t>
            </a:r>
          </a:p>
          <a:p>
            <a:r>
              <a:rPr lang="ko-KR" altLang="en-US">
                <a:solidFill>
                  <a:srgbClr val="FF0000"/>
                </a:solidFill>
              </a:rPr>
              <a:t>근사숫자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FEC8E3D7-B6CE-4732-9C04-36FC381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113088"/>
            <a:ext cx="16573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데이터 타입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4E2BDEA5-ABDD-440E-9D4D-2F154E51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13088"/>
            <a:ext cx="367188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범위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7EDD3AF8-38B1-49EC-8AE6-54FBF3BF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512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BIGINT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6DA5FA89-8842-47A1-A630-E0AC430EC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5512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-2</a:t>
            </a:r>
            <a:r>
              <a:rPr lang="en-US" altLang="ko-KR" sz="1800" baseline="30000">
                <a:solidFill>
                  <a:srgbClr val="2F4600"/>
                </a:solidFill>
              </a:rPr>
              <a:t>63</a:t>
            </a:r>
            <a:r>
              <a:rPr lang="ko-KR" altLang="en-US" sz="1800">
                <a:solidFill>
                  <a:srgbClr val="2F4600"/>
                </a:solidFill>
              </a:rPr>
              <a:t>부터 </a:t>
            </a: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en-US" altLang="ko-KR" sz="1800" baseline="30000">
                <a:solidFill>
                  <a:srgbClr val="2F4600"/>
                </a:solidFill>
              </a:rPr>
              <a:t>63</a:t>
            </a:r>
            <a:r>
              <a:rPr lang="en-US" altLang="ko-KR" sz="1800">
                <a:solidFill>
                  <a:srgbClr val="2F4600"/>
                </a:solidFill>
              </a:rPr>
              <a:t>-1 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56FC1570-F34B-4C11-817E-BC1937E9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9576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INT</a:t>
            </a: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3667E36A-6CD7-475F-B239-B5537580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9576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-2</a:t>
            </a:r>
            <a:r>
              <a:rPr lang="en-US" altLang="ko-KR" sz="1800" baseline="30000">
                <a:solidFill>
                  <a:srgbClr val="2F4600"/>
                </a:solidFill>
              </a:rPr>
              <a:t>31</a:t>
            </a:r>
            <a:r>
              <a:rPr lang="ko-KR" altLang="en-US" sz="1800">
                <a:solidFill>
                  <a:srgbClr val="2F4600"/>
                </a:solidFill>
              </a:rPr>
              <a:t>부터 </a:t>
            </a: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en-US" altLang="ko-KR" sz="1800" baseline="30000">
                <a:solidFill>
                  <a:srgbClr val="2F4600"/>
                </a:solidFill>
              </a:rPr>
              <a:t>31</a:t>
            </a:r>
            <a:r>
              <a:rPr lang="en-US" altLang="ko-KR" sz="1800">
                <a:solidFill>
                  <a:srgbClr val="2F4600"/>
                </a:solidFill>
              </a:rPr>
              <a:t>-1 </a:t>
            </a:r>
          </a:p>
        </p:txBody>
      </p:sp>
      <p:sp>
        <p:nvSpPr>
          <p:cNvPr id="18442" name="Rectangle 14">
            <a:extLst>
              <a:ext uri="{FF2B5EF4-FFF2-40B4-BE49-F238E27FC236}">
                <a16:creationId xmlns:a16="http://schemas.microsoft.com/office/drawing/2014/main" id="{1B907D02-0F8C-45D8-B2BC-9D089158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13088"/>
            <a:ext cx="93662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정밀도</a:t>
            </a:r>
          </a:p>
        </p:txBody>
      </p:sp>
      <p:sp>
        <p:nvSpPr>
          <p:cNvPr id="18443" name="Rectangle 15">
            <a:extLst>
              <a:ext uri="{FF2B5EF4-FFF2-40B4-BE49-F238E27FC236}">
                <a16:creationId xmlns:a16="http://schemas.microsoft.com/office/drawing/2014/main" id="{D165A67C-9723-41C0-9785-33EC72F3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512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8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18444" name="Rectangle 16">
            <a:extLst>
              <a:ext uri="{FF2B5EF4-FFF2-40B4-BE49-F238E27FC236}">
                <a16:creationId xmlns:a16="http://schemas.microsoft.com/office/drawing/2014/main" id="{20F2EC64-9898-4CF2-826E-C1095645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9576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4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18445" name="Rectangle 6">
            <a:extLst>
              <a:ext uri="{FF2B5EF4-FFF2-40B4-BE49-F238E27FC236}">
                <a16:creationId xmlns:a16="http://schemas.microsoft.com/office/drawing/2014/main" id="{FCE5A982-65A4-4729-AD2F-84D1E068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365625"/>
            <a:ext cx="16573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SMALLINT</a:t>
            </a:r>
          </a:p>
        </p:txBody>
      </p:sp>
      <p:sp>
        <p:nvSpPr>
          <p:cNvPr id="18446" name="Rectangle 7">
            <a:extLst>
              <a:ext uri="{FF2B5EF4-FFF2-40B4-BE49-F238E27FC236}">
                <a16:creationId xmlns:a16="http://schemas.microsoft.com/office/drawing/2014/main" id="{8CCDD9C8-5AC7-4F86-99CD-B80A5F51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365625"/>
            <a:ext cx="367188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-2</a:t>
            </a:r>
            <a:r>
              <a:rPr lang="en-US" altLang="ko-KR" sz="1800" baseline="30000">
                <a:solidFill>
                  <a:srgbClr val="2F4600"/>
                </a:solidFill>
              </a:rPr>
              <a:t>15</a:t>
            </a:r>
            <a:r>
              <a:rPr lang="ko-KR" altLang="en-US" sz="1800">
                <a:solidFill>
                  <a:srgbClr val="2F4600"/>
                </a:solidFill>
              </a:rPr>
              <a:t>부터 </a:t>
            </a: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en-US" altLang="ko-KR" sz="1800" baseline="30000">
                <a:solidFill>
                  <a:srgbClr val="2F4600"/>
                </a:solidFill>
              </a:rPr>
              <a:t>15</a:t>
            </a:r>
            <a:r>
              <a:rPr lang="en-US" altLang="ko-KR" sz="1800">
                <a:solidFill>
                  <a:srgbClr val="2F4600"/>
                </a:solidFill>
              </a:rPr>
              <a:t>-1 </a:t>
            </a:r>
          </a:p>
        </p:txBody>
      </p:sp>
      <p:sp>
        <p:nvSpPr>
          <p:cNvPr id="18447" name="Rectangle 8">
            <a:extLst>
              <a:ext uri="{FF2B5EF4-FFF2-40B4-BE49-F238E27FC236}">
                <a16:creationId xmlns:a16="http://schemas.microsoft.com/office/drawing/2014/main" id="{648FD9D3-27E0-4CF6-A5EF-1EC2FEC8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72025"/>
            <a:ext cx="16573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TINYINT</a:t>
            </a:r>
          </a:p>
        </p:txBody>
      </p:sp>
      <p:sp>
        <p:nvSpPr>
          <p:cNvPr id="18448" name="Rectangle 10">
            <a:extLst>
              <a:ext uri="{FF2B5EF4-FFF2-40B4-BE49-F238E27FC236}">
                <a16:creationId xmlns:a16="http://schemas.microsoft.com/office/drawing/2014/main" id="{63C0BE6F-8D69-4668-AC4B-ECD6AD57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772025"/>
            <a:ext cx="367188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-1.79E+308 ~ 1.79E308</a:t>
            </a:r>
          </a:p>
        </p:txBody>
      </p:sp>
      <p:sp>
        <p:nvSpPr>
          <p:cNvPr id="18449" name="Rectangle 15">
            <a:extLst>
              <a:ext uri="{FF2B5EF4-FFF2-40B4-BE49-F238E27FC236}">
                <a16:creationId xmlns:a16="http://schemas.microsoft.com/office/drawing/2014/main" id="{3EFB7D99-E7F5-4EAB-98AC-BAC88C33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365625"/>
            <a:ext cx="93662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18450" name="Rectangle 16">
            <a:extLst>
              <a:ext uri="{FF2B5EF4-FFF2-40B4-BE49-F238E27FC236}">
                <a16:creationId xmlns:a16="http://schemas.microsoft.com/office/drawing/2014/main" id="{2740B248-119A-443D-B6AD-839052979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772025"/>
            <a:ext cx="93662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1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DB9EC9C-72EC-4A3B-891E-705A0A923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실수형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98353E6-7D06-44CA-BB6E-11FF75C8F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실수 데이터타입</a:t>
            </a:r>
          </a:p>
          <a:p>
            <a:r>
              <a:rPr lang="ko-KR" altLang="en-US">
                <a:solidFill>
                  <a:srgbClr val="FF0000"/>
                </a:solidFill>
              </a:rPr>
              <a:t>근사숫자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6407C79D-9000-418C-908C-4E19E674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113088"/>
            <a:ext cx="16573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데이터 타입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11CE4892-DED6-4FD3-ADBD-F5713E03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13088"/>
            <a:ext cx="367188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범위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E04DE93-5F24-44B2-A1E3-16EFB48E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512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real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F82D077-F415-4BC2-9B22-153AD0D78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5512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-3.4E+38 ~ 3.40E+38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A7505E58-27DF-4E96-A56E-A9937DFB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9576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float</a:t>
            </a:r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42B5864F-E45E-42E2-9E56-3B1B54EE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9576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-1.79E+308 ~ 1.79E308</a:t>
            </a:r>
          </a:p>
        </p:txBody>
      </p:sp>
      <p:sp>
        <p:nvSpPr>
          <p:cNvPr id="19466" name="Rectangle 14">
            <a:extLst>
              <a:ext uri="{FF2B5EF4-FFF2-40B4-BE49-F238E27FC236}">
                <a16:creationId xmlns:a16="http://schemas.microsoft.com/office/drawing/2014/main" id="{5B0238F1-88F5-47C2-B6C7-5A3C9495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13088"/>
            <a:ext cx="93662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정밀도</a:t>
            </a:r>
          </a:p>
        </p:txBody>
      </p:sp>
      <p:sp>
        <p:nvSpPr>
          <p:cNvPr id="19467" name="Rectangle 15">
            <a:extLst>
              <a:ext uri="{FF2B5EF4-FFF2-40B4-BE49-F238E27FC236}">
                <a16:creationId xmlns:a16="http://schemas.microsoft.com/office/drawing/2014/main" id="{1B5DB8BB-E259-431D-B997-677F7A27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512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4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19468" name="Rectangle 16">
            <a:extLst>
              <a:ext uri="{FF2B5EF4-FFF2-40B4-BE49-F238E27FC236}">
                <a16:creationId xmlns:a16="http://schemas.microsoft.com/office/drawing/2014/main" id="{3A614D46-662B-4B74-973B-B30A4862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9576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8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DD1BDB-2488-4986-9DF4-E25691A5F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실수형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745655C-CF13-462D-9D89-DC48044CA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FF0000"/>
                </a:solidFill>
              </a:rPr>
              <a:t>정밀도가 높은 숫자데이터타입</a:t>
            </a:r>
          </a:p>
          <a:p>
            <a:pPr>
              <a:lnSpc>
                <a:spcPct val="130000"/>
              </a:lnSpc>
            </a:pPr>
            <a:r>
              <a:rPr lang="en-US" altLang="ko-KR"/>
              <a:t>decimal(n,m) / numeric(n,m)</a:t>
            </a:r>
          </a:p>
          <a:p>
            <a:pPr lvl="1">
              <a:lnSpc>
                <a:spcPct val="130000"/>
              </a:lnSpc>
            </a:pPr>
            <a:r>
              <a:rPr lang="en-US" altLang="ko-KR"/>
              <a:t> </a:t>
            </a:r>
            <a:r>
              <a:rPr lang="ko-KR" altLang="en-US"/>
              <a:t>총길이 </a:t>
            </a:r>
            <a:r>
              <a:rPr lang="en-US" altLang="ko-KR"/>
              <a:t>n </a:t>
            </a:r>
            <a:r>
              <a:rPr lang="ko-KR" altLang="en-US"/>
              <a:t>중 소수점이하 </a:t>
            </a:r>
            <a:r>
              <a:rPr lang="en-US" altLang="ko-KR"/>
              <a:t>m</a:t>
            </a:r>
            <a:r>
              <a:rPr lang="ko-KR" altLang="en-US"/>
              <a:t>자리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1">
              <a:buFontTx/>
              <a:buNone/>
            </a:pPr>
            <a:r>
              <a:rPr lang="en-US" altLang="ko-KR"/>
              <a:t>declare @a decimal(18,3)</a:t>
            </a:r>
          </a:p>
          <a:p>
            <a:pPr lvl="1">
              <a:buFontTx/>
              <a:buNone/>
            </a:pPr>
            <a:r>
              <a:rPr lang="en-US" altLang="ko-KR"/>
              <a:t>set @a=1234.234567000</a:t>
            </a:r>
          </a:p>
          <a:p>
            <a:pPr lvl="1">
              <a:buFontTx/>
              <a:buNone/>
            </a:pPr>
            <a:r>
              <a:rPr lang="en-US" altLang="ko-KR"/>
              <a:t>select @a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E28CCA5D-0190-4032-B197-60D3563A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7063"/>
            <a:ext cx="2519362" cy="152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1" name="Text Box 5">
            <a:extLst>
              <a:ext uri="{FF2B5EF4-FFF2-40B4-BE49-F238E27FC236}">
                <a16:creationId xmlns:a16="http://schemas.microsoft.com/office/drawing/2014/main" id="{782EA12C-B97D-4564-9AC0-61FC1F0C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3965575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2F4600"/>
                </a:solidFill>
              </a:rPr>
              <a:t>실행결과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3B81C4D-828A-4B5D-8E5C-044769F9D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화폐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856C66D-2602-42D0-994C-7195B94A5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화폐 데이터타입 </a:t>
            </a:r>
            <a:r>
              <a:rPr lang="en-US" altLang="ko-KR"/>
              <a:t>(cent </a:t>
            </a:r>
            <a:r>
              <a:rPr lang="ko-KR" altLang="en-US"/>
              <a:t>가 기본값</a:t>
            </a:r>
            <a:r>
              <a:rPr lang="en-US" altLang="ko-KR"/>
              <a:t>)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/>
              <a:t>  declare @pay money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/>
              <a:t>  set @pay=$123.91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/>
              <a:t>  select @pay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7446CDA-B533-4CDB-9CFF-95A6AA80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565400"/>
            <a:ext cx="16573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데이터 타입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63758691-DFAD-45F4-B706-098F117D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565400"/>
            <a:ext cx="367188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범위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1C988E7-33F3-4C1C-A904-2162D98C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003550"/>
            <a:ext cx="16573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money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B48CF4C-3141-4A93-BFDA-D24F27BC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03550"/>
            <a:ext cx="367188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±</a:t>
            </a:r>
            <a:r>
              <a:rPr lang="en-US" altLang="ko-KR" sz="1800">
                <a:solidFill>
                  <a:srgbClr val="2F4600"/>
                </a:solidFill>
              </a:rPr>
              <a:t>9223342036854775808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FED85DEB-0ADC-449F-99A4-D2A9F74D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409950"/>
            <a:ext cx="16573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smallmoney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AAD881E-6140-4BA9-A934-7FDD2AED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409950"/>
            <a:ext cx="367188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±214,748.3647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2E17564E-0143-45BC-9F82-AEF3D3F2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565400"/>
            <a:ext cx="93662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정밀도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A0AA81BE-3679-4486-B4AD-06F6654B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003550"/>
            <a:ext cx="93662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8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8637CD5A-97C6-4E48-8632-5E38F882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409950"/>
            <a:ext cx="93662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4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7C863E1C-2E7E-4DA0-9EA1-C8BFA12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r>
              <a:rPr lang="en-US" altLang="ko-KR"/>
              <a:t>-</a:t>
            </a:r>
            <a:r>
              <a:rPr lang="ko-KR" altLang="en-US"/>
              <a:t>문자형식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8FC9224-BBE7-44CD-914A-6C7F01CE57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1700213"/>
          <a:ext cx="7561263" cy="4581525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2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1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유형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51">
                <a:tc rowSpan="4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문자열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CHAR(n)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n byte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VARCHAR(n)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실제입력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문자의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VARCHAR(max)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max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의 최대크기는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TEXT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(2,147,483,647)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까지의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51">
                <a:tc rowSpan="4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유니코드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문자열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NCHAR(n)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n byte*2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4000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유니코드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NVARCHAR(n)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실제입력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문자의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byte*2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4000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유니코드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NVARCHAR(max)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30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30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(1,073,741,823)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까지의 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유니코드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NTEXT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30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30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(1,073,741,823)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까지의 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유니코드 문자</a:t>
                      </a: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77" name="AutoShape 3" descr="PICD9.gif">
            <a:extLst>
              <a:ext uri="{FF2B5EF4-FFF2-40B4-BE49-F238E27FC236}">
                <a16:creationId xmlns:a16="http://schemas.microsoft.com/office/drawing/2014/main" id="{D63D75B3-4F76-42EF-B722-3FC372753A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78" name="AutoShape 4" descr="PICDA.gif">
            <a:extLst>
              <a:ext uri="{FF2B5EF4-FFF2-40B4-BE49-F238E27FC236}">
                <a16:creationId xmlns:a16="http://schemas.microsoft.com/office/drawing/2014/main" id="{6AB2970F-FDF8-4119-AFD7-072CD5328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79" name="AutoShape 5" descr="PICDB.gif">
            <a:extLst>
              <a:ext uri="{FF2B5EF4-FFF2-40B4-BE49-F238E27FC236}">
                <a16:creationId xmlns:a16="http://schemas.microsoft.com/office/drawing/2014/main" id="{6418D257-7664-4518-917B-32ACE5C80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80" name="AutoShape 6" descr="PICDC.gif">
            <a:extLst>
              <a:ext uri="{FF2B5EF4-FFF2-40B4-BE49-F238E27FC236}">
                <a16:creationId xmlns:a16="http://schemas.microsoft.com/office/drawing/2014/main" id="{6C4B5B63-C7A4-42CE-A9D3-9844E933A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81" name="AutoShape 7" descr="PICDD.gif">
            <a:extLst>
              <a:ext uri="{FF2B5EF4-FFF2-40B4-BE49-F238E27FC236}">
                <a16:creationId xmlns:a16="http://schemas.microsoft.com/office/drawing/2014/main" id="{A9F4BF5D-9C2F-4141-947A-B3418AB945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82" name="AutoShape 8" descr="PICDE.gif">
            <a:extLst>
              <a:ext uri="{FF2B5EF4-FFF2-40B4-BE49-F238E27FC236}">
                <a16:creationId xmlns:a16="http://schemas.microsoft.com/office/drawing/2014/main" id="{898EFED8-F939-495B-BA1D-826106A4F2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83" name="AutoShape 9" descr="PICDF.gif">
            <a:extLst>
              <a:ext uri="{FF2B5EF4-FFF2-40B4-BE49-F238E27FC236}">
                <a16:creationId xmlns:a16="http://schemas.microsoft.com/office/drawing/2014/main" id="{1AB2CBD2-FFCF-4F0D-9BDC-7DC85CD11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84" name="AutoShape 2" descr="PICD8.gif">
            <a:extLst>
              <a:ext uri="{FF2B5EF4-FFF2-40B4-BE49-F238E27FC236}">
                <a16:creationId xmlns:a16="http://schemas.microsoft.com/office/drawing/2014/main" id="{B7C9298A-D99B-4769-9B0E-BA44F535CF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819400" y="-68263"/>
            <a:ext cx="381000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AB1119C-4E7E-43BF-A958-9ADC6AA35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문자열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EA2720B-391A-4A81-826A-8DF72F1B3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char   </a:t>
            </a:r>
            <a:r>
              <a:rPr lang="ko-KR" altLang="en-US" sz="2800"/>
              <a:t>최대 </a:t>
            </a:r>
            <a:r>
              <a:rPr lang="en-US" altLang="ko-KR" sz="2800"/>
              <a:t>8,000</a:t>
            </a:r>
            <a:r>
              <a:rPr lang="ko-KR" altLang="en-US" sz="2800"/>
              <a:t>자의 고정길이 문자데이터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varchar </a:t>
            </a:r>
            <a:r>
              <a:rPr lang="ko-KR" altLang="en-US" sz="2800"/>
              <a:t>최대 </a:t>
            </a:r>
            <a:r>
              <a:rPr lang="en-US" altLang="ko-KR" sz="2800"/>
              <a:t>8,000</a:t>
            </a:r>
            <a:r>
              <a:rPr lang="ko-KR" altLang="en-US" sz="2800"/>
              <a:t>자의 가변길이 문자데이터</a:t>
            </a:r>
          </a:p>
          <a:p>
            <a:pPr>
              <a:lnSpc>
                <a:spcPct val="90000"/>
              </a:lnSpc>
            </a:pPr>
            <a:endParaRPr lang="ko-KR" altLang="en-US" sz="2800"/>
          </a:p>
          <a:p>
            <a:pPr>
              <a:lnSpc>
                <a:spcPct val="90000"/>
              </a:lnSpc>
            </a:pPr>
            <a:r>
              <a:rPr lang="ko-KR" altLang="en-US" sz="2800"/>
              <a:t>예</a:t>
            </a:r>
            <a:r>
              <a:rPr lang="en-US" altLang="ko-KR" sz="28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/>
              <a:t>declare @a char(10), @b varchar(10)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/>
              <a:t>set @a=</a:t>
            </a:r>
            <a:r>
              <a:rPr lang="en-US" altLang="ko-KR" sz="2800">
                <a:latin typeface="Arial" panose="020B0604020202020204" pitchFamily="34" charset="0"/>
              </a:rPr>
              <a:t>‘</a:t>
            </a:r>
            <a:r>
              <a:rPr lang="en-US" altLang="ko-KR" sz="2800"/>
              <a:t>a</a:t>
            </a:r>
            <a:r>
              <a:rPr lang="en-US" altLang="ko-KR" sz="2800">
                <a:latin typeface="Arial" panose="020B0604020202020204" pitchFamily="34" charset="0"/>
              </a:rPr>
              <a:t>’</a:t>
            </a:r>
            <a:endParaRPr lang="en-US" altLang="ko-KR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/>
              <a:t>set @b=</a:t>
            </a:r>
            <a:r>
              <a:rPr lang="en-US" altLang="ko-KR" sz="2800">
                <a:latin typeface="Arial" panose="020B0604020202020204" pitchFamily="34" charset="0"/>
              </a:rPr>
              <a:t>‘</a:t>
            </a:r>
            <a:r>
              <a:rPr lang="en-US" altLang="ko-KR" sz="2800"/>
              <a:t>b</a:t>
            </a:r>
            <a:r>
              <a:rPr lang="en-US" altLang="ko-KR" sz="2800">
                <a:latin typeface="Arial" panose="020B0604020202020204" pitchFamily="34" charset="0"/>
              </a:rPr>
              <a:t>’</a:t>
            </a:r>
            <a:endParaRPr lang="en-US" altLang="ko-KR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/>
              <a:t>select @a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/>
              <a:t>select @b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0742EF8E-A139-4322-8B31-5F41F821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705350"/>
            <a:ext cx="13176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+ </a:t>
            </a:r>
            <a:r>
              <a:rPr lang="en-US" altLang="ko-KR" sz="280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ko-KR" sz="2800">
                <a:solidFill>
                  <a:srgbClr val="FF0000"/>
                </a:solidFill>
              </a:rPr>
              <a:t>***</a:t>
            </a:r>
            <a:r>
              <a:rPr lang="en-US" altLang="ko-KR" sz="280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endParaRPr lang="en-US" altLang="ko-KR" sz="280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+ </a:t>
            </a:r>
            <a:r>
              <a:rPr lang="en-US" altLang="ko-KR" sz="280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ko-KR" sz="2800">
                <a:solidFill>
                  <a:srgbClr val="FF0000"/>
                </a:solidFill>
              </a:rPr>
              <a:t>***</a:t>
            </a:r>
            <a:r>
              <a:rPr lang="en-US" altLang="ko-KR" sz="280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endParaRPr lang="en-US" altLang="ko-KR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D0C22099-8572-420B-9E53-094537B1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br>
              <a:rPr lang="en-US" altLang="ko-KR"/>
            </a:br>
            <a:r>
              <a:rPr lang="en-US" altLang="ko-KR"/>
              <a:t>(system data type)-</a:t>
            </a:r>
            <a:r>
              <a:rPr lang="ko-KR" altLang="en-US"/>
              <a:t>이진문자열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1260E1C-9667-49E1-A0D3-D6A819D901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0" y="2276475"/>
          <a:ext cx="7272338" cy="2136775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861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유형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94">
                <a:tc rowSpan="3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이진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문자열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BINARY(n)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n+4 byte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바이트 이하의 이진값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VARBINARY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실제입력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n+4 byte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바이트 이하의 이진값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IMAGE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4000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유니코드 문자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4" name="AutoShape 2" descr="PICF4.gif">
            <a:extLst>
              <a:ext uri="{FF2B5EF4-FFF2-40B4-BE49-F238E27FC236}">
                <a16:creationId xmlns:a16="http://schemas.microsoft.com/office/drawing/2014/main" id="{E29A90EB-0086-4DF7-BB70-85BBB51ED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9050" y="-68263"/>
            <a:ext cx="381000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607A9752-AB87-44D1-91BC-FB13E6DA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br>
              <a:rPr lang="en-US" altLang="ko-KR"/>
            </a:br>
            <a:r>
              <a:rPr lang="en-US" altLang="ko-KR"/>
              <a:t>(system data type)-</a:t>
            </a:r>
            <a:r>
              <a:rPr lang="ko-KR" altLang="en-US" sz="3600"/>
              <a:t>날짜 및 시간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FEFD42-BBAD-4174-B722-1695A5F0C3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1916113"/>
          <a:ext cx="7561263" cy="3052762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DATE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3 byte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0001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9999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12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일까지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일의정확도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)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DATETIME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 byte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1753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9999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12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일까지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(1/300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초의 정확도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)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DATETIME2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6~8 byte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0001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9999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12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까지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(100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나노초의 정확도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)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7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DATETIMEOFFSET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10 byte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0001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9999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12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일까지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(100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나노초의정확도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) 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97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SMALLDATETIME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 byte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1990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2079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6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9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일까지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분의 정확도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)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500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TIME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5byte</a:t>
                      </a: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00:00:00.0000000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23:59:59.9999999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까지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,한컴돋움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(100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나노초의 정확도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)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80" marB="17780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37" name="Rectangle 1">
            <a:extLst>
              <a:ext uri="{FF2B5EF4-FFF2-40B4-BE49-F238E27FC236}">
                <a16:creationId xmlns:a16="http://schemas.microsoft.com/office/drawing/2014/main" id="{7E637FD8-4989-40BB-B2B0-E57A6EFA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FBE6374-C37F-4423-B987-789E84D4E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시간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9A364DB-16FC-451D-B31F-3D42C0351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ko-KR" altLang="en-US"/>
              <a:t>시간 데이터타입</a:t>
            </a:r>
          </a:p>
          <a:p>
            <a:pPr marL="609600" indent="-609600"/>
            <a:endParaRPr lang="ko-KR" altLang="en-US"/>
          </a:p>
          <a:p>
            <a:pPr marL="609600" indent="-609600"/>
            <a:endParaRPr lang="ko-KR" altLang="en-US"/>
          </a:p>
          <a:p>
            <a:pPr marL="609600" indent="-609600"/>
            <a:endParaRPr lang="ko-KR" altLang="en-US"/>
          </a:p>
          <a:p>
            <a:pPr marL="609600" indent="-609600">
              <a:buFontTx/>
              <a:buNone/>
            </a:pPr>
            <a:r>
              <a:rPr lang="en-US" altLang="ko-KR"/>
              <a:t>declare @birthday datetime</a:t>
            </a:r>
          </a:p>
          <a:p>
            <a:pPr marL="609600" indent="-609600">
              <a:buFontTx/>
              <a:buNone/>
            </a:pPr>
            <a:r>
              <a:rPr lang="en-US" altLang="ko-KR"/>
              <a:t>set @birthday='2006/3/18'</a:t>
            </a:r>
          </a:p>
          <a:p>
            <a:pPr marL="609600" indent="-609600">
              <a:buFontTx/>
              <a:buNone/>
            </a:pPr>
            <a:r>
              <a:rPr lang="en-US" altLang="ko-KR"/>
              <a:t>select @birthday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23E7D20-2BC2-4C39-B288-D6C9908A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65400"/>
            <a:ext cx="16573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데이터 타입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4E57D267-765E-4230-AE07-0BA89CDA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565400"/>
            <a:ext cx="51117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범위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3FE64D1-E875-4477-AD23-3F7E06FA0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03550"/>
            <a:ext cx="16573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datetime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4B531FD2-AB75-432B-A695-FA50AA06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003550"/>
            <a:ext cx="51117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±</a:t>
            </a:r>
            <a:r>
              <a:rPr lang="en-US" altLang="ko-KR" sz="1800">
                <a:solidFill>
                  <a:srgbClr val="2F4600"/>
                </a:solidFill>
              </a:rPr>
              <a:t>9223342036854775808(1/300</a:t>
            </a:r>
            <a:r>
              <a:rPr lang="ko-KR" altLang="en-US" sz="1800">
                <a:solidFill>
                  <a:srgbClr val="2F4600"/>
                </a:solidFill>
              </a:rPr>
              <a:t>초까지의 정확성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3F15A87D-B21D-49B6-AA6F-A666878FC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242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smalldatetime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5CD1DAED-B304-499A-A714-6D961F1B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424238"/>
            <a:ext cx="51117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±214,748.3647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9CB28787-9E7E-4FA8-B894-D0F499EC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565400"/>
            <a:ext cx="93662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정밀도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6DC153A4-9298-4546-81F8-B082DE24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003550"/>
            <a:ext cx="93662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8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48EDBC6B-4C9B-49CF-A19F-33B044E4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4242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4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1B31DF3-8943-4544-9610-1F6163FC5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시간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81CE54B-5E93-4749-975A-AB5313717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ko-KR" altLang="en-US"/>
              <a:t>년도자리가 </a:t>
            </a:r>
            <a:r>
              <a:rPr lang="en-US" altLang="ko-KR"/>
              <a:t>50</a:t>
            </a:r>
            <a:r>
              <a:rPr lang="ko-KR" altLang="en-US"/>
              <a:t>보다 큰경우 </a:t>
            </a:r>
            <a:r>
              <a:rPr lang="en-US" altLang="ko-KR"/>
              <a:t>19XX</a:t>
            </a:r>
            <a:r>
              <a:rPr lang="ko-KR" altLang="en-US"/>
              <a:t>로 인식</a:t>
            </a:r>
          </a:p>
          <a:p>
            <a:pPr marL="609600" indent="-609600">
              <a:lnSpc>
                <a:spcPct val="90000"/>
              </a:lnSpc>
            </a:pPr>
            <a:r>
              <a:rPr lang="ko-KR" altLang="en-US"/>
              <a:t>년도자리가 </a:t>
            </a:r>
            <a:r>
              <a:rPr lang="en-US" altLang="ko-KR"/>
              <a:t>50</a:t>
            </a:r>
            <a:r>
              <a:rPr lang="ko-KR" altLang="en-US"/>
              <a:t>보다 작은경우 </a:t>
            </a:r>
            <a:r>
              <a:rPr lang="en-US" altLang="ko-KR"/>
              <a:t>20XX</a:t>
            </a:r>
            <a:r>
              <a:rPr lang="ko-KR" altLang="en-US"/>
              <a:t>로 인식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ko-KR" altLang="en-US" sz="2800"/>
              <a:t> </a:t>
            </a:r>
            <a:r>
              <a:rPr lang="en-US" altLang="ko-KR" sz="2800"/>
              <a:t>declare @birthday datetime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/>
              <a:t> </a:t>
            </a:r>
            <a:r>
              <a:rPr lang="en-US" altLang="ko-KR" sz="2800"/>
              <a:t>set @birthday='06/3/18'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800"/>
              <a:t> select @birthday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800"/>
              <a:t> set @birthday='96/3/18'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800"/>
              <a:t> select @birthday</a:t>
            </a:r>
          </a:p>
          <a:p>
            <a:pPr marL="609600" indent="-609600">
              <a:lnSpc>
                <a:spcPct val="90000"/>
              </a:lnSpc>
            </a:pPr>
            <a:r>
              <a:rPr lang="ko-KR" altLang="en-US"/>
              <a:t>기본 </a:t>
            </a:r>
            <a:r>
              <a:rPr lang="en-US" altLang="ko-KR"/>
              <a:t>: 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</a:t>
            </a:r>
          </a:p>
          <a:p>
            <a:pPr marL="990600" lvl="1" indent="-533400">
              <a:lnSpc>
                <a:spcPct val="90000"/>
              </a:lnSpc>
            </a:pP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</a:t>
            </a:r>
            <a:r>
              <a:rPr lang="en-US" altLang="ko-KR"/>
              <a:t>/</a:t>
            </a:r>
            <a:r>
              <a:rPr lang="ko-KR" altLang="en-US"/>
              <a:t>년으로 수정 </a:t>
            </a:r>
            <a:r>
              <a:rPr lang="en-US" altLang="ko-KR"/>
              <a:t>: set dateformat mdy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4868D10-43DE-46C8-9BBA-EEB147B17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파일시스템의 문제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250EEAB-82F8-476B-8A44-6751B3275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ko-KR" altLang="en-US"/>
              <a:t>데이터의 종속성</a:t>
            </a:r>
            <a:endParaRPr lang="en-US" altLang="ko-KR"/>
          </a:p>
          <a:p>
            <a:pPr eaLnBrk="1" hangingPunct="1">
              <a:lnSpc>
                <a:spcPct val="170000"/>
              </a:lnSpc>
            </a:pPr>
            <a:r>
              <a:rPr lang="ko-KR" altLang="en-US"/>
              <a:t>데이터의 중복성</a:t>
            </a:r>
          </a:p>
          <a:p>
            <a:pPr eaLnBrk="1" hangingPunct="1">
              <a:lnSpc>
                <a:spcPct val="170000"/>
              </a:lnSpc>
            </a:pPr>
            <a:r>
              <a:rPr lang="ko-KR" altLang="en-US"/>
              <a:t>데이터의 보안 문제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26484F-A12F-4A07-B835-EA478A8B239B}"/>
              </a:ext>
            </a:extLst>
          </p:cNvPr>
          <p:cNvCxnSpPr/>
          <p:nvPr/>
        </p:nvCxnSpPr>
        <p:spPr>
          <a:xfrm>
            <a:off x="3675063" y="2133600"/>
            <a:ext cx="8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5B4933-BC18-44EE-88A8-CF8936DCF379}"/>
              </a:ext>
            </a:extLst>
          </p:cNvPr>
          <p:cNvCxnSpPr/>
          <p:nvPr/>
        </p:nvCxnSpPr>
        <p:spPr>
          <a:xfrm>
            <a:off x="3756025" y="3068638"/>
            <a:ext cx="7826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97C4E7-B45B-4D06-90FC-77BB4AE269A0}"/>
              </a:ext>
            </a:extLst>
          </p:cNvPr>
          <p:cNvCxnSpPr/>
          <p:nvPr/>
        </p:nvCxnSpPr>
        <p:spPr>
          <a:xfrm>
            <a:off x="4538663" y="2133600"/>
            <a:ext cx="0" cy="935038"/>
          </a:xfrm>
          <a:prstGeom prst="line">
            <a:avLst/>
          </a:prstGeom>
          <a:ln w="2857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9B5B133E-CF81-4129-A3F7-182B8CA7D303}"/>
              </a:ext>
            </a:extLst>
          </p:cNvPr>
          <p:cNvSpPr txBox="1"/>
          <p:nvPr/>
        </p:nvSpPr>
        <p:spPr>
          <a:xfrm>
            <a:off x="4683125" y="1916113"/>
            <a:ext cx="3057525" cy="16256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ko-KR" altLang="en-US" sz="2400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데이터의 저장비용 증가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ko-KR" altLang="en-US" sz="2400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데이터의 </a:t>
            </a:r>
            <a:r>
              <a:rPr lang="ko-KR" altLang="en-US" sz="2400" dirty="0" err="1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무결성</a:t>
            </a:r>
            <a:r>
              <a:rPr lang="ko-KR" altLang="en-US" sz="2400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문제</a:t>
            </a:r>
          </a:p>
          <a:p>
            <a:pPr eaLnBrk="1" hangingPunct="1">
              <a:defRPr/>
            </a:pPr>
            <a:endParaRPr lang="ko-KR" altLang="en-US" dirty="0">
              <a:latin typeface="+mn-lt"/>
            </a:endParaRP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4DDD2D87-AADD-4874-B7B4-9344D45A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094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pSp>
        <p:nvGrpSpPr>
          <p:cNvPr id="21513" name="그룹 1">
            <a:extLst>
              <a:ext uri="{FF2B5EF4-FFF2-40B4-BE49-F238E27FC236}">
                <a16:creationId xmlns:a16="http://schemas.microsoft.com/office/drawing/2014/main" id="{3C5E05AE-1975-4B01-B0B6-0EB39ABEA7E1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327525"/>
            <a:ext cx="5262563" cy="2114550"/>
            <a:chOff x="984250" y="4437063"/>
            <a:chExt cx="5262563" cy="2114550"/>
          </a:xfrm>
        </p:grpSpPr>
        <p:pic>
          <p:nvPicPr>
            <p:cNvPr id="21514" name="_x385580560" descr="EMB00002f5c6585">
              <a:extLst>
                <a:ext uri="{FF2B5EF4-FFF2-40B4-BE49-F238E27FC236}">
                  <a16:creationId xmlns:a16="http://schemas.microsoft.com/office/drawing/2014/main" id="{563916F2-FD79-465E-B284-1F8C7A59E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50" y="4437063"/>
              <a:ext cx="5262563" cy="174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55370-36E7-4A94-8647-ED7C4786BC66}"/>
                </a:ext>
              </a:extLst>
            </p:cNvPr>
            <p:cNvSpPr txBox="1"/>
            <p:nvPr/>
          </p:nvSpPr>
          <p:spPr>
            <a:xfrm>
              <a:off x="1227138" y="6181726"/>
              <a:ext cx="3846512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accent5">
                      <a:lumMod val="2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파일시스템을 사용하는 데이터관리의 예</a:t>
              </a:r>
              <a:r>
                <a:rPr lang="en-US" altLang="ko-KR" dirty="0">
                  <a:solidFill>
                    <a:schemeClr val="accent5">
                      <a:lumMod val="2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.</a:t>
              </a:r>
              <a:endParaRPr lang="ko-KR" altLang="en-US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FD01635C-BCBF-4583-B707-33860C3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r>
              <a:rPr lang="en-US" altLang="ko-KR"/>
              <a:t>-</a:t>
            </a:r>
            <a:r>
              <a:rPr lang="ko-KR" altLang="en-US"/>
              <a:t>기타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37EE19C-1268-48A4-8E80-DA025AF211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844675"/>
          <a:ext cx="7489825" cy="3790949"/>
        </p:xfrm>
        <a:graphic>
          <a:graphicData uri="http://schemas.openxmlformats.org/drawingml/2006/table">
            <a:tbl>
              <a:tblPr/>
              <a:tblGrid>
                <a:gridCol w="16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90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4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CURSOR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커서에 대한 참조가 들어 있는 변수 또는 저장 프로시저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OUTPUT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매개 변수의 데이터 형식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4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TIMESTAMP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데이터베이스 내에서 자동으로 생성되는 고유 이진 숫자를 표시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4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HIERARCHYID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계층적 데이터 및 계층적 구조를 갖는 테이블을 관리하기 위한 데이터형식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34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UNIQUEIDENTIFIER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전역 고유 식별자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(GUID)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90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SQL_VARIANT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max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의 데이터 형식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, text, ntext, image, timestamp, xml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을 제외한 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,한컴돋움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여러 가지 데이터 형식의 값을 저장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SQL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서버에서 지원하는 여러 가지 데이터 형식의 값을 저장하는 데이터 형식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24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XML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XML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데이터 형식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24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TABLE</a:t>
                      </a: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테이블 변수 데이터형식으로 결과 집합을 저장할 수 있는 특별한 데이터 형식 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74" marB="1777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704" name="Rectangle 1">
            <a:extLst>
              <a:ext uri="{FF2B5EF4-FFF2-40B4-BE49-F238E27FC236}">
                <a16:creationId xmlns:a16="http://schemas.microsoft.com/office/drawing/2014/main" id="{28999977-77C6-4EA4-A410-4F73DF18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B3F5757-F044-438F-B9BA-6B930782F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-timestamp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0489FB0-64E4-4A75-B428-B6F9C6CF4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실제 시간과 날짜가 아니라 </a:t>
            </a:r>
            <a:r>
              <a:rPr lang="en-US" altLang="ko-KR"/>
              <a:t>SQL </a:t>
            </a:r>
            <a:r>
              <a:rPr lang="ko-KR" altLang="en-US"/>
              <a:t>서버가 사용하는 일련번호</a:t>
            </a:r>
          </a:p>
          <a:p>
            <a:r>
              <a:rPr lang="ko-KR" altLang="en-US"/>
              <a:t>데이터 변경 시 로그에 변경내용을 기록 할 때 작업의 순서를 알기 위함 </a:t>
            </a:r>
          </a:p>
          <a:p>
            <a:r>
              <a:rPr lang="ko-KR" altLang="en-US"/>
              <a:t>일반적으로 거의 사용 안함</a:t>
            </a:r>
            <a:endParaRPr lang="en-US" altLang="ko-KR"/>
          </a:p>
          <a:p>
            <a:r>
              <a:rPr lang="ko-KR" altLang="en-US" sz="2400"/>
              <a:t>예</a:t>
            </a:r>
            <a:r>
              <a:rPr lang="en-US" altLang="ko-KR" sz="2400"/>
              <a:t>) create table #a(a int,b timestamp)</a:t>
            </a:r>
          </a:p>
          <a:p>
            <a:pPr lvl="2">
              <a:buFontTx/>
              <a:buNone/>
            </a:pPr>
            <a:r>
              <a:rPr lang="en-US" altLang="ko-KR"/>
              <a:t>insert #a(a) values(2)</a:t>
            </a:r>
            <a:endParaRPr lang="ko-KR" altLang="en-US"/>
          </a:p>
          <a:p>
            <a:pPr lvl="2">
              <a:buFontTx/>
              <a:buNone/>
            </a:pPr>
            <a:r>
              <a:rPr lang="en-US" altLang="ko-KR"/>
              <a:t>select * from #a</a:t>
            </a:r>
            <a:endParaRPr lang="ko-KR" altLang="en-US"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F822AE-326A-491C-AB06-703F7DB80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en-US" altLang="ko-KR"/>
              <a:t>- uniqueidentifier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B9812C4-595E-4D26-8249-6E0D6A7AF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newid()</a:t>
            </a:r>
            <a:r>
              <a:rPr lang="ko-KR" altLang="en-US"/>
              <a:t>함수에 의해 만들어지는 유일한 키값을 저장하는 자료형</a:t>
            </a:r>
          </a:p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>
              <a:buFontTx/>
              <a:buNone/>
            </a:pPr>
            <a:r>
              <a:rPr lang="en-US" altLang="ko-KR"/>
              <a:t> DECLARE @unique_guid uniqueidentifier</a:t>
            </a:r>
          </a:p>
          <a:p>
            <a:pPr>
              <a:buFontTx/>
              <a:buNone/>
            </a:pPr>
            <a:r>
              <a:rPr lang="en-US" altLang="ko-KR"/>
              <a:t> SET @unique_guid = NEWID()</a:t>
            </a:r>
          </a:p>
          <a:p>
            <a:pPr>
              <a:buFontTx/>
              <a:buNone/>
            </a:pPr>
            <a:r>
              <a:rPr lang="en-US" altLang="ko-KR"/>
              <a:t> SELECT @unique_guid </a:t>
            </a: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DDB3B1EF-2D6C-4414-8F3C-A949194F3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013325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5DC9BA2C-09D3-4969-A728-5A4A19F1D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01332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585246E1-4D15-43B4-9943-353FADEDB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811838"/>
            <a:ext cx="344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7A7700"/>
                </a:solidFill>
              </a:rPr>
              <a:t>실행마다 새로운 유일한 값 부여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B0EE4BC-F17E-4A54-8D04-6CA8C6CB1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convert()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183776D-C60A-44C0-8726-1FEEA1132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자료형을 바꾸는 함수</a:t>
            </a:r>
          </a:p>
          <a:p>
            <a:r>
              <a:rPr lang="en-US" altLang="ko-KR"/>
              <a:t>CONVERT(</a:t>
            </a:r>
            <a:r>
              <a:rPr lang="ko-KR" altLang="en-US"/>
              <a:t>데이터타입</a:t>
            </a:r>
            <a:r>
              <a:rPr lang="en-US" altLang="ko-KR"/>
              <a:t>(</a:t>
            </a:r>
            <a:r>
              <a:rPr lang="ko-KR" altLang="en-US"/>
              <a:t>길이</a:t>
            </a:r>
            <a:r>
              <a:rPr lang="en-US" altLang="ko-KR"/>
              <a:t>),</a:t>
            </a:r>
            <a:r>
              <a:rPr lang="ko-KR" altLang="en-US"/>
              <a:t>식</a:t>
            </a:r>
            <a:r>
              <a:rPr lang="en-US" altLang="ko-KR"/>
              <a:t>[,</a:t>
            </a:r>
            <a:r>
              <a:rPr lang="ko-KR" altLang="en-US"/>
              <a:t>스타일</a:t>
            </a:r>
            <a:r>
              <a:rPr lang="en-US" altLang="ko-KR"/>
              <a:t>])</a:t>
            </a:r>
          </a:p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>
              <a:buFontTx/>
              <a:buNone/>
            </a:pPr>
            <a:r>
              <a:rPr lang="en-US" altLang="ko-KR" sz="2800"/>
              <a:t>SELECT CONVERT(varchar(30),GETDATE(),2)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A7D32993-3CE9-4AD6-8033-C791893B1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3284538"/>
            <a:ext cx="576262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CBAEB523-06E8-4FCF-ACF8-8FA634A3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</a:t>
            </a:r>
            <a:r>
              <a:rPr lang="ko-KR" altLang="en-US"/>
              <a:t>함수의 형식</a:t>
            </a:r>
          </a:p>
        </p:txBody>
      </p:sp>
      <p:pic>
        <p:nvPicPr>
          <p:cNvPr id="32771" name="Picture 7">
            <a:extLst>
              <a:ext uri="{FF2B5EF4-FFF2-40B4-BE49-F238E27FC236}">
                <a16:creationId xmlns:a16="http://schemas.microsoft.com/office/drawing/2014/main" id="{5E3F44F8-19ED-4E0B-80DF-48DE2364F5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700213"/>
            <a:ext cx="5976937" cy="4392612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076947F0-7DBE-44F0-85F4-9A6EDD4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CAST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E3D9858E-95AD-497C-AFDE-3DADDB69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자료형을 바꾸는 함수</a:t>
            </a:r>
            <a:endParaRPr lang="en-US" altLang="ko-KR"/>
          </a:p>
          <a:p>
            <a:r>
              <a:rPr lang="en-US" altLang="ko-KR"/>
              <a:t>CAST(</a:t>
            </a:r>
            <a:r>
              <a:rPr lang="ko-KR" altLang="en-US"/>
              <a:t>표현식 </a:t>
            </a:r>
            <a:r>
              <a:rPr lang="en-US" altLang="ko-KR"/>
              <a:t>AS </a:t>
            </a:r>
            <a:r>
              <a:rPr lang="ko-KR" altLang="en-US"/>
              <a:t>데이터타입</a:t>
            </a:r>
            <a:r>
              <a:rPr lang="en-US" altLang="ko-KR"/>
              <a:t>(</a:t>
            </a:r>
            <a:r>
              <a:rPr lang="ko-KR" altLang="en-US"/>
              <a:t>길이</a:t>
            </a:r>
            <a:r>
              <a:rPr lang="en-US" altLang="ko-KR"/>
              <a:t>))</a:t>
            </a:r>
          </a:p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>
              <a:buFontTx/>
              <a:buNone/>
            </a:pPr>
            <a:r>
              <a:rPr lang="en-US" altLang="ko-KR"/>
              <a:t>SELECT CAST('55' AS INT)</a:t>
            </a:r>
            <a:br>
              <a:rPr lang="en-US" altLang="ko-KR"/>
            </a:br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FDF5F65F-3331-447C-BD42-07BA75F8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convert/cast</a:t>
            </a:r>
            <a:endParaRPr lang="ko-KR" altLang="en-US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F67801F4-10CA-4BB3-ACC6-BDFA8A99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/>
              <a:t>declare @a integer</a:t>
            </a:r>
          </a:p>
          <a:p>
            <a:pPr>
              <a:buFontTx/>
              <a:buNone/>
            </a:pPr>
            <a:r>
              <a:rPr lang="en-US" altLang="ko-KR"/>
              <a:t>declare @b float</a:t>
            </a:r>
          </a:p>
          <a:p>
            <a:pPr>
              <a:buFontTx/>
              <a:buNone/>
            </a:pPr>
            <a:r>
              <a:rPr lang="en-US" altLang="ko-KR"/>
              <a:t>select @a=ytd_sales from titles where title_id='bu1032'</a:t>
            </a:r>
          </a:p>
          <a:p>
            <a:pPr>
              <a:buFontTx/>
              <a:buNone/>
            </a:pPr>
            <a:r>
              <a:rPr lang="en-US" altLang="ko-KR"/>
              <a:t>select @b=convert(float,@a/12)</a:t>
            </a:r>
          </a:p>
          <a:p>
            <a:pPr>
              <a:buFontTx/>
              <a:buNone/>
            </a:pPr>
            <a:r>
              <a:rPr lang="en-US" altLang="ko-KR"/>
              <a:t>select @a,@b</a:t>
            </a:r>
          </a:p>
          <a:p>
            <a:pPr>
              <a:buFontTx/>
              <a:buNone/>
            </a:pPr>
            <a:endParaRPr lang="ko-KR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D58C805-C055-47D8-9596-AD465FF1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084763"/>
            <a:ext cx="6408738" cy="1008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aseline="30000">
                <a:solidFill>
                  <a:srgbClr val="FF0000"/>
                </a:solidFill>
              </a:rPr>
              <a:t>cast</a:t>
            </a:r>
            <a:r>
              <a:rPr lang="ko-KR" altLang="en-US" sz="1800" baseline="30000">
                <a:solidFill>
                  <a:srgbClr val="FF0000"/>
                </a:solidFill>
              </a:rPr>
              <a:t>함수</a:t>
            </a:r>
            <a:r>
              <a:rPr lang="en-US" altLang="ko-KR" sz="1800" baseline="30000">
                <a:solidFill>
                  <a:srgbClr val="FF0000"/>
                </a:solidFill>
              </a:rPr>
              <a:t>)</a:t>
            </a:r>
            <a:r>
              <a:rPr lang="en-US" altLang="ko-KR" sz="180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ea typeface="굴림" panose="020B0600000101010101" pitchFamily="34" charset="-127"/>
              </a:rPr>
              <a:t>  select @b=cast(@a/12 as float)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ea typeface="굴림" panose="020B0600000101010101" pitchFamily="34" charset="-127"/>
              </a:rPr>
              <a:t>  select @a,@b</a:t>
            </a:r>
            <a:endParaRPr lang="ko-KR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D227FAC4-5BF8-4A6F-AECF-D5C1CEF1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숫자의 연산함수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E4864EA-69CC-4D7C-9022-FD98133DE8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993062" cy="4864113"/>
        </p:xfrm>
        <a:graphic>
          <a:graphicData uri="http://schemas.openxmlformats.org/drawingml/2006/table">
            <a:tbl>
              <a:tblPr/>
              <a:tblGrid>
                <a:gridCol w="307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875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-윤고딕120"/>
                        </a:rPr>
                        <a:t>함수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20"/>
                        </a:rPr>
                        <a:t>설명</a:t>
                      </a:r>
                      <a:endParaRPr lang="ko-KR" alt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ABS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10"/>
                        </a:rPr>
                        <a:t>숫자의 절대값 양수를 반환한다</a:t>
                      </a:r>
                      <a:r>
                        <a:rPr lang="en-US" altLang="ko-KR" sz="1600">
                          <a:effectLst/>
                          <a:latin typeface="-윤고딕110"/>
                        </a:rPr>
                        <a:t>. </a:t>
                      </a:r>
                      <a:endParaRPr lang="ko-KR" alt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7"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ea typeface="-윤고딕110"/>
                        </a:rPr>
                        <a:t>ACOS,ASIN,ATAN,COS,SIN,TAN</a:t>
                      </a:r>
                      <a:endParaRPr lang="es-E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ea typeface="-윤고딕110"/>
                        </a:rPr>
                        <a:t>float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값에 해당되는 각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삼각함수값을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CELING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-윤고딕110"/>
                        </a:rPr>
                        <a:t>입력숫자보다 크거나 같은 최소의 정수를 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FLOOR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-윤고딕110"/>
                        </a:rPr>
                        <a:t>입력 숫자보다 작거나 같은 최대 정수를 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DEGREES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effectLst/>
                          <a:latin typeface="-윤고딕110"/>
                        </a:rPr>
                        <a:t>라디안값을</a:t>
                      </a:r>
                      <a:r>
                        <a:rPr lang="ko-KR" altLang="en-US" sz="1600" dirty="0">
                          <a:effectLst/>
                          <a:latin typeface="-윤고딕110"/>
                        </a:rPr>
                        <a:t> 각도로 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RADIANS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10"/>
                        </a:rPr>
                        <a:t>각도를 라디안값으로 반환한다</a:t>
                      </a:r>
                      <a:r>
                        <a:rPr lang="en-US" altLang="ko-KR" sz="160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EXP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식의 지수 값을 반환한다</a:t>
                      </a: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LOG, LOG10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입력 값의 로그를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PI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PI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상수 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POWER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지정식의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y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승을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14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RAND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에서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사이의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형의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난수를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옵션으로 정수의 초기값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seed)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을 줄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ROUND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반올림자릿수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length)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에 따라 주어진 숫자를 반올림한다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51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SIGN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지정된 식의 양수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(+1),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영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(0)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또는 음수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(-1)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기호를 반환한다</a:t>
                      </a: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SQRT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값의 제곱근을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ea typeface="-윤고딕110"/>
                        </a:rPr>
                        <a:t>SQUARE</a:t>
                      </a:r>
                      <a:endParaRPr 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지정한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값의 제곱을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5896" name="Rectangle 2">
            <a:extLst>
              <a:ext uri="{FF2B5EF4-FFF2-40B4-BE49-F238E27FC236}">
                <a16:creationId xmlns:a16="http://schemas.microsoft.com/office/drawing/2014/main" id="{0C2EE1C2-E7EB-4DD1-834B-094C642A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52D846F7-4F70-42FD-9B04-51C844F8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8B4872-937F-4872-8095-8A6D8F5B07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1568450"/>
          <a:ext cx="7848600" cy="4740275"/>
        </p:xfrm>
        <a:graphic>
          <a:graphicData uri="http://schemas.openxmlformats.org/drawingml/2006/table">
            <a:tbl>
              <a:tblPr/>
              <a:tblGrid>
                <a:gridCol w="129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832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-윤고딕120"/>
                        </a:rPr>
                        <a:t>함수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-윤고딕120"/>
                        </a:rPr>
                        <a:t>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9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ASCII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주어진 문자에서 첫 글자의 아스키 값을 반환한다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CHAR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ea typeface="-윤고딕110"/>
                        </a:rPr>
                        <a:t>ASCII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코드값에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대한 문자를 반환한다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CHARINDDEX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문자열에서 패턴의 시작지점을 반환한다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LEFT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왼쪽부터 숫자만큼 문자를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RIGHT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오른쪽부터 숫자만큼 문자를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79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LEN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지정한 문자열 식의 후행 공백을 제외한 문자 수를 반환한다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LOWER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문자열을 소문자로 바꾼다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UPPER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문자열을 대문자로 바꾼다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 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LTRIM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문자열의 왼쪽 공백을 모두 없앤다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RTRIM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문자열의 오른쪽 공백을 모두 없앤다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3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PATINDEX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문자열에서 패턴이 처음 나타나는 곳의 위치를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 </a:t>
                      </a:r>
                      <a:r>
                        <a:rPr lang="ko-KR" altLang="en-US" sz="1400">
                          <a:effectLst/>
                          <a:latin typeface="-윤고딕110"/>
                        </a:rPr>
                        <a:t>패턴이 없으면 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0</a:t>
                      </a:r>
                      <a:r>
                        <a:rPr lang="ko-KR" altLang="en-US" sz="1400">
                          <a:effectLst/>
                          <a:latin typeface="-윤고딕110"/>
                        </a:rPr>
                        <a:t>을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REPLICATE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지정한 숫자만큼 문자열 값을 반복한다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9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REPLACE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첫 번째 문자열에서 두 번째 문자의 </a:t>
                      </a:r>
                      <a:r>
                        <a:rPr lang="ko-KR" altLang="en-US" sz="1400" dirty="0" err="1">
                          <a:effectLst/>
                          <a:latin typeface="-윤고딕110"/>
                        </a:rPr>
                        <a:t>패턴값을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 세 번째 문자열로 바꾼다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REVERSE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문자열을 반대로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SPACE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공백을 숫자만큼 반복한다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STR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숫자를 지정한 길이만큼의 문자로 변환한다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 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이때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마지막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decimal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은 반올림한 </a:t>
                      </a:r>
                      <a:r>
                        <a:rPr lang="ko-KR" altLang="en-US" sz="1400" dirty="0" err="1">
                          <a:effectLst/>
                          <a:latin typeface="-윤고딕110"/>
                        </a:rPr>
                        <a:t>자리수이다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STUFF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첫 번째 문자열의 시작지점에서 지정한 길이만큼없애고 마지막 문자열로 채운다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SUBSTRING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첫 번째 문자열에서 지정한 시작문자로부터 길이만큼 문자를 반환한다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6929" name="Rectangle 1">
            <a:extLst>
              <a:ext uri="{FF2B5EF4-FFF2-40B4-BE49-F238E27FC236}">
                <a16:creationId xmlns:a16="http://schemas.microsoft.com/office/drawing/2014/main" id="{DC217F5F-0F8C-4DF5-9430-891C574A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142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A442BD5F-C9E7-4920-8E3D-54D80077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날짜함수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461E7FC-235A-43D4-8388-B5895F0A5D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1581150"/>
          <a:ext cx="7993062" cy="4646614"/>
        </p:xfrm>
        <a:graphic>
          <a:graphicData uri="http://schemas.openxmlformats.org/drawingml/2006/table">
            <a:tbl>
              <a:tblPr/>
              <a:tblGrid>
                <a:gridCol w="212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90"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20"/>
                        </a:rPr>
                        <a:t>함수</a:t>
                      </a:r>
                      <a:endParaRPr lang="ko-KR" alt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20"/>
                        </a:rPr>
                        <a:t>설명</a:t>
                      </a:r>
                      <a:endParaRPr lang="ko-KR" alt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2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GETDATE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>
                          <a:effectLst/>
                          <a:latin typeface="-윤고딕110"/>
                        </a:rPr>
                        <a:t>현재 날짜와 시간을 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(1/300</a:t>
                      </a:r>
                      <a:r>
                        <a:rPr lang="ko-KR" altLang="en-US" sz="1600" dirty="0">
                          <a:effectLst/>
                          <a:latin typeface="-윤고딕110"/>
                        </a:rPr>
                        <a:t>초의 정확도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8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SYSDATETIME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>
                          <a:effectLst/>
                          <a:latin typeface="-윤고딕110"/>
                        </a:rPr>
                        <a:t>현재 날짜와 시간이 포함된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datetimeoffset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(7)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</a:t>
                      </a:r>
                      <a:r>
                        <a:rPr lang="ko-KR" altLang="en-US" sz="1600" dirty="0">
                          <a:effectLst/>
                          <a:latin typeface="-윤고딕110"/>
                        </a:rPr>
                        <a:t>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r>
                        <a:rPr lang="ko-KR" altLang="en-US" sz="1600" dirty="0">
                          <a:effectLst/>
                          <a:latin typeface="-윤고딕110"/>
                        </a:rPr>
                        <a:t>표준 시간대 오프셋이 포함된다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.(100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나노초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8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SYSDATETIMEOFFSET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날짜와 시간이 포함된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datetimeoffset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(7)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 시간대 오프셋이 포함된다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.(100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나노초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2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DATENAME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날짜의 지정된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나타내는 문자열을 반환한다</a:t>
                      </a: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DATEPART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날짜의 지정된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29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DATEDIFF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지정한 두 날짜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enddate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사이의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7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DATEADD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 간격을 더하여 새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DAY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일을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MONTH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월을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YEAR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연도를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929" name="Rectangle 1">
            <a:extLst>
              <a:ext uri="{FF2B5EF4-FFF2-40B4-BE49-F238E27FC236}">
                <a16:creationId xmlns:a16="http://schemas.microsoft.com/office/drawing/2014/main" id="{A28339A5-2889-4BBD-9393-B99AC597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581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DDD3A3A-ABE3-425E-BA9E-5874F89D5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데이터베이스의</a:t>
            </a:r>
            <a:r>
              <a:rPr lang="en-US" altLang="ko-KR"/>
              <a:t> </a:t>
            </a:r>
            <a:r>
              <a:rPr lang="ko-KR" altLang="en-US"/>
              <a:t>정의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5D9DBB7-2CDA-4344-B57C-C0A3F2333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ko-KR" altLang="en-US"/>
              <a:t>대량의 정보를 여러 응용시스템이 공동 사용하기 위해 통합</a:t>
            </a:r>
            <a:r>
              <a:rPr lang="en-US" altLang="ko-KR"/>
              <a:t>, </a:t>
            </a:r>
            <a:r>
              <a:rPr lang="ko-KR" altLang="en-US"/>
              <a:t>저장된 데이터의 집합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통합된 데이터</a:t>
            </a:r>
            <a:r>
              <a:rPr lang="en-US" altLang="ko-KR"/>
              <a:t>(Integrated Data)</a:t>
            </a:r>
            <a:r>
              <a:rPr lang="ko-KR" altLang="en-US"/>
              <a:t> </a:t>
            </a:r>
            <a:r>
              <a:rPr lang="en-US" altLang="ko-KR">
                <a:latin typeface="Arial" panose="020B0604020202020204" pitchFamily="34" charset="0"/>
              </a:rPr>
              <a:t>:</a:t>
            </a:r>
            <a:r>
              <a:rPr lang="en-US" altLang="ko-KR"/>
              <a:t> </a:t>
            </a:r>
            <a:r>
              <a:rPr lang="ko-KR" altLang="en-US"/>
              <a:t>중복배제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저장된 데이터</a:t>
            </a:r>
            <a:r>
              <a:rPr lang="en-US" altLang="ko-KR"/>
              <a:t>(Stored Data) : </a:t>
            </a:r>
            <a:r>
              <a:rPr lang="ko-KR" altLang="en-US"/>
              <a:t>저장매체에 저장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운영 데이터</a:t>
            </a:r>
            <a:r>
              <a:rPr lang="en-US" altLang="ko-KR"/>
              <a:t>(Operational Data) : </a:t>
            </a:r>
            <a:r>
              <a:rPr lang="ko-KR" altLang="en-US" sz="2200" b="1"/>
              <a:t>조직을 운영할 데이터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공용 데이터</a:t>
            </a:r>
            <a:r>
              <a:rPr lang="en-US" altLang="ko-KR"/>
              <a:t>(Shared Data) : </a:t>
            </a:r>
            <a:r>
              <a:rPr lang="ko-KR" altLang="en-US"/>
              <a:t>여러 사용자 공유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AE2FCE4-BA39-E02D-2081-F628B4C0D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기본적인 </a:t>
            </a:r>
            <a:r>
              <a:rPr lang="en-US" altLang="ko-KR"/>
              <a:t>SELECT</a:t>
            </a:r>
            <a:r>
              <a:rPr lang="ko-KR" altLang="en-US"/>
              <a:t>문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F01049-CCF7-DB8E-E099-5A01839C8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Select : </a:t>
            </a:r>
            <a:r>
              <a:rPr lang="ko-KR" altLang="en-US">
                <a:solidFill>
                  <a:srgbClr val="A29E00"/>
                </a:solidFill>
              </a:rPr>
              <a:t>질의 결과에 포함될 필드들 열거</a:t>
            </a:r>
          </a:p>
          <a:p>
            <a:pPr eaLnBrk="1" hangingPunct="1">
              <a:buFontTx/>
              <a:buNone/>
            </a:pPr>
            <a:r>
              <a:rPr lang="ko-KR" altLang="en-US"/>
              <a:t>  </a:t>
            </a:r>
            <a:r>
              <a:rPr lang="en-US" altLang="ko-KR"/>
              <a:t>From : </a:t>
            </a:r>
            <a:r>
              <a:rPr lang="ko-KR" altLang="en-US">
                <a:solidFill>
                  <a:srgbClr val="A29E00"/>
                </a:solidFill>
              </a:rPr>
              <a:t>사용될 테이블 열거</a:t>
            </a:r>
          </a:p>
          <a:p>
            <a:pPr eaLnBrk="1" hangingPunct="1">
              <a:buFontTx/>
              <a:buNone/>
            </a:pPr>
            <a:r>
              <a:rPr lang="ko-KR" altLang="en-US"/>
              <a:t>  </a:t>
            </a:r>
            <a:r>
              <a:rPr lang="en-US" altLang="ko-KR"/>
              <a:t>Where : </a:t>
            </a:r>
            <a:r>
              <a:rPr lang="ko-KR" altLang="en-US">
                <a:solidFill>
                  <a:srgbClr val="A29E00"/>
                </a:solidFill>
              </a:rPr>
              <a:t>특정조건열거 </a:t>
            </a:r>
            <a:r>
              <a:rPr lang="en-US" altLang="ko-KR">
                <a:solidFill>
                  <a:srgbClr val="A29E00"/>
                </a:solidFill>
              </a:rPr>
              <a:t>(</a:t>
            </a:r>
            <a:r>
              <a:rPr lang="ko-KR" altLang="en-US">
                <a:solidFill>
                  <a:srgbClr val="A29E00"/>
                </a:solidFill>
              </a:rPr>
              <a:t>선택사항</a:t>
            </a:r>
            <a:r>
              <a:rPr lang="en-US" altLang="ko-KR">
                <a:solidFill>
                  <a:srgbClr val="A29E00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>
              <a:solidFill>
                <a:srgbClr val="A29E00"/>
              </a:solidFill>
            </a:endParaRPr>
          </a:p>
          <a:p>
            <a:pPr eaLnBrk="1" hangingPunct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모든 항목 검색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ko-KR"/>
              <a:t>select * from </a:t>
            </a:r>
            <a:r>
              <a:rPr lang="ko-KR" altLang="en-US"/>
              <a:t>성적</a:t>
            </a:r>
            <a:endParaRPr lang="en-US" altLang="ko-KR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ko-KR"/>
              <a:t>select </a:t>
            </a:r>
            <a:r>
              <a:rPr lang="ko-KR" altLang="en-US"/>
              <a:t>학번</a:t>
            </a:r>
            <a:r>
              <a:rPr lang="en-US" altLang="ko-KR"/>
              <a:t>,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점수</a:t>
            </a:r>
            <a:r>
              <a:rPr lang="en-US" altLang="ko-KR"/>
              <a:t>  from </a:t>
            </a:r>
            <a:r>
              <a:rPr lang="ko-KR" altLang="en-US"/>
              <a:t>성적</a:t>
            </a:r>
            <a:endParaRPr lang="en-US" altLang="ko-KR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1745D9C3-A3C0-F465-4566-8FE1D7AFDB8C}"/>
              </a:ext>
            </a:extLst>
          </p:cNvPr>
          <p:cNvSpPr>
            <a:spLocks/>
          </p:cNvSpPr>
          <p:nvPr/>
        </p:nvSpPr>
        <p:spPr bwMode="auto">
          <a:xfrm>
            <a:off x="5219700" y="3933825"/>
            <a:ext cx="3306763" cy="688975"/>
          </a:xfrm>
          <a:prstGeom prst="borderCallout1">
            <a:avLst>
              <a:gd name="adj1" fmla="val 16588"/>
              <a:gd name="adj2" fmla="val -2306"/>
              <a:gd name="adj3" fmla="val 131565"/>
              <a:gd name="adj4" fmla="val -30630"/>
            </a:avLst>
          </a:prstGeom>
          <a:solidFill>
            <a:srgbClr val="FFCC66"/>
          </a:solidFill>
          <a:ln w="952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테이블 성적의 모든 항목을 검색하라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637C212-DF9A-6891-6AAA-096F6AC3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9950"/>
            <a:ext cx="5472112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aseline="3000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Tip) </a:t>
            </a:r>
            <a:r>
              <a:rPr lang="en-US" altLang="ko-KR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문에서 줄을 바꾸는 것은 의미없음 </a:t>
            </a:r>
            <a:r>
              <a:rPr lang="en-US" altLang="ko-KR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 편의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7F258FB-D960-A2A7-E102-D7EEEE34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D3F28F-18FE-06DD-DD6C-56E5ADD95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순서바꾸기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15E9472-28EB-706F-ADA0-D24469A1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결과의 순서를 바꾸고자 할 경우 칼럼순서를</a:t>
            </a:r>
          </a:p>
          <a:p>
            <a:pPr eaLnBrk="1" hangingPunct="1">
              <a:buFontTx/>
              <a:buNone/>
            </a:pPr>
            <a:r>
              <a:rPr lang="ko-KR" altLang="en-US"/>
              <a:t>원하는 데로 작성</a:t>
            </a:r>
          </a:p>
          <a:p>
            <a:pPr eaLnBrk="1" hangingPunct="1"/>
            <a:r>
              <a:rPr lang="ko-KR" altLang="en-US"/>
              <a:t>테이블 </a:t>
            </a:r>
            <a:r>
              <a:rPr lang="en-US" altLang="ko-KR"/>
              <a:t>‘</a:t>
            </a:r>
            <a:r>
              <a:rPr lang="ko-KR" altLang="en-US"/>
              <a:t>성적</a:t>
            </a:r>
            <a:r>
              <a:rPr lang="en-US" altLang="ko-KR"/>
              <a:t>’ </a:t>
            </a:r>
            <a:r>
              <a:rPr lang="ko-KR" altLang="en-US"/>
              <a:t>실습</a:t>
            </a:r>
          </a:p>
          <a:p>
            <a:pPr lvl="1" eaLnBrk="1" hangingPunct="1">
              <a:buFontTx/>
              <a:buNone/>
            </a:pPr>
            <a:r>
              <a:rPr lang="en-US" altLang="en-US" noProof="1"/>
              <a:t>select </a:t>
            </a:r>
            <a:r>
              <a:rPr lang="ko-KR" altLang="en-US" u="sng" noProof="1"/>
              <a:t>이름, 학번, 점수</a:t>
            </a:r>
          </a:p>
          <a:p>
            <a:pPr lvl="1" eaLnBrk="1" hangingPunct="1">
              <a:buFontTx/>
              <a:buNone/>
            </a:pPr>
            <a:r>
              <a:rPr lang="en-US" altLang="en-US" noProof="1"/>
              <a:t>from </a:t>
            </a:r>
            <a:r>
              <a:rPr lang="ko-KR" altLang="en-US" noProof="1"/>
              <a:t>성적</a:t>
            </a:r>
            <a:endParaRPr lang="en-US" altLang="ko-KR"/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F1EDDA71-798E-C6A2-9E5B-F1F4CA0BC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89363"/>
            <a:ext cx="0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985522E3-DCA5-F060-D4E0-1292CAA3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797425"/>
            <a:ext cx="605155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실제테이블의 칼럼순서와 상관없고 </a:t>
            </a:r>
          </a:p>
          <a:p>
            <a:pPr eaLnBrk="1" hangingPunct="1"/>
            <a:r>
              <a:rPr lang="ko-KR" altLang="en-US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보고자하는 칼럼도 원하는 순서대로 작성하면 됨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5DE6395-0873-9D08-0B9C-76C7DB5E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5BF1AD-CED7-4103-9BFF-5E06F6AC3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3CD5F0-1C4F-DFA1-2039-3B2100B7B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/>
              <a:t>모든 열 가져오기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en-US" altLang="ko-KR" sz="2400"/>
              <a:t>*</a:t>
            </a:r>
            <a:endParaRPr lang="en-US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ko-KR" altLang="en-US" sz="2800"/>
              <a:t>원하는 열만 가져오기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titles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ko-KR" altLang="en-US" sz="2800"/>
              <a:t>오름차순정렬하기</a:t>
            </a:r>
            <a:r>
              <a:rPr lang="en-US" altLang="ko-KR" sz="2800"/>
              <a:t>(asc), </a:t>
            </a:r>
            <a:r>
              <a:rPr lang="ko-KR" altLang="en-US" sz="2800"/>
              <a:t>내림차순정렬하기</a:t>
            </a:r>
            <a:r>
              <a:rPr lang="en-US" altLang="ko-KR" sz="2800"/>
              <a:t>(desc)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ko-KR" altLang="en-US" sz="2400" noProof="1"/>
              <a:t>학번</a:t>
            </a:r>
            <a:r>
              <a:rPr lang="ko-KR" altLang="ko-KR" sz="2400" noProof="1"/>
              <a:t>,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점수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order by </a:t>
            </a:r>
            <a:r>
              <a:rPr lang="ko-KR" altLang="en-US" sz="2000"/>
              <a:t>점수</a:t>
            </a:r>
            <a:r>
              <a:rPr lang="en-US" altLang="ko-KR"/>
              <a:t> asc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기본은 </a:t>
            </a:r>
            <a:r>
              <a:rPr lang="en-US" altLang="ko-KR"/>
              <a:t>asc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CCD63A66-09F3-3F3D-E19D-EECBB368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41F4BB0-862C-22DF-69B8-5B762F3E9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6F611-0BFB-F762-B707-840124B51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/>
              <a:t>행에 대한 처리</a:t>
            </a:r>
          </a:p>
          <a:p>
            <a:pPr marL="609600" indent="-609600" eaLnBrk="1" hangingPunct="1"/>
            <a:r>
              <a:rPr lang="ko-KR" altLang="en-US"/>
              <a:t>비교 연산자  </a:t>
            </a:r>
          </a:p>
          <a:p>
            <a:pPr marL="609600" indent="-609600" eaLnBrk="1" hangingPunct="1"/>
            <a:r>
              <a:rPr lang="en-US" altLang="ko-KR"/>
              <a:t>=  &gt;  &lt;  &gt;=  &lt;=  &lt;&gt;  !=  !&gt;  !&lt;</a:t>
            </a:r>
          </a:p>
          <a:p>
            <a:pPr marL="609600" indent="-609600" eaLnBrk="1" hangingPunct="1"/>
            <a:endParaRPr lang="en-US" altLang="ko-KR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점수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/>
              <a:t>where </a:t>
            </a:r>
            <a:r>
              <a:rPr lang="ko-KR" altLang="en-US" sz="2400" u="sng">
                <a:solidFill>
                  <a:srgbClr val="FF0000"/>
                </a:solidFill>
              </a:rPr>
              <a:t>점수</a:t>
            </a:r>
            <a:r>
              <a:rPr lang="en-US" altLang="ko-KR" sz="2400" u="sng">
                <a:solidFill>
                  <a:srgbClr val="FF0000"/>
                </a:solidFill>
              </a:rPr>
              <a:t> &gt;= 90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3332E36B-5902-68EC-B142-05DEF53CD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5229225"/>
            <a:ext cx="0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id="{C5A03473-29B0-7526-7A63-B78013B7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811838"/>
            <a:ext cx="4764088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점수</a:t>
            </a:r>
            <a:r>
              <a:rPr lang="en-US" altLang="ko-KR" sz="20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값이 </a:t>
            </a:r>
            <a:r>
              <a:rPr lang="en-US" altLang="ko-KR" sz="20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90</a:t>
            </a:r>
            <a:r>
              <a:rPr lang="ko-KR" altLang="en-US" sz="20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보다 큰 레코드만 검색</a:t>
            </a:r>
          </a:p>
          <a:p>
            <a:pPr eaLnBrk="1" hangingPunct="1"/>
            <a:r>
              <a:rPr lang="en-US" altLang="ko-KR" sz="20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20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결과는 전체행 중 범위에 맞는 행만 검색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A16296BA-DDA6-25D8-4C60-DBA68D4E4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07047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99D871-C5DB-B91F-8DD9-19C86409B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D82F348-225F-A007-0380-2AA336687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ko-KR" altLang="en-US" sz="2800"/>
              <a:t>행에 대한 처리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ko-KR" altLang="en-US" sz="2800"/>
              <a:t>문자열비교  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altLang="ko-KR" sz="2400"/>
              <a:t>like, not like</a:t>
            </a:r>
          </a:p>
          <a:p>
            <a:pPr marL="609600" indent="-609600" eaLnBrk="1" hangingPunct="1"/>
            <a:r>
              <a:rPr lang="ko-KR" altLang="en-US" sz="2800"/>
              <a:t>예</a:t>
            </a:r>
            <a:r>
              <a:rPr lang="en-US" altLang="ko-KR" sz="2800"/>
              <a:t>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select </a:t>
            </a:r>
            <a:r>
              <a:rPr lang="ko-KR" altLang="en-US" sz="2400"/>
              <a:t>이름</a:t>
            </a:r>
            <a:r>
              <a:rPr lang="en-US" altLang="ko-KR" sz="2400"/>
              <a:t>, </a:t>
            </a:r>
            <a:r>
              <a:rPr lang="ko-KR" altLang="en-US" sz="2400"/>
              <a:t>점수</a:t>
            </a:r>
            <a:endParaRPr lang="en-US" altLang="ko-KR" sz="2400"/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from </a:t>
            </a:r>
            <a:r>
              <a:rPr lang="ko-KR" altLang="en-US" sz="2400"/>
              <a:t>성적</a:t>
            </a:r>
            <a:endParaRPr lang="en-US" altLang="ko-KR" sz="2400"/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where </a:t>
            </a:r>
            <a:r>
              <a:rPr lang="ko-KR" altLang="en-US" sz="2400"/>
              <a:t>이름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like </a:t>
            </a:r>
            <a:r>
              <a:rPr lang="en-US" altLang="ko-KR" sz="2400" noProof="1"/>
              <a:t>'</a:t>
            </a:r>
            <a:r>
              <a:rPr lang="ko-KR" altLang="en-US" sz="2400" noProof="1"/>
              <a:t>김</a:t>
            </a:r>
            <a:r>
              <a:rPr lang="ko-KR" altLang="ko-KR" sz="2400" noProof="1"/>
              <a:t>%'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 /* ‘</a:t>
            </a:r>
            <a:r>
              <a:rPr lang="ko-KR" altLang="en-US" sz="2400"/>
              <a:t>김</a:t>
            </a:r>
            <a:r>
              <a:rPr lang="en-US" altLang="ko-KR" sz="2400"/>
              <a:t>’</a:t>
            </a:r>
            <a:r>
              <a:rPr lang="ko-KR" altLang="en-US" sz="2400"/>
              <a:t>으로 시작하는 글자 검색 </a:t>
            </a:r>
            <a:r>
              <a:rPr lang="en-US" altLang="ko-KR" sz="2400"/>
              <a:t>(</a:t>
            </a:r>
            <a:r>
              <a:rPr lang="ko-KR" altLang="en-US" sz="2400"/>
              <a:t>정확한검색이 아니라 부분매칭하는 것이므로 </a:t>
            </a:r>
            <a:r>
              <a:rPr lang="en-US" altLang="ko-KR" sz="2400"/>
              <a:t>like </a:t>
            </a:r>
            <a:r>
              <a:rPr lang="ko-KR" altLang="en-US" sz="2400"/>
              <a:t>를 사용</a:t>
            </a:r>
            <a:r>
              <a:rPr lang="en-US" altLang="ko-KR" sz="2400"/>
              <a:t>)*/</a:t>
            </a:r>
            <a:endParaRPr lang="en-US" altLang="ko-KR" sz="2400" noProof="1"/>
          </a:p>
          <a:p>
            <a:pPr marL="990600" lvl="1" indent="-533400" eaLnBrk="1" hangingPunct="1">
              <a:lnSpc>
                <a:spcPct val="120000"/>
              </a:lnSpc>
              <a:buFontTx/>
              <a:buNone/>
            </a:pPr>
            <a:endParaRPr lang="en-US" altLang="ko-KR"/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D122913D-4754-B16C-46C0-355DE5EFD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9F6638-ACB6-523D-3443-B378DF02E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와일드카드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793C490-B574-CFCF-945F-4400A4A39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493FF39-6406-D7B0-E356-9418E47D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2276475"/>
            <a:ext cx="2519363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06737C7-3D82-66AB-45D8-638FDD5D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2714625"/>
            <a:ext cx="2519363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books/booka/booky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7A4ACFB-DD65-AED7-2923-967EE49B8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121025"/>
            <a:ext cx="2519363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book/books/booked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C9A5E14-7A37-320F-A471-E2AEC874A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529013"/>
            <a:ext cx="2519363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abook/abooks/book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E52B9999-2598-0919-01FF-81D113EF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935413"/>
            <a:ext cx="2519363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sing/ting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ADBDB63C-38CA-5D0D-8BB5-DCB728F7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351338"/>
            <a:ext cx="2519363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bing/cing/ding/eing/fing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F643B52D-B718-47D5-962C-5A6F62DF6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759325"/>
            <a:ext cx="2519363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Mike/Many/Mickey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1E73139-BF55-B670-9ADF-BB778D825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85883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함수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65BF3193-3F17-2FAF-3202-C7F26B5C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276475"/>
            <a:ext cx="115887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표현식예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C92B288-A9AC-DEFF-C44D-0A000D2A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14625"/>
            <a:ext cx="8588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F9EC123B-2EDA-6F9B-7D82-B5B0F722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714625"/>
            <a:ext cx="11588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book_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01A9E509-ECE8-C914-B2ED-2ACC9D4E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21025"/>
            <a:ext cx="8588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%</a:t>
            </a:r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C3CC32CA-CF3B-277F-FA1C-59EF62AA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29013"/>
            <a:ext cx="8588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%</a:t>
            </a:r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2C04FE87-902B-581E-3311-E404DD7F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121025"/>
            <a:ext cx="11588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book%</a:t>
            </a: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F1F034FB-28FD-37F3-A91A-4C5F60F0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529013"/>
            <a:ext cx="11588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%book%</a:t>
            </a:r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F92E1E16-95A5-CAB6-728C-84FF3397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5413"/>
            <a:ext cx="85883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[]</a:t>
            </a:r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6A70BFFF-F2D4-C625-0449-7DBDBAFD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935413"/>
            <a:ext cx="11588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[st]ing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0B1DAD00-64F9-5211-8A72-42B76DB6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51338"/>
            <a:ext cx="85883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[]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478164AE-68D8-9114-D712-EC714BE4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59325"/>
            <a:ext cx="8588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[^]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5F5151C7-D656-D075-4395-0B6A579A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351338"/>
            <a:ext cx="11588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[b-f]ing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C264F486-201A-3859-C4D8-A0F2A5C5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759325"/>
            <a:ext cx="11588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M[^c]%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F81AF04F-B423-CDC5-61BB-3C7399EF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2276475"/>
            <a:ext cx="338137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설명</a:t>
            </a: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D1FE9B67-9AEF-F0EE-2C47-41170580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2714625"/>
            <a:ext cx="33813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단일문자</a:t>
            </a:r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(book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끝나는 문자</a:t>
            </a:r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DF4F8F74-5FE1-1E3B-34EB-A47CE0625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121025"/>
            <a:ext cx="33813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book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로시작하는 모든문자</a:t>
            </a: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9768DD97-C980-22EF-A7B0-CADE76CD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529013"/>
            <a:ext cx="33813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book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포함된 모든문자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85BC163E-553C-BE41-DD46-2FB524D9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935413"/>
            <a:ext cx="33813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</a:t>
            </a:r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시작해서</a:t>
            </a:r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ing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끝나는문자</a:t>
            </a:r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4548B882-FFCA-D6A4-8757-DE7C8136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351338"/>
            <a:ext cx="33813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b-f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까지 단일문자포함</a:t>
            </a:r>
          </a:p>
        </p:txBody>
      </p:sp>
      <p:sp>
        <p:nvSpPr>
          <p:cNvPr id="9247" name="Rectangle 31">
            <a:extLst>
              <a:ext uri="{FF2B5EF4-FFF2-40B4-BE49-F238E27FC236}">
                <a16:creationId xmlns:a16="http://schemas.microsoft.com/office/drawing/2014/main" id="{E989C6B9-7F76-9180-B9BF-77130ADA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759325"/>
            <a:ext cx="33813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[]</a:t>
            </a:r>
            <a:r>
              <a:rPr lang="ko-KR" altLang="en-US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포함된 문제제외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3E8C698-812F-3C02-3C94-7891095E5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89308E2-BE59-AA71-3605-7CBC279A9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이름이 </a:t>
            </a:r>
            <a:r>
              <a:rPr lang="en-US" altLang="ko-KR"/>
              <a:t>‘</a:t>
            </a:r>
            <a:r>
              <a:rPr lang="ko-KR" altLang="en-US"/>
              <a:t>이</a:t>
            </a:r>
            <a:r>
              <a:rPr lang="en-US" altLang="ko-KR"/>
              <a:t>’</a:t>
            </a:r>
            <a:r>
              <a:rPr lang="ko-KR" altLang="en-US"/>
              <a:t>로 시작하면서 </a:t>
            </a:r>
            <a:r>
              <a:rPr lang="en-US" altLang="ko-KR"/>
              <a:t>‘</a:t>
            </a:r>
            <a:r>
              <a:rPr lang="ko-KR" altLang="en-US"/>
              <a:t>석</a:t>
            </a:r>
            <a:r>
              <a:rPr lang="en-US" altLang="ko-KR"/>
              <a:t>’ </a:t>
            </a:r>
            <a:r>
              <a:rPr lang="ko-KR" altLang="en-US"/>
              <a:t>또는 </a:t>
            </a:r>
            <a:r>
              <a:rPr lang="en-US" altLang="ko-KR"/>
              <a:t>‘</a:t>
            </a:r>
            <a:r>
              <a:rPr lang="ko-KR" altLang="en-US"/>
              <a:t>기</a:t>
            </a:r>
            <a:r>
              <a:rPr lang="en-US" altLang="ko-KR"/>
              <a:t>’</a:t>
            </a:r>
            <a:r>
              <a:rPr lang="ko-KR" altLang="en-US"/>
              <a:t>로 끝나는 학생을 검색</a:t>
            </a:r>
          </a:p>
          <a:p>
            <a:pPr eaLnBrk="1" hangingPunct="1"/>
            <a:endParaRPr lang="en-US" altLang="ko-KR"/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BB5F86A8-71F6-759A-3ED3-478C694C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D6F5FBC-E10D-2F7D-8A4C-7A36E9908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0D10963-CEF8-CE17-C5B1-709624A8C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ko-KR" altLang="en-US"/>
              <a:t>행에 대한 처리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ko-KR" altLang="en-US"/>
              <a:t>논리연산자  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altLang="ko-KR"/>
              <a:t>and, or, not</a:t>
            </a:r>
            <a:endParaRPr lang="en-US" altLang="ko-KR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4628539-CB07-8A31-54E7-1102AE2EE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결합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E0F914A-383C-0668-C3D9-F252495B7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  <a:p>
            <a:pPr eaLnBrk="1" hangingPunct="1"/>
            <a:r>
              <a:rPr lang="ko-KR" altLang="en-US"/>
              <a:t>이름과 성별을 결합시켜 출력</a:t>
            </a:r>
          </a:p>
          <a:p>
            <a:pPr lvl="1" eaLnBrk="1" hangingPunct="1">
              <a:buFontTx/>
              <a:buNone/>
            </a:pPr>
            <a:r>
              <a:rPr lang="en-US" altLang="ko-KR" noProof="1"/>
              <a:t>select </a:t>
            </a:r>
            <a:r>
              <a:rPr lang="ko-KR" altLang="en-US" noProof="1"/>
              <a:t>학번</a:t>
            </a:r>
            <a:r>
              <a:rPr lang="ko-KR" altLang="ko-KR" noProof="1"/>
              <a:t>, </a:t>
            </a:r>
            <a:r>
              <a:rPr lang="ko-KR" altLang="en-US" u="sng" noProof="1">
                <a:solidFill>
                  <a:srgbClr val="FF0000"/>
                </a:solidFill>
              </a:rPr>
              <a:t>이름</a:t>
            </a:r>
            <a:r>
              <a:rPr lang="ko-KR" altLang="ko-KR" u="sng" noProof="1">
                <a:solidFill>
                  <a:srgbClr val="FF0000"/>
                </a:solidFill>
              </a:rPr>
              <a:t>+ '(' +</a:t>
            </a:r>
            <a:r>
              <a:rPr lang="ko-KR" altLang="en-US" u="sng" noProof="1">
                <a:solidFill>
                  <a:srgbClr val="FF0000"/>
                </a:solidFill>
              </a:rPr>
              <a:t>성별</a:t>
            </a:r>
            <a:r>
              <a:rPr lang="ko-KR" altLang="ko-KR" u="sng" noProof="1">
                <a:solidFill>
                  <a:srgbClr val="FF0000"/>
                </a:solidFill>
              </a:rPr>
              <a:t>+ ') '</a:t>
            </a:r>
            <a:r>
              <a:rPr lang="ko-KR" altLang="ko-KR" noProof="1">
                <a:solidFill>
                  <a:srgbClr val="FF0000"/>
                </a:solidFill>
              </a:rPr>
              <a:t>  </a:t>
            </a:r>
          </a:p>
          <a:p>
            <a:pPr lvl="1" eaLnBrk="1" hangingPunct="1">
              <a:buFontTx/>
              <a:buNone/>
            </a:pPr>
            <a:r>
              <a:rPr lang="ko-KR" altLang="ko-KR" noProof="1">
                <a:solidFill>
                  <a:srgbClr val="FF0000"/>
                </a:solidFill>
              </a:rPr>
              <a:t>     </a:t>
            </a:r>
            <a:r>
              <a:rPr lang="en-US" altLang="ko-KR" noProof="1"/>
              <a:t>as [</a:t>
            </a:r>
            <a:r>
              <a:rPr lang="ko-KR" altLang="en-US" noProof="1"/>
              <a:t>이름</a:t>
            </a:r>
            <a:r>
              <a:rPr lang="ko-KR" altLang="ko-KR" noProof="1"/>
              <a:t>(</a:t>
            </a:r>
            <a:r>
              <a:rPr lang="ko-KR" altLang="en-US" noProof="1"/>
              <a:t>성별</a:t>
            </a:r>
            <a:r>
              <a:rPr lang="ko-KR" altLang="ko-KR" noProof="1"/>
              <a:t>)]</a:t>
            </a:r>
            <a:endParaRPr lang="ko-KR" altLang="en-US" noProof="1"/>
          </a:p>
          <a:p>
            <a:pPr lvl="1" eaLnBrk="1" hangingPunct="1">
              <a:buFontTx/>
              <a:buNone/>
            </a:pPr>
            <a:r>
              <a:rPr lang="en-US" altLang="ko-KR" noProof="1"/>
              <a:t>from </a:t>
            </a:r>
            <a:r>
              <a:rPr lang="ko-KR" altLang="en-US" noProof="1"/>
              <a:t>성적</a:t>
            </a:r>
            <a:endParaRPr lang="en-US" altLang="ko-KR"/>
          </a:p>
          <a:p>
            <a:pPr lvl="1" eaLnBrk="1" hangingPunct="1">
              <a:buFontTx/>
              <a:buNone/>
            </a:pPr>
            <a:endParaRPr lang="en-US" altLang="ko-KR" noProof="1"/>
          </a:p>
          <a:p>
            <a:pPr eaLnBrk="1" hangingPunct="1"/>
            <a:endParaRPr lang="en-US" altLang="ko-KR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E5970C47-C601-F231-88DA-A1E644851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294188"/>
            <a:ext cx="379095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문자열 결합은 </a:t>
            </a:r>
            <a:r>
              <a:rPr lang="en-US" altLang="ko-KR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+ </a:t>
            </a:r>
            <a:r>
              <a:rPr lang="ko-KR" altLang="en-US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연산자 사용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F9D00748-F1F4-4BFD-81DD-427861D26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213100"/>
            <a:ext cx="0" cy="10810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1C2E327-C2D1-DD3C-F5A9-5FB52661E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</a:t>
            </a:r>
            <a:r>
              <a:rPr lang="ko-KR" altLang="en-US"/>
              <a:t>처리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D7B1DAE-A39B-E0A2-A427-F7F9A49FC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항목중 </a:t>
            </a:r>
            <a:r>
              <a:rPr lang="en-US" altLang="ko-KR"/>
              <a:t>null</a:t>
            </a:r>
            <a:r>
              <a:rPr lang="ko-KR" altLang="en-US"/>
              <a:t>값이 있는 것을 처리하고자 할 때</a:t>
            </a:r>
          </a:p>
          <a:p>
            <a:pPr eaLnBrk="1" hangingPunct="1"/>
            <a:r>
              <a:rPr lang="ko-KR" altLang="en-US"/>
              <a:t>예제</a:t>
            </a:r>
            <a:r>
              <a:rPr lang="en-US" altLang="ko-KR"/>
              <a:t>)</a:t>
            </a:r>
          </a:p>
          <a:p>
            <a:pPr lvl="1" eaLnBrk="1" hangingPunct="1">
              <a:buFontTx/>
              <a:buNone/>
            </a:pPr>
            <a:r>
              <a:rPr lang="en-US" altLang="ko-KR" sz="3200"/>
              <a:t>select *</a:t>
            </a:r>
          </a:p>
          <a:p>
            <a:pPr lvl="1" eaLnBrk="1" hangingPunct="1">
              <a:buFontTx/>
              <a:buNone/>
            </a:pPr>
            <a:r>
              <a:rPr lang="en-US" altLang="ko-KR" sz="3200"/>
              <a:t>from </a:t>
            </a:r>
            <a:r>
              <a:rPr lang="ko-KR" altLang="en-US" sz="3200"/>
              <a:t>제품 </a:t>
            </a:r>
            <a:endParaRPr lang="en-US" altLang="ko-KR" sz="3200"/>
          </a:p>
          <a:p>
            <a:pPr lvl="1" eaLnBrk="1" hangingPunct="1">
              <a:buFontTx/>
              <a:buNone/>
            </a:pPr>
            <a:r>
              <a:rPr lang="en-US" altLang="ko-KR" sz="3200"/>
              <a:t>where </a:t>
            </a:r>
            <a:r>
              <a:rPr lang="ko-KR" altLang="en-US" sz="3200"/>
              <a:t>가격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F0000"/>
                </a:solidFill>
              </a:rPr>
              <a:t>is null</a:t>
            </a:r>
          </a:p>
          <a:p>
            <a:pPr eaLnBrk="1" hangingPunct="1"/>
            <a:r>
              <a:rPr lang="ko-KR" altLang="en-US"/>
              <a:t>항목중 </a:t>
            </a:r>
            <a:r>
              <a:rPr lang="en-US" altLang="ko-KR"/>
              <a:t>null</a:t>
            </a:r>
            <a:r>
              <a:rPr lang="ko-KR" altLang="en-US"/>
              <a:t>값이 없는 것을 처리하고자 할 때</a:t>
            </a:r>
          </a:p>
          <a:p>
            <a:pPr eaLnBrk="1" hangingPunct="1">
              <a:buFontTx/>
              <a:buNone/>
            </a:pPr>
            <a:r>
              <a:rPr lang="ko-KR" altLang="en-US" sz="3600">
                <a:solidFill>
                  <a:srgbClr val="FF0000"/>
                </a:solidFill>
              </a:rPr>
              <a:t>   </a:t>
            </a:r>
            <a:r>
              <a:rPr lang="ko-KR" altLang="en-US">
                <a:solidFill>
                  <a:srgbClr val="FF0000"/>
                </a:solidFill>
              </a:rPr>
              <a:t>항목 </a:t>
            </a:r>
            <a:r>
              <a:rPr lang="en-US" altLang="ko-KR">
                <a:solidFill>
                  <a:srgbClr val="FF0000"/>
                </a:solidFill>
              </a:rPr>
              <a:t>is not null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555369C-BAB9-0C17-C493-B74F55D2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636838"/>
            <a:ext cx="3600450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비교</a:t>
            </a:r>
            <a:r>
              <a:rPr lang="en-US" altLang="ko-KR" sz="28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lvl="1" eaLnBrk="1" hangingPunct="1"/>
            <a:r>
              <a:rPr lang="en-US" altLang="ko-KR" sz="24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select *</a:t>
            </a:r>
          </a:p>
          <a:p>
            <a:pPr lvl="1" eaLnBrk="1" hangingPunct="1"/>
            <a:r>
              <a:rPr lang="en-US" altLang="ko-KR" sz="24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from </a:t>
            </a:r>
            <a:r>
              <a:rPr lang="ko-KR" altLang="en-US" sz="24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제품</a:t>
            </a:r>
            <a:endParaRPr lang="en-US" altLang="ko-KR" sz="2400">
              <a:solidFill>
                <a:srgbClr val="2F46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 eaLnBrk="1" hangingPunct="1"/>
            <a:r>
              <a:rPr lang="en-US" altLang="ko-KR" sz="24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where </a:t>
            </a:r>
            <a:r>
              <a:rPr lang="ko-KR" altLang="en-US" sz="24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가격</a:t>
            </a:r>
            <a:r>
              <a:rPr lang="en-US" altLang="ko-KR" sz="2400">
                <a:solidFill>
                  <a:srgbClr val="2F4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= null (x)</a:t>
            </a:r>
            <a:endParaRPr lang="en-US" altLang="ko-KR" sz="2800">
              <a:solidFill>
                <a:srgbClr val="2F46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44186A99-296B-48AE-3CD4-ADBB65BC9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2072A9C0-C0A9-40C5-8772-98EF9771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데이터베이스의 특징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9331772C-2B70-46F8-B78A-DF00BB24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실시간 접근성</a:t>
            </a:r>
            <a:r>
              <a:rPr lang="en-US" altLang="ko-KR"/>
              <a:t>(Real-time Accessibility)</a:t>
            </a:r>
          </a:p>
          <a:p>
            <a:pPr lvl="1"/>
            <a:r>
              <a:rPr lang="ko-KR" altLang="en-US"/>
              <a:t>다수 사용자 요구를 실시간처리 및 응답 가능</a:t>
            </a:r>
            <a:endParaRPr lang="en-US" altLang="ko-KR"/>
          </a:p>
          <a:p>
            <a:r>
              <a:rPr lang="ko-KR" altLang="en-US"/>
              <a:t>지속적인 변화</a:t>
            </a:r>
            <a:r>
              <a:rPr lang="en-US" altLang="ko-KR"/>
              <a:t>(Continuous Evolution)</a:t>
            </a:r>
          </a:p>
          <a:p>
            <a:pPr lvl="1"/>
            <a:r>
              <a:rPr lang="ko-KR" altLang="en-US"/>
              <a:t>변경작업에 의해 최신데이터로 유지</a:t>
            </a:r>
            <a:endParaRPr lang="en-US" altLang="ko-KR"/>
          </a:p>
          <a:p>
            <a:r>
              <a:rPr lang="ko-KR" altLang="en-US"/>
              <a:t>동시공유</a:t>
            </a:r>
            <a:r>
              <a:rPr lang="en-US" altLang="ko-KR"/>
              <a:t>(Concurrent Sharing)</a:t>
            </a:r>
          </a:p>
          <a:p>
            <a:pPr lvl="1"/>
            <a:r>
              <a:rPr lang="ko-KR" altLang="en-US"/>
              <a:t>다수 사용자가 동시 공유 사용</a:t>
            </a:r>
            <a:endParaRPr lang="en-US" altLang="ko-KR"/>
          </a:p>
          <a:p>
            <a:r>
              <a:rPr lang="ko-KR" altLang="en-US"/>
              <a:t>내용에 의한 참조</a:t>
            </a:r>
            <a:r>
              <a:rPr lang="en-US" altLang="ko-KR"/>
              <a:t>(Content Reference)</a:t>
            </a:r>
          </a:p>
          <a:p>
            <a:pPr lvl="1"/>
            <a:r>
              <a:rPr lang="ko-KR" altLang="en-US"/>
              <a:t>물리적 위치 참조가 아닌 데이터 내용으로 참조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58DB196A-AAD7-0501-23BD-85946C71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중복데이터 제거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2C628D88-8661-6FBC-C62F-E7E4F23E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SELECT </a:t>
            </a:r>
            <a:r>
              <a:rPr lang="en-US" altLang="ko-KR" dirty="0">
                <a:solidFill>
                  <a:srgbClr val="FF0000"/>
                </a:solidFill>
              </a:rPr>
              <a:t>DISTINCT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FROM </a:t>
            </a:r>
            <a:r>
              <a:rPr lang="ko-KR" altLang="en-US" dirty="0"/>
              <a:t>제품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9811EF-6950-C096-DC2A-2C822A7BD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상위 몇 개만 가져오기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837B780-B2FD-1CFD-0D27-E5FA39D0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800"/>
              <a:t>지정된 개수의 행 가져오기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/>
              <a:t>top </a:t>
            </a:r>
            <a:r>
              <a:rPr lang="ko-KR" altLang="en-US" sz="2400"/>
              <a:t>식 </a:t>
            </a:r>
            <a:r>
              <a:rPr lang="en-US" altLang="ko-KR" sz="2400"/>
              <a:t>(</a:t>
            </a:r>
            <a:r>
              <a:rPr lang="ko-KR" altLang="en-US" sz="2400"/>
              <a:t>해당개수의 레코드만 보여줌</a:t>
            </a:r>
            <a:r>
              <a:rPr lang="en-US" altLang="ko-KR" sz="240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en-US" altLang="ko-KR" sz="2400">
                <a:solidFill>
                  <a:srgbClr val="FF0000"/>
                </a:solidFill>
              </a:rPr>
              <a:t>top 5</a:t>
            </a:r>
            <a:r>
              <a:rPr lang="en-US" altLang="ko-KR" sz="2400"/>
              <a:t> * f</a:t>
            </a:r>
            <a:r>
              <a:rPr lang="en-US" altLang="ko-KR" sz="2400" noProof="1"/>
              <a:t>rom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/>
          </a:p>
          <a:p>
            <a:pPr lvl="1" eaLnBrk="1" hangingPunct="1">
              <a:lnSpc>
                <a:spcPct val="80000"/>
              </a:lnSpc>
            </a:pPr>
            <a:r>
              <a:rPr lang="ko-KR" altLang="en-US" sz="2400"/>
              <a:t>비율 </a:t>
            </a:r>
            <a:r>
              <a:rPr lang="en-US" altLang="ko-KR" sz="2400"/>
              <a:t>(%</a:t>
            </a:r>
            <a:r>
              <a:rPr lang="ko-KR" altLang="en-US" sz="2400"/>
              <a:t>에 해당되는 개수의 레코드만 보여줌</a:t>
            </a:r>
            <a:r>
              <a:rPr lang="en-US" altLang="ko-KR" sz="240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en-US" altLang="ko-KR" sz="2400">
                <a:solidFill>
                  <a:srgbClr val="FF0000"/>
                </a:solidFill>
              </a:rPr>
              <a:t>top 1 percent</a:t>
            </a:r>
            <a:r>
              <a:rPr lang="en-US" altLang="ko-KR" sz="2400"/>
              <a:t> * f</a:t>
            </a:r>
            <a:r>
              <a:rPr lang="en-US" altLang="ko-KR" sz="2400" noProof="1"/>
              <a:t>rom </a:t>
            </a:r>
            <a:r>
              <a:rPr lang="ko-KR" altLang="en-US" sz="2400" noProof="1"/>
              <a:t>성적</a:t>
            </a:r>
            <a:endParaRPr lang="en-US" altLang="ko-KR" sz="2400"/>
          </a:p>
          <a:p>
            <a:pPr lvl="1" eaLnBrk="1" hangingPunct="1">
              <a:lnSpc>
                <a:spcPct val="80000"/>
              </a:lnSpc>
            </a:pPr>
            <a:r>
              <a:rPr lang="ko-KR" altLang="en-US" sz="2400"/>
              <a:t>같은 값도 가져오기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noProof="1"/>
              <a:t>set rowcount</a:t>
            </a:r>
            <a:r>
              <a:rPr lang="en-US" altLang="ko-KR" sz="2400"/>
              <a:t> </a:t>
            </a:r>
            <a:r>
              <a:rPr lang="ko-KR" altLang="en-US" sz="2400"/>
              <a:t>숫자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400"/>
              <a:t>해당개수를 설정하고 검색하면 설정된 개수의 레코드만 보여줌 </a:t>
            </a:r>
            <a:r>
              <a:rPr lang="en-US" altLang="ko-KR" sz="2400"/>
              <a:t>(</a:t>
            </a:r>
            <a:r>
              <a:rPr lang="en-US" altLang="ko-KR" sz="2400" noProof="1"/>
              <a:t>set rowcount</a:t>
            </a:r>
            <a:r>
              <a:rPr lang="en-US" altLang="ko-KR" sz="2400"/>
              <a:t> 0 </a:t>
            </a:r>
            <a:r>
              <a:rPr lang="en-US" altLang="ko-KR" sz="2400">
                <a:latin typeface="Arial" panose="020B0604020202020204" pitchFamily="34" charset="0"/>
              </a:rPr>
              <a:t>–</a:t>
            </a:r>
            <a:r>
              <a:rPr lang="ko-KR" altLang="en-US" sz="2400"/>
              <a:t>설정해제</a:t>
            </a:r>
            <a:r>
              <a:rPr lang="en-US" altLang="ko-KR" sz="2400"/>
              <a:t>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BF3B98C5-9BA2-FF44-753E-06066569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E3BDFCBC-C92C-7EF3-FD31-B5E7C4E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상위 몇 개만 가져오기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C32C9A06-C63E-A5F1-3B3F-FD5ECB4E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같은 값까지 갖고 오기 </a:t>
            </a:r>
            <a:r>
              <a:rPr lang="en-US" altLang="ko-KR" dirty="0">
                <a:solidFill>
                  <a:srgbClr val="C00000"/>
                </a:solidFill>
              </a:rPr>
              <a:t>WITH TIES</a:t>
            </a:r>
          </a:p>
          <a:p>
            <a:pPr>
              <a:defRPr/>
            </a:pPr>
            <a:r>
              <a:rPr lang="en-US" altLang="ko-KR" dirty="0"/>
              <a:t>SELECT TOP5 </a:t>
            </a:r>
            <a:r>
              <a:rPr lang="en-US" altLang="ko-KR" dirty="0">
                <a:solidFill>
                  <a:srgbClr val="C00000"/>
                </a:solidFill>
              </a:rPr>
              <a:t>WITH TIES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점수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FROM </a:t>
            </a:r>
            <a:r>
              <a:rPr lang="ko-KR" altLang="en-US" dirty="0"/>
              <a:t>성적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ORDER BY </a:t>
            </a:r>
            <a:r>
              <a:rPr lang="ko-KR" altLang="en-US" dirty="0"/>
              <a:t>점수</a:t>
            </a:r>
            <a:r>
              <a:rPr lang="en-US" altLang="ko-KR" dirty="0"/>
              <a:t> DESC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A1E7F39-A765-4DD8-4F49-2D0D7469B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ECAD6D3-7AD3-4EC7-D7E6-00E93C004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ko-KR" altLang="en-US"/>
              <a:t>행에 대한 처리</a:t>
            </a:r>
          </a:p>
          <a:p>
            <a:pPr marL="609600" indent="-609600" eaLnBrk="1" hangingPunct="1">
              <a:lnSpc>
                <a:spcPct val="130000"/>
              </a:lnSpc>
            </a:pPr>
            <a:r>
              <a:rPr lang="ko-KR" altLang="en-US"/>
              <a:t>범위검색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en-US" altLang="ko-KR"/>
              <a:t>between a and b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en-US" altLang="ko-KR"/>
              <a:t>Not between a and b</a:t>
            </a:r>
            <a:endParaRPr lang="en-US" altLang="ko-KR" sz="3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4374D79-2549-256F-25A3-8F9AECC80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F8744DE-5265-8E32-6B3E-046B69607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점수가 </a:t>
            </a:r>
            <a:r>
              <a:rPr lang="en-US" altLang="ko-KR"/>
              <a:t>75</a:t>
            </a:r>
            <a:r>
              <a:rPr lang="ko-KR" altLang="en-US"/>
              <a:t>에서 </a:t>
            </a:r>
            <a:r>
              <a:rPr lang="en-US" altLang="ko-KR"/>
              <a:t>85 </a:t>
            </a:r>
            <a:r>
              <a:rPr lang="ko-KR" altLang="en-US"/>
              <a:t>사이인 학생들만 검색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이름이 </a:t>
            </a:r>
            <a:r>
              <a:rPr lang="en-US" altLang="ko-KR"/>
              <a:t>‘</a:t>
            </a:r>
            <a:r>
              <a:rPr lang="ko-KR" altLang="en-US"/>
              <a:t>이종석</a:t>
            </a:r>
            <a:r>
              <a:rPr lang="en-US" altLang="ko-KR"/>
              <a:t>’,’</a:t>
            </a:r>
            <a:r>
              <a:rPr lang="ko-KR" altLang="en-US"/>
              <a:t>송중기</a:t>
            </a:r>
            <a:r>
              <a:rPr lang="en-US" altLang="ko-KR"/>
              <a:t>’,’</a:t>
            </a:r>
            <a:r>
              <a:rPr lang="ko-KR" altLang="en-US"/>
              <a:t>이연희</a:t>
            </a:r>
            <a:r>
              <a:rPr lang="en-US" altLang="ko-KR"/>
              <a:t>’ </a:t>
            </a:r>
            <a:r>
              <a:rPr lang="ko-KR" altLang="en-US"/>
              <a:t>인 학생만 검색 </a:t>
            </a:r>
            <a:r>
              <a:rPr lang="en-US" altLang="ko-KR"/>
              <a:t>(in)</a:t>
            </a:r>
            <a:endParaRPr lang="ko-KR" altLang="en-US"/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C1A33E0D-4997-055C-9C57-0A4465567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B84B35A-45E1-ACC1-41C3-A37ED1064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계산에 의한 검색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5139087-B754-A5C6-9016-C1AD0D34C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z="2800" noProof="1"/>
              <a:t>SELECT </a:t>
            </a:r>
            <a:r>
              <a:rPr lang="ko-KR" altLang="en-US" sz="2800" noProof="1"/>
              <a:t>이름</a:t>
            </a:r>
            <a:r>
              <a:rPr lang="ko-KR" altLang="ko-KR" sz="2800" noProof="1"/>
              <a:t>, </a:t>
            </a:r>
            <a:r>
              <a:rPr lang="ko-KR" altLang="en-US" sz="2800" noProof="1"/>
              <a:t>점수</a:t>
            </a:r>
            <a:r>
              <a:rPr lang="ko-KR" altLang="ko-KR" sz="2800" u="sng" noProof="1"/>
              <a:t>+3</a:t>
            </a:r>
            <a:r>
              <a:rPr lang="en-US" altLang="ko-KR" sz="2800" noProof="1"/>
              <a:t> as 3</a:t>
            </a:r>
            <a:r>
              <a:rPr lang="ko-KR" altLang="en-US" sz="2800" noProof="1"/>
              <a:t>점추가 </a:t>
            </a:r>
            <a:endParaRPr lang="ko-KR" altLang="ko-KR" sz="2800" noProof="1"/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altLang="ko-KR" sz="2800" noProof="1"/>
              <a:t> FROM </a:t>
            </a:r>
            <a:r>
              <a:rPr lang="ko-KR" altLang="en-US" sz="2800" noProof="1"/>
              <a:t>성적</a:t>
            </a:r>
            <a:endParaRPr lang="en-US" altLang="ko-KR" sz="28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527FF23-ED08-80C4-1519-8ACCA753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3533775"/>
            <a:ext cx="4870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실제테이블값을 수정하는 것은 아니고 </a:t>
            </a:r>
          </a:p>
          <a:p>
            <a:pPr eaLnBrk="1" hangingPunct="1"/>
            <a:r>
              <a:rPr lang="ko-KR" altLang="en-US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필요한값을 계산해서 보고자함</a:t>
            </a:r>
            <a:r>
              <a:rPr lang="en-US" altLang="ko-KR" sz="2400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7CC3E93F-A103-696E-FE94-A2D77360C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276475"/>
            <a:ext cx="0" cy="1296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7EB10C6-0F97-C0E7-F5EE-FC29BD31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solidFill>
                  <a:srgbClr val="385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DB: SampleDB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623CF8C-D40A-1D7B-54DB-4AC908C5F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성능을 위한 고려사항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791518C-D12B-1744-9F06-44E760FE6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/>
              <a:t>not</a:t>
            </a:r>
            <a:r>
              <a:rPr lang="ko-KR" altLang="en-US"/>
              <a:t>을 사용한 검색자제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like</a:t>
            </a:r>
            <a:r>
              <a:rPr lang="ko-KR" altLang="en-US"/>
              <a:t>검색자제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일치 검색이 좋다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order by</a:t>
            </a:r>
            <a:r>
              <a:rPr lang="ko-KR" altLang="en-US"/>
              <a:t>자제 </a:t>
            </a:r>
            <a:r>
              <a:rPr lang="en-US" altLang="ko-KR"/>
              <a:t>(</a:t>
            </a:r>
            <a:r>
              <a:rPr lang="ko-KR" altLang="en-US"/>
              <a:t>꼭 필요한 경우만 사용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where</a:t>
            </a:r>
            <a:r>
              <a:rPr lang="ko-KR" altLang="en-US"/>
              <a:t>절에서 비교열왼쪽에 계산넣지 않도록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select </a:t>
            </a:r>
            <a:r>
              <a:rPr lang="ko-KR" altLang="en-US"/>
              <a:t>에서 * 자제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ED9936-6D37-A3C0-E4D4-0AE6FEED5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오늘의 수업목표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1181044-C206-B963-A7B1-93EC65A58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 의미와 사용법</a:t>
            </a:r>
            <a:endParaRPr lang="en-US" altLang="ko-KR"/>
          </a:p>
          <a:p>
            <a:pPr eaLnBrk="1" hangingPunct="1"/>
            <a:r>
              <a:rPr lang="ko-KR" altLang="en-US"/>
              <a:t>그룹별 집계 </a:t>
            </a:r>
            <a:r>
              <a:rPr lang="en-US" altLang="ko-KR"/>
              <a:t>(group by)</a:t>
            </a:r>
          </a:p>
          <a:p>
            <a:pPr eaLnBrk="1" hangingPunct="1"/>
            <a:r>
              <a:rPr lang="ko-KR" altLang="en-US"/>
              <a:t>그룹별 집계의 조건값 필터링</a:t>
            </a:r>
            <a:endParaRPr lang="en-US" altLang="ko-KR"/>
          </a:p>
          <a:p>
            <a:pPr eaLnBrk="1" hangingPunct="1"/>
            <a:r>
              <a:rPr lang="en-US" altLang="ko-KR"/>
              <a:t>compute by</a:t>
            </a:r>
          </a:p>
          <a:p>
            <a:pPr eaLnBrk="1" hangingPunct="1"/>
            <a:r>
              <a:rPr lang="en-US" altLang="ko-KR"/>
              <a:t>wih rollup / with cube</a:t>
            </a:r>
          </a:p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45D6B8-144F-0728-5FD8-451647F4E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F90D86C7-ECFB-F3C7-3F9B-7CA4DBA4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76475"/>
            <a:ext cx="33845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1CD7EB18-306D-511E-9677-0107CD41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14625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표현식의 전체나 각각의 평균값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5204EC47-FD69-7400-2CE7-3000C36EB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1025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 전체나 각각의 개수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F7141B3E-107D-EC8D-CBCB-A6C33150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33825"/>
            <a:ext cx="3384550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표현식에서 가장 큰값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44470094-853C-3E26-3B52-E1E8DE52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0225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표현식에서 가장 작은 값</a:t>
            </a:r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7F6AE376-4212-06E4-86DF-9D35C5F3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56150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수치 표현식에서 전체나 각각의 합계</a:t>
            </a: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51C2DE13-7C9D-3B54-0AC0-65C5B297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27425"/>
            <a:ext cx="3384550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선택된 모든행의 개수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A6313AE3-D174-2914-BA70-C1924B07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276475"/>
            <a:ext cx="858838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함수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4E275398-CC17-E59D-ACB4-8777428E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2276475"/>
            <a:ext cx="281463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매개변수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61C0E460-197E-AB5B-CA92-9973F66E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714625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AVG</a:t>
            </a:r>
          </a:p>
        </p:txBody>
      </p:sp>
      <p:sp>
        <p:nvSpPr>
          <p:cNvPr id="6157" name="Rectangle 14">
            <a:extLst>
              <a:ext uri="{FF2B5EF4-FFF2-40B4-BE49-F238E27FC236}">
                <a16:creationId xmlns:a16="http://schemas.microsoft.com/office/drawing/2014/main" id="{65D94B6D-B5F2-91D7-D234-C9FE60B2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2714625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([ALL|DISTINCT] </a:t>
            </a:r>
            <a:r>
              <a:rPr lang="ko-KR" altLang="en-US" sz="1800">
                <a:solidFill>
                  <a:srgbClr val="2F4600"/>
                </a:solidFill>
              </a:rPr>
              <a:t>표현식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6158" name="Rectangle 15">
            <a:extLst>
              <a:ext uri="{FF2B5EF4-FFF2-40B4-BE49-F238E27FC236}">
                <a16:creationId xmlns:a16="http://schemas.microsoft.com/office/drawing/2014/main" id="{E9814EDA-2F10-3984-95CF-A28D0E96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121025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COUNT</a:t>
            </a:r>
          </a:p>
        </p:txBody>
      </p:sp>
      <p:sp>
        <p:nvSpPr>
          <p:cNvPr id="6159" name="Rectangle 16">
            <a:extLst>
              <a:ext uri="{FF2B5EF4-FFF2-40B4-BE49-F238E27FC236}">
                <a16:creationId xmlns:a16="http://schemas.microsoft.com/office/drawing/2014/main" id="{E449D5CD-365F-B84E-6E1E-76E42F91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933825"/>
            <a:ext cx="858838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MAX</a:t>
            </a:r>
          </a:p>
        </p:txBody>
      </p:sp>
      <p:sp>
        <p:nvSpPr>
          <p:cNvPr id="6160" name="Rectangle 17">
            <a:extLst>
              <a:ext uri="{FF2B5EF4-FFF2-40B4-BE49-F238E27FC236}">
                <a16:creationId xmlns:a16="http://schemas.microsoft.com/office/drawing/2014/main" id="{03BA30CF-03D8-64A7-B92B-739364AD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121025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([ALL|DISTINCT] </a:t>
            </a:r>
            <a:r>
              <a:rPr lang="ko-KR" altLang="en-US" sz="1800">
                <a:solidFill>
                  <a:srgbClr val="2F4600"/>
                </a:solidFill>
              </a:rPr>
              <a:t>표현식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6161" name="Rectangle 18">
            <a:extLst>
              <a:ext uri="{FF2B5EF4-FFF2-40B4-BE49-F238E27FC236}">
                <a16:creationId xmlns:a16="http://schemas.microsoft.com/office/drawing/2014/main" id="{085746FD-F880-3DCB-88C0-64A2C4CA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933825"/>
            <a:ext cx="28146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</a:t>
            </a:r>
          </a:p>
        </p:txBody>
      </p:sp>
      <p:sp>
        <p:nvSpPr>
          <p:cNvPr id="6162" name="Rectangle 19">
            <a:extLst>
              <a:ext uri="{FF2B5EF4-FFF2-40B4-BE49-F238E27FC236}">
                <a16:creationId xmlns:a16="http://schemas.microsoft.com/office/drawing/2014/main" id="{B1DD0BC3-ED65-9B74-AB65-8E9F43A1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340225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MIN</a:t>
            </a:r>
          </a:p>
        </p:txBody>
      </p:sp>
      <p:sp>
        <p:nvSpPr>
          <p:cNvPr id="6163" name="Rectangle 20">
            <a:extLst>
              <a:ext uri="{FF2B5EF4-FFF2-40B4-BE49-F238E27FC236}">
                <a16:creationId xmlns:a16="http://schemas.microsoft.com/office/drawing/2014/main" id="{150109FF-6273-2D4F-861A-7A4936B13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4340225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</a:t>
            </a:r>
          </a:p>
        </p:txBody>
      </p:sp>
      <p:sp>
        <p:nvSpPr>
          <p:cNvPr id="6164" name="Rectangle 21">
            <a:extLst>
              <a:ext uri="{FF2B5EF4-FFF2-40B4-BE49-F238E27FC236}">
                <a16:creationId xmlns:a16="http://schemas.microsoft.com/office/drawing/2014/main" id="{3398AFB7-00DE-FFCD-E922-CBB55AAC8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756150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SUM</a:t>
            </a:r>
          </a:p>
        </p:txBody>
      </p:sp>
      <p:sp>
        <p:nvSpPr>
          <p:cNvPr id="6165" name="Rectangle 22">
            <a:extLst>
              <a:ext uri="{FF2B5EF4-FFF2-40B4-BE49-F238E27FC236}">
                <a16:creationId xmlns:a16="http://schemas.microsoft.com/office/drawing/2014/main" id="{A8E67A4E-F549-03A2-9409-B957806C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527425"/>
            <a:ext cx="858838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COUNT</a:t>
            </a:r>
          </a:p>
        </p:txBody>
      </p:sp>
      <p:sp>
        <p:nvSpPr>
          <p:cNvPr id="6166" name="Rectangle 23">
            <a:extLst>
              <a:ext uri="{FF2B5EF4-FFF2-40B4-BE49-F238E27FC236}">
                <a16:creationId xmlns:a16="http://schemas.microsoft.com/office/drawing/2014/main" id="{569AACCF-6AA2-50EC-8765-C207CAFD1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4756150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([ALL|DISTINCT] </a:t>
            </a:r>
            <a:r>
              <a:rPr lang="ko-KR" altLang="en-US" sz="1800">
                <a:solidFill>
                  <a:srgbClr val="2F4600"/>
                </a:solidFill>
              </a:rPr>
              <a:t>표현식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6167" name="Rectangle 24">
            <a:extLst>
              <a:ext uri="{FF2B5EF4-FFF2-40B4-BE49-F238E27FC236}">
                <a16:creationId xmlns:a16="http://schemas.microsoft.com/office/drawing/2014/main" id="{B2038CDF-A848-EC41-5639-9D12DB4A7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527425"/>
            <a:ext cx="28146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FB94D98-9E13-7438-DC00-0825319D1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</a:t>
            </a:r>
            <a:r>
              <a:rPr lang="en-US" altLang="ko-KR"/>
              <a:t>(SUM)</a:t>
            </a:r>
            <a:endParaRPr lang="ko-KR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F0BF9FB-44B2-0097-2103-E538CC6AB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합계 구하기</a:t>
            </a:r>
            <a:endParaRPr lang="en-US" altLang="ko-KR" dirty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2800" noProof="1"/>
              <a:t>SELECT SUM(</a:t>
            </a:r>
            <a:r>
              <a:rPr lang="ko-KR" altLang="en-US" sz="2800" noProof="1"/>
              <a:t>가격</a:t>
            </a:r>
            <a:r>
              <a:rPr lang="en-US" altLang="ko-KR" sz="2800" noProof="1"/>
              <a:t>)/COUNT(</a:t>
            </a:r>
            <a:r>
              <a:rPr lang="ko-KR" altLang="en-US" sz="2800" noProof="1"/>
              <a:t>가격</a:t>
            </a:r>
            <a:r>
              <a:rPr lang="en-US" altLang="ko-KR" sz="2800" noProof="1"/>
              <a:t>),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2800" noProof="1"/>
              <a:t>       SUM(</a:t>
            </a:r>
            <a:r>
              <a:rPr lang="ko-KR" altLang="en-US" sz="2800" noProof="1"/>
              <a:t>가격</a:t>
            </a:r>
            <a:r>
              <a:rPr lang="en-US" altLang="ko-KR" sz="2800" noProof="1"/>
              <a:t>)/COUNT(*)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2800" noProof="1"/>
              <a:t>FROM </a:t>
            </a:r>
            <a:r>
              <a:rPr lang="ko-KR" altLang="en-US" sz="2800" noProof="1"/>
              <a:t>제품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AADBB1B-4F6E-40D8-B1B8-4E88020C8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구성요소</a:t>
            </a:r>
            <a:r>
              <a:rPr lang="en-US" altLang="ko-KR"/>
              <a:t>(</a:t>
            </a:r>
            <a:r>
              <a:rPr lang="ko-KR" altLang="en-US"/>
              <a:t>논리적</a:t>
            </a:r>
            <a:r>
              <a:rPr lang="en-US" altLang="ko-KR"/>
              <a:t>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E08F1CB-A9A6-425E-8E81-CCE60B28D5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00200"/>
            <a:ext cx="8218487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800" b="1" u="sng"/>
              <a:t>개체</a:t>
            </a:r>
            <a:r>
              <a:rPr lang="ko-KR" altLang="en-US" sz="2800"/>
              <a:t> </a:t>
            </a:r>
            <a:r>
              <a:rPr lang="en-US" altLang="ko-KR" sz="2800"/>
              <a:t>: </a:t>
            </a:r>
            <a:r>
              <a:rPr lang="ko-KR" altLang="en-US" sz="2800"/>
              <a:t>표현하고자 하는 개념과 정보단위</a:t>
            </a:r>
          </a:p>
        </p:txBody>
      </p:sp>
      <p:pic>
        <p:nvPicPr>
          <p:cNvPr id="24580" name="Picture 4" descr="MCj04197780000[1]">
            <a:extLst>
              <a:ext uri="{FF2B5EF4-FFF2-40B4-BE49-F238E27FC236}">
                <a16:creationId xmlns:a16="http://schemas.microsoft.com/office/drawing/2014/main" id="{0570AE85-9265-4A05-9DA0-D3293BA3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140652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312D86E-DBCC-4F40-A6E8-4283907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40325"/>
            <a:ext cx="136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304800"/>
                </a:solidFill>
              </a:rPr>
              <a:t>학생개체</a:t>
            </a:r>
          </a:p>
        </p:txBody>
      </p:sp>
      <p:graphicFrame>
        <p:nvGraphicFramePr>
          <p:cNvPr id="62470" name="Group 6">
            <a:extLst>
              <a:ext uri="{FF2B5EF4-FFF2-40B4-BE49-F238E27FC236}">
                <a16:creationId xmlns:a16="http://schemas.microsoft.com/office/drawing/2014/main" id="{EA755636-96ED-437E-B67F-4B3F5FC6EA0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79650" y="2997200"/>
          <a:ext cx="5689600" cy="2408239"/>
        </p:xfrm>
        <a:graphic>
          <a:graphicData uri="http://schemas.openxmlformats.org/drawingml/2006/table">
            <a:tbl>
              <a:tblPr/>
              <a:tblGrid>
                <a:gridCol w="189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201512001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홍길동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컴퓨터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201512002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김선달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컴퓨터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9" name="Line 33">
            <a:extLst>
              <a:ext uri="{FF2B5EF4-FFF2-40B4-BE49-F238E27FC236}">
                <a16:creationId xmlns:a16="http://schemas.microsoft.com/office/drawing/2014/main" id="{22AC9DEC-45F7-468F-B295-072D2E23D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0" name="Line 34">
            <a:extLst>
              <a:ext uri="{FF2B5EF4-FFF2-40B4-BE49-F238E27FC236}">
                <a16:creationId xmlns:a16="http://schemas.microsoft.com/office/drawing/2014/main" id="{A391E420-632F-4371-BAEC-08A1BE648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4A00FC0A-E114-4CCA-AE1D-8D524BCFF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2" name="Line 36">
            <a:extLst>
              <a:ext uri="{FF2B5EF4-FFF2-40B4-BE49-F238E27FC236}">
                <a16:creationId xmlns:a16="http://schemas.microsoft.com/office/drawing/2014/main" id="{D60EFABF-EBD8-435B-9C93-95D287164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3" name="Line 37">
            <a:extLst>
              <a:ext uri="{FF2B5EF4-FFF2-40B4-BE49-F238E27FC236}">
                <a16:creationId xmlns:a16="http://schemas.microsoft.com/office/drawing/2014/main" id="{9E439429-7522-4DD4-BBEA-7CBD3D7A2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4" name="Text Box 38">
            <a:extLst>
              <a:ext uri="{FF2B5EF4-FFF2-40B4-BE49-F238E27FC236}">
                <a16:creationId xmlns:a16="http://schemas.microsoft.com/office/drawing/2014/main" id="{415A580E-B4E9-46C2-8B15-C0BECABD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0" y="2185988"/>
            <a:ext cx="763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b="1" u="sng">
                <a:solidFill>
                  <a:srgbClr val="304800"/>
                </a:solidFill>
              </a:rPr>
              <a:t>속성</a:t>
            </a:r>
          </a:p>
        </p:txBody>
      </p:sp>
      <p:sp>
        <p:nvSpPr>
          <p:cNvPr id="24615" name="Line 39">
            <a:extLst>
              <a:ext uri="{FF2B5EF4-FFF2-40B4-BE49-F238E27FC236}">
                <a16:creationId xmlns:a16="http://schemas.microsoft.com/office/drawing/2014/main" id="{15FE9675-234F-49E2-A4FC-D841086E6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39338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6" name="Line 40">
            <a:extLst>
              <a:ext uri="{FF2B5EF4-FFF2-40B4-BE49-F238E27FC236}">
                <a16:creationId xmlns:a16="http://schemas.microsoft.com/office/drawing/2014/main" id="{F2303C3D-3D43-4EDD-B888-6E93493F9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45815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7" name="Line 41">
            <a:extLst>
              <a:ext uri="{FF2B5EF4-FFF2-40B4-BE49-F238E27FC236}">
                <a16:creationId xmlns:a16="http://schemas.microsoft.com/office/drawing/2014/main" id="{33BB9F95-421E-4D28-BC34-1B53FA469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50847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8" name="Line 42">
            <a:extLst>
              <a:ext uri="{FF2B5EF4-FFF2-40B4-BE49-F238E27FC236}">
                <a16:creationId xmlns:a16="http://schemas.microsoft.com/office/drawing/2014/main" id="{AA43BD7D-B708-4F02-8AF3-329C14643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3933825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19" name="Text Box 43">
            <a:extLst>
              <a:ext uri="{FF2B5EF4-FFF2-40B4-BE49-F238E27FC236}">
                <a16:creationId xmlns:a16="http://schemas.microsoft.com/office/drawing/2014/main" id="{54533E6E-4134-4E95-A968-8AD862215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111750"/>
            <a:ext cx="118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개체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오커런스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060901AA-9D25-2C92-2760-668619D3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집계함수</a:t>
            </a:r>
            <a:r>
              <a:rPr lang="en-US" altLang="ko-KR"/>
              <a:t>(SUM)</a:t>
            </a:r>
            <a:endParaRPr lang="ko-KR" altLang="en-US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8C6FAF42-EAEF-1A80-E10C-298A9FF3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SELECT SUM(</a:t>
            </a:r>
            <a:r>
              <a:rPr lang="ko-KR" altLang="en-US"/>
              <a:t>가격</a:t>
            </a:r>
            <a:r>
              <a:rPr lang="en-US" altLang="ko-KR"/>
              <a:t>),  </a:t>
            </a:r>
          </a:p>
          <a:p>
            <a:pPr marL="0" indent="0">
              <a:buFontTx/>
              <a:buNone/>
            </a:pPr>
            <a:r>
              <a:rPr lang="en-US" altLang="ko-KR"/>
              <a:t>       COUNT(</a:t>
            </a:r>
            <a:r>
              <a:rPr lang="ko-KR" altLang="en-US"/>
              <a:t>가격</a:t>
            </a:r>
            <a:r>
              <a:rPr lang="en-US" altLang="ko-KR"/>
              <a:t>),</a:t>
            </a:r>
          </a:p>
          <a:p>
            <a:pPr marL="0" indent="0">
              <a:buFontTx/>
              <a:buNone/>
            </a:pPr>
            <a:r>
              <a:rPr lang="en-US" altLang="ko-KR"/>
              <a:t>       </a:t>
            </a:r>
            <a:r>
              <a:rPr lang="pt-BR" altLang="ko-KR"/>
              <a:t>COUNT (*) AS [</a:t>
            </a:r>
            <a:r>
              <a:rPr lang="en-US" altLang="ko-KR"/>
              <a:t>COU</a:t>
            </a:r>
            <a:r>
              <a:rPr lang="pt-BR" altLang="ko-KR"/>
              <a:t>NT(*)]</a:t>
            </a:r>
          </a:p>
          <a:p>
            <a:pPr marL="0" indent="0">
              <a:buFontTx/>
              <a:buNone/>
            </a:pPr>
            <a:r>
              <a:rPr lang="en-US" altLang="ko-KR"/>
              <a:t>FROM </a:t>
            </a:r>
            <a:r>
              <a:rPr lang="ko-KR" altLang="en-US"/>
              <a:t>제품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6202B73-09FF-189D-0AF6-6E8DE3235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</a:t>
            </a:r>
            <a:r>
              <a:rPr lang="en-US" altLang="ko-KR"/>
              <a:t>(COUNT)</a:t>
            </a:r>
            <a:endParaRPr lang="ko-KR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FDDA8D5-DF48-1C6B-D697-F865E8854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개수 구하기</a:t>
            </a:r>
            <a:endParaRPr lang="en-US" altLang="ko-KR"/>
          </a:p>
          <a:p>
            <a:pPr eaLnBrk="1" hangingPunct="1"/>
            <a:r>
              <a:rPr lang="en-US" altLang="ko-KR" noProof="1"/>
              <a:t>SELECT COUNT(</a:t>
            </a:r>
            <a:r>
              <a:rPr lang="ko-KR" altLang="en-US" noProof="1"/>
              <a:t>제품코드</a:t>
            </a:r>
            <a:r>
              <a:rPr lang="ko-KR" altLang="ko-KR" noProof="1"/>
              <a:t>) </a:t>
            </a:r>
          </a:p>
          <a:p>
            <a:pPr lvl="1" eaLnBrk="1" hangingPunct="1">
              <a:buFontTx/>
              <a:buNone/>
            </a:pPr>
            <a:r>
              <a:rPr lang="en-US" altLang="ko-KR" noProof="1"/>
              <a:t>FROM </a:t>
            </a:r>
            <a:r>
              <a:rPr lang="ko-KR" altLang="en-US" noProof="1"/>
              <a:t>제품</a:t>
            </a:r>
            <a:endParaRPr lang="en-US" altLang="ko-KR"/>
          </a:p>
          <a:p>
            <a:pPr lvl="1" eaLnBrk="1" hangingPunct="1">
              <a:buFontTx/>
              <a:buNone/>
            </a:pPr>
            <a:r>
              <a:rPr lang="en-US" altLang="ko-KR"/>
              <a:t>							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DC2609E6-9E13-7E93-82F1-B857D8F4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집계함수</a:t>
            </a:r>
            <a:r>
              <a:rPr lang="en-US" altLang="ko-KR"/>
              <a:t>(AVG)</a:t>
            </a:r>
            <a:endParaRPr lang="ko-KR" altLang="en-US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E9FBE764-8682-7280-5371-34FCA1FA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평균 구하기</a:t>
            </a:r>
            <a:endParaRPr lang="en-US" altLang="ko-KR"/>
          </a:p>
          <a:p>
            <a:r>
              <a:rPr lang="en-US" altLang="ko-KR"/>
              <a:t>SELECT AVG(</a:t>
            </a:r>
            <a:r>
              <a:rPr lang="ko-KR" altLang="en-US"/>
              <a:t>가격</a:t>
            </a:r>
            <a:r>
              <a:rPr lang="en-US" altLang="ko-KR"/>
              <a:t>) AS </a:t>
            </a:r>
            <a:r>
              <a:rPr lang="ko-KR" altLang="en-US"/>
              <a:t>평균가격</a:t>
            </a:r>
            <a:endParaRPr lang="en-US" altLang="ko-KR"/>
          </a:p>
          <a:p>
            <a:r>
              <a:rPr lang="en-US" altLang="ko-KR"/>
              <a:t>FROM </a:t>
            </a:r>
            <a:r>
              <a:rPr lang="ko-KR" altLang="en-US"/>
              <a:t>제품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28E2678B-4630-21AF-962F-8FC3FB79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집계함수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32A61170-F588-4CCF-E547-8BCF5E05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SELECT SUM(</a:t>
            </a:r>
            <a:r>
              <a:rPr lang="ko-KR" altLang="en-US" sz="2800"/>
              <a:t>가격</a:t>
            </a:r>
            <a:r>
              <a:rPr lang="en-US" altLang="ko-KR" sz="2800"/>
              <a:t>)/COUNT(</a:t>
            </a:r>
            <a:r>
              <a:rPr lang="ko-KR" altLang="en-US" sz="2800"/>
              <a:t>가격</a:t>
            </a:r>
            <a:r>
              <a:rPr lang="en-US" altLang="ko-KR" sz="2800"/>
              <a:t>),</a:t>
            </a:r>
          </a:p>
          <a:p>
            <a:pPr>
              <a:buFontTx/>
              <a:buNone/>
            </a:pPr>
            <a:r>
              <a:rPr lang="en-US" altLang="ko-KR" sz="2800"/>
              <a:t>			SUM(</a:t>
            </a:r>
            <a:r>
              <a:rPr lang="ko-KR" altLang="en-US" sz="2800"/>
              <a:t>가격</a:t>
            </a:r>
            <a:r>
              <a:rPr lang="en-US" altLang="ko-KR" sz="2800"/>
              <a:t>)/COUNT(*)</a:t>
            </a:r>
          </a:p>
          <a:p>
            <a:pPr>
              <a:buFontTx/>
              <a:buNone/>
            </a:pPr>
            <a:r>
              <a:rPr lang="en-US" altLang="ko-KR" sz="2800"/>
              <a:t>  FROM </a:t>
            </a:r>
            <a:r>
              <a:rPr lang="ko-KR" altLang="en-US" sz="2800"/>
              <a:t>제품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2027EB-E9CC-53E4-0D19-D0211B9A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81525"/>
            <a:ext cx="7200900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수치데이터에 </a:t>
            </a:r>
            <a:r>
              <a:rPr lang="en-US" altLang="ko-KR" sz="1800">
                <a:solidFill>
                  <a:srgbClr val="FF0000"/>
                </a:solidFill>
              </a:rPr>
              <a:t>null</a:t>
            </a:r>
            <a:r>
              <a:rPr lang="ko-KR" altLang="en-US" sz="1800">
                <a:solidFill>
                  <a:srgbClr val="FF0000"/>
                </a:solidFill>
              </a:rPr>
              <a:t>값</a:t>
            </a:r>
            <a:r>
              <a:rPr lang="ko-KR" altLang="en-US" sz="1800">
                <a:solidFill>
                  <a:srgbClr val="2F4600"/>
                </a:solidFill>
              </a:rPr>
              <a:t>이 있을 때 연산함수는 </a:t>
            </a:r>
            <a:r>
              <a:rPr lang="en-US" altLang="ko-KR" sz="1800">
                <a:solidFill>
                  <a:srgbClr val="FF0000"/>
                </a:solidFill>
              </a:rPr>
              <a:t>null</a:t>
            </a:r>
            <a:r>
              <a:rPr lang="ko-KR" altLang="en-US" sz="1800">
                <a:solidFill>
                  <a:srgbClr val="FF0000"/>
                </a:solidFill>
              </a:rPr>
              <a:t>값의 행</a:t>
            </a:r>
            <a:r>
              <a:rPr lang="ko-KR" altLang="en-US" sz="1800">
                <a:solidFill>
                  <a:srgbClr val="2F4600"/>
                </a:solidFill>
              </a:rPr>
              <a:t> 은 </a:t>
            </a:r>
            <a:r>
              <a:rPr lang="ko-KR" altLang="en-US" sz="1800">
                <a:solidFill>
                  <a:srgbClr val="FF0000"/>
                </a:solidFill>
              </a:rPr>
              <a:t>연산에서 제외</a:t>
            </a:r>
            <a:r>
              <a:rPr lang="ko-KR" altLang="en-US" sz="1800">
                <a:solidFill>
                  <a:srgbClr val="2F4600"/>
                </a:solidFill>
              </a:rPr>
              <a:t>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E48B02-91F8-A3BC-B42B-57ED91ABD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집계함수사용</a:t>
            </a:r>
            <a:endParaRPr lang="en-US" altLang="ko-K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BAE191A-FB9D-03AA-C201-8206314A2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‘책</a:t>
            </a:r>
            <a:r>
              <a:rPr lang="en-US" altLang="ko-KR"/>
              <a:t>’</a:t>
            </a:r>
            <a:r>
              <a:rPr lang="ko-KR" altLang="en-US"/>
              <a:t>에서 가장 가격이 싼 책의 가격과 가장 비싼 책의 가격을 출력하시오</a:t>
            </a:r>
            <a:r>
              <a:rPr lang="en-US" altLang="ko-KR"/>
              <a:t>.</a:t>
            </a:r>
            <a:endParaRPr lang="ko-KR" altLang="en-US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r>
              <a:rPr lang="ko-KR" altLang="en-US"/>
              <a:t>평균 책가격을 출력하시오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2292" name="_x180996248" descr="EMB00000e742772">
            <a:extLst>
              <a:ext uri="{FF2B5EF4-FFF2-40B4-BE49-F238E27FC236}">
                <a16:creationId xmlns:a16="http://schemas.microsoft.com/office/drawing/2014/main" id="{04EDA36F-95A6-E49C-18B0-902F8EA6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388778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_x180996808" descr="EMB00000e742777">
            <a:extLst>
              <a:ext uri="{FF2B5EF4-FFF2-40B4-BE49-F238E27FC236}">
                <a16:creationId xmlns:a16="http://schemas.microsoft.com/office/drawing/2014/main" id="{D512E2AF-0007-689E-0E4D-86833978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508500"/>
            <a:ext cx="2643187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52D442C-5E5F-55F1-1800-0B4149262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GROUP BY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2A090FC-D16B-029A-EBC1-5196491B6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noProof="1"/>
              <a:t>종류별 평균 제품가격 구하기</a:t>
            </a:r>
            <a:endParaRPr lang="ko-KR" altLang="ko-KR" noProof="1"/>
          </a:p>
          <a:p>
            <a:r>
              <a:rPr lang="en-US" altLang="ko-KR"/>
              <a:t>SELECT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r>
              <a:rPr lang="en-US" altLang="ko-KR"/>
              <a:t>, AVG(</a:t>
            </a:r>
            <a:r>
              <a:rPr lang="ko-KR" altLang="en-US"/>
              <a:t>가격</a:t>
            </a:r>
            <a:r>
              <a:rPr lang="en-US" altLang="ko-KR"/>
              <a:t>) AS </a:t>
            </a:r>
            <a:r>
              <a:rPr lang="ko-KR" altLang="en-US"/>
              <a:t>종류별가격</a:t>
            </a:r>
          </a:p>
          <a:p>
            <a:r>
              <a:rPr lang="en-US" altLang="ko-KR"/>
              <a:t>FROM </a:t>
            </a:r>
            <a:r>
              <a:rPr lang="ko-KR" altLang="en-US"/>
              <a:t>제품</a:t>
            </a:r>
          </a:p>
          <a:p>
            <a:r>
              <a:rPr lang="en-US" altLang="ko-KR"/>
              <a:t>GROUP BY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C28BF563-D598-1ED9-C097-12D9AB8A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068638"/>
            <a:ext cx="2447925" cy="1152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group by </a:t>
            </a:r>
            <a:r>
              <a:rPr lang="ko-KR" altLang="en-US" sz="2000">
                <a:solidFill>
                  <a:srgbClr val="2F4600"/>
                </a:solidFill>
              </a:rPr>
              <a:t>다음에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2F4600"/>
                </a:solidFill>
              </a:rPr>
              <a:t> 수량이 나타나거나</a:t>
            </a:r>
            <a:r>
              <a:rPr lang="en-US" altLang="ko-KR" sz="2000">
                <a:solidFill>
                  <a:srgbClr val="2F4600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 select</a:t>
            </a:r>
            <a:r>
              <a:rPr lang="ko-KR" altLang="en-US" sz="2000">
                <a:solidFill>
                  <a:srgbClr val="2F4600"/>
                </a:solidFill>
              </a:rPr>
              <a:t>문에 집계함수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959C95FD-9559-BA62-F4C0-18F0FB78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4E09A4-7823-F73B-D269-3310680DE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GROUP BY/HAVING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C5580C-1D6A-F1B3-DF9D-A5964282D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noProof="1"/>
              <a:t>분야별 평균 책가격 구하기</a:t>
            </a:r>
            <a:endParaRPr lang="ko-KR" altLang="ko-KR" noProof="1"/>
          </a:p>
          <a:p>
            <a:r>
              <a:rPr lang="en-US" altLang="ko-KR"/>
              <a:t>SELECT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r>
              <a:rPr lang="en-US" altLang="ko-KR"/>
              <a:t>, AVG(</a:t>
            </a:r>
            <a:r>
              <a:rPr lang="ko-KR" altLang="en-US"/>
              <a:t>가격</a:t>
            </a:r>
            <a:r>
              <a:rPr lang="en-US" altLang="ko-KR"/>
              <a:t>) AS </a:t>
            </a:r>
            <a:r>
              <a:rPr lang="ko-KR" altLang="en-US"/>
              <a:t>종류별가격</a:t>
            </a:r>
          </a:p>
          <a:p>
            <a:r>
              <a:rPr lang="en-US" altLang="ko-KR"/>
              <a:t>FROM </a:t>
            </a:r>
            <a:r>
              <a:rPr lang="ko-KR" altLang="en-US"/>
              <a:t>제품</a:t>
            </a:r>
          </a:p>
          <a:p>
            <a:r>
              <a:rPr lang="en-US" altLang="ko-KR"/>
              <a:t>GROUP BY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ko-KR" noProof="1">
                <a:solidFill>
                  <a:srgbClr val="FF0000"/>
                </a:solidFill>
              </a:rPr>
              <a:t>  </a:t>
            </a:r>
            <a:r>
              <a:rPr lang="en-US" altLang="ko-KR" noProof="1">
                <a:solidFill>
                  <a:srgbClr val="7030A0"/>
                </a:solidFill>
              </a:rPr>
              <a:t>HAVING</a:t>
            </a:r>
            <a:r>
              <a:rPr lang="en-US" altLang="ko-KR" noProof="1">
                <a:solidFill>
                  <a:srgbClr val="FF0000"/>
                </a:solidFill>
              </a:rPr>
              <a:t> </a:t>
            </a:r>
            <a:r>
              <a:rPr lang="en-US" altLang="ko-KR" noProof="1">
                <a:solidFill>
                  <a:srgbClr val="7030A0"/>
                </a:solidFill>
              </a:rPr>
              <a:t>AVG(</a:t>
            </a:r>
            <a:r>
              <a:rPr lang="ko-KR" altLang="en-US" noProof="1">
                <a:solidFill>
                  <a:srgbClr val="7030A0"/>
                </a:solidFill>
              </a:rPr>
              <a:t>가격</a:t>
            </a:r>
            <a:r>
              <a:rPr lang="ko-KR" altLang="ko-KR" noProof="1">
                <a:solidFill>
                  <a:srgbClr val="7030A0"/>
                </a:solidFill>
              </a:rPr>
              <a:t>)</a:t>
            </a:r>
            <a:r>
              <a:rPr lang="ko-KR" altLang="ko-KR" noProof="1"/>
              <a:t>&gt;</a:t>
            </a:r>
            <a:r>
              <a:rPr lang="en-US" altLang="ko-KR"/>
              <a:t>=50000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24C38493-D51B-4D7B-459E-716F016B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068638"/>
            <a:ext cx="2447925" cy="1152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group by </a:t>
            </a:r>
            <a:r>
              <a:rPr lang="ko-KR" altLang="en-US" sz="2000">
                <a:solidFill>
                  <a:srgbClr val="2F4600"/>
                </a:solidFill>
              </a:rPr>
              <a:t>다음에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2F4600"/>
                </a:solidFill>
              </a:rPr>
              <a:t> 수량이 나타나거나</a:t>
            </a:r>
            <a:r>
              <a:rPr lang="en-US" altLang="ko-KR" sz="2000">
                <a:solidFill>
                  <a:srgbClr val="2F4600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 select</a:t>
            </a:r>
            <a:r>
              <a:rPr lang="ko-KR" altLang="en-US" sz="2000">
                <a:solidFill>
                  <a:srgbClr val="2F4600"/>
                </a:solidFill>
              </a:rPr>
              <a:t>문에 집계함수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40EE4A2-5E10-FF10-9EE7-763E7715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DF28D2B-F3AE-F477-F489-FCF76C57D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GROUP BY ALL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E0E801C-7ED9-C81A-486B-7292C2325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조건에 맞지 않는 내역들도 보여짐</a:t>
            </a:r>
          </a:p>
          <a:p>
            <a:pPr lvl="1" eaLnBrk="1" hangingPunct="1">
              <a:defRPr/>
            </a:pPr>
            <a:r>
              <a:rPr lang="en-US" altLang="ko-KR" dirty="0"/>
              <a:t>(</a:t>
            </a:r>
            <a:r>
              <a:rPr lang="en-US" altLang="ko-KR" kern="1200" dirty="0">
                <a:solidFill>
                  <a:srgbClr val="C00000"/>
                </a:solidFill>
                <a:cs typeface="+mn-cs"/>
              </a:rPr>
              <a:t>where</a:t>
            </a:r>
            <a:r>
              <a:rPr lang="ko-KR" altLang="en-US" kern="1200" dirty="0">
                <a:solidFill>
                  <a:srgbClr val="C00000"/>
                </a:solidFill>
                <a:cs typeface="+mn-cs"/>
              </a:rPr>
              <a:t>절</a:t>
            </a:r>
            <a:r>
              <a:rPr lang="ko-KR" altLang="en-US" dirty="0"/>
              <a:t>과 함께 쓰여야 의미가 있음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D7A218-7CA5-C85C-12B6-C698AC0565AF}"/>
              </a:ext>
            </a:extLst>
          </p:cNvPr>
          <p:cNvSpPr/>
          <p:nvPr/>
        </p:nvSpPr>
        <p:spPr>
          <a:xfrm>
            <a:off x="468313" y="2852738"/>
            <a:ext cx="3959225" cy="23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/>
              <a:t> 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-- GROUP BY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　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ALL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 </a:t>
            </a:r>
            <a:r>
              <a:rPr lang="en-US" altLang="ko-KR" dirty="0">
                <a:solidFill>
                  <a:srgbClr val="355000"/>
                </a:solidFill>
              </a:rPr>
              <a:t>SELECT </a:t>
            </a:r>
            <a:r>
              <a:rPr lang="ko-KR" altLang="en-US" dirty="0">
                <a:solidFill>
                  <a:srgbClr val="355000"/>
                </a:solidFill>
              </a:rPr>
              <a:t>종류</a:t>
            </a:r>
            <a:r>
              <a:rPr lang="en-US" altLang="ko-KR" dirty="0">
                <a:solidFill>
                  <a:srgbClr val="355000"/>
                </a:solidFill>
              </a:rPr>
              <a:t>, AVG(</a:t>
            </a:r>
            <a:r>
              <a:rPr lang="ko-KR" altLang="en-US" dirty="0">
                <a:solidFill>
                  <a:srgbClr val="355000"/>
                </a:solidFill>
              </a:rPr>
              <a:t>가격</a:t>
            </a:r>
            <a:r>
              <a:rPr lang="en-US" altLang="ko-KR" dirty="0">
                <a:solidFill>
                  <a:srgbClr val="355000"/>
                </a:solidFill>
              </a:rPr>
              <a:t>) AS </a:t>
            </a:r>
            <a:r>
              <a:rPr lang="ko-KR" altLang="en-US" dirty="0">
                <a:solidFill>
                  <a:srgbClr val="355000"/>
                </a:solidFill>
              </a:rPr>
              <a:t>평균가격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rgbClr val="355000"/>
                </a:solidFill>
              </a:rPr>
              <a:t>FROM </a:t>
            </a:r>
            <a:r>
              <a:rPr lang="ko-KR" altLang="en-US" dirty="0">
                <a:solidFill>
                  <a:srgbClr val="355000"/>
                </a:solidFill>
              </a:rPr>
              <a:t>제품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rgbClr val="355000"/>
                </a:solidFill>
              </a:rPr>
              <a:t>WHERE </a:t>
            </a:r>
            <a:r>
              <a:rPr lang="ko-KR" altLang="en-US" dirty="0">
                <a:solidFill>
                  <a:srgbClr val="355000"/>
                </a:solidFill>
              </a:rPr>
              <a:t>가격</a:t>
            </a:r>
            <a:r>
              <a:rPr lang="en-US" altLang="ko-KR" dirty="0">
                <a:solidFill>
                  <a:srgbClr val="355000"/>
                </a:solidFill>
              </a:rPr>
              <a:t>&gt;=50000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rgbClr val="C00000"/>
                </a:solidFill>
              </a:rPr>
              <a:t>GROUP BY</a:t>
            </a:r>
            <a:r>
              <a:rPr lang="ko-KR" altLang="en-US" dirty="0">
                <a:solidFill>
                  <a:srgbClr val="355000"/>
                </a:solidFill>
              </a:rPr>
              <a:t>　</a:t>
            </a:r>
            <a:r>
              <a:rPr lang="en-US" altLang="ko-KR" dirty="0">
                <a:solidFill>
                  <a:srgbClr val="C00000"/>
                </a:solidFill>
              </a:rPr>
              <a:t>ALL</a:t>
            </a:r>
            <a:r>
              <a:rPr lang="en-US" altLang="ko-KR" dirty="0">
                <a:solidFill>
                  <a:srgbClr val="355000"/>
                </a:solidFill>
              </a:rPr>
              <a:t> </a:t>
            </a:r>
            <a:r>
              <a:rPr lang="ko-KR" altLang="en-US" dirty="0">
                <a:solidFill>
                  <a:srgbClr val="355000"/>
                </a:solidFill>
              </a:rPr>
              <a:t>종류</a:t>
            </a:r>
            <a:r>
              <a:rPr lang="en-US" altLang="ko-KR" dirty="0">
                <a:solidFill>
                  <a:srgbClr val="355000"/>
                </a:solidFill>
              </a:rPr>
              <a:t> </a:t>
            </a:r>
            <a:endParaRPr lang="ko-KR" altLang="en-US" dirty="0">
              <a:solidFill>
                <a:srgbClr val="355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41326B-5B38-844A-457B-0E36FBF73C7E}"/>
              </a:ext>
            </a:extLst>
          </p:cNvPr>
          <p:cNvSpPr/>
          <p:nvPr/>
        </p:nvSpPr>
        <p:spPr>
          <a:xfrm>
            <a:off x="4572000" y="2852738"/>
            <a:ext cx="3960813" cy="23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dirty="0"/>
              <a:t>  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-- GROUP BY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　</a:t>
            </a:r>
          </a:p>
          <a:p>
            <a:pPr eaLnBrk="1" latinLnBrk="1" hangingPunct="1">
              <a:defRPr/>
            </a:pP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 </a:t>
            </a:r>
            <a:r>
              <a:rPr lang="en-US" altLang="ko-KR" dirty="0">
                <a:solidFill>
                  <a:srgbClr val="355000"/>
                </a:solidFill>
              </a:rPr>
              <a:t>SELECT </a:t>
            </a:r>
            <a:r>
              <a:rPr lang="ko-KR" altLang="en-US" dirty="0">
                <a:solidFill>
                  <a:srgbClr val="355000"/>
                </a:solidFill>
              </a:rPr>
              <a:t>종류</a:t>
            </a:r>
            <a:r>
              <a:rPr lang="en-US" altLang="ko-KR" dirty="0">
                <a:solidFill>
                  <a:srgbClr val="355000"/>
                </a:solidFill>
              </a:rPr>
              <a:t>, AVG(</a:t>
            </a:r>
            <a:r>
              <a:rPr lang="ko-KR" altLang="en-US" dirty="0">
                <a:solidFill>
                  <a:srgbClr val="355000"/>
                </a:solidFill>
              </a:rPr>
              <a:t>가격</a:t>
            </a:r>
            <a:r>
              <a:rPr lang="en-US" altLang="ko-KR" dirty="0">
                <a:solidFill>
                  <a:srgbClr val="355000"/>
                </a:solidFill>
              </a:rPr>
              <a:t>) AS </a:t>
            </a:r>
            <a:r>
              <a:rPr lang="ko-KR" altLang="en-US" dirty="0">
                <a:solidFill>
                  <a:srgbClr val="355000"/>
                </a:solidFill>
              </a:rPr>
              <a:t>평균가격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rgbClr val="355000"/>
                </a:solidFill>
              </a:rPr>
              <a:t>FROM </a:t>
            </a:r>
            <a:r>
              <a:rPr lang="ko-KR" altLang="en-US" dirty="0">
                <a:solidFill>
                  <a:srgbClr val="355000"/>
                </a:solidFill>
              </a:rPr>
              <a:t>제품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rgbClr val="355000"/>
                </a:solidFill>
              </a:rPr>
              <a:t>WHERE </a:t>
            </a:r>
            <a:r>
              <a:rPr lang="ko-KR" altLang="en-US" dirty="0">
                <a:solidFill>
                  <a:srgbClr val="355000"/>
                </a:solidFill>
              </a:rPr>
              <a:t>가격</a:t>
            </a:r>
            <a:r>
              <a:rPr lang="en-US" altLang="ko-KR" dirty="0">
                <a:solidFill>
                  <a:srgbClr val="355000"/>
                </a:solidFill>
              </a:rPr>
              <a:t>&gt;=50000</a:t>
            </a:r>
          </a:p>
          <a:p>
            <a:pPr eaLnBrk="1" latinLnBrk="1" hangingPunct="1">
              <a:defRPr/>
            </a:pPr>
            <a:r>
              <a:rPr lang="en-US" altLang="ko-KR" dirty="0">
                <a:solidFill>
                  <a:srgbClr val="C00000"/>
                </a:solidFill>
              </a:rPr>
              <a:t>GROUP BY</a:t>
            </a:r>
            <a:r>
              <a:rPr lang="ko-KR" altLang="en-US" dirty="0">
                <a:solidFill>
                  <a:srgbClr val="355000"/>
                </a:solidFill>
              </a:rPr>
              <a:t>　종류</a:t>
            </a:r>
            <a:endParaRPr lang="en-US" altLang="ko-KR" dirty="0">
              <a:solidFill>
                <a:srgbClr val="355000"/>
              </a:solidFill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EAF330EA-5370-51CA-5B07-095B5429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C9F7CF-95B8-6159-EBE6-1C48B4FD8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Group by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1FF6D05-4BA4-726A-0F1A-0643842B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</a:t>
            </a:r>
            <a:r>
              <a:rPr lang="en-US" altLang="ko-KR"/>
              <a:t>titles </a:t>
            </a:r>
            <a:r>
              <a:rPr lang="ko-KR" altLang="en-US"/>
              <a:t>에서 분야</a:t>
            </a:r>
            <a:r>
              <a:rPr lang="en-US" altLang="ko-KR"/>
              <a:t>(type)</a:t>
            </a:r>
            <a:r>
              <a:rPr lang="ko-KR" altLang="en-US"/>
              <a:t>별 평균 책가격</a:t>
            </a:r>
            <a:r>
              <a:rPr lang="en-US" altLang="ko-KR"/>
              <a:t>(price)</a:t>
            </a:r>
            <a:r>
              <a:rPr lang="ko-KR" altLang="en-US"/>
              <a:t>을 구하기 </a:t>
            </a:r>
            <a:r>
              <a:rPr lang="en-US" altLang="ko-KR"/>
              <a:t>.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D2DAE12A-285B-C24E-4E34-4CAED8BB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2371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FE51D3D-A26B-A9ED-7441-0C8E8967A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</a:t>
            </a:r>
            <a:r>
              <a:rPr lang="en-US" altLang="ko-KR"/>
              <a:t>titles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D2E8E2-D5EE-C37D-849B-58787CC28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titles</a:t>
            </a:r>
            <a:r>
              <a:rPr lang="ko-KR" altLang="en-US"/>
              <a:t>테이블에서 분야별 평균 책가격을 구하되 평균 책가격이 </a:t>
            </a:r>
            <a:r>
              <a:rPr lang="en-US" altLang="ko-KR"/>
              <a:t>10</a:t>
            </a:r>
            <a:r>
              <a:rPr lang="ko-KR" altLang="en-US"/>
              <a:t>달러 이상인 것만 출력하시오</a:t>
            </a:r>
            <a:r>
              <a:rPr lang="en-US" altLang="ko-KR"/>
              <a:t>. 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B9344F02-07B2-7492-8BCE-6EEC3FF4B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165850"/>
            <a:ext cx="26654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pubs</a:t>
            </a: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1E45D711-51D5-AF20-CDCD-A435EE5E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852738"/>
            <a:ext cx="3100387" cy="947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1E6A18B-D44C-4EB8-B5F1-6EE728091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구성요소</a:t>
            </a:r>
            <a:r>
              <a:rPr lang="en-US" altLang="ko-KR"/>
              <a:t>(</a:t>
            </a:r>
            <a:r>
              <a:rPr lang="ko-KR" altLang="en-US"/>
              <a:t>논리적</a:t>
            </a:r>
            <a:r>
              <a:rPr lang="en-US" altLang="ko-KR"/>
              <a:t>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A831278-2698-4075-878F-0CE02C953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u="sng"/>
              <a:t>관계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BB37C42B-52E0-4066-B43D-631BD401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636838"/>
            <a:ext cx="2520950" cy="2736850"/>
          </a:xfrm>
          <a:prstGeom prst="ellipse">
            <a:avLst/>
          </a:prstGeom>
          <a:noFill/>
          <a:ln w="28575">
            <a:solidFill>
              <a:srgbClr val="C5C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2F08A1D4-26BD-4D26-A7A9-C1D61CCF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284538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학번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6CFDE477-5FAB-470D-9F57-5484FF63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3284538"/>
            <a:ext cx="719137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이름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BBD21821-54BC-43A6-AB60-51D9F9FB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148138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학과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2C3CB50C-53C0-4486-9531-05ED4437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4148138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학년</a:t>
            </a: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0803A9F1-4FDA-403D-8F59-75A77B89F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573463"/>
            <a:ext cx="433388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F7066228-5497-4BC5-9E5C-10817A613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437063"/>
            <a:ext cx="433388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979C8CBD-AF00-42D1-BAFC-C90A244A9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860800"/>
            <a:ext cx="0" cy="288925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B3B0CCF6-BE69-44AD-B5D7-B6978F1A8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60800"/>
            <a:ext cx="0" cy="288925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A4E2F17E-8226-4966-B033-B9794C0F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636838"/>
            <a:ext cx="2520950" cy="2736850"/>
          </a:xfrm>
          <a:prstGeom prst="ellipse">
            <a:avLst/>
          </a:prstGeom>
          <a:noFill/>
          <a:ln w="28575">
            <a:solidFill>
              <a:srgbClr val="C5C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891C8FFB-F5F1-4C1F-8EC2-591417A2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400425"/>
            <a:ext cx="720725" cy="576263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과목번호</a:t>
            </a:r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8FA94337-A28A-4F3E-869F-5FBEC238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400425"/>
            <a:ext cx="719138" cy="576263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과목명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45EE93C2-F81E-46CA-9A92-4D2A6815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4221163"/>
            <a:ext cx="720725" cy="576262"/>
          </a:xfrm>
          <a:prstGeom prst="ellipse">
            <a:avLst/>
          </a:prstGeom>
          <a:solidFill>
            <a:srgbClr val="C5C000"/>
          </a:solidFill>
          <a:ln w="9525">
            <a:solidFill>
              <a:srgbClr val="C5C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304800"/>
                </a:solidFill>
              </a:rPr>
              <a:t>학점</a:t>
            </a:r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8A840E63-AD01-4591-B144-AEA343121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689350"/>
            <a:ext cx="433387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16F8E80E-43AF-45AF-981D-D70B2602D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3976688"/>
            <a:ext cx="287337" cy="360362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1D473323-4671-4B5D-9AFB-928C59A3E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013" y="3976688"/>
            <a:ext cx="287337" cy="360362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B36EEB5E-7671-4C18-8C80-1B154186C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3860800"/>
            <a:ext cx="1368425" cy="0"/>
          </a:xfrm>
          <a:prstGeom prst="line">
            <a:avLst/>
          </a:prstGeom>
          <a:noFill/>
          <a:ln w="57150">
            <a:solidFill>
              <a:srgbClr val="304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C5AA82FE-C7A9-49E2-8B90-729CD657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3317875"/>
            <a:ext cx="1187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개체간의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2400">
              <a:solidFill>
                <a:srgbClr val="3048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관계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304800"/>
                </a:solidFill>
              </a:rPr>
              <a:t>(</a:t>
            </a:r>
            <a:r>
              <a:rPr lang="ko-KR" altLang="en-US" sz="2400">
                <a:solidFill>
                  <a:srgbClr val="304800"/>
                </a:solidFill>
              </a:rPr>
              <a:t>수강</a:t>
            </a:r>
            <a:r>
              <a:rPr lang="en-US" altLang="ko-KR" sz="2400">
                <a:solidFill>
                  <a:srgbClr val="304800"/>
                </a:solidFill>
              </a:rPr>
              <a:t>)</a:t>
            </a:r>
          </a:p>
        </p:txBody>
      </p:sp>
      <p:sp>
        <p:nvSpPr>
          <p:cNvPr id="25622" name="Line 22">
            <a:extLst>
              <a:ext uri="{FF2B5EF4-FFF2-40B4-BE49-F238E27FC236}">
                <a16:creationId xmlns:a16="http://schemas.microsoft.com/office/drawing/2014/main" id="{5263E95D-7F94-490C-9104-19FE8B9CE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6092825"/>
            <a:ext cx="576262" cy="0"/>
          </a:xfrm>
          <a:prstGeom prst="line">
            <a:avLst/>
          </a:prstGeom>
          <a:noFill/>
          <a:ln w="28575">
            <a:solidFill>
              <a:srgbClr val="304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9C1B2738-08E9-4372-96CC-EAAFAC2C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5884863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속성관계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F2B98EA-7B43-6054-2A8C-031E4E173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rollup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87D55F1-247A-C551-5421-4327499B5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452596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800"/>
              <a:t>상세내역과 그룹합계</a:t>
            </a: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D15F253B-0564-F0AE-8E91-33EEEBE8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37" name="_x175891432" descr="EMB00000d40457b">
            <a:extLst>
              <a:ext uri="{FF2B5EF4-FFF2-40B4-BE49-F238E27FC236}">
                <a16:creationId xmlns:a16="http://schemas.microsoft.com/office/drawing/2014/main" id="{AA191AFD-623B-0A5B-B807-3B0B1722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64801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5">
            <a:extLst>
              <a:ext uri="{FF2B5EF4-FFF2-40B4-BE49-F238E27FC236}">
                <a16:creationId xmlns:a16="http://schemas.microsoft.com/office/drawing/2014/main" id="{10A79853-44DB-BEFB-3941-84BAAC42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865603B-1D09-F094-D012-E9EB98653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rollup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6048CB5-F61B-2045-0DC3-C095939E06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2000"/>
              <a:t>SELECT </a:t>
            </a:r>
            <a:r>
              <a:rPr lang="ko-KR" altLang="en-US" sz="2000"/>
              <a:t>반</a:t>
            </a:r>
            <a:r>
              <a:rPr lang="en-US" altLang="ko-KR" sz="2000"/>
              <a:t>, </a:t>
            </a:r>
            <a:r>
              <a:rPr lang="ko-KR" altLang="en-US" sz="2000"/>
              <a:t>성별</a:t>
            </a:r>
            <a:r>
              <a:rPr lang="en-US" altLang="ko-KR" sz="2000"/>
              <a:t>, AVG(</a:t>
            </a:r>
            <a:r>
              <a:rPr lang="ko-KR" altLang="en-US" sz="2000"/>
              <a:t>점수</a:t>
            </a:r>
            <a:r>
              <a:rPr lang="en-US" altLang="ko-KR" sz="2000"/>
              <a:t>) </a:t>
            </a:r>
          </a:p>
          <a:p>
            <a:pPr marL="0" indent="0">
              <a:buFontTx/>
              <a:buNone/>
            </a:pPr>
            <a:r>
              <a:rPr lang="en-US" altLang="ko-KR" sz="2000"/>
              <a:t>               AS </a:t>
            </a:r>
            <a:r>
              <a:rPr lang="ko-KR" altLang="en-US" sz="2000"/>
              <a:t>평균점수</a:t>
            </a:r>
          </a:p>
          <a:p>
            <a:pPr marL="0" indent="0">
              <a:buFontTx/>
              <a:buNone/>
            </a:pPr>
            <a:r>
              <a:rPr lang="en-US" altLang="ko-KR" sz="2000"/>
              <a:t>FROM </a:t>
            </a:r>
            <a:r>
              <a:rPr lang="ko-KR" altLang="en-US" sz="2000"/>
              <a:t>성적</a:t>
            </a:r>
          </a:p>
          <a:p>
            <a:pPr marL="0" indent="0">
              <a:buFontTx/>
              <a:buNone/>
            </a:pPr>
            <a:r>
              <a:rPr lang="en-US" altLang="ko-KR" sz="2000"/>
              <a:t>GROUP BY </a:t>
            </a:r>
            <a:r>
              <a:rPr lang="ko-KR" altLang="en-US" sz="2000"/>
              <a:t>반</a:t>
            </a:r>
            <a:r>
              <a:rPr lang="en-US" altLang="ko-KR" sz="2000"/>
              <a:t>, </a:t>
            </a:r>
            <a:r>
              <a:rPr lang="ko-KR" altLang="en-US" sz="2000"/>
              <a:t>성별 </a:t>
            </a:r>
            <a:endParaRPr lang="en-US" altLang="ko-KR" sz="2000"/>
          </a:p>
          <a:p>
            <a:pPr marL="0" indent="0">
              <a:buFontTx/>
              <a:buNone/>
            </a:pPr>
            <a:r>
              <a:rPr lang="en-US" altLang="ko-KR" sz="2000"/>
              <a:t>       WITH ROLLUP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2BBBCFB-3D1A-00DC-77FC-9D2A480E33C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1600200"/>
            <a:ext cx="4319588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000"/>
              <a:t>SELECT </a:t>
            </a:r>
            <a:r>
              <a:rPr lang="ko-KR" altLang="en-US" sz="2000"/>
              <a:t>성별</a:t>
            </a:r>
            <a:r>
              <a:rPr lang="en-US" altLang="ko-KR" sz="2000"/>
              <a:t>, </a:t>
            </a:r>
            <a:r>
              <a:rPr lang="ko-KR" altLang="en-US" sz="2000"/>
              <a:t>반 </a:t>
            </a:r>
            <a:r>
              <a:rPr lang="en-US" altLang="ko-KR" sz="2000"/>
              <a:t>AVG(</a:t>
            </a:r>
            <a:r>
              <a:rPr lang="ko-KR" altLang="en-US" sz="2000"/>
              <a:t>점수</a:t>
            </a:r>
            <a:r>
              <a:rPr lang="en-US" altLang="ko-KR" sz="2000"/>
              <a:t>) </a:t>
            </a:r>
          </a:p>
          <a:p>
            <a:pPr marL="0" indent="0">
              <a:buFontTx/>
              <a:buNone/>
            </a:pPr>
            <a:r>
              <a:rPr lang="en-US" altLang="ko-KR" sz="2000"/>
              <a:t>              AS </a:t>
            </a:r>
            <a:r>
              <a:rPr lang="ko-KR" altLang="en-US" sz="2000"/>
              <a:t>평균점수</a:t>
            </a:r>
          </a:p>
          <a:p>
            <a:pPr marL="0" indent="0">
              <a:buFontTx/>
              <a:buNone/>
            </a:pPr>
            <a:r>
              <a:rPr lang="en-US" altLang="ko-KR" sz="2000"/>
              <a:t>FROM </a:t>
            </a:r>
            <a:r>
              <a:rPr lang="ko-KR" altLang="en-US" sz="2000"/>
              <a:t>성적</a:t>
            </a:r>
          </a:p>
          <a:p>
            <a:pPr marL="0" indent="0">
              <a:buFontTx/>
              <a:buNone/>
            </a:pPr>
            <a:r>
              <a:rPr lang="en-US" altLang="ko-KR" sz="2000"/>
              <a:t>GROUP BY </a:t>
            </a:r>
            <a:r>
              <a:rPr lang="ko-KR" altLang="en-US" sz="2000"/>
              <a:t>성별</a:t>
            </a:r>
            <a:r>
              <a:rPr lang="en-US" altLang="ko-KR" sz="2000"/>
              <a:t>, </a:t>
            </a:r>
            <a:r>
              <a:rPr lang="ko-KR" altLang="en-US" sz="2000"/>
              <a:t>반 </a:t>
            </a:r>
            <a:endParaRPr lang="en-US" altLang="ko-KR" sz="2000"/>
          </a:p>
          <a:p>
            <a:pPr marL="0" indent="0">
              <a:buFontTx/>
              <a:buNone/>
            </a:pPr>
            <a:r>
              <a:rPr lang="en-US" altLang="ko-KR" sz="2000"/>
              <a:t>       WITH ROLLUP</a:t>
            </a:r>
          </a:p>
        </p:txBody>
      </p:sp>
      <p:pic>
        <p:nvPicPr>
          <p:cNvPr id="19461" name="_x175892872" descr="EMB00000d40457e">
            <a:extLst>
              <a:ext uri="{FF2B5EF4-FFF2-40B4-BE49-F238E27FC236}">
                <a16:creationId xmlns:a16="http://schemas.microsoft.com/office/drawing/2014/main" id="{D5CD5E3A-176A-9975-3C5C-23D649C61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16338"/>
            <a:ext cx="21034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_x31330112" descr="EMB00000d40457f">
            <a:extLst>
              <a:ext uri="{FF2B5EF4-FFF2-40B4-BE49-F238E27FC236}">
                <a16:creationId xmlns:a16="http://schemas.microsoft.com/office/drawing/2014/main" id="{E30B2B08-717A-9222-8960-1B3E2AFA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3716338"/>
            <a:ext cx="2058988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10">
            <a:extLst>
              <a:ext uri="{FF2B5EF4-FFF2-40B4-BE49-F238E27FC236}">
                <a16:creationId xmlns:a16="http://schemas.microsoft.com/office/drawing/2014/main" id="{09C01F4E-E6EB-EFBA-32C9-D096765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4" name="Rectangle 11">
            <a:extLst>
              <a:ext uri="{FF2B5EF4-FFF2-40B4-BE49-F238E27FC236}">
                <a16:creationId xmlns:a16="http://schemas.microsoft.com/office/drawing/2014/main" id="{4F8142FC-09D1-DE91-BB55-D8683401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205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5" name="Rectangle 5">
            <a:extLst>
              <a:ext uri="{FF2B5EF4-FFF2-40B4-BE49-F238E27FC236}">
                <a16:creationId xmlns:a16="http://schemas.microsoft.com/office/drawing/2014/main" id="{1D1FFC29-4CC4-51FF-8EF8-258FB69C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6237288"/>
            <a:ext cx="266541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6A2689D-CECA-360F-3EA9-ECC91951B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cube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BCE468D-FA90-8DE5-194B-04EE30329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ko-KR" altLang="en-US" dirty="0"/>
              <a:t>각 항목의 세부내역</a:t>
            </a:r>
            <a:r>
              <a:rPr lang="en-US" altLang="ko-KR" dirty="0"/>
              <a:t>, </a:t>
            </a:r>
            <a:r>
              <a:rPr lang="ko-KR" altLang="en-US" dirty="0"/>
              <a:t>총합을 구하고 역으로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dirty="0"/>
              <a:t>구하고자 할 때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SELECT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AVG(</a:t>
            </a:r>
            <a:r>
              <a:rPr lang="ko-KR" altLang="en-US" dirty="0"/>
              <a:t>점수</a:t>
            </a:r>
            <a:r>
              <a:rPr lang="en-US" altLang="ko-KR" dirty="0"/>
              <a:t>) AS </a:t>
            </a:r>
            <a:r>
              <a:rPr lang="ko-KR" altLang="en-US" dirty="0"/>
              <a:t>평균점수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FROM </a:t>
            </a:r>
            <a:r>
              <a:rPr lang="ko-KR" altLang="en-US" dirty="0"/>
              <a:t>성적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GROUP BY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성별 </a:t>
            </a:r>
            <a:r>
              <a:rPr lang="en-US" altLang="ko-KR" dirty="0"/>
              <a:t>WITH CUBE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3FF766B0-6348-05D4-BF73-4C957C47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092825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CC07FFC-BBF0-D17F-CB89-234C81EF8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cube</a:t>
            </a:r>
            <a:endParaRPr lang="ko-KR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2268721-F0CD-8606-1511-3ADF36E21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21508" name="Rectangle 8">
            <a:extLst>
              <a:ext uri="{FF2B5EF4-FFF2-40B4-BE49-F238E27FC236}">
                <a16:creationId xmlns:a16="http://schemas.microsoft.com/office/drawing/2014/main" id="{9F2EB4E7-1894-3FC0-1787-1B8C35E19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1509" name="_x31773856" descr="EMB00000d404588">
            <a:extLst>
              <a:ext uri="{FF2B5EF4-FFF2-40B4-BE49-F238E27FC236}">
                <a16:creationId xmlns:a16="http://schemas.microsoft.com/office/drawing/2014/main" id="{B30A3F9A-AB3B-4963-7D86-5F3B92B4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380037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917268-6A9B-AC72-9BB9-01B08123B116}"/>
              </a:ext>
            </a:extLst>
          </p:cNvPr>
          <p:cNvSpPr/>
          <p:nvPr/>
        </p:nvSpPr>
        <p:spPr>
          <a:xfrm>
            <a:off x="1692275" y="2060575"/>
            <a:ext cx="2303463" cy="1512888"/>
          </a:xfrm>
          <a:prstGeom prst="rect">
            <a:avLst/>
          </a:prstGeom>
          <a:noFill/>
          <a:ln>
            <a:solidFill>
              <a:srgbClr val="005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B301FB-763E-46B7-6704-2E97126D7A16}"/>
              </a:ext>
            </a:extLst>
          </p:cNvPr>
          <p:cNvSpPr/>
          <p:nvPr/>
        </p:nvSpPr>
        <p:spPr>
          <a:xfrm>
            <a:off x="4716463" y="2060575"/>
            <a:ext cx="2303462" cy="1512888"/>
          </a:xfrm>
          <a:prstGeom prst="rect">
            <a:avLst/>
          </a:prstGeom>
          <a:noFill/>
          <a:ln>
            <a:solidFill>
              <a:srgbClr val="005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1C53CCA-0A02-D963-6907-DEE7EBF8F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오늘의 수업목표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CB3CB9-51AD-90A9-FD5D-99BA96ED7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조인의 의미와 사용구문</a:t>
            </a:r>
            <a:endParaRPr lang="en-US" altLang="ko-KR"/>
          </a:p>
          <a:p>
            <a:pPr eaLnBrk="1" hangingPunct="1"/>
            <a:r>
              <a:rPr lang="ko-KR" altLang="en-US"/>
              <a:t>조인 키의 의미</a:t>
            </a:r>
            <a:endParaRPr lang="en-US" altLang="ko-KR"/>
          </a:p>
          <a:p>
            <a:pPr eaLnBrk="1" hangingPunct="1"/>
            <a:r>
              <a:rPr lang="ko-KR" altLang="en-US"/>
              <a:t>두 개 테이블 조인</a:t>
            </a:r>
            <a:endParaRPr lang="en-US" altLang="ko-KR"/>
          </a:p>
          <a:p>
            <a:pPr eaLnBrk="1" hangingPunct="1"/>
            <a:r>
              <a:rPr lang="ko-KR" altLang="en-US"/>
              <a:t>세개 이상 테이블의 조인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009644F7-BDEB-C078-274F-124B7B7F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F615AC7-9E65-9E9E-8720-F7B227C2F5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2420938"/>
          <a:ext cx="4392612" cy="14827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학번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전화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학과코드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201226080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최소라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D2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201227001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김정보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010-3345-9876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D8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A90C00AE-845E-197C-33EC-0CBA59537D1C}"/>
              </a:ext>
            </a:extLst>
          </p:cNvPr>
          <p:cNvGraphicFramePr>
            <a:graphicFrameLocks/>
          </p:cNvGraphicFramePr>
          <p:nvPr/>
        </p:nvGraphicFramePr>
        <p:xfrm>
          <a:off x="5513388" y="2420938"/>
          <a:ext cx="237172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학과코드</a:t>
                      </a: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학과명</a:t>
                      </a:r>
                      <a:endParaRPr lang="ko-KR" alt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유아교육과</a:t>
                      </a: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컴퓨터정보과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D8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경영과</a:t>
                      </a: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2B35D7-6657-8573-DC6B-5D9463713ED8}"/>
              </a:ext>
            </a:extLst>
          </p:cNvPr>
          <p:cNvSpPr txBox="1"/>
          <p:nvPr/>
        </p:nvSpPr>
        <p:spPr>
          <a:xfrm>
            <a:off x="684213" y="1916113"/>
            <a:ext cx="1130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학생테이블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CA9E-FC01-A497-27B9-30758C428EC8}"/>
              </a:ext>
            </a:extLst>
          </p:cNvPr>
          <p:cNvSpPr txBox="1"/>
          <p:nvPr/>
        </p:nvSpPr>
        <p:spPr>
          <a:xfrm>
            <a:off x="5435600" y="1916113"/>
            <a:ext cx="1130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학과테이블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25F134-CAA2-162D-454B-90C080D41506}"/>
              </a:ext>
            </a:extLst>
          </p:cNvPr>
          <p:cNvCxnSpPr/>
          <p:nvPr/>
        </p:nvCxnSpPr>
        <p:spPr>
          <a:xfrm>
            <a:off x="4932363" y="2997200"/>
            <a:ext cx="792162" cy="3603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B5313D-1E94-AA4F-B6AF-B3B79A4DF7CB}"/>
              </a:ext>
            </a:extLst>
          </p:cNvPr>
          <p:cNvCxnSpPr/>
          <p:nvPr/>
        </p:nvCxnSpPr>
        <p:spPr>
          <a:xfrm>
            <a:off x="4932363" y="3357563"/>
            <a:ext cx="863600" cy="79216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6C6BD0FF-1181-54F1-54DB-31A8107A6EA3}"/>
              </a:ext>
            </a:extLst>
          </p:cNvPr>
          <p:cNvSpPr/>
          <p:nvPr/>
        </p:nvSpPr>
        <p:spPr>
          <a:xfrm>
            <a:off x="1403350" y="4581525"/>
            <a:ext cx="6048375" cy="180022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학번             이름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                </a:t>
            </a:r>
            <a:r>
              <a:rPr lang="ko-KR" altLang="en-US" dirty="0" err="1">
                <a:solidFill>
                  <a:schemeClr val="accent1">
                    <a:lumMod val="10000"/>
                  </a:schemeClr>
                </a:solidFill>
              </a:rPr>
              <a:t>학과명</a:t>
            </a:r>
            <a:endParaRPr lang="en-US" altLang="ko-KR" dirty="0">
              <a:solidFill>
                <a:schemeClr val="accent1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-----------------------------------------------------------------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201226080        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최소라          </a:t>
            </a:r>
            <a:r>
              <a:rPr lang="ko-KR" altLang="en-US" dirty="0" err="1">
                <a:solidFill>
                  <a:schemeClr val="accent1">
                    <a:lumMod val="10000"/>
                  </a:schemeClr>
                </a:solidFill>
              </a:rPr>
              <a:t>컴퓨터정보과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201227001        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김정보               경영과 </a:t>
            </a:r>
            <a:endParaRPr lang="en-US" altLang="ko-KR" dirty="0">
              <a:solidFill>
                <a:schemeClr val="accent1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:</a:t>
            </a:r>
            <a:endParaRPr lang="ko-KR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9EF766-D5A1-14E9-4081-0893D9F9AD11}"/>
              </a:ext>
            </a:extLst>
          </p:cNvPr>
          <p:cNvSpPr/>
          <p:nvPr/>
        </p:nvSpPr>
        <p:spPr>
          <a:xfrm>
            <a:off x="5724525" y="4941888"/>
            <a:ext cx="1368425" cy="86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380F39C8-504E-F3F6-EB5C-254963AB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E5FA581E-D0B6-D152-00E1-B39B6DC7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지도교수 테이블과 전공테이블 조인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543A6D83-B684-CD49-A673-E60A1A0B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492375"/>
            <a:ext cx="48387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>
            <a:extLst>
              <a:ext uri="{FF2B5EF4-FFF2-40B4-BE49-F238E27FC236}">
                <a16:creationId xmlns:a16="http://schemas.microsoft.com/office/drawing/2014/main" id="{91A90DC7-DFF3-5DE8-9118-64329A5B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4437063"/>
            <a:ext cx="2806700" cy="1598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AD331-908E-CE1A-BA3A-21CEB4D661B1}"/>
              </a:ext>
            </a:extLst>
          </p:cNvPr>
          <p:cNvSpPr txBox="1"/>
          <p:nvPr/>
        </p:nvSpPr>
        <p:spPr>
          <a:xfrm>
            <a:off x="4356100" y="5661025"/>
            <a:ext cx="9413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355000"/>
                </a:solidFill>
                <a:latin typeface="+mn-ea"/>
                <a:ea typeface="+mn-ea"/>
              </a:rPr>
              <a:t>조인결과</a:t>
            </a:r>
          </a:p>
        </p:txBody>
      </p:sp>
      <p:sp>
        <p:nvSpPr>
          <p:cNvPr id="6151" name="Rectangle 4">
            <a:extLst>
              <a:ext uri="{FF2B5EF4-FFF2-40B4-BE49-F238E27FC236}">
                <a16:creationId xmlns:a16="http://schemas.microsoft.com/office/drawing/2014/main" id="{FAAD6A62-DF4D-DB70-6F69-2F5B0B77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602163"/>
            <a:ext cx="3455987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aseline="3000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</a:t>
            </a:r>
            <a:r>
              <a:rPr lang="en-US" altLang="ko-KR" baseline="3000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en-US" altLang="ko-KR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join </a:t>
            </a:r>
            <a:r>
              <a:rPr lang="ko-KR" altLang="en-US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 </a:t>
            </a:r>
            <a:r>
              <a:rPr lang="en-US" altLang="ko-KR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inner join </a:t>
            </a:r>
            <a:r>
              <a:rPr lang="ko-KR" altLang="en-US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의미</a:t>
            </a:r>
            <a:r>
              <a:rPr lang="en-US" altLang="ko-KR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키값이 일치하는 데이터만 가져옴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7D0E29E1-899E-1D32-DD42-C2D98B32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E2DC6F2E-4381-76F4-985A-DE695979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지도교수 테이블과 전공테이블 조인</a:t>
            </a:r>
            <a:endParaRPr lang="en-US" altLang="ko-KR"/>
          </a:p>
          <a:p>
            <a:pPr lvl="1"/>
            <a:r>
              <a:rPr lang="ko-KR" altLang="en-US"/>
              <a:t>지도교수</a:t>
            </a:r>
            <a:r>
              <a:rPr lang="en-US" altLang="ko-KR"/>
              <a:t>,</a:t>
            </a:r>
            <a:r>
              <a:rPr lang="ko-KR" altLang="en-US"/>
              <a:t>교수명</a:t>
            </a:r>
            <a:r>
              <a:rPr lang="en-US" altLang="ko-KR"/>
              <a:t>,</a:t>
            </a:r>
            <a:r>
              <a:rPr lang="ko-KR" altLang="en-US"/>
              <a:t>전공코드</a:t>
            </a:r>
            <a:r>
              <a:rPr lang="en-US" altLang="ko-KR"/>
              <a:t>,</a:t>
            </a:r>
            <a:r>
              <a:rPr lang="ko-KR" altLang="en-US"/>
              <a:t>전공명 출력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2E17B5C-36BC-8220-0A9E-09B0312B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173" name="_x176992128" descr="EMB00000e58155f">
            <a:extLst>
              <a:ext uri="{FF2B5EF4-FFF2-40B4-BE49-F238E27FC236}">
                <a16:creationId xmlns:a16="http://schemas.microsoft.com/office/drawing/2014/main" id="{5DA93E27-297B-6859-78F7-C60916F9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141663"/>
            <a:ext cx="38512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A2025C92-DCA2-E163-43FE-A4235305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F5E66-CE04-7124-FE27-2682EAA4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지도교수 테이블과 전공테이블 조인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,</a:t>
            </a:r>
            <a:r>
              <a:rPr lang="ko-KR" altLang="en-US" dirty="0" err="1"/>
              <a:t>교수명</a:t>
            </a:r>
            <a:r>
              <a:rPr lang="en-US" altLang="ko-KR" dirty="0"/>
              <a:t>,</a:t>
            </a:r>
            <a:r>
              <a:rPr lang="ko-KR" altLang="en-US" u="sng" dirty="0"/>
              <a:t>전공코드</a:t>
            </a:r>
            <a:r>
              <a:rPr lang="en-US" altLang="ko-KR" dirty="0"/>
              <a:t>,</a:t>
            </a:r>
            <a:r>
              <a:rPr lang="ko-KR" altLang="en-US" dirty="0" err="1"/>
              <a:t>전공명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0" indent="0" latinLnBrk="0">
              <a:buFontTx/>
              <a:buNone/>
              <a:defRPr/>
            </a:pPr>
            <a:endParaRPr lang="en-US" altLang="ko-KR" dirty="0"/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SELECT </a:t>
            </a:r>
            <a:r>
              <a:rPr lang="ko-KR" altLang="en-US" sz="2800" dirty="0"/>
              <a:t>지도교수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교수명</a:t>
            </a:r>
            <a:r>
              <a:rPr lang="en-US" altLang="ko-KR" sz="2800" dirty="0"/>
              <a:t>, </a:t>
            </a:r>
            <a:r>
              <a:rPr lang="ko-KR" altLang="en-US" sz="2800" dirty="0"/>
              <a:t>전공코드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전공명</a:t>
            </a:r>
            <a:endParaRPr lang="ko-KR" altLang="en-US" sz="2800" dirty="0"/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FROM </a:t>
            </a:r>
            <a:r>
              <a:rPr lang="ko-KR" altLang="en-US" sz="2800" dirty="0"/>
              <a:t>지도교수 </a:t>
            </a:r>
            <a:r>
              <a:rPr lang="en-US" altLang="ko-KR" sz="2800" dirty="0"/>
              <a:t>INNER JOIN </a:t>
            </a:r>
            <a:r>
              <a:rPr lang="ko-KR" altLang="en-US" sz="2800" dirty="0"/>
              <a:t>전공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ON </a:t>
            </a:r>
            <a:r>
              <a:rPr lang="ko-KR" altLang="en-US" sz="2800" dirty="0"/>
              <a:t>지도교수</a:t>
            </a:r>
            <a:r>
              <a:rPr lang="en-US" altLang="ko-KR" sz="2800" dirty="0"/>
              <a:t>.</a:t>
            </a:r>
            <a:r>
              <a:rPr lang="ko-KR" altLang="en-US" sz="2800" dirty="0"/>
              <a:t>전공코드</a:t>
            </a:r>
            <a:r>
              <a:rPr lang="en-US" altLang="ko-KR" sz="2800" dirty="0"/>
              <a:t>=</a:t>
            </a:r>
            <a:r>
              <a:rPr lang="ko-KR" altLang="en-US" sz="2800" dirty="0"/>
              <a:t>전공</a:t>
            </a:r>
            <a:r>
              <a:rPr lang="en-US" altLang="ko-KR" sz="2800" dirty="0"/>
              <a:t>.</a:t>
            </a:r>
            <a:r>
              <a:rPr lang="ko-KR" altLang="en-US" sz="2800" dirty="0"/>
              <a:t>전공코드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F6AC048-E665-0DC6-29B2-86E7044F6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0355E-8770-5BAD-AC09-A45D1432DBC1}"/>
              </a:ext>
            </a:extLst>
          </p:cNvPr>
          <p:cNvSpPr/>
          <p:nvPr/>
        </p:nvSpPr>
        <p:spPr>
          <a:xfrm>
            <a:off x="539750" y="3141663"/>
            <a:ext cx="6769100" cy="172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C160149-0D3B-F858-4EB1-4F1C1CD3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229225"/>
            <a:ext cx="5040312" cy="792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메시지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209,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수준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16,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상태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1,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열 이름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전공코드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가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불확실합니다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16447F81-8DEC-1797-8173-E86A0BA5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9F0D4-ED25-2142-0D54-58946151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지도교수 테이블과 전공테이블 조인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,</a:t>
            </a:r>
            <a:r>
              <a:rPr lang="ko-KR" altLang="en-US" dirty="0" err="1"/>
              <a:t>교수명</a:t>
            </a:r>
            <a:r>
              <a:rPr lang="en-US" altLang="ko-KR" dirty="0"/>
              <a:t>,</a:t>
            </a:r>
            <a:r>
              <a:rPr lang="ko-KR" altLang="en-US" u="sng" dirty="0"/>
              <a:t>전공코드</a:t>
            </a:r>
            <a:r>
              <a:rPr lang="en-US" altLang="ko-KR" dirty="0"/>
              <a:t>,</a:t>
            </a:r>
            <a:r>
              <a:rPr lang="ko-KR" altLang="en-US" dirty="0" err="1"/>
              <a:t>전공명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양쪽에 있는 </a:t>
            </a:r>
            <a:r>
              <a:rPr lang="ko-KR" altLang="en-US" dirty="0" err="1"/>
              <a:t>열이름의</a:t>
            </a:r>
            <a:r>
              <a:rPr lang="ko-KR" altLang="en-US" dirty="0"/>
              <a:t> 경우 </a:t>
            </a:r>
            <a:r>
              <a:rPr lang="ko-KR" altLang="en-US" dirty="0" err="1"/>
              <a:t>테이블명을</a:t>
            </a:r>
            <a:r>
              <a:rPr lang="ko-KR" altLang="en-US" dirty="0"/>
              <a:t> 정확히 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ko-KR" altLang="en-US" dirty="0"/>
              <a:t>기재</a:t>
            </a:r>
            <a:endParaRPr lang="en-US" altLang="ko-KR" dirty="0"/>
          </a:p>
          <a:p>
            <a:pPr marL="0" indent="0" latinLnBrk="0">
              <a:buFontTx/>
              <a:buNone/>
              <a:defRPr/>
            </a:pPr>
            <a:endParaRPr lang="en-US" altLang="ko-KR" sz="2800" dirty="0"/>
          </a:p>
          <a:p>
            <a:pPr marL="0" indent="0" latinLnBrk="0">
              <a:buFontTx/>
              <a:buNone/>
              <a:defRPr/>
            </a:pPr>
            <a:r>
              <a:rPr lang="en-US" altLang="ko-KR" sz="2400" dirty="0"/>
              <a:t> SELECT </a:t>
            </a:r>
            <a:r>
              <a:rPr lang="ko-KR" altLang="en-US" sz="2400" dirty="0"/>
              <a:t>지도교수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교수명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지도교수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ko-KR" altLang="en-US" sz="2400" dirty="0"/>
              <a:t>전공코드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전공명</a:t>
            </a:r>
            <a:endParaRPr lang="ko-KR" altLang="en-US" sz="2400" dirty="0"/>
          </a:p>
          <a:p>
            <a:pPr marL="0" indent="0" latinLnBrk="0">
              <a:buFontTx/>
              <a:buNone/>
              <a:defRPr/>
            </a:pPr>
            <a:r>
              <a:rPr lang="en-US" altLang="ko-KR" sz="2400" dirty="0"/>
              <a:t> FROM </a:t>
            </a:r>
            <a:r>
              <a:rPr lang="ko-KR" altLang="en-US" sz="2400" dirty="0"/>
              <a:t>지도교수 </a:t>
            </a:r>
            <a:r>
              <a:rPr lang="en-US" altLang="ko-KR" sz="2400" dirty="0"/>
              <a:t>INNER JOIN </a:t>
            </a:r>
            <a:r>
              <a:rPr lang="ko-KR" altLang="en-US" sz="2400" dirty="0"/>
              <a:t>전공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sz="2400" dirty="0"/>
              <a:t> ON </a:t>
            </a:r>
            <a:r>
              <a:rPr lang="ko-KR" altLang="en-US" sz="2400" dirty="0"/>
              <a:t>지도교수</a:t>
            </a:r>
            <a:r>
              <a:rPr lang="en-US" altLang="ko-KR" sz="2400" dirty="0"/>
              <a:t>.</a:t>
            </a:r>
            <a:r>
              <a:rPr lang="ko-KR" altLang="en-US" sz="2400" dirty="0"/>
              <a:t>전공코드</a:t>
            </a:r>
            <a:r>
              <a:rPr lang="en-US" altLang="ko-KR" sz="2400" dirty="0"/>
              <a:t>=</a:t>
            </a:r>
            <a:r>
              <a:rPr lang="ko-KR" altLang="en-US" sz="2400" dirty="0"/>
              <a:t>전공</a:t>
            </a:r>
            <a:r>
              <a:rPr lang="en-US" altLang="ko-KR" sz="2400" dirty="0"/>
              <a:t>.</a:t>
            </a:r>
            <a:r>
              <a:rPr lang="ko-KR" altLang="en-US" sz="2400" dirty="0"/>
              <a:t>전공코드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14232A8-202F-2E9F-0170-47658646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3470C0-2400-FBF6-E591-9B1422734BED}"/>
              </a:ext>
            </a:extLst>
          </p:cNvPr>
          <p:cNvSpPr/>
          <p:nvPr/>
        </p:nvSpPr>
        <p:spPr>
          <a:xfrm>
            <a:off x="611188" y="4005263"/>
            <a:ext cx="6913562" cy="172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A985D25-56DC-4F54-8EA3-241638216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</a:t>
            </a:r>
            <a:r>
              <a:rPr lang="en-US" altLang="ko-KR"/>
              <a:t>3</a:t>
            </a:r>
            <a:r>
              <a:rPr lang="ko-KR" altLang="en-US"/>
              <a:t>단계구조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8F52814-F604-4263-93D7-741A07CE4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외부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사용자 관점의 뷰스키마로 업무내용에 따라 여러 형태의 뷰가 정의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개념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물리적구조와 상관없는 논리적 데이터베이스를 기술 </a:t>
            </a:r>
            <a:r>
              <a:rPr lang="en-US" altLang="ko-KR"/>
              <a:t>(</a:t>
            </a:r>
            <a:r>
              <a:rPr lang="ko-KR" altLang="en-US"/>
              <a:t>모든 객체 기술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내부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물리적스키마로 저장장치의 기술적인 내용 포함</a:t>
            </a:r>
          </a:p>
          <a:p>
            <a:pPr eaLnBrk="1" hangingPunct="1">
              <a:lnSpc>
                <a:spcPct val="13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16F29197-219D-A497-91C5-E6C527E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세개 테이블 조인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FEAD4E86-724A-9A71-D712-E5A88414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팀프로젝트</a:t>
            </a:r>
            <a:r>
              <a:rPr lang="en-US" altLang="ko-KR"/>
              <a:t>, </a:t>
            </a:r>
            <a:r>
              <a:rPr lang="ko-KR" altLang="en-US"/>
              <a:t>지도교수</a:t>
            </a:r>
            <a:r>
              <a:rPr lang="en-US" altLang="ko-KR"/>
              <a:t>, </a:t>
            </a:r>
            <a:r>
              <a:rPr lang="ko-KR" altLang="en-US"/>
              <a:t>전공 테이블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3EABE9F2-D150-409D-507C-69A66890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67013"/>
            <a:ext cx="64579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4">
            <a:extLst>
              <a:ext uri="{FF2B5EF4-FFF2-40B4-BE49-F238E27FC236}">
                <a16:creationId xmlns:a16="http://schemas.microsoft.com/office/drawing/2014/main" id="{DC3730D9-7139-7C03-6638-9F5D67A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246" name="_x177738560" descr="EMB00000e581566">
            <a:extLst>
              <a:ext uri="{FF2B5EF4-FFF2-40B4-BE49-F238E27FC236}">
                <a16:creationId xmlns:a16="http://schemas.microsoft.com/office/drawing/2014/main" id="{5535FFB2-F51F-A70C-71B2-62F7F07D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74"/>
          <a:stretch>
            <a:fillRect/>
          </a:stretch>
        </p:blipFill>
        <p:spPr bwMode="auto">
          <a:xfrm>
            <a:off x="1343025" y="4652963"/>
            <a:ext cx="3589338" cy="15144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65E70-2C12-40E9-30A1-FF52C55B3158}"/>
              </a:ext>
            </a:extLst>
          </p:cNvPr>
          <p:cNvSpPr txBox="1"/>
          <p:nvPr/>
        </p:nvSpPr>
        <p:spPr>
          <a:xfrm>
            <a:off x="5003800" y="5661025"/>
            <a:ext cx="23669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조인결과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이후 결과생략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34267289-D01B-7D2F-A116-28D1E38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테이블명에 별칭</a:t>
            </a:r>
            <a:r>
              <a:rPr lang="en-US" altLang="ko-KR"/>
              <a:t>(alias) </a:t>
            </a:r>
            <a:r>
              <a:rPr lang="ko-KR" altLang="en-US"/>
              <a:t>부여하기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A2A01D1C-38B1-FE59-AF20-ED8CBBE8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2800"/>
              <a:t>SELECT </a:t>
            </a:r>
            <a:r>
              <a:rPr lang="ko-KR" altLang="en-US" sz="2800"/>
              <a:t>학번</a:t>
            </a:r>
            <a:r>
              <a:rPr lang="en-US" altLang="ko-KR" sz="2800"/>
              <a:t>, </a:t>
            </a:r>
            <a:r>
              <a:rPr lang="ko-KR" altLang="en-US" sz="2800"/>
              <a:t>이름</a:t>
            </a:r>
            <a:r>
              <a:rPr lang="en-US" altLang="ko-KR" sz="2800"/>
              <a:t>, </a:t>
            </a:r>
            <a:r>
              <a:rPr lang="ko-KR" altLang="en-US" sz="2800"/>
              <a:t>교수명 </a:t>
            </a:r>
            <a:r>
              <a:rPr lang="en-US" altLang="ko-KR" sz="2800"/>
              <a:t>AS </a:t>
            </a:r>
            <a:r>
              <a:rPr lang="ko-KR" altLang="en-US" sz="2800"/>
              <a:t>지도교수명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FROM </a:t>
            </a:r>
            <a:r>
              <a:rPr lang="ko-KR" altLang="en-US" sz="2800"/>
              <a:t>팀프로젝트 </a:t>
            </a:r>
            <a:r>
              <a:rPr lang="ko-KR" altLang="en-US" sz="2800">
                <a:solidFill>
                  <a:srgbClr val="FF0000"/>
                </a:solidFill>
              </a:rPr>
              <a:t>팀</a:t>
            </a:r>
            <a:r>
              <a:rPr lang="ko-KR" altLang="en-US" sz="2800"/>
              <a:t> </a:t>
            </a:r>
            <a:r>
              <a:rPr lang="en-US" altLang="ko-KR" sz="2800"/>
              <a:t>INNER JOIN </a:t>
            </a:r>
            <a:r>
              <a:rPr lang="ko-KR" altLang="en-US" sz="2800"/>
              <a:t>지도교수 </a:t>
            </a:r>
            <a:r>
              <a:rPr lang="ko-KR" altLang="en-US" sz="2800">
                <a:solidFill>
                  <a:srgbClr val="002060"/>
                </a:solidFill>
              </a:rPr>
              <a:t>교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>
                <a:solidFill>
                  <a:srgbClr val="FF0000"/>
                </a:solidFill>
              </a:rPr>
              <a:t>팀</a:t>
            </a:r>
            <a:r>
              <a:rPr lang="en-US" altLang="ko-KR" sz="2800">
                <a:solidFill>
                  <a:srgbClr val="FF0000"/>
                </a:solidFill>
              </a:rPr>
              <a:t>.</a:t>
            </a:r>
            <a:r>
              <a:rPr lang="ko-KR" altLang="en-US" sz="2800"/>
              <a:t>조장</a:t>
            </a:r>
            <a:r>
              <a:rPr lang="en-US" altLang="ko-KR" sz="2800"/>
              <a:t>=</a:t>
            </a:r>
            <a:r>
              <a:rPr lang="ko-KR" altLang="en-US" sz="2800">
                <a:solidFill>
                  <a:srgbClr val="002060"/>
                </a:solidFill>
              </a:rPr>
              <a:t>교</a:t>
            </a:r>
            <a:r>
              <a:rPr lang="en-US" altLang="ko-KR" sz="2800">
                <a:solidFill>
                  <a:srgbClr val="002060"/>
                </a:solidFill>
              </a:rPr>
              <a:t>.</a:t>
            </a:r>
            <a:r>
              <a:rPr lang="ko-KR" altLang="en-US" sz="2800"/>
              <a:t>조장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JOIN </a:t>
            </a:r>
            <a:r>
              <a:rPr lang="ko-KR" altLang="en-US" sz="2800"/>
              <a:t>전공 </a:t>
            </a:r>
            <a:r>
              <a:rPr lang="ko-KR" altLang="en-US" sz="2800">
                <a:solidFill>
                  <a:srgbClr val="008000"/>
                </a:solidFill>
              </a:rPr>
              <a:t>전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>
                <a:solidFill>
                  <a:srgbClr val="002060"/>
                </a:solidFill>
              </a:rPr>
              <a:t>교</a:t>
            </a:r>
            <a:r>
              <a:rPr lang="en-US" altLang="ko-KR" sz="2800">
                <a:solidFill>
                  <a:srgbClr val="002060"/>
                </a:solidFill>
              </a:rPr>
              <a:t>.</a:t>
            </a:r>
            <a:r>
              <a:rPr lang="ko-KR" altLang="en-US" sz="2800"/>
              <a:t>전공코드</a:t>
            </a:r>
            <a:r>
              <a:rPr lang="en-US" altLang="ko-KR" sz="2800"/>
              <a:t>=</a:t>
            </a:r>
            <a:r>
              <a:rPr lang="ko-KR" altLang="en-US" sz="2800">
                <a:solidFill>
                  <a:srgbClr val="008000"/>
                </a:solidFill>
              </a:rPr>
              <a:t>전</a:t>
            </a:r>
            <a:r>
              <a:rPr lang="en-US" altLang="ko-KR" sz="2800">
                <a:solidFill>
                  <a:srgbClr val="008000"/>
                </a:solidFill>
              </a:rPr>
              <a:t>.</a:t>
            </a:r>
            <a:r>
              <a:rPr lang="ko-KR" altLang="en-US" sz="2800"/>
              <a:t>전공코드</a:t>
            </a:r>
          </a:p>
          <a:p>
            <a:pPr marL="0" indent="0">
              <a:buFontTx/>
              <a:buNone/>
            </a:pPr>
            <a:endParaRPr lang="ko-KR" altLang="en-US" sz="2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E52C90-5B16-C157-441E-39796A53A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join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6E6E15B-B0B7-852C-822A-280599CD4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책명</a:t>
            </a:r>
            <a:r>
              <a:rPr lang="en-US" altLang="ko-KR"/>
              <a:t>(title), </a:t>
            </a:r>
            <a:r>
              <a:rPr lang="ko-KR" altLang="en-US"/>
              <a:t>출판사명</a:t>
            </a:r>
            <a:r>
              <a:rPr lang="en-US" altLang="ko-KR"/>
              <a:t>(pub_name), </a:t>
            </a:r>
            <a:r>
              <a:rPr lang="ko-KR" altLang="en-US"/>
              <a:t>수량</a:t>
            </a:r>
            <a:r>
              <a:rPr lang="en-US" altLang="ko-KR"/>
              <a:t>(qty)</a:t>
            </a:r>
            <a:r>
              <a:rPr lang="ko-KR" altLang="en-US"/>
              <a:t>을 출력</a:t>
            </a:r>
          </a:p>
          <a:p>
            <a:pPr lvl="1" eaLnBrk="1" hangingPunct="1"/>
            <a:r>
              <a:rPr lang="ko-KR" altLang="en-US"/>
              <a:t> </a:t>
            </a:r>
            <a:r>
              <a:rPr lang="en-US" altLang="ko-KR"/>
              <a:t>E-R </a:t>
            </a:r>
            <a:r>
              <a:rPr lang="ko-KR" altLang="en-US"/>
              <a:t>다이어그램을 이용하여 </a:t>
            </a:r>
            <a:r>
              <a:rPr lang="en-US" altLang="ko-KR"/>
              <a:t>join </a:t>
            </a:r>
            <a:r>
              <a:rPr lang="ko-KR" altLang="en-US"/>
              <a:t>작성</a:t>
            </a:r>
          </a:p>
          <a:p>
            <a:pPr lvl="1" eaLnBrk="1" hangingPunct="1"/>
            <a:r>
              <a:rPr lang="ko-KR" altLang="en-US"/>
              <a:t> 테이블 </a:t>
            </a:r>
            <a:r>
              <a:rPr lang="en-US" altLang="ko-KR"/>
              <a:t>titles, publishers, sales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0EFC064-D699-C720-BA49-84494D8F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40175"/>
            <a:ext cx="38163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0F4B45C1-077C-EA4A-1BA6-E869E27D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149725"/>
            <a:ext cx="4248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F278DD69-08D5-13C4-67D7-382AF04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45000"/>
            <a:ext cx="381635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E0E7554-819D-DB52-B7B5-064D45581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OUTER JOIN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39C9D1-76BF-6326-4C49-19B65D79B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left outer</a:t>
            </a:r>
            <a:r>
              <a:rPr lang="en-US" altLang="ko-KR"/>
              <a:t> : </a:t>
            </a:r>
            <a:r>
              <a:rPr lang="ko-KR" altLang="en-US"/>
              <a:t>테이블 왼쪽을 기준으로 조인된 모든 레코드를 가져옴</a:t>
            </a:r>
          </a:p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right outer</a:t>
            </a:r>
            <a:r>
              <a:rPr lang="en-US" altLang="ko-KR"/>
              <a:t> : </a:t>
            </a:r>
            <a:r>
              <a:rPr lang="ko-KR" altLang="en-US"/>
              <a:t>테이블 오른쪽을 기준으로 조인된 모든 레코드를 가져옴</a:t>
            </a:r>
          </a:p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full outer</a:t>
            </a:r>
            <a:r>
              <a:rPr lang="en-US" altLang="ko-KR"/>
              <a:t>  </a:t>
            </a:r>
            <a:r>
              <a:rPr lang="ko-KR" altLang="en-US"/>
              <a:t>테이블 양쪽을 기준으로 조인된 모든 레코드를 가져옴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FBF93B3E-96BE-F434-C759-02376F6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</a:t>
            </a:r>
            <a:r>
              <a:rPr lang="en-US" altLang="ko-KR" sz="4000"/>
              <a:t>LEFT OUTER JOIN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39C8CE66-DDD7-8740-C271-85A61CFE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E1C4C34F-CBBE-D4A3-362F-B76CA992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641475"/>
            <a:ext cx="4538662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3E745F-85E0-C42B-0FCB-AE795FC5C40C}"/>
              </a:ext>
            </a:extLst>
          </p:cNvPr>
          <p:cNvSpPr txBox="1"/>
          <p:nvPr/>
        </p:nvSpPr>
        <p:spPr>
          <a:xfrm>
            <a:off x="5508625" y="5229225"/>
            <a:ext cx="28336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모든 전공이 나타나도록 조인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150A2C0D-70F6-B1B1-769B-32FCFD4B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(LEFT OUTER JOIN)</a:t>
            </a:r>
            <a:endParaRPr lang="ko-KR" altLang="en-US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023B3F56-9E0F-29EF-ABC9-8E9CE54C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 sz="2800"/>
              <a:t>SELECT </a:t>
            </a:r>
            <a:r>
              <a:rPr lang="ko-KR" altLang="en-US" sz="2800"/>
              <a:t>전공</a:t>
            </a:r>
            <a:r>
              <a:rPr lang="en-US" altLang="ko-KR" sz="2800"/>
              <a:t>.</a:t>
            </a:r>
            <a:r>
              <a:rPr lang="ko-KR" altLang="en-US" sz="2800"/>
              <a:t>전공코드</a:t>
            </a:r>
            <a:r>
              <a:rPr lang="en-US" altLang="ko-KR" sz="2800"/>
              <a:t>,</a:t>
            </a:r>
            <a:r>
              <a:rPr lang="ko-KR" altLang="en-US" sz="2800"/>
              <a:t>전공명</a:t>
            </a:r>
            <a:r>
              <a:rPr lang="en-US" altLang="ko-KR" sz="2800"/>
              <a:t>,</a:t>
            </a:r>
            <a:r>
              <a:rPr lang="ko-KR" altLang="en-US" sz="2800"/>
              <a:t>교수명 </a:t>
            </a:r>
            <a:r>
              <a:rPr lang="en-US" altLang="ko-KR" sz="2800"/>
              <a:t>AS </a:t>
            </a:r>
            <a:r>
              <a:rPr lang="ko-KR" altLang="en-US" sz="2800"/>
              <a:t>지도교수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FROM </a:t>
            </a:r>
            <a:r>
              <a:rPr lang="ko-KR" altLang="en-US" sz="2800"/>
              <a:t>전공 </a:t>
            </a:r>
            <a:r>
              <a:rPr lang="en-US" altLang="ko-KR" sz="2800">
                <a:solidFill>
                  <a:srgbClr val="FF0000"/>
                </a:solidFill>
              </a:rPr>
              <a:t>LEFT OUTER JOIN </a:t>
            </a:r>
            <a:r>
              <a:rPr lang="ko-KR" altLang="en-US" sz="2800"/>
              <a:t>지도교수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/>
              <a:t>전공</a:t>
            </a:r>
            <a:r>
              <a:rPr lang="en-US" altLang="ko-KR" sz="2800"/>
              <a:t>.</a:t>
            </a:r>
            <a:r>
              <a:rPr lang="ko-KR" altLang="en-US" sz="2800"/>
              <a:t>전공코드</a:t>
            </a:r>
            <a:r>
              <a:rPr lang="en-US" altLang="ko-KR" sz="2800"/>
              <a:t>=</a:t>
            </a:r>
            <a:r>
              <a:rPr lang="ko-KR" altLang="en-US" sz="2800"/>
              <a:t>지도교수</a:t>
            </a:r>
            <a:r>
              <a:rPr lang="en-US" altLang="ko-KR" sz="2800"/>
              <a:t>.</a:t>
            </a:r>
            <a:r>
              <a:rPr lang="ko-KR" altLang="en-US" sz="2800"/>
              <a:t>전공코드</a:t>
            </a:r>
          </a:p>
          <a:p>
            <a:pPr marL="0" indent="0">
              <a:buFontTx/>
              <a:buNone/>
            </a:pPr>
            <a:endParaRPr lang="ko-KR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359A3-96F8-4B53-636F-7338D3534776}"/>
              </a:ext>
            </a:extLst>
          </p:cNvPr>
          <p:cNvSpPr txBox="1"/>
          <p:nvPr/>
        </p:nvSpPr>
        <p:spPr>
          <a:xfrm>
            <a:off x="755650" y="3429000"/>
            <a:ext cx="28336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모든 전공이 나타나도록 조인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CDE1A9-75B2-69E2-8877-6C2422577CF0}"/>
              </a:ext>
            </a:extLst>
          </p:cNvPr>
          <p:cNvSpPr/>
          <p:nvPr/>
        </p:nvSpPr>
        <p:spPr>
          <a:xfrm>
            <a:off x="708025" y="3328988"/>
            <a:ext cx="3024188" cy="512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1E81BE3B-392F-6A80-7F4F-2F064D8F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</a:t>
            </a:r>
            <a:r>
              <a:rPr lang="en-US" altLang="ko-KR" sz="4000"/>
              <a:t>RIGHT OUTER JOIN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97344B11-7D8A-FE0C-43EA-2BC76185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81790416-F660-D2D6-D391-8C8EA7D0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608138"/>
            <a:ext cx="5046662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F57FB9FC-FEA5-8DA3-BF30-E21A8D36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</a:t>
            </a:r>
            <a:r>
              <a:rPr lang="en-US" altLang="ko-KR" sz="4000"/>
              <a:t>RIGHT OUTER JOIN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03B3E327-C794-EF0E-9E47-C4EFD49E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/>
              <a:t>SELECT </a:t>
            </a:r>
            <a:r>
              <a:rPr lang="ko-KR" altLang="en-US"/>
              <a:t>성적</a:t>
            </a:r>
            <a:r>
              <a:rPr lang="en-US" altLang="ko-KR"/>
              <a:t>.</a:t>
            </a:r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성적</a:t>
            </a:r>
            <a:r>
              <a:rPr lang="en-US" altLang="ko-KR"/>
              <a:t>.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점수</a:t>
            </a:r>
            <a:r>
              <a:rPr lang="en-US" altLang="ko-KR"/>
              <a:t>, </a:t>
            </a:r>
            <a:r>
              <a:rPr lang="ko-KR" altLang="en-US"/>
              <a:t>조장</a:t>
            </a:r>
          </a:p>
          <a:p>
            <a:pPr marL="0" indent="0" latinLnBrk="0">
              <a:buFontTx/>
              <a:buNone/>
            </a:pPr>
            <a:r>
              <a:rPr lang="en-US" altLang="ko-KR"/>
              <a:t>FROM </a:t>
            </a:r>
            <a:r>
              <a:rPr lang="ko-KR" altLang="en-US"/>
              <a:t>팀프로젝트 </a:t>
            </a:r>
            <a:r>
              <a:rPr lang="en-US" altLang="ko-KR">
                <a:solidFill>
                  <a:srgbClr val="FF0000"/>
                </a:solidFill>
              </a:rPr>
              <a:t>RIGHT OUTER JOIN </a:t>
            </a:r>
            <a:r>
              <a:rPr lang="ko-KR" altLang="en-US"/>
              <a:t>성적</a:t>
            </a:r>
          </a:p>
          <a:p>
            <a:pPr marL="0" indent="0" latinLnBrk="0">
              <a:buFontTx/>
              <a:buNone/>
            </a:pPr>
            <a:r>
              <a:rPr lang="en-US" altLang="ko-KR"/>
              <a:t>ON </a:t>
            </a:r>
            <a:r>
              <a:rPr lang="ko-KR" altLang="en-US"/>
              <a:t>팀프로젝트</a:t>
            </a:r>
            <a:r>
              <a:rPr lang="en-US" altLang="ko-KR"/>
              <a:t>.</a:t>
            </a:r>
            <a:r>
              <a:rPr lang="ko-KR" altLang="en-US"/>
              <a:t>학번 </a:t>
            </a:r>
            <a:r>
              <a:rPr lang="en-US" altLang="ko-KR"/>
              <a:t>= </a:t>
            </a:r>
            <a:r>
              <a:rPr lang="ko-KR" altLang="en-US"/>
              <a:t>성적</a:t>
            </a:r>
            <a:r>
              <a:rPr lang="en-US" altLang="ko-KR"/>
              <a:t>.</a:t>
            </a:r>
            <a:r>
              <a:rPr lang="ko-KR" altLang="en-US"/>
              <a:t>학번</a:t>
            </a:r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B06A23-44BE-F55D-8DE6-DE345E3D18C7}"/>
              </a:ext>
            </a:extLst>
          </p:cNvPr>
          <p:cNvSpPr/>
          <p:nvPr/>
        </p:nvSpPr>
        <p:spPr>
          <a:xfrm>
            <a:off x="708025" y="3492500"/>
            <a:ext cx="3432175" cy="512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E0068-C2B9-37A4-E83E-993F11813965}"/>
              </a:ext>
            </a:extLst>
          </p:cNvPr>
          <p:cNvSpPr txBox="1"/>
          <p:nvPr/>
        </p:nvSpPr>
        <p:spPr>
          <a:xfrm>
            <a:off x="755650" y="3592513"/>
            <a:ext cx="34655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모든 학생 정보가 나타나도록 조인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BA67B39B-E071-C3F7-24A5-3BB1CB71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8C7A1-E8C0-EB73-5CE6-AA8F92EA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-- FULL OUTER JOIN </a:t>
            </a:r>
            <a:r>
              <a:rPr lang="ko-KR" altLang="en-US" sz="2800" dirty="0"/>
              <a:t>예제를 위한 레코드 삽입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INSERT INTO </a:t>
            </a:r>
            <a:r>
              <a:rPr lang="ko-KR" altLang="en-US" sz="2800" dirty="0" err="1"/>
              <a:t>팀프로젝트</a:t>
            </a:r>
            <a:r>
              <a:rPr lang="ko-KR" altLang="en-US" sz="2800" dirty="0"/>
              <a:t> </a:t>
            </a:r>
            <a:r>
              <a:rPr lang="en-US" altLang="ko-KR" sz="2800" dirty="0"/>
              <a:t>VALUES('G01','</a:t>
            </a:r>
            <a:r>
              <a:rPr lang="ko-KR" altLang="en-US" sz="2800" dirty="0"/>
              <a:t>원빈</a:t>
            </a:r>
            <a:r>
              <a:rPr lang="en-US" altLang="ko-KR" sz="2800" dirty="0"/>
              <a:t>','201501005') </a:t>
            </a:r>
            <a:endParaRPr lang="ko-KR" altLang="en-US" sz="2800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40BC7FF2-0F44-8409-07C4-F25F222A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FEA65BF-A831-E045-F0A5-1023181B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28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9FD334F-B77B-0CE0-3CD9-6FC2D3CE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9461" name="_x177717280" descr="EMB00000e58157d">
            <a:extLst>
              <a:ext uri="{FF2B5EF4-FFF2-40B4-BE49-F238E27FC236}">
                <a16:creationId xmlns:a16="http://schemas.microsoft.com/office/drawing/2014/main" id="{22CF6EEE-220F-447D-638F-BDAE630A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92"/>
          <a:stretch>
            <a:fillRect/>
          </a:stretch>
        </p:blipFill>
        <p:spPr bwMode="auto">
          <a:xfrm>
            <a:off x="1411288" y="1844675"/>
            <a:ext cx="560863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>
            <a:extLst>
              <a:ext uri="{FF2B5EF4-FFF2-40B4-BE49-F238E27FC236}">
                <a16:creationId xmlns:a16="http://schemas.microsoft.com/office/drawing/2014/main" id="{6CE02391-FF85-4C1E-4D66-4129E213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9463" name="_x177717280" descr="EMB00000e58157d">
            <a:extLst>
              <a:ext uri="{FF2B5EF4-FFF2-40B4-BE49-F238E27FC236}">
                <a16:creationId xmlns:a16="http://schemas.microsoft.com/office/drawing/2014/main" id="{459DA524-DE92-B602-CBDA-CF4AF947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5"/>
          <a:stretch>
            <a:fillRect/>
          </a:stretch>
        </p:blipFill>
        <p:spPr bwMode="auto">
          <a:xfrm>
            <a:off x="1419225" y="3644900"/>
            <a:ext cx="56118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5549A-77BA-C353-B76C-1DD976BF1553}"/>
              </a:ext>
            </a:extLst>
          </p:cNvPr>
          <p:cNvSpPr txBox="1"/>
          <p:nvPr/>
        </p:nvSpPr>
        <p:spPr>
          <a:xfrm>
            <a:off x="3492500" y="3275013"/>
            <a:ext cx="12303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중간 생략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6381</Words>
  <Application>Microsoft Office PowerPoint</Application>
  <PresentationFormat>화면 슬라이드 쇼(4:3)</PresentationFormat>
  <Paragraphs>1664</Paragraphs>
  <Slides>170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170</vt:i4>
      </vt:variant>
    </vt:vector>
  </HeadingPairs>
  <TitlesOfParts>
    <vt:vector size="181" baseType="lpstr">
      <vt:lpstr>HY신명조</vt:lpstr>
      <vt:lpstr>굴림</vt:lpstr>
      <vt:lpstr>바탕</vt:lpstr>
      <vt:lpstr>-윤고딕110</vt:lpstr>
      <vt:lpstr>-윤고딕110,한컴돋움</vt:lpstr>
      <vt:lpstr>-윤고딕120,한컴돋움</vt:lpstr>
      <vt:lpstr>휴먼모음T</vt:lpstr>
      <vt:lpstr>Arial</vt:lpstr>
      <vt:lpstr>-윤고딕120</vt:lpstr>
      <vt:lpstr>기본 디자인</vt:lpstr>
      <vt:lpstr>1_기본 디자인</vt:lpstr>
      <vt:lpstr>1장 데이터베이스</vt:lpstr>
      <vt:lpstr>데이터베이스 </vt:lpstr>
      <vt:lpstr>데이터베이스 등장배경</vt:lpstr>
      <vt:lpstr>파일시스템의 문제</vt:lpstr>
      <vt:lpstr>데이터베이스의 정의</vt:lpstr>
      <vt:lpstr>데이터베이스의 특징</vt:lpstr>
      <vt:lpstr>데이터베이스 구성요소(논리적)</vt:lpstr>
      <vt:lpstr>데이터베이스 구성요소(논리적)</vt:lpstr>
      <vt:lpstr>데이터베이스 3단계구조</vt:lpstr>
      <vt:lpstr>데이터베이스 3단계구조</vt:lpstr>
      <vt:lpstr>데이터베이스 구성요소(논리적)</vt:lpstr>
      <vt:lpstr>데이터베이스 구성요소(논리적)</vt:lpstr>
      <vt:lpstr>데이터베이스 3단계구조</vt:lpstr>
      <vt:lpstr>데이터베이스 3단계구조</vt:lpstr>
      <vt:lpstr>데이터베이스 관리시스템 (DBMS)</vt:lpstr>
      <vt:lpstr>관계형 데이터베이스</vt:lpstr>
      <vt:lpstr>Transact-SQL</vt:lpstr>
      <vt:lpstr>Transact-SQL</vt:lpstr>
      <vt:lpstr>Transact-SQL 구문의 종류</vt:lpstr>
      <vt:lpstr>데이터 정의 언어(DDL) </vt:lpstr>
      <vt:lpstr>데이터 조작 언어(DML) </vt:lpstr>
      <vt:lpstr>데이터 제어 언어(DCL) </vt:lpstr>
      <vt:lpstr>Transact-SQL 기본요소</vt:lpstr>
      <vt:lpstr>Transact-SQL 기본요소</vt:lpstr>
      <vt:lpstr>Transact-SQL 기본요소</vt:lpstr>
      <vt:lpstr>Transact-SQL 기본요소</vt:lpstr>
      <vt:lpstr>Transact-SQL 기본요소</vt:lpstr>
      <vt:lpstr>데이터 형식</vt:lpstr>
      <vt:lpstr>시스템 데이터 형식 - 숫자형식</vt:lpstr>
      <vt:lpstr>자료형-정수형</vt:lpstr>
      <vt:lpstr>자료형-실수형</vt:lpstr>
      <vt:lpstr>자료형-실수형</vt:lpstr>
      <vt:lpstr>자료형-화폐</vt:lpstr>
      <vt:lpstr>시스템 데이터 형식-문자형식</vt:lpstr>
      <vt:lpstr>자료형-문자열</vt:lpstr>
      <vt:lpstr>시스템 데이터 형식 (system data type)-이진문자열</vt:lpstr>
      <vt:lpstr>시스템 데이터 형식 (system data type)-날짜 및 시간</vt:lpstr>
      <vt:lpstr>자료형-시간</vt:lpstr>
      <vt:lpstr>자료형-시간</vt:lpstr>
      <vt:lpstr>시스템 데이터 형식-기타</vt:lpstr>
      <vt:lpstr>자료형-timestamp</vt:lpstr>
      <vt:lpstr>자료형 - uniqueidentifier</vt:lpstr>
      <vt:lpstr>convert()</vt:lpstr>
      <vt:lpstr>convert함수의 형식</vt:lpstr>
      <vt:lpstr>CAST</vt:lpstr>
      <vt:lpstr>convert/cast</vt:lpstr>
      <vt:lpstr>숫자의 연산함수</vt:lpstr>
      <vt:lpstr>문자함수</vt:lpstr>
      <vt:lpstr>날짜함수</vt:lpstr>
      <vt:lpstr>기본적인 SELECT문</vt:lpstr>
      <vt:lpstr>순서바꾸기</vt:lpstr>
      <vt:lpstr>테이블 성적</vt:lpstr>
      <vt:lpstr>데이터 필터링</vt:lpstr>
      <vt:lpstr>데이터 필터링</vt:lpstr>
      <vt:lpstr>와일드카드</vt:lpstr>
      <vt:lpstr>테이블 성적</vt:lpstr>
      <vt:lpstr>데이터 필터링</vt:lpstr>
      <vt:lpstr>문자열 결합</vt:lpstr>
      <vt:lpstr>Null처리</vt:lpstr>
      <vt:lpstr>중복데이터 제거</vt:lpstr>
      <vt:lpstr>상위 몇 개만 가져오기</vt:lpstr>
      <vt:lpstr>상위 몇 개만 가져오기</vt:lpstr>
      <vt:lpstr>데이터 필터링</vt:lpstr>
      <vt:lpstr>테이블 성적</vt:lpstr>
      <vt:lpstr>계산에 의한 검색</vt:lpstr>
      <vt:lpstr>성능을 위한 고려사항</vt:lpstr>
      <vt:lpstr>오늘의 수업목표</vt:lpstr>
      <vt:lpstr>집계함수</vt:lpstr>
      <vt:lpstr>집계함수(SUM)</vt:lpstr>
      <vt:lpstr>집계함수(SUM)</vt:lpstr>
      <vt:lpstr>집계함수(COUNT)</vt:lpstr>
      <vt:lpstr>집계함수(AVG)</vt:lpstr>
      <vt:lpstr>집계함수</vt:lpstr>
      <vt:lpstr>집계함수사용</vt:lpstr>
      <vt:lpstr>GROUP BY</vt:lpstr>
      <vt:lpstr>GROUP BY/HAVING</vt:lpstr>
      <vt:lpstr>GROUP BY ALL</vt:lpstr>
      <vt:lpstr>Group by</vt:lpstr>
      <vt:lpstr>테이블 titles</vt:lpstr>
      <vt:lpstr>rollup</vt:lpstr>
      <vt:lpstr>rollup</vt:lpstr>
      <vt:lpstr>cube</vt:lpstr>
      <vt:lpstr>cube</vt:lpstr>
      <vt:lpstr>오늘의 수업목표</vt:lpstr>
      <vt:lpstr>join</vt:lpstr>
      <vt:lpstr>내부조인(inner join)</vt:lpstr>
      <vt:lpstr>내부조인(inner join)</vt:lpstr>
      <vt:lpstr>내부조인(inner join)</vt:lpstr>
      <vt:lpstr>내부조인(inner join)</vt:lpstr>
      <vt:lpstr>세개 테이블 조인</vt:lpstr>
      <vt:lpstr>테이블명에 별칭(alias) 부여하기</vt:lpstr>
      <vt:lpstr>join</vt:lpstr>
      <vt:lpstr>OUTER JOIN</vt:lpstr>
      <vt:lpstr>외부조인 (LEFT OUTER JOIN)</vt:lpstr>
      <vt:lpstr>외부조인 (LEFT OUTER JOIN)</vt:lpstr>
      <vt:lpstr>외부조인 (RIGHT OUTER JOIN)</vt:lpstr>
      <vt:lpstr>외부조인 (RIGHT OUTER JOIN)</vt:lpstr>
      <vt:lpstr>FULL OUTER JOIN</vt:lpstr>
      <vt:lpstr>FULL OUTER JOIN</vt:lpstr>
      <vt:lpstr>FULL OUTER JOIN</vt:lpstr>
      <vt:lpstr>FULL OUTER JOIN</vt:lpstr>
      <vt:lpstr>셀프 조인 (SELF-JOIN)</vt:lpstr>
      <vt:lpstr>셀프 조인 (SELF-JOIN)</vt:lpstr>
      <vt:lpstr>셀프 조인 (SELF-JOIN)</vt:lpstr>
      <vt:lpstr>union</vt:lpstr>
      <vt:lpstr>union</vt:lpstr>
      <vt:lpstr>union</vt:lpstr>
      <vt:lpstr>union all</vt:lpstr>
      <vt:lpstr>self join</vt:lpstr>
      <vt:lpstr>하위쿼리</vt:lpstr>
      <vt:lpstr>하위쿼리</vt:lpstr>
      <vt:lpstr>단일값을 반환하는 하위질의</vt:lpstr>
      <vt:lpstr>집계함수를 사용하는 하위질의</vt:lpstr>
      <vt:lpstr>목록값을 반환하는 하위질의</vt:lpstr>
      <vt:lpstr>목록값을 반환하는 하위질의</vt:lpstr>
      <vt:lpstr>PowerPoint 프레젠테이션</vt:lpstr>
      <vt:lpstr>조인문으로 결과출력</vt:lpstr>
      <vt:lpstr>상관관계의 하위질의</vt:lpstr>
      <vt:lpstr>상관관계의 하위질의</vt:lpstr>
      <vt:lpstr>상관관계의 하위질의</vt:lpstr>
      <vt:lpstr>상관관계의 하위질의</vt:lpstr>
      <vt:lpstr>테이블 생성과 변경</vt:lpstr>
      <vt:lpstr>테이블 복사</vt:lpstr>
      <vt:lpstr>테이블 만들기</vt:lpstr>
      <vt:lpstr>조건을 부여한 테이블 복사</vt:lpstr>
      <vt:lpstr>임시테이블</vt:lpstr>
      <vt:lpstr>요약정보를 이용한 테이블 만들기</vt:lpstr>
      <vt:lpstr>요약정보를 이용한 테이블 만들기</vt:lpstr>
      <vt:lpstr>데이터 입력하기</vt:lpstr>
      <vt:lpstr>간단한 레코드 입력</vt:lpstr>
      <vt:lpstr>Null 허용</vt:lpstr>
      <vt:lpstr>identity</vt:lpstr>
      <vt:lpstr>identity 예제</vt:lpstr>
      <vt:lpstr>insert .. select</vt:lpstr>
      <vt:lpstr>insert .. select</vt:lpstr>
      <vt:lpstr>insert -select</vt:lpstr>
      <vt:lpstr>insert -select</vt:lpstr>
      <vt:lpstr>테이블 수정하기</vt:lpstr>
      <vt:lpstr>테이블 수정하기</vt:lpstr>
      <vt:lpstr>테이블 수정하기</vt:lpstr>
      <vt:lpstr>테이블 삭제하기</vt:lpstr>
      <vt:lpstr>데이터의 무결성</vt:lpstr>
      <vt:lpstr>제약조건</vt:lpstr>
      <vt:lpstr>제약의 정의방법</vt:lpstr>
      <vt:lpstr>제약의 정의방법</vt:lpstr>
      <vt:lpstr>unique제약</vt:lpstr>
      <vt:lpstr>unique제약</vt:lpstr>
      <vt:lpstr>unique제약</vt:lpstr>
      <vt:lpstr>기본키(primary key)</vt:lpstr>
      <vt:lpstr>기본키(primary key)</vt:lpstr>
      <vt:lpstr>기본키(primary key)</vt:lpstr>
      <vt:lpstr>DEFAULT</vt:lpstr>
      <vt:lpstr>문법</vt:lpstr>
      <vt:lpstr>DEFAULT</vt:lpstr>
      <vt:lpstr>문제</vt:lpstr>
      <vt:lpstr>CHECK제약</vt:lpstr>
      <vt:lpstr>문제</vt:lpstr>
      <vt:lpstr>참조키(foreign key)</vt:lpstr>
      <vt:lpstr>참조키(foreign key)</vt:lpstr>
      <vt:lpstr>참조키(foreign key)</vt:lpstr>
      <vt:lpstr>참조키(foreign key)</vt:lpstr>
      <vt:lpstr>참조키(foreign key)</vt:lpstr>
      <vt:lpstr>참조키(foreign key)</vt:lpstr>
      <vt:lpstr>참조키(foreign key)</vt:lpstr>
      <vt:lpstr>cascade 옵션</vt:lpstr>
      <vt:lpstr>cascade 옵션</vt:lpstr>
      <vt:lpstr>cascade 옵션</vt:lpstr>
      <vt:lpstr>참조키(foreign key)</vt:lpstr>
      <vt:lpstr>제약조건 변경하기</vt:lpstr>
      <vt:lpstr>제약조건 삭제하기</vt:lpstr>
    </vt:vector>
  </TitlesOfParts>
  <Company>배화여대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hjh</dc:creator>
  <cp:lastModifiedBy>lee kangwook</cp:lastModifiedBy>
  <cp:revision>444</cp:revision>
  <dcterms:created xsi:type="dcterms:W3CDTF">2008-03-04T06:01:10Z</dcterms:created>
  <dcterms:modified xsi:type="dcterms:W3CDTF">2022-06-15T12:28:19Z</dcterms:modified>
</cp:coreProperties>
</file>